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301" r:id="rId10"/>
    <p:sldId id="295" r:id="rId11"/>
    <p:sldId id="276" r:id="rId12"/>
    <p:sldId id="277" r:id="rId13"/>
    <p:sldId id="278" r:id="rId14"/>
    <p:sldId id="279" r:id="rId15"/>
    <p:sldId id="280" r:id="rId16"/>
    <p:sldId id="302" r:id="rId17"/>
    <p:sldId id="304" r:id="rId18"/>
    <p:sldId id="303" r:id="rId19"/>
    <p:sldId id="305" r:id="rId20"/>
    <p:sldId id="307" r:id="rId21"/>
    <p:sldId id="309" r:id="rId22"/>
    <p:sldId id="310" r:id="rId23"/>
    <p:sldId id="311" r:id="rId24"/>
    <p:sldId id="281" r:id="rId25"/>
    <p:sldId id="282" r:id="rId26"/>
    <p:sldId id="308" r:id="rId27"/>
    <p:sldId id="283" r:id="rId28"/>
    <p:sldId id="284" r:id="rId29"/>
    <p:sldId id="285" r:id="rId30"/>
    <p:sldId id="286" r:id="rId31"/>
    <p:sldId id="287" r:id="rId32"/>
    <p:sldId id="288" r:id="rId33"/>
    <p:sldId id="289" r:id="rId34"/>
    <p:sldId id="290" r:id="rId35"/>
    <p:sldId id="291" r:id="rId36"/>
    <p:sldId id="298" r:id="rId37"/>
    <p:sldId id="299" r:id="rId38"/>
    <p:sldId id="300" r:id="rId39"/>
    <p:sldId id="292" r:id="rId40"/>
    <p:sldId id="313" r:id="rId41"/>
    <p:sldId id="312" r:id="rId42"/>
    <p:sldId id="293" r:id="rId43"/>
    <p:sldId id="294" r:id="rId44"/>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27" d="100"/>
          <a:sy n="127" d="100"/>
        </p:scale>
        <p:origin x="86" y="1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r>
              <a:rPr lang="en-US" noProof="1" smtClean="0"/>
              <a:t># Inspect the details of a running container</a:t>
            </a:r>
          </a:p>
          <a:p>
            <a:r>
              <a:rPr lang="en-US" noProof="1" smtClean="0"/>
              <a:t>docker inspect …</a:t>
            </a:r>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Networking</a:t>
            </a:r>
            <a:endParaRPr lang="en-US" dirty="0"/>
          </a:p>
        </p:txBody>
      </p:sp>
      <p:sp>
        <p:nvSpPr>
          <p:cNvPr id="3" name="Textplatzhalter 2"/>
          <p:cNvSpPr>
            <a:spLocks noGrp="1"/>
          </p:cNvSpPr>
          <p:nvPr>
            <p:ph type="body" sz="quarter" idx="25"/>
          </p:nvPr>
        </p:nvSpPr>
        <p:spPr/>
        <p:txBody>
          <a:bodyPr/>
          <a:lstStyle/>
          <a:p>
            <a:r>
              <a:rPr lang="en-US" dirty="0" smtClean="0"/>
              <a:t>Docker Networking</a:t>
            </a:r>
            <a:endParaRPr lang="en-US" dirty="0"/>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5" name="Inhaltsplatzhalter 4"/>
          <p:cNvSpPr>
            <a:spLocks noGrp="1"/>
          </p:cNvSpPr>
          <p:nvPr>
            <p:ph sz="quarter" idx="12"/>
          </p:nvPr>
        </p:nvSpPr>
        <p:spPr/>
        <p:txBody>
          <a:bodyPr/>
          <a:lstStyle/>
          <a:p>
            <a:r>
              <a:rPr lang="en-US" dirty="0" smtClean="0"/>
              <a:t>By default, three networks</a:t>
            </a:r>
          </a:p>
          <a:p>
            <a:pPr lvl="1"/>
            <a:r>
              <a:rPr lang="en-US" i="1" dirty="0" smtClean="0"/>
              <a:t>none</a:t>
            </a:r>
            <a:r>
              <a:rPr lang="en-US" dirty="0" smtClean="0"/>
              <a:t>, </a:t>
            </a:r>
            <a:r>
              <a:rPr lang="en-US" i="1" dirty="0" smtClean="0"/>
              <a:t>host</a:t>
            </a:r>
            <a:r>
              <a:rPr lang="en-US" dirty="0" smtClean="0"/>
              <a:t>, </a:t>
            </a:r>
            <a:r>
              <a:rPr lang="en-US" i="1" dirty="0" smtClean="0"/>
              <a:t>bridge</a:t>
            </a:r>
            <a:r>
              <a:rPr lang="en-US" dirty="0" smtClean="0"/>
              <a:t> (default)</a:t>
            </a:r>
          </a:p>
          <a:p>
            <a:pPr lvl="1"/>
            <a:r>
              <a:rPr lang="en-US" dirty="0" smtClean="0"/>
              <a:t>Additional networks can be created</a:t>
            </a:r>
          </a:p>
          <a:p>
            <a:r>
              <a:rPr lang="en-US" dirty="0" smtClean="0"/>
              <a:t>Bridge network = single host</a:t>
            </a:r>
          </a:p>
          <a:p>
            <a:pPr lvl="1"/>
            <a:r>
              <a:rPr lang="en-US" dirty="0" smtClean="0"/>
              <a:t>Overlay network (advanced topic, see </a:t>
            </a:r>
            <a:r>
              <a:rPr lang="en-US" dirty="0" smtClean="0">
                <a:hlinkClick r:id="rId2"/>
              </a:rPr>
              <a:t>Docker docs</a:t>
            </a:r>
            <a:r>
              <a:rPr lang="en-US" dirty="0" smtClean="0"/>
              <a:t>) can include multiple hosts</a:t>
            </a:r>
          </a:p>
          <a:p>
            <a:r>
              <a:rPr lang="en-US" dirty="0" smtClean="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7" name="Inhaltsplatzhalter 6"/>
          <p:cNvSpPr>
            <a:spLocks noGrp="1"/>
          </p:cNvSpPr>
          <p:nvPr>
            <p:ph sz="quarter" idx="22"/>
          </p:nvPr>
        </p:nvSpPr>
        <p:spPr/>
        <p:txBody>
          <a:bodyPr/>
          <a:lstStyle/>
          <a:p>
            <a:r>
              <a:rPr lang="en-US" dirty="0" smtClean="0"/>
              <a:t># List all networks</a:t>
            </a:r>
          </a:p>
          <a:p>
            <a:r>
              <a:rPr lang="en-US" dirty="0" err="1" smtClean="0"/>
              <a:t>docker</a:t>
            </a:r>
            <a:r>
              <a:rPr lang="en-US" dirty="0" smtClean="0"/>
              <a:t> </a:t>
            </a:r>
            <a:r>
              <a:rPr lang="en-US" dirty="0" smtClean="0">
                <a:hlinkClick r:id="rId2"/>
              </a:rPr>
              <a:t>network ls</a:t>
            </a:r>
            <a:endParaRPr lang="en-US" dirty="0" smtClean="0"/>
          </a:p>
          <a:p>
            <a:endParaRPr lang="en-US" dirty="0" smtClean="0"/>
          </a:p>
          <a:p>
            <a:r>
              <a:rPr lang="en-US" dirty="0" smtClean="0"/>
              <a:t># Inspect network details</a:t>
            </a:r>
          </a:p>
          <a:p>
            <a:r>
              <a:rPr lang="en-US" dirty="0" err="1" smtClean="0"/>
              <a:t>docker</a:t>
            </a:r>
            <a:r>
              <a:rPr lang="en-US" dirty="0" smtClean="0"/>
              <a:t> </a:t>
            </a:r>
            <a:r>
              <a:rPr lang="en-US" dirty="0" smtClean="0">
                <a:hlinkClick r:id="rId3"/>
              </a:rPr>
              <a:t>network inspect</a:t>
            </a:r>
            <a:r>
              <a:rPr lang="en-US" dirty="0" smtClean="0"/>
              <a:t> bridge</a:t>
            </a:r>
          </a:p>
          <a:p>
            <a:endParaRPr lang="en-US" dirty="0"/>
          </a:p>
          <a:p>
            <a:r>
              <a:rPr lang="en-US" dirty="0" smtClean="0"/>
              <a:t># Disconnect a container from network</a:t>
            </a:r>
          </a:p>
          <a:p>
            <a:r>
              <a:rPr lang="en-US" dirty="0" err="1"/>
              <a:t>docker</a:t>
            </a:r>
            <a:r>
              <a:rPr lang="en-US" dirty="0"/>
              <a:t> </a:t>
            </a:r>
            <a:r>
              <a:rPr lang="en-US" dirty="0">
                <a:hlinkClick r:id="rId4"/>
              </a:rPr>
              <a:t>network disconnect</a:t>
            </a:r>
            <a:r>
              <a:rPr lang="en-US" dirty="0"/>
              <a:t> bridge </a:t>
            </a:r>
            <a:r>
              <a:rPr lang="en-US" dirty="0" err="1" smtClean="0"/>
              <a:t>mycontainer</a:t>
            </a:r>
            <a:endParaRPr lang="en-US" dirty="0" smtClean="0"/>
          </a:p>
          <a:p>
            <a:endParaRPr lang="en-US" dirty="0"/>
          </a:p>
          <a:p>
            <a:endParaRPr lang="en-US" dirty="0" smtClean="0"/>
          </a:p>
          <a:p>
            <a:endParaRPr lang="en-US" dirty="0"/>
          </a:p>
          <a:p>
            <a:endParaRPr lang="en-US" dirty="0" smtClean="0"/>
          </a:p>
          <a:p>
            <a:r>
              <a:rPr lang="en-US" dirty="0" smtClean="0"/>
              <a:t># Connect a container to a network</a:t>
            </a:r>
          </a:p>
          <a:p>
            <a:r>
              <a:rPr lang="en-US" dirty="0" err="1" smtClean="0"/>
              <a:t>docker</a:t>
            </a:r>
            <a:r>
              <a:rPr lang="en-US" dirty="0" smtClean="0"/>
              <a:t> </a:t>
            </a:r>
            <a:r>
              <a:rPr lang="en-US" dirty="0" smtClean="0">
                <a:hlinkClick r:id="rId5"/>
              </a:rPr>
              <a:t>network connect</a:t>
            </a:r>
            <a:r>
              <a:rPr lang="en-US" dirty="0" smtClean="0"/>
              <a:t> </a:t>
            </a:r>
            <a:r>
              <a:rPr lang="en-US" dirty="0" err="1" smtClean="0"/>
              <a:t>mynetwork</a:t>
            </a:r>
            <a:r>
              <a:rPr lang="en-US" dirty="0" smtClean="0"/>
              <a:t> </a:t>
            </a:r>
            <a:r>
              <a:rPr lang="en-US" dirty="0" err="1" smtClean="0"/>
              <a:t>mycontainer</a:t>
            </a:r>
            <a:endParaRPr lang="en-US" dirty="0"/>
          </a:p>
          <a:p>
            <a:endParaRPr lang="en-US" dirty="0" smtClean="0"/>
          </a:p>
          <a:p>
            <a:r>
              <a:rPr lang="en-US" dirty="0" smtClean="0"/>
              <a:t># Create own network</a:t>
            </a:r>
          </a:p>
          <a:p>
            <a:r>
              <a:rPr lang="en-US" dirty="0" err="1"/>
              <a:t>docker</a:t>
            </a:r>
            <a:r>
              <a:rPr lang="en-US" dirty="0"/>
              <a:t> </a:t>
            </a:r>
            <a:r>
              <a:rPr lang="en-US" dirty="0" smtClean="0">
                <a:hlinkClick r:id="rId6"/>
              </a:rPr>
              <a:t>network </a:t>
            </a:r>
            <a:r>
              <a:rPr lang="en-US" dirty="0">
                <a:hlinkClick r:id="rId6"/>
              </a:rPr>
              <a:t>create</a:t>
            </a:r>
            <a:r>
              <a:rPr lang="en-US" dirty="0"/>
              <a:t> -d bridge </a:t>
            </a:r>
            <a:r>
              <a:rPr lang="en-US" dirty="0" err="1" smtClean="0"/>
              <a:t>mynetwork</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Start container in a specific network</a:t>
            </a:r>
          </a:p>
          <a:p>
            <a:r>
              <a:rPr lang="en-US" dirty="0" err="1" smtClean="0"/>
              <a:t>docker</a:t>
            </a:r>
            <a:r>
              <a:rPr lang="en-US" dirty="0" smtClean="0"/>
              <a:t> </a:t>
            </a:r>
            <a:r>
              <a:rPr lang="en-US" dirty="0"/>
              <a:t>run </a:t>
            </a:r>
            <a:r>
              <a:rPr lang="en-US" dirty="0" smtClean="0"/>
              <a:t>-it </a:t>
            </a:r>
            <a:r>
              <a:rPr lang="en-US" dirty="0"/>
              <a:t>--</a:t>
            </a:r>
            <a:r>
              <a:rPr lang="en-US" dirty="0" smtClean="0"/>
              <a:t>net=</a:t>
            </a:r>
            <a:r>
              <a:rPr lang="en-US" dirty="0" err="1" smtClean="0"/>
              <a:t>mynetwork</a:t>
            </a:r>
            <a:r>
              <a:rPr lang="en-US" dirty="0" smtClean="0"/>
              <a:t> </a:t>
            </a:r>
            <a:r>
              <a:rPr lang="en-US" dirty="0" err="1" smtClean="0"/>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For details about network security, see </a:t>
            </a:r>
            <a:r>
              <a:rPr lang="en-US" dirty="0" smtClean="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a:t>
              </a:r>
              <a:endParaRPr lang="en-US" sz="1400" dirty="0">
                <a:solidFill>
                  <a:srgbClr val="595959"/>
                </a:solidFill>
                <a:latin typeface="Segoe UI"/>
                <a:ea typeface="+mn-ea"/>
              </a:endParaRP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Driver name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DNS</a:t>
            </a:r>
            <a:endParaRPr lang="de-AT" dirty="0"/>
          </a:p>
        </p:txBody>
      </p:sp>
      <p:sp>
        <p:nvSpPr>
          <p:cNvPr id="8" name="Inhaltsplatzhalter 7"/>
          <p:cNvSpPr>
            <a:spLocks noGrp="1"/>
          </p:cNvSpPr>
          <p:nvPr>
            <p:ph sz="quarter" idx="22"/>
          </p:nvPr>
        </p:nvSpPr>
        <p:spPr/>
        <p:txBody>
          <a:bodyPr/>
          <a:lstStyle/>
          <a:p>
            <a:r>
              <a:rPr lang="en-US" dirty="0" smtClean="0"/>
              <a:t># Start </a:t>
            </a:r>
            <a:r>
              <a:rPr lang="en-US" dirty="0" err="1" smtClean="0"/>
              <a:t>nginx</a:t>
            </a:r>
            <a:r>
              <a:rPr lang="en-US" dirty="0" smtClean="0"/>
              <a:t> web server on a custom network</a:t>
            </a:r>
            <a:endParaRPr lang="de-AT" dirty="0" smtClean="0"/>
          </a:p>
          <a:p>
            <a:r>
              <a:rPr lang="de-AT" dirty="0" err="1" smtClean="0"/>
              <a:t>docker</a:t>
            </a:r>
            <a:r>
              <a:rPr lang="de-AT" dirty="0" smtClean="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a:t>
            </a:r>
            <a:r>
              <a:rPr lang="de-AT" dirty="0" smtClean="0"/>
              <a:t>web </a:t>
            </a:r>
            <a:r>
              <a:rPr lang="de-AT" dirty="0" err="1" smtClean="0"/>
              <a:t>nginx</a:t>
            </a:r>
            <a:endParaRPr lang="de-AT" dirty="0" smtClean="0"/>
          </a:p>
          <a:p>
            <a:endParaRPr lang="en-US" dirty="0" smtClean="0"/>
          </a:p>
          <a:p>
            <a:endParaRPr lang="en-US" dirty="0"/>
          </a:p>
          <a:p>
            <a:endParaRPr lang="en-US" dirty="0" smtClean="0"/>
          </a:p>
          <a:p>
            <a:r>
              <a:rPr lang="en-US" dirty="0" smtClean="0"/>
              <a:t># Start Ubuntu client in same network</a:t>
            </a:r>
            <a:endParaRPr lang="en-US" dirty="0"/>
          </a:p>
          <a:p>
            <a:r>
              <a:rPr lang="en-US" dirty="0" err="1"/>
              <a:t>docker</a:t>
            </a:r>
            <a:r>
              <a:rPr lang="en-US" dirty="0"/>
              <a:t> run -it --net </a:t>
            </a:r>
            <a:r>
              <a:rPr lang="en-US" dirty="0" err="1"/>
              <a:t>mynetwork</a:t>
            </a:r>
            <a:r>
              <a:rPr lang="en-US" dirty="0"/>
              <a:t> --name </a:t>
            </a:r>
            <a:r>
              <a:rPr lang="en-US" dirty="0" smtClean="0"/>
              <a:t>client </a:t>
            </a:r>
            <a:r>
              <a:rPr lang="en-US" dirty="0" err="1" smtClean="0"/>
              <a:t>ubuntu</a:t>
            </a:r>
            <a:endParaRPr lang="en-US" dirty="0" smtClean="0"/>
          </a:p>
          <a:p>
            <a:endParaRPr lang="en-US" dirty="0"/>
          </a:p>
          <a:p>
            <a:r>
              <a:rPr lang="en-US" dirty="0" smtClean="0"/>
              <a:t>	# Ping web server</a:t>
            </a:r>
          </a:p>
          <a:p>
            <a:r>
              <a:rPr lang="en-US" dirty="0"/>
              <a:t>	</a:t>
            </a:r>
            <a:r>
              <a:rPr lang="en-US" dirty="0" smtClean="0"/>
              <a:t>ping web</a:t>
            </a:r>
          </a:p>
          <a:p>
            <a:endParaRPr lang="en-US" dirty="0"/>
          </a:p>
          <a:p>
            <a:r>
              <a:rPr lang="en-US" dirty="0" smtClean="0"/>
              <a:t>	# Install curl and access web server</a:t>
            </a:r>
          </a:p>
          <a:p>
            <a:r>
              <a:rPr lang="en-US" dirty="0"/>
              <a:t>	</a:t>
            </a:r>
            <a:r>
              <a:rPr lang="en-US" dirty="0" smtClean="0"/>
              <a:t>apt-get install curl</a:t>
            </a:r>
          </a:p>
          <a:p>
            <a:r>
              <a:rPr lang="en-US" dirty="0"/>
              <a:t>	</a:t>
            </a:r>
            <a:r>
              <a:rPr lang="en-US" dirty="0" smtClean="0"/>
              <a:t>curl web</a:t>
            </a:r>
          </a:p>
          <a:p>
            <a:endParaRPr lang="en-US" dirty="0"/>
          </a:p>
          <a:p>
            <a:r>
              <a:rPr lang="en-US" dirty="0" smtClean="0"/>
              <a:t># Start Ubuntu container and link it using alias</a:t>
            </a:r>
          </a:p>
          <a:p>
            <a:r>
              <a:rPr lang="en-US" dirty="0" err="1" smtClean="0"/>
              <a:t>docker</a:t>
            </a:r>
            <a:r>
              <a:rPr lang="en-US" dirty="0" smtClean="0"/>
              <a:t> </a:t>
            </a:r>
            <a:r>
              <a:rPr lang="en-US" dirty="0"/>
              <a:t>run -it --net </a:t>
            </a:r>
            <a:r>
              <a:rPr lang="en-US" dirty="0" err="1"/>
              <a:t>mynetwork</a:t>
            </a:r>
            <a:r>
              <a:rPr lang="en-US" dirty="0"/>
              <a:t> </a:t>
            </a:r>
            <a:r>
              <a:rPr lang="en-US" b="1" dirty="0" smtClean="0"/>
              <a:t>--</a:t>
            </a:r>
            <a:r>
              <a:rPr lang="en-US" b="1" dirty="0"/>
              <a:t>link</a:t>
            </a:r>
            <a:r>
              <a:rPr lang="en-US" dirty="0"/>
              <a:t>=server3:nginx </a:t>
            </a:r>
            <a:r>
              <a:rPr lang="en-US" dirty="0" err="1"/>
              <a:t>ubuntu</a:t>
            </a:r>
            <a:endParaRPr lang="en-US" dirty="0" smtClean="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smtClean="0">
                <a:hlinkClick r:id="rId2"/>
              </a:rPr>
              <a:t>/</a:t>
            </a:r>
            <a:r>
              <a:rPr lang="en-US" sz="700" dirty="0" smtClean="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 in DNS</a:t>
              </a:r>
              <a:endParaRPr lang="en-US" sz="1400" dirty="0">
                <a:solidFill>
                  <a:srgbClr val="595959"/>
                </a:solidFill>
                <a:latin typeface="Segoe UI"/>
                <a:ea typeface="+mn-ea"/>
              </a:endParaRP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Container-specific link</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smtClean="0"/>
              <a:t>Binding container </a:t>
            </a:r>
            <a:br>
              <a:rPr lang="en-US" sz="1800" dirty="0" smtClean="0"/>
            </a:br>
            <a:r>
              <a:rPr lang="en-US" sz="1800" dirty="0" smtClean="0"/>
              <a:t>ports</a:t>
            </a:r>
            <a:r>
              <a:rPr lang="en-US" sz="1800" dirty="0"/>
              <a:t> </a:t>
            </a:r>
            <a:r>
              <a:rPr lang="en-US" sz="1800" dirty="0" smtClean="0"/>
              <a:t>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smtClean="0"/>
              <a:t>nginx</a:t>
            </a:r>
            <a:endParaRPr lang="de-AT" dirty="0" smtClean="0"/>
          </a:p>
          <a:p>
            <a:endParaRPr lang="en-US" dirty="0"/>
          </a:p>
          <a:p>
            <a:endParaRPr lang="en-US" dirty="0" smtClean="0"/>
          </a:p>
          <a:p>
            <a:endParaRPr lang="en-US" dirty="0" smtClean="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smtClean="0"/>
              <a:t>EXPOSE</a:t>
            </a:r>
            <a:r>
              <a:rPr lang="en-US" dirty="0" smtClean="0"/>
              <a:t> in </a:t>
            </a:r>
            <a:r>
              <a:rPr lang="en-US" dirty="0" err="1" smtClean="0"/>
              <a:t>Dockerfiles</a:t>
            </a:r>
            <a:endParaRPr lang="en-US" dirty="0" smtClean="0"/>
          </a:p>
          <a:p>
            <a:pPr lvl="1"/>
            <a:r>
              <a:rPr lang="en-US" dirty="0" smtClean="0"/>
              <a:t>See </a:t>
            </a:r>
            <a:r>
              <a:rPr lang="en-US" dirty="0" smtClean="0">
                <a:hlinkClick r:id="rId2"/>
              </a:rPr>
              <a:t>Docker docs</a:t>
            </a:r>
            <a:endParaRPr lang="en-US" dirty="0" smtClean="0"/>
          </a:p>
          <a:p>
            <a:r>
              <a:rPr lang="en-US" dirty="0" smtClean="0"/>
              <a:t>Use </a:t>
            </a:r>
            <a:r>
              <a:rPr lang="en-US" i="1" dirty="0" smtClean="0"/>
              <a:t>host </a:t>
            </a:r>
            <a:r>
              <a:rPr lang="en-US" dirty="0" smtClean="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port</a:t>
              </a:r>
              <a:endParaRPr lang="en-US" sz="1400" dirty="0">
                <a:solidFill>
                  <a:srgbClr val="595959"/>
                </a:solidFill>
                <a:latin typeface="Segoe UI"/>
                <a:ea typeface="+mn-ea"/>
              </a:endParaRP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Host port</a:t>
              </a:r>
              <a:endParaRPr lang="en-US" sz="1400" dirty="0">
                <a:solidFill>
                  <a:srgbClr val="595959"/>
                </a:solidFill>
                <a:latin typeface="Segoe UI"/>
                <a:ea typeface="+mn-ea"/>
              </a:endParaRP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Assign container to </a:t>
              </a:r>
              <a:r>
                <a:rPr lang="en-US" sz="1400" i="1" dirty="0" smtClean="0">
                  <a:solidFill>
                    <a:srgbClr val="595959"/>
                  </a:solidFill>
                  <a:latin typeface="Segoe UI"/>
                  <a:ea typeface="+mn-ea"/>
                </a:rPr>
                <a:t>host</a:t>
              </a:r>
              <a:r>
                <a:rPr lang="en-US" sz="1400" dirty="0" smtClean="0">
                  <a:solidFill>
                    <a:srgbClr val="595959"/>
                  </a:solidFill>
                  <a:latin typeface="Segoe UI"/>
                  <a:ea typeface="+mn-ea"/>
                </a:rPr>
                <a:t> network</a:t>
              </a:r>
              <a:endParaRPr lang="en-US" sz="1400" dirty="0">
                <a:solidFill>
                  <a:srgbClr val="595959"/>
                </a:solidFill>
                <a:latin typeface="Segoe UI"/>
                <a:ea typeface="+mn-ea"/>
              </a:endParaRP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smtClean="0"/>
              <a:t>Directory </a:t>
            </a:r>
            <a:r>
              <a:rPr lang="en-US" dirty="0"/>
              <a:t>or file in the Docker host’s filesystem that is mounted directly into a </a:t>
            </a:r>
            <a:r>
              <a:rPr lang="en-US" dirty="0" smtClean="0"/>
              <a:t>container</a:t>
            </a:r>
          </a:p>
          <a:p>
            <a:r>
              <a:rPr lang="en-US" dirty="0" smtClean="0"/>
              <a:t>Details see </a:t>
            </a:r>
            <a:r>
              <a:rPr lang="en-US" dirty="0" smtClean="0">
                <a:hlinkClick r:id="rId2"/>
              </a:rPr>
              <a:t>Docker docs</a:t>
            </a:r>
            <a:endParaRPr lang="en-US" dirty="0" smtClean="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smtClean="0">
                <a:solidFill>
                  <a:schemeClr val="tx1"/>
                </a:solidFill>
                <a:hlinkClick r:id="rId3"/>
              </a:rPr>
              <a:t>/</a:t>
            </a:r>
            <a:r>
              <a:rPr lang="en-US" sz="600" dirty="0" smtClean="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Mount Host</a:t>
            </a:r>
            <a:endParaRPr lang="de-AT" dirty="0"/>
          </a:p>
        </p:txBody>
      </p:sp>
      <p:sp>
        <p:nvSpPr>
          <p:cNvPr id="8" name="Inhaltsplatzhalter 7"/>
          <p:cNvSpPr>
            <a:spLocks noGrp="1"/>
          </p:cNvSpPr>
          <p:nvPr>
            <p:ph sz="quarter" idx="22"/>
          </p:nvPr>
        </p:nvSpPr>
        <p:spPr/>
        <p:txBody>
          <a:bodyPr/>
          <a:lstStyle/>
          <a:p>
            <a:r>
              <a:rPr lang="en-US" dirty="0" smtClean="0"/>
              <a:t># Run </a:t>
            </a:r>
            <a:r>
              <a:rPr lang="en-US" dirty="0" err="1" smtClean="0"/>
              <a:t>postgres</a:t>
            </a:r>
            <a:r>
              <a:rPr lang="en-US" dirty="0" smtClean="0"/>
              <a:t> in a new container</a:t>
            </a:r>
            <a:endParaRPr lang="de-AT" dirty="0" smtClean="0"/>
          </a:p>
          <a:p>
            <a:r>
              <a:rPr lang="de-AT" dirty="0" err="1" smtClean="0"/>
              <a:t>docker</a:t>
            </a:r>
            <a:r>
              <a:rPr lang="de-AT" dirty="0" smtClean="0"/>
              <a:t> </a:t>
            </a:r>
            <a:r>
              <a:rPr lang="de-AT" dirty="0" err="1"/>
              <a:t>run</a:t>
            </a:r>
            <a:r>
              <a:rPr lang="de-AT" dirty="0"/>
              <a:t> --name </a:t>
            </a:r>
            <a:r>
              <a:rPr lang="de-AT" dirty="0" err="1"/>
              <a:t>mydb</a:t>
            </a:r>
            <a:r>
              <a:rPr lang="de-AT" dirty="0"/>
              <a:t> -e POSTGRES_PASSWORD=P@ssw0rd! </a:t>
            </a:r>
            <a:endParaRPr lang="de-AT" dirty="0" smtClean="0"/>
          </a:p>
          <a:p>
            <a:r>
              <a:rPr lang="de-AT" dirty="0"/>
              <a:t>	</a:t>
            </a:r>
            <a:r>
              <a:rPr lang="de-AT" dirty="0" smtClean="0"/>
              <a:t>-</a:t>
            </a:r>
            <a:r>
              <a:rPr lang="de-AT" dirty="0"/>
              <a:t>d </a:t>
            </a:r>
            <a:r>
              <a:rPr lang="de-AT" dirty="0" err="1" smtClean="0"/>
              <a:t>postgres</a:t>
            </a:r>
            <a:endParaRPr lang="de-AT" dirty="0" smtClean="0"/>
          </a:p>
          <a:p>
            <a:endParaRPr lang="en-US" dirty="0" smtClean="0"/>
          </a:p>
          <a:p>
            <a:r>
              <a:rPr lang="en-US" dirty="0" smtClean="0"/>
              <a:t># Run client and execute some SQL</a:t>
            </a:r>
            <a:endParaRPr lang="en-US" dirty="0"/>
          </a:p>
          <a:p>
            <a:r>
              <a:rPr lang="de-AT" dirty="0" err="1"/>
              <a:t>docker</a:t>
            </a:r>
            <a:r>
              <a:rPr lang="de-AT" dirty="0"/>
              <a:t> </a:t>
            </a:r>
            <a:r>
              <a:rPr lang="de-AT" dirty="0" err="1"/>
              <a:t>run</a:t>
            </a:r>
            <a:r>
              <a:rPr lang="de-AT" dirty="0"/>
              <a:t> -</a:t>
            </a:r>
            <a:r>
              <a:rPr lang="de-AT" dirty="0" err="1"/>
              <a:t>it</a:t>
            </a:r>
            <a:r>
              <a:rPr lang="de-AT" dirty="0"/>
              <a:t> --link </a:t>
            </a:r>
            <a:r>
              <a:rPr lang="de-AT" dirty="0" err="1" smtClean="0"/>
              <a:t>mydb</a:t>
            </a:r>
            <a:r>
              <a:rPr lang="de-AT" dirty="0" smtClean="0"/>
              <a:t> </a:t>
            </a:r>
            <a:r>
              <a:rPr lang="de-AT" dirty="0"/>
              <a:t>--</a:t>
            </a:r>
            <a:r>
              <a:rPr lang="de-AT" dirty="0" err="1"/>
              <a:t>rm</a:t>
            </a:r>
            <a:r>
              <a:rPr lang="de-AT" dirty="0"/>
              <a:t> </a:t>
            </a:r>
            <a:r>
              <a:rPr lang="de-AT" dirty="0" err="1"/>
              <a:t>postgres</a:t>
            </a:r>
            <a:r>
              <a:rPr lang="de-AT" dirty="0"/>
              <a:t> </a:t>
            </a:r>
            <a:r>
              <a:rPr lang="de-AT" dirty="0" smtClean="0"/>
              <a:t>/bin/</a:t>
            </a:r>
            <a:r>
              <a:rPr lang="de-AT" dirty="0" err="1" smtClean="0"/>
              <a:t>bash</a:t>
            </a:r>
            <a:endParaRPr lang="de-AT" dirty="0" smtClean="0"/>
          </a:p>
          <a:p>
            <a:r>
              <a:rPr lang="en-US" dirty="0"/>
              <a:t>	</a:t>
            </a:r>
            <a:r>
              <a:rPr lang="en-US" dirty="0" err="1"/>
              <a:t>psql</a:t>
            </a:r>
            <a:r>
              <a:rPr lang="en-US" dirty="0"/>
              <a:t> -h </a:t>
            </a:r>
            <a:r>
              <a:rPr lang="en-US" dirty="0" err="1"/>
              <a:t>mydb</a:t>
            </a:r>
            <a:r>
              <a:rPr lang="en-US" dirty="0"/>
              <a:t> -p 5432 -U </a:t>
            </a:r>
            <a:r>
              <a:rPr lang="en-US" dirty="0" err="1" smtClean="0"/>
              <a:t>postgres</a:t>
            </a:r>
            <a:endParaRPr lang="en-US" dirty="0" smtClean="0"/>
          </a:p>
          <a:p>
            <a:endParaRPr lang="en-US" dirty="0" smtClean="0"/>
          </a:p>
          <a:p>
            <a:r>
              <a:rPr lang="en-US" dirty="0" smtClean="0"/>
              <a:t>	# Execute some SQL (e.g. create and fill a table)</a:t>
            </a:r>
          </a:p>
          <a:p>
            <a:r>
              <a:rPr lang="en-US" dirty="0" smtClean="0"/>
              <a:t>	CREATE TABLE Test (ID INT PRIMARY KEY);</a:t>
            </a:r>
          </a:p>
          <a:p>
            <a:r>
              <a:rPr lang="en-US" dirty="0"/>
              <a:t>	</a:t>
            </a:r>
            <a:r>
              <a:rPr lang="en-US" dirty="0" smtClean="0"/>
              <a:t>INSERT INTO Test VALUES (1);</a:t>
            </a:r>
          </a:p>
          <a:p>
            <a:r>
              <a:rPr lang="en-US" dirty="0"/>
              <a:t>	</a:t>
            </a:r>
            <a:r>
              <a:rPr lang="en-US" dirty="0" smtClean="0"/>
              <a:t>SELECT * FROM Test;</a:t>
            </a:r>
            <a:endParaRPr lang="en-US" dirty="0"/>
          </a:p>
          <a:p>
            <a:r>
              <a:rPr lang="en-US" dirty="0" smtClean="0"/>
              <a:t>	\q</a:t>
            </a:r>
          </a:p>
          <a:p>
            <a:endParaRPr lang="en-US" dirty="0"/>
          </a:p>
          <a:p>
            <a:r>
              <a:rPr lang="en-US" dirty="0" smtClean="0"/>
              <a:t># Delete container --&gt; data is gone</a:t>
            </a:r>
          </a:p>
          <a:p>
            <a:r>
              <a:rPr lang="en-US" dirty="0" err="1" smtClean="0"/>
              <a:t>docker</a:t>
            </a:r>
            <a:r>
              <a:rPr lang="en-US" dirty="0" smtClean="0"/>
              <a:t> </a:t>
            </a:r>
            <a:r>
              <a:rPr lang="en-US" dirty="0" err="1" smtClean="0"/>
              <a:t>rm</a:t>
            </a:r>
            <a:r>
              <a:rPr lang="en-US" dirty="0" smtClean="0"/>
              <a:t> –f </a:t>
            </a:r>
            <a:r>
              <a:rPr lang="en-US" dirty="0" err="1" smtClean="0"/>
              <a:t>mydb</a:t>
            </a:r>
            <a:endParaRPr lang="en-US" dirty="0" smtClean="0"/>
          </a:p>
          <a:p>
            <a:endParaRPr lang="en-US" dirty="0"/>
          </a:p>
          <a:p>
            <a:r>
              <a:rPr lang="en-US" dirty="0" smtClean="0"/>
              <a:t>-------------------</a:t>
            </a:r>
          </a:p>
          <a:p>
            <a:endParaRPr lang="en-US" dirty="0"/>
          </a:p>
          <a:p>
            <a:r>
              <a:rPr lang="en-US" dirty="0" smtClean="0"/>
              <a:t># Create data directory on host</a:t>
            </a:r>
          </a:p>
          <a:p>
            <a:r>
              <a:rPr lang="en-US" dirty="0" err="1" smtClean="0"/>
              <a:t>mkdir</a:t>
            </a:r>
            <a:r>
              <a:rPr lang="en-US" dirty="0" smtClean="0"/>
              <a:t> </a:t>
            </a:r>
            <a:r>
              <a:rPr lang="en-US" dirty="0" err="1" smtClean="0"/>
              <a:t>dbdata</a:t>
            </a:r>
            <a:endParaRPr lang="en-US" dirty="0" smtClean="0"/>
          </a:p>
          <a:p>
            <a:endParaRPr lang="en-US" dirty="0"/>
          </a:p>
          <a:p>
            <a:r>
              <a:rPr lang="en-US" dirty="0" smtClean="0"/>
              <a:t># Repeat the same example but this time with volume mapping</a:t>
            </a:r>
          </a:p>
          <a:p>
            <a:r>
              <a:rPr lang="sv-SE" dirty="0"/>
              <a:t>docker run --name mydb -e POSTGRES_PASSWORD=P@ssw0rd! </a:t>
            </a:r>
            <a:endParaRPr lang="sv-SE" dirty="0" smtClean="0"/>
          </a:p>
          <a:p>
            <a:r>
              <a:rPr lang="sv-SE" dirty="0"/>
              <a:t>	</a:t>
            </a:r>
            <a:r>
              <a:rPr lang="sv-SE" b="1" dirty="0" smtClean="0"/>
              <a:t>-</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smtClean="0"/>
              <a:t>Data Volume Container</a:t>
            </a:r>
            <a:endParaRPr lang="de-AT" sz="2000" dirty="0"/>
          </a:p>
        </p:txBody>
      </p:sp>
      <p:sp>
        <p:nvSpPr>
          <p:cNvPr id="8" name="Inhaltsplatzhalter 7"/>
          <p:cNvSpPr>
            <a:spLocks noGrp="1"/>
          </p:cNvSpPr>
          <p:nvPr>
            <p:ph sz="quarter" idx="22"/>
          </p:nvPr>
        </p:nvSpPr>
        <p:spPr/>
        <p:txBody>
          <a:bodyPr/>
          <a:lstStyle/>
          <a:p>
            <a:r>
              <a:rPr lang="en-US" dirty="0" smtClean="0"/>
              <a:t># Create data volume container</a:t>
            </a:r>
            <a:endParaRPr lang="de-AT" dirty="0" smtClean="0"/>
          </a:p>
          <a:p>
            <a:r>
              <a:rPr lang="de-AT" dirty="0" err="1" smtClean="0">
                <a:hlinkClick r:id="rId2"/>
              </a:rPr>
              <a:t>docker</a:t>
            </a:r>
            <a:r>
              <a:rPr lang="de-AT" dirty="0" smtClean="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a:t>
            </a:r>
            <a:r>
              <a:rPr lang="de-AT" dirty="0" smtClean="0"/>
              <a:t>bin/</a:t>
            </a:r>
            <a:r>
              <a:rPr lang="de-AT" dirty="0" err="1" smtClean="0"/>
              <a:t>true</a:t>
            </a:r>
            <a:endParaRPr lang="de-AT" dirty="0" smtClean="0"/>
          </a:p>
          <a:p>
            <a:r>
              <a:rPr lang="en-US" dirty="0" err="1" smtClean="0"/>
              <a:t>docker</a:t>
            </a:r>
            <a:r>
              <a:rPr lang="en-US" dirty="0" smtClean="0"/>
              <a:t> </a:t>
            </a:r>
            <a:r>
              <a:rPr lang="en-US" dirty="0" err="1" smtClean="0"/>
              <a:t>ps</a:t>
            </a:r>
            <a:r>
              <a:rPr lang="en-US" dirty="0" smtClean="0"/>
              <a:t> –a</a:t>
            </a:r>
          </a:p>
          <a:p>
            <a:endParaRPr lang="en-US" dirty="0" smtClean="0"/>
          </a:p>
          <a:p>
            <a:r>
              <a:rPr lang="en-US" dirty="0" smtClean="0"/>
              <a:t># Create </a:t>
            </a:r>
            <a:r>
              <a:rPr lang="en-US" dirty="0" err="1" smtClean="0"/>
              <a:t>postgres</a:t>
            </a:r>
            <a:r>
              <a:rPr lang="en-US" dirty="0" smtClean="0"/>
              <a:t> container and mount data volume container</a:t>
            </a:r>
          </a:p>
          <a:p>
            <a:r>
              <a:rPr lang="en-US" dirty="0" err="1"/>
              <a:t>docker</a:t>
            </a:r>
            <a:r>
              <a:rPr lang="en-US" dirty="0"/>
              <a:t> run --name </a:t>
            </a:r>
            <a:r>
              <a:rPr lang="en-US" dirty="0" err="1"/>
              <a:t>mydb</a:t>
            </a:r>
            <a:r>
              <a:rPr lang="en-US" dirty="0"/>
              <a:t> -e POSTGRES_PASSWORD=P@ssw0rd! </a:t>
            </a:r>
            <a:endParaRPr lang="en-US" dirty="0" smtClean="0"/>
          </a:p>
          <a:p>
            <a:r>
              <a:rPr lang="en-US" dirty="0"/>
              <a:t>	</a:t>
            </a:r>
            <a:r>
              <a:rPr lang="en-US" dirty="0" smtClean="0"/>
              <a:t>-</a:t>
            </a:r>
            <a:r>
              <a:rPr lang="en-US" dirty="0"/>
              <a:t>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smtClean="0"/>
          </a:p>
          <a:p>
            <a:r>
              <a:rPr lang="en-US" dirty="0"/>
              <a:t># Run client and execute some </a:t>
            </a:r>
            <a:r>
              <a:rPr lang="en-US" dirty="0" smtClean="0"/>
              <a:t>SQL (see previous example)</a:t>
            </a:r>
            <a:endParaRPr lang="en-US" dirty="0"/>
          </a:p>
          <a:p>
            <a:r>
              <a:rPr lang="en-US" dirty="0" smtClean="0"/>
              <a:t># Remove </a:t>
            </a:r>
            <a:r>
              <a:rPr lang="en-US" dirty="0" err="1" smtClean="0"/>
              <a:t>postgres</a:t>
            </a:r>
            <a:r>
              <a:rPr lang="en-US" dirty="0" smtClean="0"/>
              <a:t> container, recreate it --&gt; data still there</a:t>
            </a:r>
          </a:p>
          <a:p>
            <a:endParaRPr lang="en-US" dirty="0"/>
          </a:p>
          <a:p>
            <a:r>
              <a:rPr lang="en-US" dirty="0" smtClean="0"/>
              <a:t># Start container to backup data</a:t>
            </a:r>
          </a:p>
          <a:p>
            <a:r>
              <a:rPr lang="en-US" dirty="0" err="1" smtClean="0"/>
              <a:t>mkdir</a:t>
            </a:r>
            <a:r>
              <a:rPr lang="en-US" dirty="0" smtClean="0"/>
              <a:t> backup</a:t>
            </a:r>
          </a:p>
          <a:p>
            <a:r>
              <a:rPr lang="en-US" dirty="0" err="1"/>
              <a:t>docker</a:t>
            </a:r>
            <a:r>
              <a:rPr lang="en-US" dirty="0"/>
              <a:t> run --</a:t>
            </a:r>
            <a:r>
              <a:rPr lang="en-US" dirty="0" err="1"/>
              <a:t>rm</a:t>
            </a:r>
            <a:r>
              <a:rPr lang="en-US" dirty="0"/>
              <a:t> --volumes-from </a:t>
            </a:r>
            <a:r>
              <a:rPr lang="en-US" dirty="0" err="1"/>
              <a:t>dbstore</a:t>
            </a:r>
            <a:r>
              <a:rPr lang="en-US" dirty="0"/>
              <a:t> </a:t>
            </a:r>
            <a:endParaRPr lang="en-US" dirty="0" smtClean="0"/>
          </a:p>
          <a:p>
            <a:r>
              <a:rPr lang="en-US" dirty="0"/>
              <a:t>	</a:t>
            </a:r>
            <a:r>
              <a:rPr lang="en-US" dirty="0" smtClean="0"/>
              <a:t>-v </a:t>
            </a:r>
            <a:r>
              <a:rPr lang="en-US" dirty="0"/>
              <a:t>~/backup:/backup </a:t>
            </a:r>
            <a:r>
              <a:rPr lang="en-US" dirty="0" err="1"/>
              <a:t>ubuntu</a:t>
            </a:r>
            <a:r>
              <a:rPr lang="en-US" dirty="0"/>
              <a:t> tar </a:t>
            </a:r>
            <a:r>
              <a:rPr lang="en-US" dirty="0" err="1"/>
              <a:t>cvf</a:t>
            </a:r>
            <a:r>
              <a:rPr lang="en-US" dirty="0"/>
              <a:t> /backup/backup.tar /</a:t>
            </a:r>
            <a:r>
              <a:rPr lang="en-US" dirty="0" err="1"/>
              <a:t>dbdata</a:t>
            </a:r>
            <a:endParaRPr lang="en-US" dirty="0" smtClean="0"/>
          </a:p>
          <a:p>
            <a:r>
              <a:rPr lang="en-US" dirty="0" smtClean="0"/>
              <a:t>ls –la backup/</a:t>
            </a:r>
          </a:p>
          <a:p>
            <a:endParaRPr lang="en-US" dirty="0"/>
          </a:p>
          <a:p>
            <a:endParaRPr lang="en-US" dirty="0" smtClean="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de-AT" dirty="0"/>
          </a:p>
        </p:txBody>
      </p:sp>
      <p:sp>
        <p:nvSpPr>
          <p:cNvPr id="8" name="Inhaltsplatzhalter 7"/>
          <p:cNvSpPr>
            <a:spLocks noGrp="1"/>
          </p:cNvSpPr>
          <p:nvPr>
            <p:ph sz="quarter" idx="22"/>
          </p:nvPr>
        </p:nvSpPr>
        <p:spPr/>
        <p:txBody>
          <a:bodyPr/>
          <a:lstStyle/>
          <a:p>
            <a:r>
              <a:rPr lang="en-US" dirty="0" smtClean="0"/>
              <a:t># Pull image from </a:t>
            </a:r>
            <a:r>
              <a:rPr lang="en-US" dirty="0" err="1" smtClean="0"/>
              <a:t>docker</a:t>
            </a:r>
            <a:r>
              <a:rPr lang="en-US" dirty="0" smtClean="0"/>
              <a:t> hub</a:t>
            </a:r>
            <a:endParaRPr lang="de-AT" dirty="0" smtClean="0"/>
          </a:p>
          <a:p>
            <a:r>
              <a:rPr lang="de-AT" dirty="0" err="1" smtClean="0"/>
              <a:t>docker</a:t>
            </a:r>
            <a:r>
              <a:rPr lang="de-AT" dirty="0" smtClean="0"/>
              <a:t> </a:t>
            </a:r>
            <a:r>
              <a:rPr lang="de-AT" dirty="0"/>
              <a:t>pull </a:t>
            </a:r>
            <a:r>
              <a:rPr lang="de-AT" dirty="0" err="1" smtClean="0"/>
              <a:t>ubuntu</a:t>
            </a:r>
            <a:endParaRPr lang="de-AT" dirty="0" smtClean="0"/>
          </a:p>
          <a:p>
            <a:endParaRPr lang="en-US" dirty="0" smtClean="0"/>
          </a:p>
          <a:p>
            <a:r>
              <a:rPr lang="en-US" dirty="0" smtClean="0"/>
              <a:t># Look for image directories on disk</a:t>
            </a:r>
            <a:endParaRPr lang="en-US" dirty="0"/>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More about storage drivers see </a:t>
            </a:r>
            <a:r>
              <a:rPr lang="en-US" dirty="0" smtClean="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 data directory</a:t>
              </a:r>
              <a:endParaRPr lang="en-US" sz="1400" dirty="0">
                <a:solidFill>
                  <a:srgbClr val="595959"/>
                </a:solidFill>
                <a:latin typeface="Segoe UI"/>
                <a:ea typeface="+mn-ea"/>
              </a:endParaRP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hlinkClick r:id="rId2"/>
              </a:rPr>
              <a:t>docker</a:t>
            </a:r>
            <a:r>
              <a:rPr lang="en-US" dirty="0" smtClean="0">
                <a:latin typeface="Courier New" panose="02070309020205020404" pitchFamily="49" charset="0"/>
                <a:cs typeface="Courier New" panose="02070309020205020404" pitchFamily="49" charset="0"/>
                <a:hlinkClick r:id="rId2"/>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hlinkClick r:id="rId3"/>
              </a:rPr>
              <a:t>docker</a:t>
            </a:r>
            <a:r>
              <a:rPr lang="en-US" dirty="0" smtClean="0">
                <a:latin typeface="Courier New" panose="02070309020205020404" pitchFamily="49" charset="0"/>
                <a:cs typeface="Courier New" panose="02070309020205020404" pitchFamily="49" charset="0"/>
                <a:hlinkClick r:id="rId3"/>
              </a:rPr>
              <a:t> search</a:t>
            </a:r>
            <a:r>
              <a:rPr lang="en-US" dirty="0" smtClean="0"/>
              <a:t> – Search for image on </a:t>
            </a:r>
            <a:r>
              <a:rPr lang="en-US" dirty="0" smtClean="0">
                <a:hlinkClick r:id="rId4"/>
              </a:rPr>
              <a:t>Docker Hub</a:t>
            </a:r>
            <a:endParaRPr lang="en-US" dirty="0" smtClean="0"/>
          </a:p>
          <a:p>
            <a:pPr lvl="1"/>
            <a:r>
              <a:rPr lang="en-US" dirty="0" err="1" smtClean="0">
                <a:latin typeface="Courier New" panose="02070309020205020404" pitchFamily="49" charset="0"/>
                <a:cs typeface="Courier New" panose="02070309020205020404" pitchFamily="49" charset="0"/>
                <a:hlinkClick r:id="rId5"/>
              </a:rPr>
              <a:t>docker</a:t>
            </a:r>
            <a:r>
              <a:rPr lang="en-US" dirty="0" smtClean="0">
                <a:latin typeface="Courier New" panose="02070309020205020404" pitchFamily="49" charset="0"/>
                <a:cs typeface="Courier New" panose="02070309020205020404" pitchFamily="49" charset="0"/>
                <a:hlinkClick r:id="rId5"/>
              </a:rPr>
              <a:t> pull</a:t>
            </a:r>
            <a:r>
              <a:rPr lang="en-US" dirty="0" smtClean="0"/>
              <a:t> – Pulls an image from the registry (</a:t>
            </a:r>
            <a:r>
              <a:rPr lang="en-US" dirty="0">
                <a:hlinkClick r:id="rId4"/>
              </a:rPr>
              <a:t>Docker </a:t>
            </a:r>
            <a:r>
              <a:rPr lang="en-US" dirty="0" smtClean="0">
                <a:hlinkClick r:id="rId4"/>
              </a:rPr>
              <a:t>Hub</a:t>
            </a:r>
            <a:r>
              <a:rPr lang="en-US" dirty="0" smtClean="0"/>
              <a:t>)</a:t>
            </a:r>
          </a:p>
          <a:p>
            <a:pPr lvl="1"/>
            <a:r>
              <a:rPr lang="en-US" dirty="0" err="1" smtClean="0">
                <a:latin typeface="Courier New" panose="02070309020205020404" pitchFamily="49" charset="0"/>
                <a:cs typeface="Courier New" panose="02070309020205020404" pitchFamily="49" charset="0"/>
                <a:hlinkClick r:id="rId6"/>
              </a:rPr>
              <a:t>docker</a:t>
            </a:r>
            <a:r>
              <a:rPr lang="en-US" dirty="0" smtClean="0">
                <a:latin typeface="Courier New" panose="02070309020205020404" pitchFamily="49" charset="0"/>
                <a:cs typeface="Courier New" panose="02070309020205020404" pitchFamily="49" charset="0"/>
                <a:hlinkClick r:id="rId6"/>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hlinkClick r:id="rId7"/>
              </a:rPr>
              <a:t>docker</a:t>
            </a:r>
            <a:r>
              <a:rPr lang="en-US" dirty="0" smtClean="0">
                <a:latin typeface="Courier New" panose="02070309020205020404" pitchFamily="49" charset="0"/>
                <a:cs typeface="Courier New" panose="02070309020205020404" pitchFamily="49" charset="0"/>
                <a:hlinkClick r:id="rId7"/>
              </a:rPr>
              <a:t> inspect</a:t>
            </a:r>
            <a:r>
              <a:rPr lang="en-US" dirty="0" smtClean="0">
                <a:latin typeface="Courier New" panose="02070309020205020404" pitchFamily="49" charset="0"/>
                <a:cs typeface="Courier New" panose="02070309020205020404" pitchFamily="49" charset="0"/>
              </a:rPr>
              <a: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Docker" &gt; helloWorld.txt</a:t>
            </a:r>
          </a:p>
          <a:p>
            <a:pPr lvl="1"/>
            <a:r>
              <a:rPr lang="en-US" noProof="1" smtClean="0"/>
              <a:t>exit</a:t>
            </a:r>
          </a:p>
          <a:p>
            <a:endParaRPr lang="en-US" noProof="1" smtClean="0"/>
          </a:p>
          <a:p>
            <a:endParaRPr lang="en-US" noProof="1" smtClean="0"/>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rainer:withFile /bin/bash</a:t>
            </a:r>
          </a:p>
          <a:p>
            <a:r>
              <a:rPr lang="en-US" noProof="1" smtClean="0"/>
              <a:t># View history of image</a:t>
            </a:r>
          </a:p>
          <a:p>
            <a:r>
              <a:rPr lang="en-US" noProof="1" smtClean="0"/>
              <a:t>Docker history rainer:withFile</a:t>
            </a:r>
            <a:endParaRPr lang="en-US" noProof="1"/>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a:t>
            </a:r>
            <a:r>
              <a:rPr lang="en-US" dirty="0" smtClean="0">
                <a:hlinkClick r:id="rId2"/>
              </a:rPr>
              <a:t>github.com/rstropek/DockerVS2015Intro/tree/master/dockerDemos/01-staticWeb</a:t>
            </a:r>
            <a:r>
              <a:rPr lang="en-US" dirty="0" smtClean="0"/>
              <a:t> </a:t>
            </a:r>
            <a:endParaRPr lang="en-US" dirty="0"/>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Compose</a:t>
            </a:r>
            <a:endParaRPr lang="en-US" dirty="0"/>
          </a:p>
        </p:txBody>
      </p:sp>
      <p:sp>
        <p:nvSpPr>
          <p:cNvPr id="3" name="Textplatzhalter 2"/>
          <p:cNvSpPr>
            <a:spLocks noGrp="1"/>
          </p:cNvSpPr>
          <p:nvPr>
            <p:ph type="body" sz="quarter" idx="25"/>
          </p:nvPr>
        </p:nvSpPr>
        <p:spPr/>
        <p:txBody>
          <a:bodyPr/>
          <a:lstStyle/>
          <a:p>
            <a:r>
              <a:rPr lang="en-US" dirty="0" smtClean="0"/>
              <a:t>Tool for running multi-container applications</a:t>
            </a:r>
            <a:endParaRPr lang="en-US" dirty="0"/>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r>
              <a:rPr lang="de-AT" dirty="0" smtClean="0"/>
              <a:t>.</a:t>
            </a:r>
          </a:p>
          <a:p>
            <a:endParaRPr lang="en-US" dirty="0"/>
          </a:p>
          <a:p>
            <a:endParaRPr lang="en-US" dirty="0" smtClean="0"/>
          </a:p>
          <a:p>
            <a:endParaRPr lang="de-AT" dirty="0"/>
          </a:p>
          <a:p>
            <a:r>
              <a:rPr lang="de-AT" dirty="0"/>
              <a:t>  links:</a:t>
            </a:r>
          </a:p>
          <a:p>
            <a:r>
              <a:rPr lang="de-AT" dirty="0"/>
              <a:t>   - </a:t>
            </a:r>
            <a:r>
              <a:rPr lang="de-AT" dirty="0" err="1" smtClean="0"/>
              <a:t>dependent</a:t>
            </a:r>
            <a:r>
              <a:rPr lang="de-AT" dirty="0" smtClean="0"/>
              <a:t>-service</a:t>
            </a:r>
          </a:p>
          <a:p>
            <a:endParaRPr lang="en-US" dirty="0"/>
          </a:p>
          <a:p>
            <a:endParaRPr lang="en-US" dirty="0" smtClean="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r>
              <a:rPr lang="en-US" dirty="0" smtClean="0">
                <a:hlinkClick r:id="rId2"/>
              </a:rPr>
              <a:t>/</a:t>
            </a:r>
            <a:endParaRPr lang="en-US" dirty="0" smtClean="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Build local </a:t>
              </a:r>
              <a:r>
                <a:rPr lang="en-US" sz="1400" dirty="0" err="1" smtClean="0">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Link to other containers (e.g. </a:t>
              </a:r>
              <a:r>
                <a:rPr lang="en-US" sz="1400" dirty="0" err="1" smtClean="0">
                  <a:solidFill>
                    <a:srgbClr val="595959"/>
                  </a:solidFill>
                  <a:latin typeface="Segoe UI"/>
                  <a:ea typeface="+mn-ea"/>
                </a:rPr>
                <a:t>Redis</a:t>
              </a:r>
              <a:r>
                <a:rPr lang="en-US" sz="1400" dirty="0" smtClean="0">
                  <a:solidFill>
                    <a:srgbClr val="595959"/>
                  </a:solidFill>
                  <a:latin typeface="Segoe UI"/>
                  <a:ea typeface="+mn-ea"/>
                </a:rPr>
                <a:t>, MongoDB)</a:t>
              </a:r>
              <a:endParaRPr lang="en-US" sz="1400" dirty="0">
                <a:solidFill>
                  <a:srgbClr val="595959"/>
                </a:solidFill>
                <a:latin typeface="Segoe UI"/>
                <a:ea typeface="+mn-ea"/>
              </a:endParaRP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service container depends on based on</a:t>
              </a:r>
              <a:br>
                <a:rPr lang="en-US" sz="1400" dirty="0" smtClean="0">
                  <a:solidFill>
                    <a:srgbClr val="595959"/>
                  </a:solidFill>
                  <a:latin typeface="Segoe UI"/>
                  <a:ea typeface="+mn-ea"/>
                </a:rPr>
              </a:br>
              <a:r>
                <a:rPr lang="en-US" sz="1400" dirty="0" smtClean="0">
                  <a:solidFill>
                    <a:srgbClr val="595959"/>
                  </a:solidFill>
                  <a:latin typeface="Segoe UI"/>
                  <a:ea typeface="+mn-ea"/>
                </a:rPr>
                <a:t>an existing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smtClean="0"/>
              <a:t>npm</a:t>
            </a:r>
            <a:r>
              <a:rPr lang="en-US" dirty="0" smtClean="0"/>
              <a:t> install</a:t>
            </a:r>
          </a:p>
          <a:p>
            <a:r>
              <a:rPr lang="en-US" dirty="0" err="1" smtClean="0"/>
              <a:t>docker</a:t>
            </a:r>
            <a:r>
              <a:rPr lang="en-US" dirty="0" smtClean="0"/>
              <a:t> build –t dependent-service .</a:t>
            </a:r>
          </a:p>
          <a:p>
            <a:endParaRPr lang="en-US" dirty="0"/>
          </a:p>
          <a:p>
            <a:r>
              <a:rPr lang="en-US" dirty="0" smtClean="0"/>
              <a:t># Run container using dependent service</a:t>
            </a:r>
          </a:p>
          <a:p>
            <a:r>
              <a:rPr lang="en-US" dirty="0"/>
              <a:t># directory: ~/</a:t>
            </a:r>
            <a:r>
              <a:rPr lang="en-US" dirty="0" smtClean="0"/>
              <a:t>DockerVS2015Intro/</a:t>
            </a:r>
            <a:r>
              <a:rPr lang="en-US" dirty="0" err="1" smtClean="0"/>
              <a:t>dockerDemos</a:t>
            </a:r>
            <a:r>
              <a:rPr lang="en-US" dirty="0" smtClean="0"/>
              <a:t>/02-compose</a:t>
            </a:r>
            <a:endParaRPr lang="en-US" dirty="0"/>
          </a:p>
          <a:p>
            <a:r>
              <a:rPr lang="en-US" dirty="0" err="1" smtClean="0"/>
              <a:t>npm</a:t>
            </a:r>
            <a:r>
              <a:rPr lang="en-US" dirty="0" smtClean="0"/>
              <a:t> install</a:t>
            </a:r>
          </a:p>
          <a:p>
            <a:r>
              <a:rPr lang="en-US" dirty="0" err="1" smtClean="0"/>
              <a:t>docker</a:t>
            </a:r>
            <a:r>
              <a:rPr lang="en-US" dirty="0" smtClean="0"/>
              <a:t>-compose run printer</a:t>
            </a:r>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a:t>
            </a:r>
            <a:r>
              <a:rPr lang="en-US" dirty="0" smtClean="0">
                <a:hlinkClick r:id="rId2"/>
              </a:rPr>
              <a:t>github.com/rstropek/DockerVS2015Intro/tree/master/dockerDemos/02-compose</a:t>
            </a:r>
            <a:r>
              <a:rPr lang="en-US" dirty="0" smtClean="0"/>
              <a:t> </a:t>
            </a:r>
            <a:endParaRPr lang="en-US" dirty="0"/>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smtClean="0"/>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dirty="0" smtClean="0">
                <a:hlinkClick r:id="rId2"/>
              </a:rPr>
              <a:t>github.com/rstropek/DockerVS2015Intro/tree/master/dockerDemos/04-aspnet</a:t>
            </a:r>
            <a:r>
              <a:rPr lang="en-US" dirty="0" smtClean="0"/>
              <a:t> </a:t>
            </a:r>
            <a:endParaRPr lang="de-AT" dirty="0"/>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Simple ASP.NET</a:t>
            </a:r>
            <a:endParaRPr lang="de-AT" dirty="0"/>
          </a:p>
        </p:txBody>
      </p:sp>
      <p:sp>
        <p:nvSpPr>
          <p:cNvPr id="3" name="Inhaltsplatzhalter 2"/>
          <p:cNvSpPr>
            <a:spLocks noGrp="1"/>
          </p:cNvSpPr>
          <p:nvPr>
            <p:ph sz="quarter" idx="22"/>
          </p:nvPr>
        </p:nvSpPr>
        <p:spPr/>
        <p:txBody>
          <a:bodyPr/>
          <a:lstStyle/>
          <a:p>
            <a:r>
              <a:rPr lang="en-US" dirty="0" smtClean="0"/>
              <a:t># Generate an ASP.NET web app</a:t>
            </a:r>
            <a:endParaRPr lang="en-US" dirty="0"/>
          </a:p>
          <a:p>
            <a:r>
              <a:rPr lang="en-US" dirty="0" err="1" smtClean="0"/>
              <a:t>yo</a:t>
            </a:r>
            <a:r>
              <a:rPr lang="en-US" dirty="0" smtClean="0"/>
              <a:t> </a:t>
            </a:r>
            <a:r>
              <a:rPr lang="en-US" dirty="0" err="1"/>
              <a:t>aspnet</a:t>
            </a:r>
            <a:r>
              <a:rPr lang="en-US" dirty="0"/>
              <a:t> </a:t>
            </a:r>
            <a:r>
              <a:rPr lang="en-US" dirty="0" err="1"/>
              <a:t>webbasic</a:t>
            </a:r>
            <a:r>
              <a:rPr lang="en-US" dirty="0"/>
              <a:t> </a:t>
            </a:r>
            <a:r>
              <a:rPr lang="en-US" dirty="0" smtClean="0"/>
              <a:t>"my-web"</a:t>
            </a:r>
          </a:p>
          <a:p>
            <a:endParaRPr lang="en-US" dirty="0" smtClean="0"/>
          </a:p>
          <a:p>
            <a:r>
              <a:rPr lang="en-US" dirty="0" smtClean="0"/>
              <a:t># Add “</a:t>
            </a:r>
            <a:r>
              <a:rPr lang="de-AT" dirty="0" smtClean="0"/>
              <a:t>--</a:t>
            </a:r>
            <a:r>
              <a:rPr lang="de-AT" dirty="0" err="1"/>
              <a:t>server.urls</a:t>
            </a:r>
            <a:r>
              <a:rPr lang="de-AT" dirty="0"/>
              <a:t>=http://*:5000</a:t>
            </a:r>
            <a:r>
              <a:rPr lang="de-AT" dirty="0" smtClean="0"/>
              <a:t>/“ </a:t>
            </a:r>
            <a:r>
              <a:rPr lang="de-AT" dirty="0" err="1" smtClean="0"/>
              <a:t>to</a:t>
            </a:r>
            <a:r>
              <a:rPr lang="de-AT" dirty="0" smtClean="0"/>
              <a:t> </a:t>
            </a:r>
            <a:r>
              <a:rPr lang="de-AT" dirty="0" err="1" smtClean="0"/>
              <a:t>project.json</a:t>
            </a:r>
            <a:r>
              <a:rPr lang="de-AT" dirty="0" smtClean="0"/>
              <a:t> so</a:t>
            </a:r>
          </a:p>
          <a:p>
            <a:r>
              <a:rPr lang="en-US" dirty="0" smtClean="0"/>
              <a:t># that ASP.NET listens not only on localhost</a:t>
            </a:r>
          </a:p>
          <a:p>
            <a:endParaRPr lang="en-US" dirty="0"/>
          </a:p>
          <a:p>
            <a:r>
              <a:rPr lang="en-US" dirty="0" smtClean="0"/>
              <a:t># Build image with sample app</a:t>
            </a:r>
          </a:p>
          <a:p>
            <a:r>
              <a:rPr lang="de-AT" dirty="0" err="1"/>
              <a:t>docker</a:t>
            </a:r>
            <a:r>
              <a:rPr lang="de-AT" dirty="0"/>
              <a:t> </a:t>
            </a:r>
            <a:r>
              <a:rPr lang="de-AT" dirty="0" err="1"/>
              <a:t>build</a:t>
            </a:r>
            <a:r>
              <a:rPr lang="de-AT" dirty="0"/>
              <a:t> -t </a:t>
            </a:r>
            <a:r>
              <a:rPr lang="de-AT" dirty="0" err="1"/>
              <a:t>rainer:myweb</a:t>
            </a:r>
            <a:r>
              <a:rPr lang="de-AT" dirty="0"/>
              <a:t> </a:t>
            </a:r>
            <a:r>
              <a:rPr lang="de-AT" dirty="0" smtClean="0"/>
              <a:t>.</a:t>
            </a:r>
          </a:p>
          <a:p>
            <a:endParaRPr lang="en-US" dirty="0"/>
          </a:p>
          <a:p>
            <a:r>
              <a:rPr lang="en-US" dirty="0" smtClean="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a:hlinkClick r:id="rId2"/>
              </a:rPr>
              <a:t>github.com/rstropek/DockerVS2015Intro/tree/master/dockerDemos/04-aspnet</a:t>
            </a:r>
            <a:r>
              <a:rPr lang="en-US"/>
              <a:t> </a:t>
            </a:r>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Azure</a:t>
            </a:r>
          </a:p>
          <a:p>
            <a:pPr lvl="1"/>
            <a:r>
              <a:rPr lang="en-US" dirty="0" smtClean="0">
                <a:hlinkClick r:id="rId2"/>
              </a:rPr>
              <a:t>Azure Docker Extension</a:t>
            </a:r>
            <a:endParaRPr lang="en-US" dirty="0" smtClean="0"/>
          </a:p>
          <a:p>
            <a:r>
              <a:rPr lang="en-US" dirty="0" smtClean="0"/>
              <a:t>ARM </a:t>
            </a:r>
            <a:r>
              <a:rPr lang="en-US" dirty="0" smtClean="0"/>
              <a:t>Template</a:t>
            </a:r>
          </a:p>
          <a:p>
            <a:pPr lvl="1"/>
            <a:r>
              <a:rPr lang="en-US" dirty="0">
                <a:hlinkClick r:id="rId3"/>
              </a:rPr>
              <a:t>https://</a:t>
            </a:r>
            <a:r>
              <a:rPr lang="en-US" dirty="0" smtClean="0">
                <a:hlinkClick r:id="rId3"/>
              </a:rPr>
              <a:t>github.com/rstropek/DockerVS2015Intro/tree/master/dockerDemos/00-AzureARM</a:t>
            </a:r>
            <a:endParaRPr lang="en-US" dirty="0" smtClean="0"/>
          </a:p>
          <a:p>
            <a:pPr lvl="1"/>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Access Docker Remotely</a:t>
            </a:r>
            <a:endParaRPr lang="de-AT" dirty="0"/>
          </a:p>
        </p:txBody>
      </p:sp>
      <p:sp>
        <p:nvSpPr>
          <p:cNvPr id="7" name="Inhaltsplatzhalter 6"/>
          <p:cNvSpPr>
            <a:spLocks noGrp="1"/>
          </p:cNvSpPr>
          <p:nvPr>
            <p:ph sz="quarter" idx="12"/>
          </p:nvPr>
        </p:nvSpPr>
        <p:spPr/>
        <p:txBody>
          <a:bodyPr/>
          <a:lstStyle/>
          <a:p>
            <a:r>
              <a:rPr lang="en-US" dirty="0" smtClean="0"/>
              <a:t>Default: Docker runs on non-networked Unix socket</a:t>
            </a:r>
          </a:p>
          <a:p>
            <a:pPr lvl="1"/>
            <a:r>
              <a:rPr lang="en-US" dirty="0" smtClean="0"/>
              <a:t>TCP socket can be enabled (see </a:t>
            </a:r>
            <a:r>
              <a:rPr lang="en-US" dirty="0" smtClean="0">
                <a:hlinkClick r:id="rId2"/>
              </a:rPr>
              <a:t>Docker docs</a:t>
            </a:r>
            <a:r>
              <a:rPr lang="en-US" dirty="0" smtClean="0"/>
              <a:t>)</a:t>
            </a:r>
          </a:p>
          <a:p>
            <a:r>
              <a:rPr lang="en-US" dirty="0" smtClean="0"/>
              <a:t>Docker available on the network </a:t>
            </a:r>
            <a:r>
              <a:rPr lang="en-US" dirty="0" smtClean="0">
                <a:sym typeface="Wingdings" panose="05000000000000000000" pitchFamily="2" charset="2"/>
              </a:rPr>
              <a:t> enable TLS</a:t>
            </a:r>
          </a:p>
          <a:p>
            <a:pPr lvl="1"/>
            <a:r>
              <a:rPr lang="en-US" dirty="0" smtClean="0">
                <a:sym typeface="Wingdings" panose="05000000000000000000" pitchFamily="2" charset="2"/>
                <a:hlinkClick r:id="rId3"/>
              </a:rPr>
              <a:t>Docker docs</a:t>
            </a:r>
            <a:endParaRPr lang="en-US" dirty="0" smtClean="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pPr marL="180975" indent="-180975"/>
            <a:r>
              <a:rPr lang="de-DE" noProof="1" smtClean="0"/>
              <a:t>// Connect to Docker client in Azure</a:t>
            </a:r>
          </a:p>
          <a:p>
            <a:pPr marL="180975" indent="-180975"/>
            <a:r>
              <a:rPr lang="de-DE" noProof="1" smtClean="0"/>
              <a:t>// (see also </a:t>
            </a:r>
            <a:r>
              <a:rPr lang="de-DE" noProof="1" smtClean="0">
                <a:hlinkClick r:id="rId2"/>
              </a:rPr>
              <a:t>https://github.com/rstropek/DockerVS2015Intro</a:t>
            </a:r>
            <a:r>
              <a:rPr lang="de-DE" noProof="1" smtClean="0"/>
              <a:t>)</a:t>
            </a:r>
          </a:p>
          <a:p>
            <a:pPr marL="180975" indent="-180975"/>
            <a:endParaRPr lang="de-DE" noProof="1" smtClean="0"/>
          </a:p>
          <a:p>
            <a:pPr marL="180975" indent="-180975"/>
            <a:r>
              <a:rPr lang="de-DE" noProof="1" smtClean="0"/>
              <a:t>// </a:t>
            </a:r>
            <a:r>
              <a:rPr lang="de-DE" noProof="1" smtClean="0"/>
              <a:t>Set environment </a:t>
            </a:r>
            <a:r>
              <a:rPr lang="de-DE" noProof="1" smtClean="0"/>
              <a:t>variable (secure by default)</a:t>
            </a:r>
            <a:endParaRPr lang="de-DE" noProof="1" smtClean="0"/>
          </a:p>
          <a:p>
            <a:pPr marL="180975" indent="-180975"/>
            <a:r>
              <a:rPr lang="de-AT" dirty="0" err="1"/>
              <a:t>export</a:t>
            </a:r>
            <a:r>
              <a:rPr lang="de-AT" dirty="0"/>
              <a:t> DOCKER_HOST=tcp</a:t>
            </a:r>
            <a:r>
              <a:rPr lang="de-AT" dirty="0"/>
              <a:t>://dockertraining </a:t>
            </a:r>
            <a:r>
              <a:rPr lang="de-AT" dirty="0"/>
              <a:t>.</a:t>
            </a:r>
            <a:r>
              <a:rPr lang="de-AT" dirty="0" smtClean="0"/>
              <a:t>northeurope.cloudapp.azure.com:2376 </a:t>
            </a:r>
            <a:r>
              <a:rPr lang="de-AT" dirty="0"/>
              <a:t>DOCKER_TLS_VERIFY=1</a:t>
            </a:r>
            <a:endParaRPr lang="de-DE" noProof="1" smtClean="0"/>
          </a:p>
          <a:p>
            <a:pPr marL="180975" indent="-180975"/>
            <a:r>
              <a:rPr lang="de-DE" noProof="1" smtClean="0"/>
              <a:t>docker </a:t>
            </a:r>
            <a:r>
              <a:rPr lang="de-DE" noProof="1" smtClean="0"/>
              <a:t>info</a:t>
            </a:r>
          </a:p>
          <a:p>
            <a:pPr marL="180975" indent="-180975"/>
            <a:r>
              <a:rPr lang="de-DE" noProof="1" smtClean="0"/>
              <a:t>docker ps</a:t>
            </a:r>
            <a:endParaRPr lang="de-DE" noProof="1" smtClean="0"/>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1822</Words>
  <Application>Microsoft Office PowerPoint</Application>
  <PresentationFormat>Bildschirmpräsentation (16:9)</PresentationFormat>
  <Paragraphs>520</Paragraphs>
  <Slides>42</Slides>
  <Notes>0</Notes>
  <HiddenSlides>9</HiddenSlides>
  <MMClips>0</MMClips>
  <ScaleCrop>false</ScaleCrop>
  <HeadingPairs>
    <vt:vector size="6" baseType="variant">
      <vt:variant>
        <vt:lpstr>Verwendete Schriftarten</vt:lpstr>
      </vt:variant>
      <vt:variant>
        <vt:i4>12</vt:i4>
      </vt:variant>
      <vt:variant>
        <vt:lpstr>Design</vt:lpstr>
      </vt:variant>
      <vt:variant>
        <vt:i4>2</vt:i4>
      </vt:variant>
      <vt:variant>
        <vt:lpstr>Folientitel</vt:lpstr>
      </vt:variant>
      <vt:variant>
        <vt:i4>42</vt:i4>
      </vt:variant>
    </vt:vector>
  </HeadingPairs>
  <TitlesOfParts>
    <vt:vector size="56"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Access Docker Remotely</vt:lpstr>
      <vt:lpstr>Remote Docker</vt:lpstr>
      <vt:lpstr>Container</vt:lpstr>
      <vt:lpstr>Docker CLI</vt:lpstr>
      <vt:lpstr>Docker CLI</vt:lpstr>
      <vt:lpstr>Demo</vt:lpstr>
      <vt:lpstr>Demo</vt:lpstr>
      <vt:lpstr>Networking</vt:lpstr>
      <vt:lpstr>Networks</vt:lpstr>
      <vt:lpstr>Networks</vt:lpstr>
      <vt:lpstr>DNS</vt:lpstr>
      <vt:lpstr>Binding container  ports to host</vt:lpstr>
      <vt:lpstr>Data Volumes</vt:lpstr>
      <vt:lpstr>Mount Host</vt:lpstr>
      <vt:lpstr>Data Volume Container</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66</cp:revision>
  <dcterms:created xsi:type="dcterms:W3CDTF">2015-05-11T14:39:12Z</dcterms:created>
  <dcterms:modified xsi:type="dcterms:W3CDTF">2016-02-15T12:19:52Z</dcterms:modified>
</cp:coreProperties>
</file>