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4"/>
  </p:notesMasterIdLst>
  <p:handoutMasterIdLst>
    <p:handoutMasterId r:id="rId25"/>
  </p:handoutMasterIdLst>
  <p:sldIdLst>
    <p:sldId id="377" r:id="rId5"/>
    <p:sldId id="380" r:id="rId6"/>
    <p:sldId id="381" r:id="rId7"/>
    <p:sldId id="383" r:id="rId8"/>
    <p:sldId id="382" r:id="rId9"/>
    <p:sldId id="384" r:id="rId10"/>
    <p:sldId id="385" r:id="rId11"/>
    <p:sldId id="386" r:id="rId12"/>
    <p:sldId id="387" r:id="rId13"/>
    <p:sldId id="378" r:id="rId14"/>
    <p:sldId id="379" r:id="rId15"/>
    <p:sldId id="392" r:id="rId16"/>
    <p:sldId id="394" r:id="rId17"/>
    <p:sldId id="388" r:id="rId18"/>
    <p:sldId id="393" r:id="rId19"/>
    <p:sldId id="389" r:id="rId20"/>
    <p:sldId id="390" r:id="rId21"/>
    <p:sldId id="391" r:id="rId22"/>
    <p:sldId id="362" r:id="rId23"/>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A20000"/>
    <a:srgbClr val="62983A"/>
    <a:srgbClr val="FFFFFF"/>
    <a:srgbClr val="72BF44"/>
    <a:srgbClr val="0071BC"/>
    <a:srgbClr val="FF8B8B"/>
    <a:srgbClr val="8FAAE5"/>
    <a:srgbClr val="82BE55"/>
    <a:srgbClr val="264D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57" autoAdjust="0"/>
  </p:normalViewPr>
  <p:slideViewPr>
    <p:cSldViewPr>
      <p:cViewPr varScale="1">
        <p:scale>
          <a:sx n="146" d="100"/>
          <a:sy n="146" d="100"/>
        </p:scale>
        <p:origin x="516" y="108"/>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16.02.2018</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16.02.2018</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a:solidFill>
                  <a:schemeClr val="accent1"/>
                </a:solidFill>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a:latin typeface="Segoe UI Semilight" panose="020B0402040204020203" pitchFamily="34" charset="0"/>
                <a:ea typeface="ＭＳ Ｐゴシック" charset="0"/>
                <a:cs typeface="Segoe UI Semilight" panose="020B0402040204020203" pitchFamily="34" charset="0"/>
              </a:rPr>
              <a:t>. After the trial period you can use                       for only 0,25€ per user and day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a:latin typeface="Segoe UI Semilight" panose="020B0402040204020203" pitchFamily="34" charset="0"/>
                <a:ea typeface="ＭＳ Ｐゴシック" charset="0"/>
                <a:cs typeface="Segoe UI Semilight" panose="020B0402040204020203" pitchFamily="34" charset="0"/>
              </a:rPr>
              <a:t>Knowledge</a:t>
            </a:r>
            <a:r>
              <a:rPr lang="de-AT" sz="1800"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a:latin typeface="Segoe UI Semilight" panose="020B0402040204020203" pitchFamily="34" charset="0"/>
                <a:ea typeface="ＭＳ Ｐゴシック" charset="0"/>
                <a:cs typeface="Segoe UI Semilight" panose="020B0402040204020203" pitchFamily="34" charset="0"/>
              </a:rPr>
              <a:t>Tracker</a:t>
            </a:r>
            <a:r>
              <a:rPr lang="de-AT" sz="1800"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0,25€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8" y="1203598"/>
            <a:ext cx="8208913"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683568" y="4778821"/>
            <a:ext cx="8208913"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203598"/>
            <a:ext cx="39604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4788024" y="1203598"/>
            <a:ext cx="4104457"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526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419622"/>
            <a:ext cx="39604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683568" y="915566"/>
            <a:ext cx="8208913"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4788024" y="1419622"/>
            <a:ext cx="4100811"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72" r:id="rId3"/>
    <p:sldLayoutId id="2147483688" r:id="rId4"/>
    <p:sldLayoutId id="2147483686" r:id="rId5"/>
    <p:sldLayoutId id="2147483685" r:id="rId6"/>
    <p:sldLayoutId id="2147483689" r:id="rId7"/>
    <p:sldLayoutId id="2147483675" r:id="rId8"/>
    <p:sldLayoutId id="2147483678" r:id="rId9"/>
    <p:sldLayoutId id="2147483671" r:id="rId10"/>
    <p:sldLayoutId id="2147483687" r:id="rId11"/>
    <p:sldLayoutId id="2147483674" r:id="rId12"/>
    <p:sldLayoutId id="2147483679" r:id="rId13"/>
    <p:sldLayoutId id="2147483680" r:id="rId14"/>
    <p:sldLayoutId id="2147483681" r:id="rId15"/>
    <p:sldLayoutId id="2147483682" r:id="rId16"/>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kubernetes.io/docs/" TargetMode="External"/><Relationship Id="rId2" Type="http://schemas.openxmlformats.org/officeDocument/2006/relationships/hyperlink" Target="https://github.com/kubernetes/kubernetes"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azure/aks/intro-kubernetes" TargetMode="External"/><Relationship Id="rId2" Type="http://schemas.openxmlformats.org/officeDocument/2006/relationships/hyperlink" Target="https://docs.microsoft.com/en-us/azure/aks/faq"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Azure/AKS/blob/master/preview_regions.md" TargetMode="External"/><Relationship Id="rId2" Type="http://schemas.openxmlformats.org/officeDocument/2006/relationships/hyperlink" Target="https://docs.microsoft.com/en-us/azure/aks/kubernetes-walkthrough" TargetMode="External"/><Relationship Id="rId1" Type="http://schemas.openxmlformats.org/officeDocument/2006/relationships/slideLayout" Target="../slideLayouts/slideLayout13.xml"/><Relationship Id="rId4" Type="http://schemas.openxmlformats.org/officeDocument/2006/relationships/hyperlink" Target="https://github.com/Azure-Samples/azure-voting-app-redis.git"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Azure/AKS/blob/master/preview_regions.md" TargetMode="External"/><Relationship Id="rId2" Type="http://schemas.openxmlformats.org/officeDocument/2006/relationships/hyperlink" Target="https://docs.microsoft.com/en-us/azure/aks/kubernetes-walkthrough" TargetMode="External"/><Relationship Id="rId1" Type="http://schemas.openxmlformats.org/officeDocument/2006/relationships/slideLayout" Target="../slideLayouts/slideLayout13.xml"/><Relationship Id="rId4" Type="http://schemas.openxmlformats.org/officeDocument/2006/relationships/hyperlink" Target="https://github.com/Azure-Samples/azure-voting-app-redis.git"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hub.docker.com/_/redis/"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zure.microsoft.com/en-us/services/container-registry/" TargetMode="External"/><Relationship Id="rId2" Type="http://schemas.openxmlformats.org/officeDocument/2006/relationships/hyperlink" Target="https://docs.microsoft.com/en-us/azure/container-registry/container-registry-authentication"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azure.microsoft.com/en-us/services/container-registry/" TargetMode="External"/><Relationship Id="rId2" Type="http://schemas.openxmlformats.org/officeDocument/2006/relationships/hyperlink" Target="https://docs.microsoft.com/en-us/azure/container-registry/container-registry-webhook"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docs.microsoft.com/en-us/azure/container-registry/container-registry-get-started-azure-cli"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en-us/azure/container-registry/container-registry-get-started-azure-cli" TargetMode="Externa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azure/container-instances/container-instances-container-groups" TargetMode="External"/><Relationship Id="rId2" Type="http://schemas.openxmlformats.org/officeDocument/2006/relationships/hyperlink" Target="https://docs.microsoft.com/en-us/azure/container-instances/container-instances-quotas" TargetMode="External"/><Relationship Id="rId1" Type="http://schemas.openxmlformats.org/officeDocument/2006/relationships/slideLayout" Target="../slideLayouts/slideLayout3.xml"/><Relationship Id="rId5" Type="http://schemas.openxmlformats.org/officeDocument/2006/relationships/hyperlink" Target="https://docs.microsoft.com/en-us/azure/container-instances/container-instances-overview" TargetMode="External"/><Relationship Id="rId4" Type="http://schemas.openxmlformats.org/officeDocument/2006/relationships/hyperlink" Target="https://azure.microsoft.com/en-us/pricing/details/container-instances/"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azure/container-instances/container-instances-quickstart"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a:t>Azure</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a:t>Azure </a:t>
            </a:r>
            <a:r>
              <a:rPr lang="de-AT" dirty="0" err="1"/>
              <a:t>CaaS</a:t>
            </a:r>
            <a:endParaRPr lang="en-US"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de-AT" dirty="0"/>
              <a:t>Container-</a:t>
            </a:r>
            <a:r>
              <a:rPr lang="de-AT" dirty="0" err="1"/>
              <a:t>as</a:t>
            </a:r>
            <a:r>
              <a:rPr lang="de-AT" dirty="0"/>
              <a:t>-a-Service</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spTree>
    <p:extLst>
      <p:ext uri="{BB962C8B-B14F-4D97-AF65-F5344CB8AC3E}">
        <p14:creationId xmlns:p14="http://schemas.microsoft.com/office/powerpoint/2010/main" val="254356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F063E-7512-4522-8E8F-8EE30935C26B}"/>
              </a:ext>
            </a:extLst>
          </p:cNvPr>
          <p:cNvSpPr>
            <a:spLocks noGrp="1"/>
          </p:cNvSpPr>
          <p:nvPr>
            <p:ph type="title"/>
          </p:nvPr>
        </p:nvSpPr>
        <p:spPr/>
        <p:txBody>
          <a:bodyPr/>
          <a:lstStyle/>
          <a:p>
            <a:r>
              <a:rPr lang="en-US" dirty="0"/>
              <a:t>AKS</a:t>
            </a:r>
          </a:p>
        </p:txBody>
      </p:sp>
      <p:sp>
        <p:nvSpPr>
          <p:cNvPr id="3" name="Text Placeholder 2">
            <a:extLst>
              <a:ext uri="{FF2B5EF4-FFF2-40B4-BE49-F238E27FC236}">
                <a16:creationId xmlns:a16="http://schemas.microsoft.com/office/drawing/2014/main" id="{8CA49FD8-43AA-49D3-BC3D-D9071FCF54D8}"/>
              </a:ext>
            </a:extLst>
          </p:cNvPr>
          <p:cNvSpPr>
            <a:spLocks noGrp="1"/>
          </p:cNvSpPr>
          <p:nvPr>
            <p:ph type="body" sz="quarter" idx="25"/>
          </p:nvPr>
        </p:nvSpPr>
        <p:spPr/>
        <p:txBody>
          <a:bodyPr/>
          <a:lstStyle/>
          <a:p>
            <a:r>
              <a:rPr lang="en-US" dirty="0"/>
              <a:t>Azure Container Service – Kubernetes</a:t>
            </a:r>
          </a:p>
        </p:txBody>
      </p:sp>
      <p:pic>
        <p:nvPicPr>
          <p:cNvPr id="2050" name="Picture 2" descr="Файл:Kubernetes (container engine).png">
            <a:extLst>
              <a:ext uri="{FF2B5EF4-FFF2-40B4-BE49-F238E27FC236}">
                <a16:creationId xmlns:a16="http://schemas.microsoft.com/office/drawing/2014/main" id="{108A2225-E98B-4075-B949-D5E7D2F301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1779662"/>
            <a:ext cx="1990725"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956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1972D3-D5EE-4EFF-86B9-C2D8076365D3}"/>
              </a:ext>
            </a:extLst>
          </p:cNvPr>
          <p:cNvSpPr>
            <a:spLocks noGrp="1"/>
          </p:cNvSpPr>
          <p:nvPr>
            <p:ph type="title"/>
          </p:nvPr>
        </p:nvSpPr>
        <p:spPr/>
        <p:txBody>
          <a:bodyPr/>
          <a:lstStyle/>
          <a:p>
            <a:r>
              <a:rPr lang="en-US" dirty="0"/>
              <a:t>Kubernetes 101</a:t>
            </a:r>
          </a:p>
        </p:txBody>
      </p:sp>
      <p:sp>
        <p:nvSpPr>
          <p:cNvPr id="5" name="Content Placeholder 4">
            <a:extLst>
              <a:ext uri="{FF2B5EF4-FFF2-40B4-BE49-F238E27FC236}">
                <a16:creationId xmlns:a16="http://schemas.microsoft.com/office/drawing/2014/main" id="{8625C482-1685-437D-96BF-8685E035E320}"/>
              </a:ext>
            </a:extLst>
          </p:cNvPr>
          <p:cNvSpPr>
            <a:spLocks noGrp="1"/>
          </p:cNvSpPr>
          <p:nvPr>
            <p:ph sz="quarter" idx="12"/>
          </p:nvPr>
        </p:nvSpPr>
        <p:spPr/>
        <p:txBody>
          <a:bodyPr/>
          <a:lstStyle/>
          <a:p>
            <a:r>
              <a:rPr lang="en-US" dirty="0"/>
              <a:t>A </a:t>
            </a:r>
            <a:r>
              <a:rPr lang="en-US" i="1" dirty="0"/>
              <a:t>data center OS</a:t>
            </a:r>
            <a:endParaRPr lang="en-US" dirty="0"/>
          </a:p>
          <a:p>
            <a:pPr lvl="1"/>
            <a:r>
              <a:rPr lang="en-US" i="1" dirty="0"/>
              <a:t>Orchestrator </a:t>
            </a:r>
            <a:r>
              <a:rPr lang="en-US" dirty="0"/>
              <a:t>for microservice apps</a:t>
            </a:r>
          </a:p>
          <a:p>
            <a:pPr lvl="1"/>
            <a:r>
              <a:rPr lang="en-US" dirty="0"/>
              <a:t>Masters (aka control plane) and nodes</a:t>
            </a:r>
          </a:p>
          <a:p>
            <a:r>
              <a:rPr lang="en-US" dirty="0"/>
              <a:t>Created by Google, open source </a:t>
            </a:r>
            <a:r>
              <a:rPr lang="en-US" dirty="0" err="1"/>
              <a:t>sind</a:t>
            </a:r>
            <a:r>
              <a:rPr lang="en-US" dirty="0"/>
              <a:t> 2014</a:t>
            </a:r>
          </a:p>
          <a:p>
            <a:pPr lvl="1"/>
            <a:r>
              <a:rPr lang="en-US" i="1" dirty="0"/>
              <a:t>Go </a:t>
            </a:r>
            <a:r>
              <a:rPr lang="en-US" dirty="0"/>
              <a:t>sources on GitHub at </a:t>
            </a:r>
            <a:r>
              <a:rPr lang="en-US" dirty="0">
                <a:hlinkClick r:id="rId2"/>
              </a:rPr>
              <a:t>https://github.com/kubernetes/kubernetes</a:t>
            </a:r>
            <a:endParaRPr lang="en-US" dirty="0"/>
          </a:p>
          <a:p>
            <a:r>
              <a:rPr lang="en-US" dirty="0"/>
              <a:t>Pods</a:t>
            </a:r>
          </a:p>
          <a:p>
            <a:pPr lvl="1"/>
            <a:r>
              <a:rPr lang="en-US" dirty="0"/>
              <a:t>Typically one, sometimes multiple containers (tightly-coupled)</a:t>
            </a:r>
          </a:p>
          <a:p>
            <a:pPr lvl="1"/>
            <a:r>
              <a:rPr lang="en-US" dirty="0"/>
              <a:t>Common Pod environment (e.g. IP address, </a:t>
            </a:r>
            <a:r>
              <a:rPr lang="en-US" i="1" dirty="0"/>
              <a:t>localhost</a:t>
            </a:r>
            <a:r>
              <a:rPr lang="en-US" dirty="0"/>
              <a:t>)</a:t>
            </a:r>
          </a:p>
          <a:p>
            <a:pPr lvl="1"/>
            <a:r>
              <a:rPr lang="en-US" dirty="0">
                <a:sym typeface="Wingdings" panose="05000000000000000000" pitchFamily="2" charset="2"/>
              </a:rPr>
              <a:t>Atomic unit (all-or-nothing)</a:t>
            </a:r>
            <a:endParaRPr lang="en-US" dirty="0"/>
          </a:p>
        </p:txBody>
      </p:sp>
      <p:sp>
        <p:nvSpPr>
          <p:cNvPr id="6" name="Text Placeholder 5">
            <a:extLst>
              <a:ext uri="{FF2B5EF4-FFF2-40B4-BE49-F238E27FC236}">
                <a16:creationId xmlns:a16="http://schemas.microsoft.com/office/drawing/2014/main" id="{A4C76904-CE6C-4A92-AA71-AF608490E6BA}"/>
              </a:ext>
            </a:extLst>
          </p:cNvPr>
          <p:cNvSpPr>
            <a:spLocks noGrp="1"/>
          </p:cNvSpPr>
          <p:nvPr>
            <p:ph type="body" sz="quarter" idx="23"/>
          </p:nvPr>
        </p:nvSpPr>
        <p:spPr/>
        <p:txBody>
          <a:bodyPr/>
          <a:lstStyle/>
          <a:p>
            <a:r>
              <a:rPr lang="en-US" dirty="0">
                <a:hlinkClick r:id="rId3"/>
              </a:rPr>
              <a:t>https://kubernetes.io/docs/</a:t>
            </a:r>
            <a:endParaRPr lang="en-US" dirty="0"/>
          </a:p>
        </p:txBody>
      </p:sp>
    </p:spTree>
    <p:extLst>
      <p:ext uri="{BB962C8B-B14F-4D97-AF65-F5344CB8AC3E}">
        <p14:creationId xmlns:p14="http://schemas.microsoft.com/office/powerpoint/2010/main" val="3167228676"/>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1972D3-D5EE-4EFF-86B9-C2D8076365D3}"/>
              </a:ext>
            </a:extLst>
          </p:cNvPr>
          <p:cNvSpPr>
            <a:spLocks noGrp="1"/>
          </p:cNvSpPr>
          <p:nvPr>
            <p:ph type="title"/>
          </p:nvPr>
        </p:nvSpPr>
        <p:spPr/>
        <p:txBody>
          <a:bodyPr/>
          <a:lstStyle/>
          <a:p>
            <a:r>
              <a:rPr lang="en-US" dirty="0"/>
              <a:t>Kubernetes 101</a:t>
            </a:r>
          </a:p>
        </p:txBody>
      </p:sp>
      <p:sp>
        <p:nvSpPr>
          <p:cNvPr id="5" name="Content Placeholder 4">
            <a:extLst>
              <a:ext uri="{FF2B5EF4-FFF2-40B4-BE49-F238E27FC236}">
                <a16:creationId xmlns:a16="http://schemas.microsoft.com/office/drawing/2014/main" id="{8625C482-1685-437D-96BF-8685E035E320}"/>
              </a:ext>
            </a:extLst>
          </p:cNvPr>
          <p:cNvSpPr>
            <a:spLocks noGrp="1"/>
          </p:cNvSpPr>
          <p:nvPr>
            <p:ph sz="quarter" idx="12"/>
          </p:nvPr>
        </p:nvSpPr>
        <p:spPr/>
        <p:txBody>
          <a:bodyPr/>
          <a:lstStyle/>
          <a:p>
            <a:r>
              <a:rPr lang="en-US" dirty="0"/>
              <a:t>Service</a:t>
            </a:r>
          </a:p>
          <a:p>
            <a:pPr lvl="1"/>
            <a:r>
              <a:rPr lang="en-US" dirty="0"/>
              <a:t>Each services gets its own stable IP address, DNS name, and port</a:t>
            </a:r>
          </a:p>
          <a:p>
            <a:pPr lvl="1"/>
            <a:r>
              <a:rPr lang="en-US" dirty="0"/>
              <a:t>Uses </a:t>
            </a:r>
            <a:r>
              <a:rPr lang="en-US" i="1" dirty="0"/>
              <a:t>labels </a:t>
            </a:r>
            <a:r>
              <a:rPr lang="en-US" dirty="0"/>
              <a:t>to dynamically associate with Pods</a:t>
            </a:r>
          </a:p>
          <a:p>
            <a:pPr lvl="1"/>
            <a:r>
              <a:rPr lang="en-US" dirty="0"/>
              <a:t>Load-balances requests across Pods</a:t>
            </a:r>
          </a:p>
          <a:p>
            <a:pPr lvl="1"/>
            <a:r>
              <a:rPr lang="en-US" dirty="0"/>
              <a:t>Service type </a:t>
            </a:r>
            <a:r>
              <a:rPr lang="en-US" i="1" dirty="0" err="1"/>
              <a:t>LoadBalancer</a:t>
            </a:r>
            <a:r>
              <a:rPr lang="en-US" dirty="0"/>
              <a:t> </a:t>
            </a:r>
            <a:r>
              <a:rPr lang="en-US" dirty="0">
                <a:sym typeface="Wingdings" panose="05000000000000000000" pitchFamily="2" charset="2"/>
              </a:rPr>
              <a:t> make service available outside the cluster</a:t>
            </a:r>
            <a:endParaRPr lang="en-US" dirty="0"/>
          </a:p>
          <a:p>
            <a:r>
              <a:rPr lang="en-US" dirty="0"/>
              <a:t>Replication controllers</a:t>
            </a:r>
          </a:p>
          <a:p>
            <a:pPr lvl="1"/>
            <a:r>
              <a:rPr lang="en-US" dirty="0"/>
              <a:t>Number of replicas for a Pod</a:t>
            </a:r>
          </a:p>
          <a:p>
            <a:pPr lvl="1"/>
            <a:r>
              <a:rPr lang="en-US" i="1" dirty="0"/>
              <a:t>Desired State</a:t>
            </a:r>
          </a:p>
          <a:p>
            <a:r>
              <a:rPr lang="en-US" dirty="0"/>
              <a:t>Deployments</a:t>
            </a:r>
          </a:p>
          <a:p>
            <a:pPr lvl="1"/>
            <a:r>
              <a:rPr lang="en-US" dirty="0"/>
              <a:t>Replication controller + </a:t>
            </a:r>
            <a:r>
              <a:rPr lang="en-US" i="1" dirty="0"/>
              <a:t>rolling updates</a:t>
            </a:r>
          </a:p>
        </p:txBody>
      </p:sp>
      <p:sp>
        <p:nvSpPr>
          <p:cNvPr id="6" name="Text Placeholder 5">
            <a:extLst>
              <a:ext uri="{FF2B5EF4-FFF2-40B4-BE49-F238E27FC236}">
                <a16:creationId xmlns:a16="http://schemas.microsoft.com/office/drawing/2014/main" id="{A4C76904-CE6C-4A92-AA71-AF608490E6BA}"/>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622866409"/>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1972D3-D5EE-4EFF-86B9-C2D8076365D3}"/>
              </a:ext>
            </a:extLst>
          </p:cNvPr>
          <p:cNvSpPr>
            <a:spLocks noGrp="1"/>
          </p:cNvSpPr>
          <p:nvPr>
            <p:ph type="title"/>
          </p:nvPr>
        </p:nvSpPr>
        <p:spPr/>
        <p:txBody>
          <a:bodyPr/>
          <a:lstStyle/>
          <a:p>
            <a:r>
              <a:rPr lang="en-US" dirty="0"/>
              <a:t>AKS</a:t>
            </a:r>
          </a:p>
        </p:txBody>
      </p:sp>
      <p:sp>
        <p:nvSpPr>
          <p:cNvPr id="5" name="Content Placeholder 4">
            <a:extLst>
              <a:ext uri="{FF2B5EF4-FFF2-40B4-BE49-F238E27FC236}">
                <a16:creationId xmlns:a16="http://schemas.microsoft.com/office/drawing/2014/main" id="{8625C482-1685-437D-96BF-8685E035E320}"/>
              </a:ext>
            </a:extLst>
          </p:cNvPr>
          <p:cNvSpPr>
            <a:spLocks noGrp="1"/>
          </p:cNvSpPr>
          <p:nvPr>
            <p:ph sz="quarter" idx="12"/>
          </p:nvPr>
        </p:nvSpPr>
        <p:spPr/>
        <p:txBody>
          <a:bodyPr/>
          <a:lstStyle/>
          <a:p>
            <a:r>
              <a:rPr lang="en-US" i="1" dirty="0"/>
              <a:t>Managed </a:t>
            </a:r>
            <a:r>
              <a:rPr lang="en-US" dirty="0"/>
              <a:t>Kubernetes in Azure</a:t>
            </a:r>
          </a:p>
          <a:p>
            <a:pPr lvl="1"/>
            <a:r>
              <a:rPr lang="en-US" dirty="0"/>
              <a:t>No direct access (SSH) to the cluster</a:t>
            </a:r>
          </a:p>
          <a:p>
            <a:r>
              <a:rPr lang="en-US" dirty="0"/>
              <a:t>Note preview limitations</a:t>
            </a:r>
          </a:p>
          <a:p>
            <a:pPr lvl="1"/>
            <a:r>
              <a:rPr lang="en-US" dirty="0"/>
              <a:t>At the time of writing, no deployments possible in West Europe</a:t>
            </a:r>
            <a:endParaRPr lang="en-US" dirty="0">
              <a:hlinkClick r:id="rId2"/>
            </a:endParaRPr>
          </a:p>
          <a:p>
            <a:pPr lvl="1"/>
            <a:r>
              <a:rPr lang="en-US" dirty="0">
                <a:hlinkClick r:id="rId2"/>
              </a:rPr>
              <a:t>Read more…</a:t>
            </a:r>
            <a:endParaRPr lang="en-US" dirty="0"/>
          </a:p>
        </p:txBody>
      </p:sp>
      <p:sp>
        <p:nvSpPr>
          <p:cNvPr id="6" name="Text Placeholder 5">
            <a:extLst>
              <a:ext uri="{FF2B5EF4-FFF2-40B4-BE49-F238E27FC236}">
                <a16:creationId xmlns:a16="http://schemas.microsoft.com/office/drawing/2014/main" id="{A4C76904-CE6C-4A92-AA71-AF608490E6BA}"/>
              </a:ext>
            </a:extLst>
          </p:cNvPr>
          <p:cNvSpPr>
            <a:spLocks noGrp="1"/>
          </p:cNvSpPr>
          <p:nvPr>
            <p:ph type="body" sz="quarter" idx="23"/>
          </p:nvPr>
        </p:nvSpPr>
        <p:spPr/>
        <p:txBody>
          <a:bodyPr/>
          <a:lstStyle/>
          <a:p>
            <a:r>
              <a:rPr lang="en-US" dirty="0">
                <a:hlinkClick r:id="rId3"/>
              </a:rPr>
              <a:t>https://docs.microsoft.com/en-us/azure/aks/intro-kubernetes</a:t>
            </a:r>
            <a:endParaRPr lang="en-US" dirty="0"/>
          </a:p>
        </p:txBody>
      </p:sp>
    </p:spTree>
    <p:extLst>
      <p:ext uri="{BB962C8B-B14F-4D97-AF65-F5344CB8AC3E}">
        <p14:creationId xmlns:p14="http://schemas.microsoft.com/office/powerpoint/2010/main" val="1088021400"/>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DA0-0FEE-4602-BE90-C190707FCC7C}"/>
              </a:ext>
            </a:extLst>
          </p:cNvPr>
          <p:cNvSpPr>
            <a:spLocks noGrp="1"/>
          </p:cNvSpPr>
          <p:nvPr>
            <p:ph type="title"/>
          </p:nvPr>
        </p:nvSpPr>
        <p:spPr/>
        <p:txBody>
          <a:bodyPr/>
          <a:lstStyle/>
          <a:p>
            <a:r>
              <a:rPr lang="en-US"/>
              <a:t>Demo</a:t>
            </a:r>
          </a:p>
        </p:txBody>
      </p:sp>
      <p:sp>
        <p:nvSpPr>
          <p:cNvPr id="9" name="Content Placeholder 8">
            <a:extLst>
              <a:ext uri="{FF2B5EF4-FFF2-40B4-BE49-F238E27FC236}">
                <a16:creationId xmlns:a16="http://schemas.microsoft.com/office/drawing/2014/main" id="{5E43D4B1-0BE9-4CA9-9A44-66749743FCCD}"/>
              </a:ext>
            </a:extLst>
          </p:cNvPr>
          <p:cNvSpPr>
            <a:spLocks noGrp="1"/>
          </p:cNvSpPr>
          <p:nvPr>
            <p:ph sz="quarter" idx="22"/>
          </p:nvPr>
        </p:nvSpPr>
        <p:spPr/>
        <p:txBody>
          <a:bodyPr/>
          <a:lstStyle/>
          <a:p>
            <a:r>
              <a:rPr lang="pt-BR" noProof="1"/>
              <a:t>az provider register -n Microsoft.ContainerService</a:t>
            </a:r>
          </a:p>
          <a:p>
            <a:endParaRPr lang="pt-BR" noProof="1"/>
          </a:p>
          <a:p>
            <a:r>
              <a:rPr lang="pt-BR" noProof="1">
                <a:solidFill>
                  <a:schemeClr val="tx1">
                    <a:lumMod val="60000"/>
                    <a:lumOff val="40000"/>
                  </a:schemeClr>
                </a:solidFill>
              </a:rPr>
              <a:t># Push demo docker image to ACR (web frontend)</a:t>
            </a:r>
          </a:p>
          <a:p>
            <a:r>
              <a:rPr lang="pt-BR" noProof="1"/>
              <a:t>docker tag azure-vote-front \</a:t>
            </a:r>
          </a:p>
          <a:p>
            <a:r>
              <a:rPr lang="pt-BR" noProof="1"/>
              <a:t>	</a:t>
            </a:r>
            <a:r>
              <a:rPr lang="en-US" noProof="1"/>
              <a:t>azurecaas.azurecr.io</a:t>
            </a:r>
            <a:r>
              <a:rPr lang="pt-BR" noProof="1"/>
              <a:t>/azure-vote-front:v1</a:t>
            </a:r>
          </a:p>
          <a:p>
            <a:r>
              <a:rPr lang="en-US" noProof="1"/>
              <a:t>docker push azurecaas.azurecr.io/azure-vote-front:v1</a:t>
            </a:r>
          </a:p>
          <a:p>
            <a:endParaRPr lang="pt-BR" noProof="1"/>
          </a:p>
          <a:p>
            <a:r>
              <a:rPr lang="pt-BR" noProof="1">
                <a:solidFill>
                  <a:schemeClr val="tx1">
                    <a:lumMod val="60000"/>
                    <a:lumOff val="40000"/>
                  </a:schemeClr>
                </a:solidFill>
              </a:rPr>
              <a:t># Create service principal for AKS (or change password)</a:t>
            </a:r>
          </a:p>
          <a:p>
            <a:r>
              <a:rPr lang="en-US" noProof="1"/>
              <a:t>az ad sp create-for-rbac --name azurecaas \</a:t>
            </a:r>
          </a:p>
          <a:p>
            <a:r>
              <a:rPr lang="en-US" noProof="1"/>
              <a:t>	--password P@ssw0rd123</a:t>
            </a:r>
          </a:p>
          <a:p>
            <a:r>
              <a:rPr lang="en-US" noProof="1"/>
              <a:t>az ad sp reset-credentials --name azurecaas \</a:t>
            </a:r>
          </a:p>
          <a:p>
            <a:r>
              <a:rPr lang="en-US" noProof="1"/>
              <a:t>	--password P@ssw0rd123</a:t>
            </a:r>
          </a:p>
          <a:p>
            <a:endParaRPr lang="pt-BR" noProof="1"/>
          </a:p>
          <a:p>
            <a:r>
              <a:rPr lang="pt-BR" noProof="1">
                <a:solidFill>
                  <a:schemeClr val="tx1">
                    <a:lumMod val="60000"/>
                    <a:lumOff val="40000"/>
                  </a:schemeClr>
                </a:solidFill>
              </a:rPr>
              <a:t># Assign “reader” role for ACR to AKS service principal</a:t>
            </a:r>
          </a:p>
          <a:p>
            <a:r>
              <a:rPr lang="pt-BR" noProof="1"/>
              <a:t>az acr show --name azurecaas --resource-group azure-caas-demo \</a:t>
            </a:r>
          </a:p>
          <a:p>
            <a:r>
              <a:rPr lang="pt-BR" noProof="1"/>
              <a:t>	--query "id"</a:t>
            </a:r>
          </a:p>
          <a:p>
            <a:r>
              <a:rPr lang="pt-BR" noProof="1"/>
              <a:t>az role assignment create \</a:t>
            </a:r>
          </a:p>
          <a:p>
            <a:r>
              <a:rPr lang="pt-BR" noProof="1"/>
              <a:t>	--assignee ...(app id) --role Reader --scope ...(ACR id)</a:t>
            </a:r>
          </a:p>
          <a:p>
            <a:endParaRPr lang="pt-BR" noProof="1"/>
          </a:p>
          <a:p>
            <a:r>
              <a:rPr lang="pt-BR" noProof="1">
                <a:solidFill>
                  <a:schemeClr val="tx1">
                    <a:lumMod val="60000"/>
                    <a:lumOff val="40000"/>
                  </a:schemeClr>
                </a:solidFill>
              </a:rPr>
              <a:t># Create AKS cluster</a:t>
            </a:r>
          </a:p>
          <a:p>
            <a:r>
              <a:rPr lang="en-US" noProof="1"/>
              <a:t>az aks create --resource-group azure-caas-demo \</a:t>
            </a:r>
          </a:p>
          <a:p>
            <a:r>
              <a:rPr lang="en-US" noProof="1"/>
              <a:t>	--name azure-caas-kube --node-count 1 --generate-ssh-keys \</a:t>
            </a:r>
          </a:p>
          <a:p>
            <a:r>
              <a:rPr lang="en-US" noProof="1"/>
              <a:t>  --location eastus --client-secret P@ssw0rd123 \</a:t>
            </a:r>
          </a:p>
          <a:p>
            <a:r>
              <a:rPr lang="en-US" noProof="1"/>
              <a:t>	 --service-principal ...(app id)</a:t>
            </a:r>
          </a:p>
        </p:txBody>
      </p:sp>
      <p:sp>
        <p:nvSpPr>
          <p:cNvPr id="6" name="Text Placeholder 5">
            <a:extLst>
              <a:ext uri="{FF2B5EF4-FFF2-40B4-BE49-F238E27FC236}">
                <a16:creationId xmlns:a16="http://schemas.microsoft.com/office/drawing/2014/main" id="{F8A11F8D-0CB6-495C-B124-0A2FB159DB76}"/>
              </a:ext>
            </a:extLst>
          </p:cNvPr>
          <p:cNvSpPr>
            <a:spLocks noGrp="1"/>
          </p:cNvSpPr>
          <p:nvPr>
            <p:ph type="body" sz="quarter" idx="23"/>
          </p:nvPr>
        </p:nvSpPr>
        <p:spPr/>
        <p:txBody>
          <a:bodyPr/>
          <a:lstStyle/>
          <a:p>
            <a:r>
              <a:rPr lang="en-US" dirty="0"/>
              <a:t>Create AKS Cluster</a:t>
            </a:r>
          </a:p>
        </p:txBody>
      </p:sp>
      <p:sp>
        <p:nvSpPr>
          <p:cNvPr id="10" name="Text Placeholder 9">
            <a:extLst>
              <a:ext uri="{FF2B5EF4-FFF2-40B4-BE49-F238E27FC236}">
                <a16:creationId xmlns:a16="http://schemas.microsoft.com/office/drawing/2014/main" id="{A44AEF77-FACC-4670-8D58-D0BB6F115CAA}"/>
              </a:ext>
            </a:extLst>
          </p:cNvPr>
          <p:cNvSpPr>
            <a:spLocks noGrp="1"/>
          </p:cNvSpPr>
          <p:nvPr>
            <p:ph type="body" sz="quarter" idx="24"/>
          </p:nvPr>
        </p:nvSpPr>
        <p:spPr/>
        <p:txBody>
          <a:bodyPr/>
          <a:lstStyle/>
          <a:p>
            <a:r>
              <a:rPr lang="en-US" dirty="0"/>
              <a:t>Push demo image to ACR</a:t>
            </a:r>
          </a:p>
          <a:p>
            <a:r>
              <a:rPr lang="en-US" dirty="0"/>
              <a:t>Create service principal for AKS</a:t>
            </a:r>
          </a:p>
          <a:p>
            <a:r>
              <a:rPr lang="en-US" dirty="0"/>
              <a:t>Create AKS cluster</a:t>
            </a:r>
          </a:p>
        </p:txBody>
      </p:sp>
      <p:sp>
        <p:nvSpPr>
          <p:cNvPr id="11" name="Text Placeholder 10">
            <a:extLst>
              <a:ext uri="{FF2B5EF4-FFF2-40B4-BE49-F238E27FC236}">
                <a16:creationId xmlns:a16="http://schemas.microsoft.com/office/drawing/2014/main" id="{07D091DA-9215-420B-8F52-AF755EE465BC}"/>
              </a:ext>
            </a:extLst>
          </p:cNvPr>
          <p:cNvSpPr>
            <a:spLocks noGrp="1"/>
          </p:cNvSpPr>
          <p:nvPr>
            <p:ph type="body" sz="quarter" idx="25"/>
          </p:nvPr>
        </p:nvSpPr>
        <p:spPr/>
        <p:txBody>
          <a:bodyPr/>
          <a:lstStyle/>
          <a:p>
            <a:r>
              <a:rPr lang="en-US" sz="700" dirty="0">
                <a:hlinkClick r:id="rId2"/>
              </a:rPr>
              <a:t>https://docs.microsoft.com/en-us/azure/aks/kubernetes-walkthrough</a:t>
            </a:r>
            <a:br>
              <a:rPr lang="en-US" sz="700" dirty="0"/>
            </a:br>
            <a:endParaRPr lang="en-US" sz="700" dirty="0"/>
          </a:p>
          <a:p>
            <a:r>
              <a:rPr lang="en-US" sz="700" dirty="0"/>
              <a:t>Note: Due to preview limitations, location has to be </a:t>
            </a:r>
            <a:r>
              <a:rPr lang="en-US" sz="700" i="1" dirty="0" err="1"/>
              <a:t>eastus</a:t>
            </a:r>
            <a:r>
              <a:rPr lang="en-US" sz="700" dirty="0"/>
              <a:t>, for details see </a:t>
            </a:r>
            <a:r>
              <a:rPr lang="en-US" sz="700" dirty="0">
                <a:hlinkClick r:id="rId3"/>
              </a:rPr>
              <a:t>https://github.com/Azure/AKS/blob/master/preview_regions.md</a:t>
            </a:r>
            <a:r>
              <a:rPr lang="en-US" sz="700" dirty="0"/>
              <a:t> </a:t>
            </a:r>
          </a:p>
          <a:p>
            <a:endParaRPr lang="en-US" sz="700" dirty="0"/>
          </a:p>
          <a:p>
            <a:r>
              <a:rPr lang="en-US" sz="700" dirty="0"/>
              <a:t>Note: Uses demo app from git clone </a:t>
            </a:r>
            <a:r>
              <a:rPr lang="en-US" sz="700" dirty="0">
                <a:hlinkClick r:id="rId4"/>
              </a:rPr>
              <a:t>https://github.com/Azure-Samples/azure-voting-app-redis.git</a:t>
            </a:r>
            <a:endParaRPr lang="en-US" sz="700" dirty="0"/>
          </a:p>
        </p:txBody>
      </p:sp>
    </p:spTree>
    <p:extLst>
      <p:ext uri="{BB962C8B-B14F-4D97-AF65-F5344CB8AC3E}">
        <p14:creationId xmlns:p14="http://schemas.microsoft.com/office/powerpoint/2010/main" val="3399747740"/>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DA0-0FEE-4602-BE90-C190707FCC7C}"/>
              </a:ext>
            </a:extLst>
          </p:cNvPr>
          <p:cNvSpPr>
            <a:spLocks noGrp="1"/>
          </p:cNvSpPr>
          <p:nvPr>
            <p:ph type="title"/>
          </p:nvPr>
        </p:nvSpPr>
        <p:spPr/>
        <p:txBody>
          <a:bodyPr/>
          <a:lstStyle/>
          <a:p>
            <a:r>
              <a:rPr lang="en-US"/>
              <a:t>Demo</a:t>
            </a:r>
          </a:p>
        </p:txBody>
      </p:sp>
      <p:sp>
        <p:nvSpPr>
          <p:cNvPr id="9" name="Content Placeholder 8">
            <a:extLst>
              <a:ext uri="{FF2B5EF4-FFF2-40B4-BE49-F238E27FC236}">
                <a16:creationId xmlns:a16="http://schemas.microsoft.com/office/drawing/2014/main" id="{5E43D4B1-0BE9-4CA9-9A44-66749743FCCD}"/>
              </a:ext>
            </a:extLst>
          </p:cNvPr>
          <p:cNvSpPr>
            <a:spLocks noGrp="1"/>
          </p:cNvSpPr>
          <p:nvPr>
            <p:ph sz="quarter" idx="22"/>
          </p:nvPr>
        </p:nvSpPr>
        <p:spPr>
          <a:xfrm>
            <a:off x="467544" y="178629"/>
            <a:ext cx="5328592" cy="4721065"/>
          </a:xfrm>
        </p:spPr>
        <p:txBody>
          <a:bodyPr/>
          <a:lstStyle/>
          <a:p>
            <a:r>
              <a:rPr lang="en-US" noProof="1">
                <a:solidFill>
                  <a:schemeClr val="tx1">
                    <a:lumMod val="60000"/>
                    <a:lumOff val="40000"/>
                  </a:schemeClr>
                </a:solidFill>
              </a:rPr>
              <a:t># Connect kubectl with AKS</a:t>
            </a:r>
          </a:p>
          <a:p>
            <a:r>
              <a:rPr lang="en-US" noProof="1"/>
              <a:t>az aks get-credentials --resource-group azure-caas-demo \</a:t>
            </a:r>
          </a:p>
          <a:p>
            <a:r>
              <a:rPr lang="en-US" noProof="1"/>
              <a:t>	--name azure-caas-kube</a:t>
            </a:r>
          </a:p>
          <a:p>
            <a:endParaRPr lang="en-US" noProof="1"/>
          </a:p>
          <a:p>
            <a:r>
              <a:rPr lang="en-US" noProof="1">
                <a:solidFill>
                  <a:schemeClr val="tx1">
                    <a:lumMod val="60000"/>
                    <a:lumOff val="40000"/>
                  </a:schemeClr>
                </a:solidFill>
              </a:rPr>
              <a:t># Check connection to AKS</a:t>
            </a:r>
          </a:p>
          <a:p>
            <a:r>
              <a:rPr lang="en-US" noProof="1"/>
              <a:t>kubectl get nodes</a:t>
            </a:r>
          </a:p>
          <a:p>
            <a:endParaRPr lang="en-US" noProof="1"/>
          </a:p>
          <a:p>
            <a:r>
              <a:rPr lang="en-US" noProof="1">
                <a:solidFill>
                  <a:schemeClr val="tx1">
                    <a:lumMod val="60000"/>
                    <a:lumOff val="40000"/>
                  </a:schemeClr>
                </a:solidFill>
              </a:rPr>
              <a:t># Create Kubernetes deployments and services</a:t>
            </a:r>
          </a:p>
          <a:p>
            <a:r>
              <a:rPr lang="en-US" noProof="1"/>
              <a:t>kubectl create -f azure-vote-all-in-one-redis.yaml</a:t>
            </a:r>
          </a:p>
          <a:p>
            <a:endParaRPr lang="en-US" noProof="1"/>
          </a:p>
          <a:p>
            <a:r>
              <a:rPr lang="en-US" noProof="1">
                <a:solidFill>
                  <a:schemeClr val="tx1">
                    <a:lumMod val="60000"/>
                    <a:lumOff val="40000"/>
                  </a:schemeClr>
                </a:solidFill>
              </a:rPr>
              <a:t># Watch front-end service to get public IP</a:t>
            </a:r>
          </a:p>
          <a:p>
            <a:r>
              <a:rPr lang="en-US" noProof="1"/>
              <a:t>kubectl get service azure-vote-front --watch</a:t>
            </a:r>
          </a:p>
          <a:p>
            <a:endParaRPr lang="en-US" noProof="1"/>
          </a:p>
          <a:p>
            <a:r>
              <a:rPr lang="en-US" noProof="1">
                <a:solidFill>
                  <a:schemeClr val="tx1">
                    <a:lumMod val="60000"/>
                    <a:lumOff val="40000"/>
                  </a:schemeClr>
                </a:solidFill>
              </a:rPr>
              <a:t># Try to reach web app via public IP</a:t>
            </a:r>
          </a:p>
          <a:p>
            <a:endParaRPr lang="en-US" noProof="1"/>
          </a:p>
          <a:p>
            <a:r>
              <a:rPr lang="pt-BR" noProof="1">
                <a:solidFill>
                  <a:schemeClr val="tx1">
                    <a:lumMod val="60000"/>
                    <a:lumOff val="40000"/>
                  </a:schemeClr>
                </a:solidFill>
              </a:rPr>
              <a:t># Start Kubernetes dashboard (CMD, not </a:t>
            </a:r>
            <a:r>
              <a:rPr lang="pt-BR" i="1" noProof="1">
                <a:solidFill>
                  <a:schemeClr val="tx1">
                    <a:lumMod val="60000"/>
                    <a:lumOff val="40000"/>
                  </a:schemeClr>
                </a:solidFill>
              </a:rPr>
              <a:t>bash</a:t>
            </a:r>
            <a:r>
              <a:rPr lang="pt-BR" noProof="1">
                <a:solidFill>
                  <a:schemeClr val="tx1">
                    <a:lumMod val="60000"/>
                    <a:lumOff val="40000"/>
                  </a:schemeClr>
                </a:solidFill>
              </a:rPr>
              <a:t>!)</a:t>
            </a:r>
          </a:p>
          <a:p>
            <a:r>
              <a:rPr lang="en-US" noProof="1"/>
              <a:t>az aks browse --resource-group azure-caas-demo \</a:t>
            </a:r>
          </a:p>
          <a:p>
            <a:r>
              <a:rPr lang="en-US" noProof="1"/>
              <a:t>	--name azure-caas-kube</a:t>
            </a:r>
          </a:p>
          <a:p>
            <a:endParaRPr lang="en-US" noProof="1"/>
          </a:p>
          <a:p>
            <a:r>
              <a:rPr lang="en-US" noProof="1">
                <a:solidFill>
                  <a:schemeClr val="tx1">
                    <a:lumMod val="60000"/>
                    <a:lumOff val="40000"/>
                  </a:schemeClr>
                </a:solidFill>
              </a:rPr>
              <a:t># Scale Kubernetes server</a:t>
            </a:r>
          </a:p>
          <a:p>
            <a:r>
              <a:rPr lang="en-US" noProof="1"/>
              <a:t>az aks scale --resource-group azure-caas-demo \</a:t>
            </a:r>
          </a:p>
          <a:p>
            <a:r>
              <a:rPr lang="en-US" noProof="1"/>
              <a:t>	--name azure-caas-kube --node-count 2</a:t>
            </a:r>
          </a:p>
          <a:p>
            <a:endParaRPr lang="en-US" noProof="1"/>
          </a:p>
        </p:txBody>
      </p:sp>
      <p:sp>
        <p:nvSpPr>
          <p:cNvPr id="6" name="Text Placeholder 5">
            <a:extLst>
              <a:ext uri="{FF2B5EF4-FFF2-40B4-BE49-F238E27FC236}">
                <a16:creationId xmlns:a16="http://schemas.microsoft.com/office/drawing/2014/main" id="{F8A11F8D-0CB6-495C-B124-0A2FB159DB76}"/>
              </a:ext>
            </a:extLst>
          </p:cNvPr>
          <p:cNvSpPr>
            <a:spLocks noGrp="1"/>
          </p:cNvSpPr>
          <p:nvPr>
            <p:ph type="body" sz="quarter" idx="23"/>
          </p:nvPr>
        </p:nvSpPr>
        <p:spPr/>
        <p:txBody>
          <a:bodyPr/>
          <a:lstStyle/>
          <a:p>
            <a:r>
              <a:rPr lang="en-US" dirty="0"/>
              <a:t>Create AKS Cluster</a:t>
            </a:r>
          </a:p>
        </p:txBody>
      </p:sp>
      <p:sp>
        <p:nvSpPr>
          <p:cNvPr id="10" name="Text Placeholder 9">
            <a:extLst>
              <a:ext uri="{FF2B5EF4-FFF2-40B4-BE49-F238E27FC236}">
                <a16:creationId xmlns:a16="http://schemas.microsoft.com/office/drawing/2014/main" id="{A44AEF77-FACC-4670-8D58-D0BB6F115CAA}"/>
              </a:ext>
            </a:extLst>
          </p:cNvPr>
          <p:cNvSpPr>
            <a:spLocks noGrp="1"/>
          </p:cNvSpPr>
          <p:nvPr>
            <p:ph type="body" sz="quarter" idx="24"/>
          </p:nvPr>
        </p:nvSpPr>
        <p:spPr/>
        <p:txBody>
          <a:bodyPr/>
          <a:lstStyle/>
          <a:p>
            <a:r>
              <a:rPr lang="en-US" dirty="0"/>
              <a:t>Deploy app to AKS</a:t>
            </a:r>
          </a:p>
        </p:txBody>
      </p:sp>
      <p:sp>
        <p:nvSpPr>
          <p:cNvPr id="11" name="Text Placeholder 10">
            <a:extLst>
              <a:ext uri="{FF2B5EF4-FFF2-40B4-BE49-F238E27FC236}">
                <a16:creationId xmlns:a16="http://schemas.microsoft.com/office/drawing/2014/main" id="{07D091DA-9215-420B-8F52-AF755EE465BC}"/>
              </a:ext>
            </a:extLst>
          </p:cNvPr>
          <p:cNvSpPr>
            <a:spLocks noGrp="1"/>
          </p:cNvSpPr>
          <p:nvPr>
            <p:ph type="body" sz="quarter" idx="25"/>
          </p:nvPr>
        </p:nvSpPr>
        <p:spPr/>
        <p:txBody>
          <a:bodyPr/>
          <a:lstStyle/>
          <a:p>
            <a:r>
              <a:rPr lang="en-US" sz="700" dirty="0">
                <a:hlinkClick r:id="rId2"/>
              </a:rPr>
              <a:t>https://docs.microsoft.com/en-us/azure/aks/kubernetes-walkthrough</a:t>
            </a:r>
            <a:br>
              <a:rPr lang="en-US" sz="700" dirty="0"/>
            </a:br>
            <a:endParaRPr lang="en-US" sz="700" dirty="0"/>
          </a:p>
          <a:p>
            <a:r>
              <a:rPr lang="en-US" sz="700" dirty="0"/>
              <a:t>Note: Due to preview limitations, location has to be </a:t>
            </a:r>
            <a:r>
              <a:rPr lang="en-US" sz="700" i="1" dirty="0" err="1"/>
              <a:t>eastus</a:t>
            </a:r>
            <a:r>
              <a:rPr lang="en-US" sz="700" dirty="0"/>
              <a:t>, for details see </a:t>
            </a:r>
            <a:r>
              <a:rPr lang="en-US" sz="700" dirty="0">
                <a:hlinkClick r:id="rId3"/>
              </a:rPr>
              <a:t>https://github.com/Azure/AKS/blob/master/preview_regions.md</a:t>
            </a:r>
            <a:r>
              <a:rPr lang="en-US" sz="700" dirty="0"/>
              <a:t> </a:t>
            </a:r>
          </a:p>
          <a:p>
            <a:endParaRPr lang="en-US" sz="700" dirty="0"/>
          </a:p>
          <a:p>
            <a:r>
              <a:rPr lang="en-US" sz="700" dirty="0"/>
              <a:t>Note: Uses demo app from git clone </a:t>
            </a:r>
            <a:r>
              <a:rPr lang="en-US" sz="700" dirty="0">
                <a:hlinkClick r:id="rId4"/>
              </a:rPr>
              <a:t>https://github.com/Azure-Samples/azure-voting-app-redis.git</a:t>
            </a:r>
            <a:endParaRPr lang="en-US" sz="700" dirty="0"/>
          </a:p>
        </p:txBody>
      </p:sp>
    </p:spTree>
    <p:extLst>
      <p:ext uri="{BB962C8B-B14F-4D97-AF65-F5344CB8AC3E}">
        <p14:creationId xmlns:p14="http://schemas.microsoft.com/office/powerpoint/2010/main" val="505014173"/>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334D8-9A3E-4AD0-B816-4869B0D2EF25}"/>
              </a:ext>
            </a:extLst>
          </p:cNvPr>
          <p:cNvSpPr>
            <a:spLocks noGrp="1"/>
          </p:cNvSpPr>
          <p:nvPr>
            <p:ph type="title"/>
          </p:nvPr>
        </p:nvSpPr>
        <p:spPr/>
        <p:txBody>
          <a:bodyPr/>
          <a:lstStyle/>
          <a:p>
            <a:r>
              <a:rPr lang="en-US"/>
              <a:t>Manifest</a:t>
            </a:r>
            <a:endParaRPr lang="en-US" dirty="0"/>
          </a:p>
        </p:txBody>
      </p:sp>
      <p:sp>
        <p:nvSpPr>
          <p:cNvPr id="3" name="Content Placeholder 2">
            <a:extLst>
              <a:ext uri="{FF2B5EF4-FFF2-40B4-BE49-F238E27FC236}">
                <a16:creationId xmlns:a16="http://schemas.microsoft.com/office/drawing/2014/main" id="{88356D5B-5E65-4CD8-B009-D24FBBB78711}"/>
              </a:ext>
            </a:extLst>
          </p:cNvPr>
          <p:cNvSpPr>
            <a:spLocks noGrp="1"/>
          </p:cNvSpPr>
          <p:nvPr>
            <p:ph sz="quarter" idx="22"/>
          </p:nvPr>
        </p:nvSpPr>
        <p:spPr/>
        <p:txBody>
          <a:bodyPr/>
          <a:lstStyle/>
          <a:p>
            <a:r>
              <a:rPr lang="en-US" sz="1100" noProof="1"/>
              <a:t>apiVersion: apps/v1beta1</a:t>
            </a:r>
          </a:p>
          <a:p>
            <a:r>
              <a:rPr lang="en-US" sz="1100" noProof="1"/>
              <a:t>kind: </a:t>
            </a:r>
            <a:r>
              <a:rPr lang="en-US" sz="1100" noProof="1">
                <a:solidFill>
                  <a:srgbClr val="FF0000"/>
                </a:solidFill>
              </a:rPr>
              <a:t>Deployment</a:t>
            </a:r>
          </a:p>
          <a:p>
            <a:r>
              <a:rPr lang="en-US" sz="1100" noProof="1"/>
              <a:t>metadata:</a:t>
            </a:r>
          </a:p>
          <a:p>
            <a:r>
              <a:rPr lang="en-US" sz="1100" noProof="1"/>
              <a:t>  name: azure-vote-back</a:t>
            </a:r>
          </a:p>
          <a:p>
            <a:r>
              <a:rPr lang="en-US" sz="1100" noProof="1"/>
              <a:t>spec:</a:t>
            </a:r>
          </a:p>
          <a:p>
            <a:r>
              <a:rPr lang="en-US" sz="1100" noProof="1"/>
              <a:t>  replicas: 1</a:t>
            </a:r>
          </a:p>
          <a:p>
            <a:r>
              <a:rPr lang="en-US" sz="1100" noProof="1"/>
              <a:t>  template:</a:t>
            </a:r>
          </a:p>
          <a:p>
            <a:r>
              <a:rPr lang="en-US" sz="1100" noProof="1"/>
              <a:t>    metadata:</a:t>
            </a:r>
          </a:p>
          <a:p>
            <a:r>
              <a:rPr lang="en-US" sz="1100" noProof="1"/>
              <a:t>      labels:</a:t>
            </a:r>
          </a:p>
          <a:p>
            <a:r>
              <a:rPr lang="en-US" sz="1100" noProof="1"/>
              <a:t>        app: azure-vote-back</a:t>
            </a:r>
          </a:p>
          <a:p>
            <a:r>
              <a:rPr lang="en-US" sz="1100" noProof="1"/>
              <a:t>    spec:</a:t>
            </a:r>
          </a:p>
          <a:p>
            <a:r>
              <a:rPr lang="en-US" sz="1100" noProof="1"/>
              <a:t>      containers:</a:t>
            </a:r>
          </a:p>
          <a:p>
            <a:r>
              <a:rPr lang="en-US" sz="1100" noProof="1"/>
              <a:t>      - name: azure-vote-back</a:t>
            </a:r>
          </a:p>
          <a:p>
            <a:r>
              <a:rPr lang="en-US" sz="1100" noProof="1"/>
              <a:t>        image: </a:t>
            </a:r>
            <a:r>
              <a:rPr lang="en-US" sz="1100" noProof="1">
                <a:solidFill>
                  <a:srgbClr val="FF0000"/>
                </a:solidFill>
              </a:rPr>
              <a:t>redis</a:t>
            </a:r>
          </a:p>
          <a:p>
            <a:r>
              <a:rPr lang="en-US" sz="1100" noProof="1"/>
              <a:t>        ports:</a:t>
            </a:r>
          </a:p>
          <a:p>
            <a:r>
              <a:rPr lang="en-US" sz="1100" noProof="1"/>
              <a:t>        - containerPort: 6379</a:t>
            </a:r>
          </a:p>
          <a:p>
            <a:r>
              <a:rPr lang="en-US" sz="1100" noProof="1"/>
              <a:t>          name: redis</a:t>
            </a:r>
          </a:p>
          <a:p>
            <a:r>
              <a:rPr lang="en-US" sz="1100" noProof="1"/>
              <a:t>---</a:t>
            </a:r>
          </a:p>
          <a:p>
            <a:r>
              <a:rPr lang="en-US" sz="1100" noProof="1"/>
              <a:t>apiVersion: v1</a:t>
            </a:r>
          </a:p>
          <a:p>
            <a:r>
              <a:rPr lang="en-US" sz="1100" noProof="1"/>
              <a:t>kind: </a:t>
            </a:r>
            <a:r>
              <a:rPr lang="en-US" sz="1100" noProof="1">
                <a:solidFill>
                  <a:srgbClr val="FF0000"/>
                </a:solidFill>
              </a:rPr>
              <a:t>Service</a:t>
            </a:r>
          </a:p>
          <a:p>
            <a:r>
              <a:rPr lang="en-US" sz="1100" noProof="1"/>
              <a:t>metadata:</a:t>
            </a:r>
          </a:p>
          <a:p>
            <a:r>
              <a:rPr lang="en-US" sz="1100" noProof="1"/>
              <a:t>  name: azure-vote-back</a:t>
            </a:r>
          </a:p>
          <a:p>
            <a:r>
              <a:rPr lang="en-US" sz="1100" noProof="1"/>
              <a:t>spec:</a:t>
            </a:r>
          </a:p>
          <a:p>
            <a:r>
              <a:rPr lang="en-US" sz="1100" noProof="1"/>
              <a:t>  ports:</a:t>
            </a:r>
          </a:p>
          <a:p>
            <a:r>
              <a:rPr lang="en-US" sz="1100" noProof="1"/>
              <a:t>  - port: 6379</a:t>
            </a:r>
          </a:p>
          <a:p>
            <a:r>
              <a:rPr lang="en-US" sz="1100" noProof="1"/>
              <a:t>  selector:</a:t>
            </a:r>
          </a:p>
          <a:p>
            <a:r>
              <a:rPr lang="en-US" sz="1100" noProof="1"/>
              <a:t>    app: azure-vote-back</a:t>
            </a:r>
          </a:p>
          <a:p>
            <a:r>
              <a:rPr lang="en-US" sz="1100" noProof="1"/>
              <a:t>---</a:t>
            </a:r>
          </a:p>
        </p:txBody>
      </p:sp>
      <p:sp>
        <p:nvSpPr>
          <p:cNvPr id="4" name="Text Placeholder 3">
            <a:extLst>
              <a:ext uri="{FF2B5EF4-FFF2-40B4-BE49-F238E27FC236}">
                <a16:creationId xmlns:a16="http://schemas.microsoft.com/office/drawing/2014/main" id="{1D18CB14-23F0-4C7A-AD53-4E984F2AA98F}"/>
              </a:ext>
            </a:extLst>
          </p:cNvPr>
          <p:cNvSpPr>
            <a:spLocks noGrp="1"/>
          </p:cNvSpPr>
          <p:nvPr>
            <p:ph type="body" sz="quarter" idx="23"/>
          </p:nvPr>
        </p:nvSpPr>
        <p:spPr/>
        <p:txBody>
          <a:bodyPr/>
          <a:lstStyle/>
          <a:p>
            <a:endParaRPr lang="en-US" dirty="0"/>
          </a:p>
        </p:txBody>
      </p:sp>
      <p:sp>
        <p:nvSpPr>
          <p:cNvPr id="5" name="Text Placeholder 4">
            <a:extLst>
              <a:ext uri="{FF2B5EF4-FFF2-40B4-BE49-F238E27FC236}">
                <a16:creationId xmlns:a16="http://schemas.microsoft.com/office/drawing/2014/main" id="{DC07CEAD-1093-4ADD-919E-B0C338773CDC}"/>
              </a:ext>
            </a:extLst>
          </p:cNvPr>
          <p:cNvSpPr>
            <a:spLocks noGrp="1"/>
          </p:cNvSpPr>
          <p:nvPr>
            <p:ph type="body" sz="quarter" idx="24"/>
          </p:nvPr>
        </p:nvSpPr>
        <p:spPr/>
        <p:txBody>
          <a:bodyPr/>
          <a:lstStyle/>
          <a:p>
            <a:r>
              <a:rPr lang="en-US" dirty="0"/>
              <a:t>Deploy </a:t>
            </a:r>
            <a:r>
              <a:rPr lang="en-US" i="1" dirty="0" err="1"/>
              <a:t>Redis</a:t>
            </a:r>
            <a:r>
              <a:rPr lang="en-US" i="1" dirty="0"/>
              <a:t> </a:t>
            </a:r>
            <a:r>
              <a:rPr lang="en-US" dirty="0"/>
              <a:t>backend</a:t>
            </a:r>
          </a:p>
          <a:p>
            <a:r>
              <a:rPr lang="en-US" dirty="0"/>
              <a:t>Create service with </a:t>
            </a:r>
            <a:r>
              <a:rPr lang="en-US" i="1" dirty="0"/>
              <a:t>internal</a:t>
            </a:r>
            <a:r>
              <a:rPr lang="en-US" dirty="0"/>
              <a:t> IP and DNS name</a:t>
            </a:r>
          </a:p>
        </p:txBody>
      </p:sp>
      <p:sp>
        <p:nvSpPr>
          <p:cNvPr id="6" name="Text Placeholder 5">
            <a:extLst>
              <a:ext uri="{FF2B5EF4-FFF2-40B4-BE49-F238E27FC236}">
                <a16:creationId xmlns:a16="http://schemas.microsoft.com/office/drawing/2014/main" id="{D1DE23CE-C3E7-4D8C-BA43-FA87BA825AF2}"/>
              </a:ext>
            </a:extLst>
          </p:cNvPr>
          <p:cNvSpPr>
            <a:spLocks noGrp="1"/>
          </p:cNvSpPr>
          <p:nvPr>
            <p:ph type="body" sz="quarter" idx="25"/>
          </p:nvPr>
        </p:nvSpPr>
        <p:spPr/>
        <p:txBody>
          <a:bodyPr/>
          <a:lstStyle/>
          <a:p>
            <a:r>
              <a:rPr lang="en-US" dirty="0">
                <a:hlinkClick r:id="rId2"/>
              </a:rPr>
              <a:t>https://hub.docker.com/_/redis/</a:t>
            </a:r>
            <a:r>
              <a:rPr lang="en-US" dirty="0"/>
              <a:t> </a:t>
            </a:r>
          </a:p>
        </p:txBody>
      </p:sp>
    </p:spTree>
    <p:extLst>
      <p:ext uri="{BB962C8B-B14F-4D97-AF65-F5344CB8AC3E}">
        <p14:creationId xmlns:p14="http://schemas.microsoft.com/office/powerpoint/2010/main" val="1764902305"/>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334D8-9A3E-4AD0-B816-4869B0D2EF25}"/>
              </a:ext>
            </a:extLst>
          </p:cNvPr>
          <p:cNvSpPr>
            <a:spLocks noGrp="1"/>
          </p:cNvSpPr>
          <p:nvPr>
            <p:ph type="title"/>
          </p:nvPr>
        </p:nvSpPr>
        <p:spPr/>
        <p:txBody>
          <a:bodyPr/>
          <a:lstStyle/>
          <a:p>
            <a:r>
              <a:rPr lang="en-US"/>
              <a:t>Manifest</a:t>
            </a:r>
            <a:endParaRPr lang="en-US" dirty="0"/>
          </a:p>
        </p:txBody>
      </p:sp>
      <p:sp>
        <p:nvSpPr>
          <p:cNvPr id="3" name="Content Placeholder 2">
            <a:extLst>
              <a:ext uri="{FF2B5EF4-FFF2-40B4-BE49-F238E27FC236}">
                <a16:creationId xmlns:a16="http://schemas.microsoft.com/office/drawing/2014/main" id="{88356D5B-5E65-4CD8-B009-D24FBBB78711}"/>
              </a:ext>
            </a:extLst>
          </p:cNvPr>
          <p:cNvSpPr>
            <a:spLocks noGrp="1"/>
          </p:cNvSpPr>
          <p:nvPr>
            <p:ph sz="quarter" idx="22"/>
          </p:nvPr>
        </p:nvSpPr>
        <p:spPr/>
        <p:txBody>
          <a:bodyPr/>
          <a:lstStyle/>
          <a:p>
            <a:r>
              <a:rPr lang="en-US" sz="1050" noProof="1"/>
              <a:t>apiVersion: apps/v1beta1</a:t>
            </a:r>
          </a:p>
          <a:p>
            <a:r>
              <a:rPr lang="en-US" sz="1050" noProof="1"/>
              <a:t>kind: </a:t>
            </a:r>
            <a:r>
              <a:rPr lang="en-US" sz="1050" noProof="1">
                <a:solidFill>
                  <a:srgbClr val="FF0000"/>
                </a:solidFill>
              </a:rPr>
              <a:t>Deployment</a:t>
            </a:r>
          </a:p>
          <a:p>
            <a:r>
              <a:rPr lang="en-US" sz="1050" noProof="1"/>
              <a:t>metadata:</a:t>
            </a:r>
          </a:p>
          <a:p>
            <a:r>
              <a:rPr lang="en-US" sz="1050" noProof="1"/>
              <a:t>  name: azure-vote-front</a:t>
            </a:r>
          </a:p>
          <a:p>
            <a:r>
              <a:rPr lang="en-US" sz="1050" noProof="1"/>
              <a:t>spec:</a:t>
            </a:r>
          </a:p>
          <a:p>
            <a:r>
              <a:rPr lang="en-US" sz="1050" noProof="1"/>
              <a:t>  replicas: 1</a:t>
            </a:r>
          </a:p>
          <a:p>
            <a:r>
              <a:rPr lang="en-US" sz="1050" noProof="1"/>
              <a:t>  strategy:</a:t>
            </a:r>
          </a:p>
          <a:p>
            <a:r>
              <a:rPr lang="en-US" sz="1050" noProof="1"/>
              <a:t>    rollingUpdate:</a:t>
            </a:r>
          </a:p>
          <a:p>
            <a:r>
              <a:rPr lang="en-US" sz="1050" noProof="1"/>
              <a:t>      maxSurge: 1</a:t>
            </a:r>
          </a:p>
          <a:p>
            <a:r>
              <a:rPr lang="en-US" sz="1050" noProof="1"/>
              <a:t>      maxUnavailable: 1</a:t>
            </a:r>
          </a:p>
          <a:p>
            <a:r>
              <a:rPr lang="en-US" sz="1050" noProof="1"/>
              <a:t>  minReadySeconds: 5 </a:t>
            </a:r>
          </a:p>
          <a:p>
            <a:r>
              <a:rPr lang="en-US" sz="1050" noProof="1"/>
              <a:t>  template:</a:t>
            </a:r>
          </a:p>
          <a:p>
            <a:r>
              <a:rPr lang="en-US" sz="1050" noProof="1"/>
              <a:t>    metadata:</a:t>
            </a:r>
          </a:p>
          <a:p>
            <a:r>
              <a:rPr lang="en-US" sz="1050" noProof="1"/>
              <a:t>      labels:</a:t>
            </a:r>
          </a:p>
          <a:p>
            <a:r>
              <a:rPr lang="en-US" sz="1050" noProof="1"/>
              <a:t>        app: azure-vote-front</a:t>
            </a:r>
          </a:p>
          <a:p>
            <a:r>
              <a:rPr lang="en-US" sz="1050" noProof="1"/>
              <a:t>    spec:</a:t>
            </a:r>
          </a:p>
          <a:p>
            <a:r>
              <a:rPr lang="en-US" sz="1050" noProof="1"/>
              <a:t>      containers:</a:t>
            </a:r>
          </a:p>
          <a:p>
            <a:r>
              <a:rPr lang="en-US" sz="1050" noProof="1"/>
              <a:t>      - name: azure-vote-front</a:t>
            </a:r>
          </a:p>
          <a:p>
            <a:r>
              <a:rPr lang="en-US" sz="1050" noProof="1"/>
              <a:t>        image: </a:t>
            </a:r>
            <a:r>
              <a:rPr lang="en-US" sz="1050" noProof="1">
                <a:solidFill>
                  <a:srgbClr val="FF0000"/>
                </a:solidFill>
              </a:rPr>
              <a:t>azurecaas.azurecr.io</a:t>
            </a:r>
            <a:r>
              <a:rPr lang="en-US" sz="1050" noProof="1"/>
              <a:t>/azure-vote-front:v1</a:t>
            </a:r>
          </a:p>
          <a:p>
            <a:r>
              <a:rPr lang="en-US" sz="1050" noProof="1"/>
              <a:t>        ports:</a:t>
            </a:r>
          </a:p>
          <a:p>
            <a:r>
              <a:rPr lang="en-US" sz="1050" noProof="1"/>
              <a:t>        - containerPort: 80</a:t>
            </a:r>
          </a:p>
          <a:p>
            <a:r>
              <a:rPr lang="en-US" sz="1050" noProof="1"/>
              <a:t>        resources:</a:t>
            </a:r>
          </a:p>
          <a:p>
            <a:r>
              <a:rPr lang="en-US" sz="1050" noProof="1"/>
              <a:t>          requests:</a:t>
            </a:r>
          </a:p>
          <a:p>
            <a:r>
              <a:rPr lang="en-US" sz="1050" noProof="1"/>
              <a:t>            cpu: 250m</a:t>
            </a:r>
          </a:p>
          <a:p>
            <a:r>
              <a:rPr lang="en-US" sz="1050" noProof="1"/>
              <a:t>          limits:</a:t>
            </a:r>
          </a:p>
          <a:p>
            <a:r>
              <a:rPr lang="en-US" sz="1050" noProof="1"/>
              <a:t>            cpu: 500m</a:t>
            </a:r>
          </a:p>
          <a:p>
            <a:r>
              <a:rPr lang="en-US" sz="1050" noProof="1"/>
              <a:t>        env:</a:t>
            </a:r>
          </a:p>
          <a:p>
            <a:r>
              <a:rPr lang="en-US" sz="1050" noProof="1"/>
              <a:t>        - name: REDIS</a:t>
            </a:r>
          </a:p>
          <a:p>
            <a:r>
              <a:rPr lang="en-US" sz="1050" noProof="1"/>
              <a:t>          value: "azure-vote-back"</a:t>
            </a:r>
          </a:p>
          <a:p>
            <a:r>
              <a:rPr lang="en-US" sz="1050" noProof="1"/>
              <a:t>---</a:t>
            </a:r>
          </a:p>
        </p:txBody>
      </p:sp>
      <p:sp>
        <p:nvSpPr>
          <p:cNvPr id="4" name="Text Placeholder 3">
            <a:extLst>
              <a:ext uri="{FF2B5EF4-FFF2-40B4-BE49-F238E27FC236}">
                <a16:creationId xmlns:a16="http://schemas.microsoft.com/office/drawing/2014/main" id="{1D18CB14-23F0-4C7A-AD53-4E984F2AA98F}"/>
              </a:ext>
            </a:extLst>
          </p:cNvPr>
          <p:cNvSpPr>
            <a:spLocks noGrp="1"/>
          </p:cNvSpPr>
          <p:nvPr>
            <p:ph type="body" sz="quarter" idx="23"/>
          </p:nvPr>
        </p:nvSpPr>
        <p:spPr/>
        <p:txBody>
          <a:bodyPr/>
          <a:lstStyle/>
          <a:p>
            <a:endParaRPr lang="en-US" dirty="0"/>
          </a:p>
        </p:txBody>
      </p:sp>
      <p:sp>
        <p:nvSpPr>
          <p:cNvPr id="5" name="Text Placeholder 4">
            <a:extLst>
              <a:ext uri="{FF2B5EF4-FFF2-40B4-BE49-F238E27FC236}">
                <a16:creationId xmlns:a16="http://schemas.microsoft.com/office/drawing/2014/main" id="{DC07CEAD-1093-4ADD-919E-B0C338773CDC}"/>
              </a:ext>
            </a:extLst>
          </p:cNvPr>
          <p:cNvSpPr>
            <a:spLocks noGrp="1"/>
          </p:cNvSpPr>
          <p:nvPr>
            <p:ph type="body" sz="quarter" idx="24"/>
          </p:nvPr>
        </p:nvSpPr>
        <p:spPr/>
        <p:txBody>
          <a:bodyPr/>
          <a:lstStyle/>
          <a:p>
            <a:r>
              <a:rPr lang="en-US"/>
              <a:t>Deploy front-end</a:t>
            </a:r>
          </a:p>
          <a:p>
            <a:r>
              <a:rPr lang="en-US"/>
              <a:t>Rolling update</a:t>
            </a:r>
          </a:p>
          <a:p>
            <a:r>
              <a:rPr lang="en-US"/>
              <a:t>Get image from ACR</a:t>
            </a:r>
            <a:endParaRPr lang="en-US" dirty="0"/>
          </a:p>
        </p:txBody>
      </p:sp>
      <p:sp>
        <p:nvSpPr>
          <p:cNvPr id="6" name="Text Placeholder 5">
            <a:extLst>
              <a:ext uri="{FF2B5EF4-FFF2-40B4-BE49-F238E27FC236}">
                <a16:creationId xmlns:a16="http://schemas.microsoft.com/office/drawing/2014/main" id="{D1DE23CE-C3E7-4D8C-BA43-FA87BA825AF2}"/>
              </a:ext>
            </a:extLst>
          </p:cNvPr>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2756498968"/>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334D8-9A3E-4AD0-B816-4869B0D2EF25}"/>
              </a:ext>
            </a:extLst>
          </p:cNvPr>
          <p:cNvSpPr>
            <a:spLocks noGrp="1"/>
          </p:cNvSpPr>
          <p:nvPr>
            <p:ph type="title"/>
          </p:nvPr>
        </p:nvSpPr>
        <p:spPr/>
        <p:txBody>
          <a:bodyPr/>
          <a:lstStyle/>
          <a:p>
            <a:r>
              <a:rPr lang="en-US"/>
              <a:t>Manifest</a:t>
            </a:r>
            <a:endParaRPr lang="en-US" dirty="0"/>
          </a:p>
        </p:txBody>
      </p:sp>
      <p:sp>
        <p:nvSpPr>
          <p:cNvPr id="3" name="Content Placeholder 2">
            <a:extLst>
              <a:ext uri="{FF2B5EF4-FFF2-40B4-BE49-F238E27FC236}">
                <a16:creationId xmlns:a16="http://schemas.microsoft.com/office/drawing/2014/main" id="{88356D5B-5E65-4CD8-B009-D24FBBB78711}"/>
              </a:ext>
            </a:extLst>
          </p:cNvPr>
          <p:cNvSpPr>
            <a:spLocks noGrp="1"/>
          </p:cNvSpPr>
          <p:nvPr>
            <p:ph sz="quarter" idx="22"/>
          </p:nvPr>
        </p:nvSpPr>
        <p:spPr/>
        <p:txBody>
          <a:bodyPr/>
          <a:lstStyle/>
          <a:p>
            <a:r>
              <a:rPr lang="en-US" sz="1050" noProof="1"/>
              <a:t>apiVersion: v1</a:t>
            </a:r>
          </a:p>
          <a:p>
            <a:r>
              <a:rPr lang="en-US" sz="1050" noProof="1"/>
              <a:t>kind: </a:t>
            </a:r>
            <a:r>
              <a:rPr lang="en-US" sz="1050" noProof="1">
                <a:solidFill>
                  <a:srgbClr val="FF0000"/>
                </a:solidFill>
              </a:rPr>
              <a:t>Service</a:t>
            </a:r>
          </a:p>
          <a:p>
            <a:r>
              <a:rPr lang="en-US" sz="1050" noProof="1"/>
              <a:t>metadata:</a:t>
            </a:r>
          </a:p>
          <a:p>
            <a:r>
              <a:rPr lang="en-US" sz="1050" noProof="1"/>
              <a:t>  name: azure-vote-front</a:t>
            </a:r>
          </a:p>
          <a:p>
            <a:r>
              <a:rPr lang="en-US" sz="1050" noProof="1"/>
              <a:t>spec:</a:t>
            </a:r>
          </a:p>
          <a:p>
            <a:r>
              <a:rPr lang="en-US" sz="1050" noProof="1"/>
              <a:t>  type: </a:t>
            </a:r>
            <a:r>
              <a:rPr lang="en-US" sz="1050" noProof="1">
                <a:solidFill>
                  <a:srgbClr val="FF0000"/>
                </a:solidFill>
              </a:rPr>
              <a:t>LoadBalancer</a:t>
            </a:r>
          </a:p>
          <a:p>
            <a:r>
              <a:rPr lang="en-US" sz="1050" noProof="1"/>
              <a:t>  ports:</a:t>
            </a:r>
          </a:p>
          <a:p>
            <a:r>
              <a:rPr lang="en-US" sz="1050" noProof="1"/>
              <a:t>  - port: 80</a:t>
            </a:r>
          </a:p>
          <a:p>
            <a:r>
              <a:rPr lang="en-US" sz="1050" noProof="1"/>
              <a:t>  selector:</a:t>
            </a:r>
          </a:p>
          <a:p>
            <a:r>
              <a:rPr lang="en-US" sz="1050" noProof="1"/>
              <a:t>    app: azure-vote-front</a:t>
            </a:r>
          </a:p>
        </p:txBody>
      </p:sp>
      <p:sp>
        <p:nvSpPr>
          <p:cNvPr id="4" name="Text Placeholder 3">
            <a:extLst>
              <a:ext uri="{FF2B5EF4-FFF2-40B4-BE49-F238E27FC236}">
                <a16:creationId xmlns:a16="http://schemas.microsoft.com/office/drawing/2014/main" id="{1D18CB14-23F0-4C7A-AD53-4E984F2AA98F}"/>
              </a:ext>
            </a:extLst>
          </p:cNvPr>
          <p:cNvSpPr>
            <a:spLocks noGrp="1"/>
          </p:cNvSpPr>
          <p:nvPr>
            <p:ph type="body" sz="quarter" idx="23"/>
          </p:nvPr>
        </p:nvSpPr>
        <p:spPr/>
        <p:txBody>
          <a:bodyPr/>
          <a:lstStyle/>
          <a:p>
            <a:endParaRPr lang="en-US" dirty="0"/>
          </a:p>
        </p:txBody>
      </p:sp>
      <p:sp>
        <p:nvSpPr>
          <p:cNvPr id="5" name="Text Placeholder 4">
            <a:extLst>
              <a:ext uri="{FF2B5EF4-FFF2-40B4-BE49-F238E27FC236}">
                <a16:creationId xmlns:a16="http://schemas.microsoft.com/office/drawing/2014/main" id="{DC07CEAD-1093-4ADD-919E-B0C338773CDC}"/>
              </a:ext>
            </a:extLst>
          </p:cNvPr>
          <p:cNvSpPr>
            <a:spLocks noGrp="1"/>
          </p:cNvSpPr>
          <p:nvPr>
            <p:ph type="body" sz="quarter" idx="24"/>
          </p:nvPr>
        </p:nvSpPr>
        <p:spPr/>
        <p:txBody>
          <a:bodyPr/>
          <a:lstStyle/>
          <a:p>
            <a:r>
              <a:rPr lang="en-US"/>
              <a:t>Enable external access using load balancer</a:t>
            </a:r>
            <a:endParaRPr lang="en-US" dirty="0"/>
          </a:p>
        </p:txBody>
      </p:sp>
      <p:sp>
        <p:nvSpPr>
          <p:cNvPr id="6" name="Text Placeholder 5">
            <a:extLst>
              <a:ext uri="{FF2B5EF4-FFF2-40B4-BE49-F238E27FC236}">
                <a16:creationId xmlns:a16="http://schemas.microsoft.com/office/drawing/2014/main" id="{D1DE23CE-C3E7-4D8C-BA43-FA87BA825AF2}"/>
              </a:ext>
            </a:extLst>
          </p:cNvPr>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165870834"/>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141413" y="339725"/>
            <a:ext cx="7751762" cy="685800"/>
          </a:xfrm>
        </p:spPr>
        <p:txBody>
          <a:bodyPr/>
          <a:lstStyle/>
          <a:p>
            <a:r>
              <a:rPr lang="en-US" dirty="0"/>
              <a:t>Azure</a:t>
            </a:r>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a:t>Q&amp;A</a:t>
            </a:r>
          </a:p>
        </p:txBody>
      </p:sp>
      <p:sp>
        <p:nvSpPr>
          <p:cNvPr id="3" name="Text Placeholder 2"/>
          <p:cNvSpPr>
            <a:spLocks noGrp="1"/>
          </p:cNvSpPr>
          <p:nvPr>
            <p:ph type="body" sz="quarter" idx="12"/>
          </p:nvPr>
        </p:nvSpPr>
        <p:spPr/>
        <p:txBody>
          <a:bodyPr/>
          <a:lstStyle/>
          <a:p>
            <a:r>
              <a:rPr lang="en-US"/>
              <a:t>Rainer Stropek</a:t>
            </a:r>
          </a:p>
        </p:txBody>
      </p:sp>
      <p:sp>
        <p:nvSpPr>
          <p:cNvPr id="4" name="Text Placeholder 3"/>
          <p:cNvSpPr>
            <a:spLocks noGrp="1"/>
          </p:cNvSpPr>
          <p:nvPr>
            <p:ph type="body" sz="quarter" idx="13"/>
          </p:nvPr>
        </p:nvSpPr>
        <p:spPr/>
        <p:txBody>
          <a:bodyPr/>
          <a:lstStyle/>
          <a:p>
            <a:r>
              <a:rPr lang="en-US"/>
              <a:t>software architects gmbh</a:t>
            </a:r>
          </a:p>
        </p:txBody>
      </p:sp>
      <p:sp>
        <p:nvSpPr>
          <p:cNvPr id="18" name="Text Placeholder 17"/>
          <p:cNvSpPr>
            <a:spLocks noGrp="1"/>
          </p:cNvSpPr>
          <p:nvPr>
            <p:ph type="body" sz="quarter" idx="15"/>
          </p:nvPr>
        </p:nvSpPr>
        <p:spPr/>
        <p:txBody>
          <a:bodyPr/>
          <a:lstStyle/>
          <a:p>
            <a:r>
              <a:rPr lang="en-US"/>
              <a:t>rainer@timecockpit.com</a:t>
            </a:r>
            <a:br>
              <a:rPr lang="en-US"/>
            </a:br>
            <a:r>
              <a:rPr lang="en-US"/>
              <a:t>http://www.timecockpit.com</a:t>
            </a:r>
            <a:br>
              <a:rPr lang="en-US"/>
            </a:br>
            <a:r>
              <a:rPr lang="en-US"/>
              <a:t>@rstropek</a:t>
            </a:r>
          </a:p>
        </p:txBody>
      </p:sp>
      <p:sp>
        <p:nvSpPr>
          <p:cNvPr id="10" name="Text Placeholder 9"/>
          <p:cNvSpPr>
            <a:spLocks noGrp="1"/>
          </p:cNvSpPr>
          <p:nvPr>
            <p:ph type="body" sz="quarter" idx="25"/>
          </p:nvPr>
        </p:nvSpPr>
        <p:spPr>
          <a:xfrm>
            <a:off x="1144588" y="3135313"/>
            <a:ext cx="3789362" cy="366712"/>
          </a:xfrm>
        </p:spPr>
        <p:txBody>
          <a:bodyPr/>
          <a:lstStyle/>
          <a:p>
            <a:r>
              <a:rPr lang="en-US" dirty="0"/>
              <a:t>Thank your for coming!</a:t>
            </a:r>
          </a:p>
        </p:txBody>
      </p:sp>
      <p:sp>
        <p:nvSpPr>
          <p:cNvPr id="22" name="Content Placeholder 21"/>
          <p:cNvSpPr>
            <a:spLocks noGrp="1"/>
          </p:cNvSpPr>
          <p:nvPr>
            <p:ph sz="quarter" idx="26"/>
          </p:nvPr>
        </p:nvSpPr>
        <p:spPr>
          <a:xfrm>
            <a:off x="5218113" y="2338388"/>
            <a:ext cx="793750" cy="796925"/>
          </a:xfrm>
        </p:spPr>
        <p:txBody>
          <a:bodyPr/>
          <a:lstStyle/>
          <a:p>
            <a:r>
              <a:rPr lang="en-US"/>
              <a:t>Mail</a:t>
            </a:r>
            <a:br>
              <a:rPr lang="en-US"/>
            </a:br>
            <a:r>
              <a:rPr lang="en-US"/>
              <a:t>Web</a:t>
            </a:r>
            <a:br>
              <a:rPr lang="en-US"/>
            </a:br>
            <a:r>
              <a:rPr lang="en-US"/>
              <a:t>Twitter</a:t>
            </a:r>
          </a:p>
        </p:txBody>
      </p:sp>
    </p:spTree>
    <p:extLst>
      <p:ext uri="{BB962C8B-B14F-4D97-AF65-F5344CB8AC3E}">
        <p14:creationId xmlns:p14="http://schemas.microsoft.com/office/powerpoint/2010/main" val="408872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F063E-7512-4522-8E8F-8EE30935C26B}"/>
              </a:ext>
            </a:extLst>
          </p:cNvPr>
          <p:cNvSpPr>
            <a:spLocks noGrp="1"/>
          </p:cNvSpPr>
          <p:nvPr>
            <p:ph type="title"/>
          </p:nvPr>
        </p:nvSpPr>
        <p:spPr/>
        <p:txBody>
          <a:bodyPr/>
          <a:lstStyle/>
          <a:p>
            <a:r>
              <a:rPr lang="en-US"/>
              <a:t>Registry</a:t>
            </a:r>
          </a:p>
        </p:txBody>
      </p:sp>
      <p:sp>
        <p:nvSpPr>
          <p:cNvPr id="3" name="Text Placeholder 2">
            <a:extLst>
              <a:ext uri="{FF2B5EF4-FFF2-40B4-BE49-F238E27FC236}">
                <a16:creationId xmlns:a16="http://schemas.microsoft.com/office/drawing/2014/main" id="{8CA49FD8-43AA-49D3-BC3D-D9071FCF54D8}"/>
              </a:ext>
            </a:extLst>
          </p:cNvPr>
          <p:cNvSpPr>
            <a:spLocks noGrp="1"/>
          </p:cNvSpPr>
          <p:nvPr>
            <p:ph type="body" sz="quarter" idx="25"/>
          </p:nvPr>
        </p:nvSpPr>
        <p:spPr/>
        <p:txBody>
          <a:bodyPr/>
          <a:lstStyle/>
          <a:p>
            <a:r>
              <a:rPr lang="en-US"/>
              <a:t>Managed Docker Registry on Azure</a:t>
            </a:r>
          </a:p>
        </p:txBody>
      </p:sp>
      <p:pic>
        <p:nvPicPr>
          <p:cNvPr id="3074" name="Picture 2" descr="https://azurecomcdn.azureedge.net/cvt-24785e47728636324a1dff85ae88874c1e17999e0f66965132e5c5ad37455466/images/page/services/container-service/01-create.png">
            <a:extLst>
              <a:ext uri="{FF2B5EF4-FFF2-40B4-BE49-F238E27FC236}">
                <a16:creationId xmlns:a16="http://schemas.microsoft.com/office/drawing/2014/main" id="{999AA3F6-38CB-4405-BDDA-24AC41B06E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411510"/>
            <a:ext cx="257175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966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E73C1C-14E2-4894-8948-DC121CC051A9}"/>
              </a:ext>
            </a:extLst>
          </p:cNvPr>
          <p:cNvSpPr>
            <a:spLocks noGrp="1"/>
          </p:cNvSpPr>
          <p:nvPr>
            <p:ph type="title"/>
          </p:nvPr>
        </p:nvSpPr>
        <p:spPr/>
        <p:txBody>
          <a:bodyPr/>
          <a:lstStyle/>
          <a:p>
            <a:r>
              <a:rPr lang="en-US"/>
              <a:t>Azure Container Registry</a:t>
            </a:r>
          </a:p>
        </p:txBody>
      </p:sp>
      <p:sp>
        <p:nvSpPr>
          <p:cNvPr id="7" name="Content Placeholder 6">
            <a:extLst>
              <a:ext uri="{FF2B5EF4-FFF2-40B4-BE49-F238E27FC236}">
                <a16:creationId xmlns:a16="http://schemas.microsoft.com/office/drawing/2014/main" id="{2F3CA63A-D312-40F3-AD9D-B164B1A6B861}"/>
              </a:ext>
            </a:extLst>
          </p:cNvPr>
          <p:cNvSpPr>
            <a:spLocks noGrp="1"/>
          </p:cNvSpPr>
          <p:nvPr>
            <p:ph sz="quarter" idx="12"/>
          </p:nvPr>
        </p:nvSpPr>
        <p:spPr/>
        <p:txBody>
          <a:bodyPr/>
          <a:lstStyle/>
          <a:p>
            <a:r>
              <a:rPr lang="en-US" dirty="0"/>
              <a:t>Store and manage Docker images</a:t>
            </a:r>
          </a:p>
          <a:p>
            <a:pPr lvl="1"/>
            <a:r>
              <a:rPr lang="en-US" dirty="0"/>
              <a:t>Windows and Linux</a:t>
            </a:r>
          </a:p>
          <a:p>
            <a:r>
              <a:rPr lang="en-US" dirty="0"/>
              <a:t>Managed service</a:t>
            </a:r>
          </a:p>
          <a:p>
            <a:pPr lvl="1"/>
            <a:r>
              <a:rPr lang="en-US" dirty="0"/>
              <a:t>Based on open-source Docker Registry</a:t>
            </a:r>
          </a:p>
          <a:p>
            <a:r>
              <a:rPr lang="en-US" dirty="0"/>
              <a:t>Controlled access with Azure AD</a:t>
            </a:r>
          </a:p>
          <a:p>
            <a:pPr lvl="1"/>
            <a:r>
              <a:rPr lang="en-US" dirty="0"/>
              <a:t>Azure AD-backed service principals</a:t>
            </a:r>
          </a:p>
          <a:p>
            <a:pPr lvl="1"/>
            <a:r>
              <a:rPr lang="en-US" dirty="0"/>
              <a:t>Admin account</a:t>
            </a:r>
          </a:p>
          <a:p>
            <a:pPr lvl="1"/>
            <a:r>
              <a:rPr lang="en-US" dirty="0">
                <a:hlinkClick r:id="rId2"/>
              </a:rPr>
              <a:t>Read more…</a:t>
            </a:r>
            <a:endParaRPr lang="en-US" dirty="0"/>
          </a:p>
        </p:txBody>
      </p:sp>
      <p:sp>
        <p:nvSpPr>
          <p:cNvPr id="8" name="Text Placeholder 7">
            <a:extLst>
              <a:ext uri="{FF2B5EF4-FFF2-40B4-BE49-F238E27FC236}">
                <a16:creationId xmlns:a16="http://schemas.microsoft.com/office/drawing/2014/main" id="{1A745433-C1A4-41A3-88A7-1CEA27C76071}"/>
              </a:ext>
            </a:extLst>
          </p:cNvPr>
          <p:cNvSpPr>
            <a:spLocks noGrp="1"/>
          </p:cNvSpPr>
          <p:nvPr>
            <p:ph type="body" sz="quarter" idx="23"/>
          </p:nvPr>
        </p:nvSpPr>
        <p:spPr/>
        <p:txBody>
          <a:bodyPr/>
          <a:lstStyle/>
          <a:p>
            <a:r>
              <a:rPr lang="en-US">
                <a:hlinkClick r:id="rId3"/>
              </a:rPr>
              <a:t>https://azure.microsoft.com/en-us/services/container-registry/</a:t>
            </a:r>
            <a:endParaRPr lang="en-US"/>
          </a:p>
        </p:txBody>
      </p:sp>
    </p:spTree>
    <p:extLst>
      <p:ext uri="{BB962C8B-B14F-4D97-AF65-F5344CB8AC3E}">
        <p14:creationId xmlns:p14="http://schemas.microsoft.com/office/powerpoint/2010/main" val="982654220"/>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E73C1C-14E2-4894-8948-DC121CC051A9}"/>
              </a:ext>
            </a:extLst>
          </p:cNvPr>
          <p:cNvSpPr>
            <a:spLocks noGrp="1"/>
          </p:cNvSpPr>
          <p:nvPr>
            <p:ph type="title"/>
          </p:nvPr>
        </p:nvSpPr>
        <p:spPr/>
        <p:txBody>
          <a:bodyPr/>
          <a:lstStyle/>
          <a:p>
            <a:r>
              <a:rPr lang="en-US"/>
              <a:t>Azure Container Registry</a:t>
            </a:r>
          </a:p>
        </p:txBody>
      </p:sp>
      <p:sp>
        <p:nvSpPr>
          <p:cNvPr id="7" name="Content Placeholder 6">
            <a:extLst>
              <a:ext uri="{FF2B5EF4-FFF2-40B4-BE49-F238E27FC236}">
                <a16:creationId xmlns:a16="http://schemas.microsoft.com/office/drawing/2014/main" id="{2F3CA63A-D312-40F3-AD9D-B164B1A6B861}"/>
              </a:ext>
            </a:extLst>
          </p:cNvPr>
          <p:cNvSpPr>
            <a:spLocks noGrp="1"/>
          </p:cNvSpPr>
          <p:nvPr>
            <p:ph sz="quarter" idx="12"/>
          </p:nvPr>
        </p:nvSpPr>
        <p:spPr/>
        <p:txBody>
          <a:bodyPr/>
          <a:lstStyle/>
          <a:p>
            <a:r>
              <a:rPr lang="en-US" dirty="0"/>
              <a:t>Multilevel namespaces for repositories</a:t>
            </a:r>
          </a:p>
          <a:p>
            <a:pPr lvl="1"/>
            <a:r>
              <a:rPr lang="en-US" dirty="0"/>
              <a:t>E.g. myregistry.azurecr.io/</a:t>
            </a:r>
            <a:r>
              <a:rPr lang="en-US" dirty="0" err="1"/>
              <a:t>hrdept</a:t>
            </a:r>
            <a:r>
              <a:rPr lang="en-US" dirty="0"/>
              <a:t>/web:3.0.1</a:t>
            </a:r>
          </a:p>
          <a:p>
            <a:r>
              <a:rPr lang="en-US" dirty="0"/>
              <a:t>Support for </a:t>
            </a:r>
            <a:r>
              <a:rPr lang="en-US" dirty="0">
                <a:hlinkClick r:id="rId2"/>
              </a:rPr>
              <a:t>Webhooks</a:t>
            </a:r>
            <a:endParaRPr lang="en-US" dirty="0"/>
          </a:p>
          <a:p>
            <a:pPr lvl="1"/>
            <a:r>
              <a:rPr lang="en-US" dirty="0"/>
              <a:t>Push, delete</a:t>
            </a:r>
          </a:p>
          <a:p>
            <a:endParaRPr lang="en-US" dirty="0"/>
          </a:p>
        </p:txBody>
      </p:sp>
      <p:sp>
        <p:nvSpPr>
          <p:cNvPr id="8" name="Text Placeholder 7">
            <a:extLst>
              <a:ext uri="{FF2B5EF4-FFF2-40B4-BE49-F238E27FC236}">
                <a16:creationId xmlns:a16="http://schemas.microsoft.com/office/drawing/2014/main" id="{1A745433-C1A4-41A3-88A7-1CEA27C76071}"/>
              </a:ext>
            </a:extLst>
          </p:cNvPr>
          <p:cNvSpPr>
            <a:spLocks noGrp="1"/>
          </p:cNvSpPr>
          <p:nvPr>
            <p:ph type="body" sz="quarter" idx="23"/>
          </p:nvPr>
        </p:nvSpPr>
        <p:spPr/>
        <p:txBody>
          <a:bodyPr/>
          <a:lstStyle/>
          <a:p>
            <a:r>
              <a:rPr lang="en-US">
                <a:hlinkClick r:id="rId3"/>
              </a:rPr>
              <a:t>https://azure.microsoft.com/en-us/services/container-registry/</a:t>
            </a:r>
            <a:endParaRPr lang="en-US"/>
          </a:p>
        </p:txBody>
      </p:sp>
    </p:spTree>
    <p:extLst>
      <p:ext uri="{BB962C8B-B14F-4D97-AF65-F5344CB8AC3E}">
        <p14:creationId xmlns:p14="http://schemas.microsoft.com/office/powerpoint/2010/main" val="2492628593"/>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DA0-0FEE-4602-BE90-C190707FCC7C}"/>
              </a:ext>
            </a:extLst>
          </p:cNvPr>
          <p:cNvSpPr>
            <a:spLocks noGrp="1"/>
          </p:cNvSpPr>
          <p:nvPr>
            <p:ph type="title"/>
          </p:nvPr>
        </p:nvSpPr>
        <p:spPr/>
        <p:txBody>
          <a:bodyPr/>
          <a:lstStyle/>
          <a:p>
            <a:r>
              <a:rPr lang="en-US"/>
              <a:t>Demo</a:t>
            </a:r>
          </a:p>
        </p:txBody>
      </p:sp>
      <p:sp>
        <p:nvSpPr>
          <p:cNvPr id="9" name="Content Placeholder 8">
            <a:extLst>
              <a:ext uri="{FF2B5EF4-FFF2-40B4-BE49-F238E27FC236}">
                <a16:creationId xmlns:a16="http://schemas.microsoft.com/office/drawing/2014/main" id="{5E43D4B1-0BE9-4CA9-9A44-66749743FCCD}"/>
              </a:ext>
            </a:extLst>
          </p:cNvPr>
          <p:cNvSpPr>
            <a:spLocks noGrp="1"/>
          </p:cNvSpPr>
          <p:nvPr>
            <p:ph sz="quarter" idx="22"/>
          </p:nvPr>
        </p:nvSpPr>
        <p:spPr/>
        <p:txBody>
          <a:bodyPr/>
          <a:lstStyle/>
          <a:p>
            <a:r>
              <a:rPr lang="en-US" noProof="1">
                <a:solidFill>
                  <a:schemeClr val="tx1">
                    <a:lumMod val="60000"/>
                    <a:lumOff val="40000"/>
                  </a:schemeClr>
                </a:solidFill>
              </a:rPr>
              <a:t># Login and select subscription</a:t>
            </a:r>
          </a:p>
          <a:p>
            <a:r>
              <a:rPr lang="en-US" noProof="1"/>
              <a:t>az login</a:t>
            </a:r>
          </a:p>
          <a:p>
            <a:r>
              <a:rPr lang="en-US" noProof="1"/>
              <a:t>az account set --subscription ...</a:t>
            </a:r>
          </a:p>
          <a:p>
            <a:endParaRPr lang="en-US" noProof="1"/>
          </a:p>
          <a:p>
            <a:r>
              <a:rPr lang="en-US" noProof="1">
                <a:solidFill>
                  <a:schemeClr val="tx1">
                    <a:lumMod val="60000"/>
                    <a:lumOff val="40000"/>
                  </a:schemeClr>
                </a:solidFill>
              </a:rPr>
              <a:t># Create resource group</a:t>
            </a:r>
          </a:p>
          <a:p>
            <a:r>
              <a:rPr lang="en-US" noProof="1"/>
              <a:t>az group create --name azure-caas-demo --location westeurope</a:t>
            </a:r>
          </a:p>
          <a:p>
            <a:endParaRPr lang="en-US" noProof="1"/>
          </a:p>
          <a:p>
            <a:r>
              <a:rPr lang="en-US" noProof="1">
                <a:solidFill>
                  <a:schemeClr val="tx1">
                    <a:lumMod val="60000"/>
                    <a:lumOff val="40000"/>
                  </a:schemeClr>
                </a:solidFill>
              </a:rPr>
              <a:t># Create </a:t>
            </a:r>
            <a:r>
              <a:rPr lang="en-US" noProof="1">
                <a:solidFill>
                  <a:srgbClr val="FF0000"/>
                </a:solidFill>
              </a:rPr>
              <a:t>Azure Container Registry (ACR)</a:t>
            </a:r>
          </a:p>
          <a:p>
            <a:r>
              <a:rPr lang="en-US" noProof="1"/>
              <a:t>az acr create --resource-group azure-caas-demo \</a:t>
            </a:r>
          </a:p>
          <a:p>
            <a:r>
              <a:rPr lang="en-US" noProof="1"/>
              <a:t>  --name azurecaas --sku Basic --admin-enabled</a:t>
            </a:r>
          </a:p>
          <a:p>
            <a:endParaRPr lang="en-US" noProof="1"/>
          </a:p>
          <a:p>
            <a:r>
              <a:rPr lang="en-US" noProof="1">
                <a:solidFill>
                  <a:schemeClr val="tx1">
                    <a:lumMod val="60000"/>
                    <a:lumOff val="40000"/>
                  </a:schemeClr>
                </a:solidFill>
              </a:rPr>
              <a:t># Login to ACR to enable “docker push”</a:t>
            </a:r>
            <a:endParaRPr lang="en-US" noProof="1"/>
          </a:p>
          <a:p>
            <a:r>
              <a:rPr lang="en-US" noProof="1"/>
              <a:t>az acr login --name azurecaas</a:t>
            </a:r>
          </a:p>
          <a:p>
            <a:endParaRPr lang="en-US" noProof="1"/>
          </a:p>
          <a:p>
            <a:r>
              <a:rPr lang="en-US" noProof="1">
                <a:solidFill>
                  <a:schemeClr val="tx1">
                    <a:lumMod val="60000"/>
                    <a:lumOff val="40000"/>
                  </a:schemeClr>
                </a:solidFill>
              </a:rPr>
              <a:t># Create an image that you want to store in registry</a:t>
            </a:r>
          </a:p>
          <a:p>
            <a:r>
              <a:rPr lang="en-US" noProof="1">
                <a:solidFill>
                  <a:schemeClr val="tx1">
                    <a:lumMod val="60000"/>
                    <a:lumOff val="40000"/>
                  </a:schemeClr>
                </a:solidFill>
              </a:rPr>
              <a:t># Here we take an nginx webserver</a:t>
            </a:r>
          </a:p>
          <a:p>
            <a:endParaRPr lang="en-US" noProof="1">
              <a:solidFill>
                <a:schemeClr val="tx1">
                  <a:lumMod val="60000"/>
                  <a:lumOff val="40000"/>
                </a:schemeClr>
              </a:solidFill>
            </a:endParaRPr>
          </a:p>
          <a:p>
            <a:r>
              <a:rPr lang="en-US" noProof="1">
                <a:solidFill>
                  <a:schemeClr val="tx1">
                    <a:lumMod val="60000"/>
                    <a:lumOff val="40000"/>
                  </a:schemeClr>
                </a:solidFill>
              </a:rPr>
              <a:t># Tag and push image to ACR</a:t>
            </a:r>
          </a:p>
          <a:p>
            <a:r>
              <a:rPr lang="en-US" noProof="1"/>
              <a:t>docker tag </a:t>
            </a:r>
            <a:r>
              <a:rPr lang="en-US" noProof="1">
                <a:solidFill>
                  <a:schemeClr val="tx1">
                    <a:lumMod val="60000"/>
                    <a:lumOff val="40000"/>
                  </a:schemeClr>
                </a:solidFill>
              </a:rPr>
              <a:t>nginx:alpine </a:t>
            </a:r>
            <a:r>
              <a:rPr lang="en-US" noProof="1"/>
              <a:t>azurecaas.azurecr.io/web-demo:1</a:t>
            </a:r>
          </a:p>
          <a:p>
            <a:r>
              <a:rPr lang="en-US" noProof="1"/>
              <a:t>docker push azurecaas.azurecr.io/web-demo:1</a:t>
            </a:r>
          </a:p>
          <a:p>
            <a:endParaRPr lang="en-US" noProof="1"/>
          </a:p>
          <a:p>
            <a:r>
              <a:rPr lang="en-US" noProof="1">
                <a:solidFill>
                  <a:schemeClr val="tx1">
                    <a:lumMod val="60000"/>
                    <a:lumOff val="40000"/>
                  </a:schemeClr>
                </a:solidFill>
              </a:rPr>
              <a:t># Useful helpers...</a:t>
            </a:r>
          </a:p>
          <a:p>
            <a:r>
              <a:rPr lang="en-US" noProof="1"/>
              <a:t>az acr repository list --name azurecaas --output table</a:t>
            </a:r>
          </a:p>
          <a:p>
            <a:r>
              <a:rPr lang="en-US" noProof="1"/>
              <a:t>az acr repository show-tags --name azurecaas \</a:t>
            </a:r>
          </a:p>
          <a:p>
            <a:r>
              <a:rPr lang="en-US" noProof="1"/>
              <a:t>	--repository web-demo --output table</a:t>
            </a:r>
          </a:p>
          <a:p>
            <a:r>
              <a:rPr lang="en-US" noProof="1"/>
              <a:t>az acr credential show --name azurecaas</a:t>
            </a:r>
          </a:p>
          <a:p>
            <a:endParaRPr lang="en-US" noProof="1"/>
          </a:p>
          <a:p>
            <a:endParaRPr lang="en-US" noProof="1"/>
          </a:p>
        </p:txBody>
      </p:sp>
      <p:sp>
        <p:nvSpPr>
          <p:cNvPr id="6" name="Text Placeholder 5">
            <a:extLst>
              <a:ext uri="{FF2B5EF4-FFF2-40B4-BE49-F238E27FC236}">
                <a16:creationId xmlns:a16="http://schemas.microsoft.com/office/drawing/2014/main" id="{F8A11F8D-0CB6-495C-B124-0A2FB159DB76}"/>
              </a:ext>
            </a:extLst>
          </p:cNvPr>
          <p:cNvSpPr>
            <a:spLocks noGrp="1"/>
          </p:cNvSpPr>
          <p:nvPr>
            <p:ph type="body" sz="quarter" idx="23"/>
          </p:nvPr>
        </p:nvSpPr>
        <p:spPr/>
        <p:txBody>
          <a:bodyPr/>
          <a:lstStyle/>
          <a:p>
            <a:r>
              <a:rPr lang="en-US"/>
              <a:t>Create Registry</a:t>
            </a:r>
          </a:p>
        </p:txBody>
      </p:sp>
      <p:sp>
        <p:nvSpPr>
          <p:cNvPr id="10" name="Text Placeholder 9">
            <a:extLst>
              <a:ext uri="{FF2B5EF4-FFF2-40B4-BE49-F238E27FC236}">
                <a16:creationId xmlns:a16="http://schemas.microsoft.com/office/drawing/2014/main" id="{A44AEF77-FACC-4670-8D58-D0BB6F115CAA}"/>
              </a:ext>
            </a:extLst>
          </p:cNvPr>
          <p:cNvSpPr>
            <a:spLocks noGrp="1"/>
          </p:cNvSpPr>
          <p:nvPr>
            <p:ph type="body" sz="quarter" idx="24"/>
          </p:nvPr>
        </p:nvSpPr>
        <p:spPr/>
        <p:txBody>
          <a:bodyPr/>
          <a:lstStyle/>
          <a:p>
            <a:r>
              <a:rPr lang="en-US"/>
              <a:t>Create a registry</a:t>
            </a:r>
          </a:p>
          <a:p>
            <a:r>
              <a:rPr lang="en-US"/>
              <a:t>Login to registry</a:t>
            </a:r>
          </a:p>
          <a:p>
            <a:r>
              <a:rPr lang="en-US"/>
              <a:t>Create and push image</a:t>
            </a:r>
          </a:p>
        </p:txBody>
      </p:sp>
      <p:sp>
        <p:nvSpPr>
          <p:cNvPr id="11" name="Text Placeholder 10">
            <a:extLst>
              <a:ext uri="{FF2B5EF4-FFF2-40B4-BE49-F238E27FC236}">
                <a16:creationId xmlns:a16="http://schemas.microsoft.com/office/drawing/2014/main" id="{07D091DA-9215-420B-8F52-AF755EE465BC}"/>
              </a:ext>
            </a:extLst>
          </p:cNvPr>
          <p:cNvSpPr>
            <a:spLocks noGrp="1"/>
          </p:cNvSpPr>
          <p:nvPr>
            <p:ph type="body" sz="quarter" idx="25"/>
          </p:nvPr>
        </p:nvSpPr>
        <p:spPr/>
        <p:txBody>
          <a:bodyPr/>
          <a:lstStyle/>
          <a:p>
            <a:r>
              <a:rPr lang="en-US">
                <a:hlinkClick r:id="rId2"/>
              </a:rPr>
              <a:t>https://docs.microsoft.com/en-us/azure/container-registry/container-registry-get-started-azure-cli</a:t>
            </a:r>
            <a:endParaRPr lang="en-US"/>
          </a:p>
        </p:txBody>
      </p:sp>
    </p:spTree>
    <p:extLst>
      <p:ext uri="{BB962C8B-B14F-4D97-AF65-F5344CB8AC3E}">
        <p14:creationId xmlns:p14="http://schemas.microsoft.com/office/powerpoint/2010/main" val="1844315611"/>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DA0-0FEE-4602-BE90-C190707FCC7C}"/>
              </a:ext>
            </a:extLst>
          </p:cNvPr>
          <p:cNvSpPr>
            <a:spLocks noGrp="1"/>
          </p:cNvSpPr>
          <p:nvPr>
            <p:ph type="title"/>
          </p:nvPr>
        </p:nvSpPr>
        <p:spPr/>
        <p:txBody>
          <a:bodyPr/>
          <a:lstStyle/>
          <a:p>
            <a:r>
              <a:rPr lang="en-US"/>
              <a:t>Demo</a:t>
            </a:r>
          </a:p>
        </p:txBody>
      </p:sp>
      <p:sp>
        <p:nvSpPr>
          <p:cNvPr id="6" name="Text Placeholder 5">
            <a:extLst>
              <a:ext uri="{FF2B5EF4-FFF2-40B4-BE49-F238E27FC236}">
                <a16:creationId xmlns:a16="http://schemas.microsoft.com/office/drawing/2014/main" id="{F8A11F8D-0CB6-495C-B124-0A2FB159DB76}"/>
              </a:ext>
            </a:extLst>
          </p:cNvPr>
          <p:cNvSpPr>
            <a:spLocks noGrp="1"/>
          </p:cNvSpPr>
          <p:nvPr>
            <p:ph type="body" sz="quarter" idx="23"/>
          </p:nvPr>
        </p:nvSpPr>
        <p:spPr/>
        <p:txBody>
          <a:bodyPr/>
          <a:lstStyle/>
          <a:p>
            <a:r>
              <a:rPr lang="en-US"/>
              <a:t>Create Registry</a:t>
            </a:r>
          </a:p>
        </p:txBody>
      </p:sp>
      <p:sp>
        <p:nvSpPr>
          <p:cNvPr id="10" name="Text Placeholder 9">
            <a:extLst>
              <a:ext uri="{FF2B5EF4-FFF2-40B4-BE49-F238E27FC236}">
                <a16:creationId xmlns:a16="http://schemas.microsoft.com/office/drawing/2014/main" id="{A44AEF77-FACC-4670-8D58-D0BB6F115CAA}"/>
              </a:ext>
            </a:extLst>
          </p:cNvPr>
          <p:cNvSpPr>
            <a:spLocks noGrp="1"/>
          </p:cNvSpPr>
          <p:nvPr>
            <p:ph type="body" sz="quarter" idx="24"/>
          </p:nvPr>
        </p:nvSpPr>
        <p:spPr/>
        <p:txBody>
          <a:bodyPr/>
          <a:lstStyle/>
          <a:p>
            <a:r>
              <a:rPr lang="en-US" dirty="0"/>
              <a:t>Create Azure Web App from ACR image</a:t>
            </a:r>
          </a:p>
        </p:txBody>
      </p:sp>
      <p:sp>
        <p:nvSpPr>
          <p:cNvPr id="11" name="Text Placeholder 10">
            <a:extLst>
              <a:ext uri="{FF2B5EF4-FFF2-40B4-BE49-F238E27FC236}">
                <a16:creationId xmlns:a16="http://schemas.microsoft.com/office/drawing/2014/main" id="{07D091DA-9215-420B-8F52-AF755EE465BC}"/>
              </a:ext>
            </a:extLst>
          </p:cNvPr>
          <p:cNvSpPr>
            <a:spLocks noGrp="1"/>
          </p:cNvSpPr>
          <p:nvPr>
            <p:ph type="body" sz="quarter" idx="25"/>
          </p:nvPr>
        </p:nvSpPr>
        <p:spPr/>
        <p:txBody>
          <a:bodyPr/>
          <a:lstStyle/>
          <a:p>
            <a:r>
              <a:rPr lang="en-US">
                <a:hlinkClick r:id="rId2"/>
              </a:rPr>
              <a:t>https://docs.microsoft.com/en-us/azure/container-registry/container-registry-get-started-azure-cli</a:t>
            </a:r>
            <a:endParaRPr lang="en-US"/>
          </a:p>
        </p:txBody>
      </p:sp>
      <p:pic>
        <p:nvPicPr>
          <p:cNvPr id="1028" name="Picture 4" descr="C:\Users\R22F9~1.STR\AppData\Local\Temp\SNAGHTML8b31443.PNG">
            <a:extLst>
              <a:ext uri="{FF2B5EF4-FFF2-40B4-BE49-F238E27FC236}">
                <a16:creationId xmlns:a16="http://schemas.microsoft.com/office/drawing/2014/main" id="{26EE3410-B9AB-4BEC-9756-B0551402A374}"/>
              </a:ext>
            </a:extLst>
          </p:cNvPr>
          <p:cNvPicPr>
            <a:picLocks noGrp="1" noChangeAspect="1" noChangeArrowheads="1"/>
          </p:cNvPicPr>
          <p:nvPr>
            <p:ph sz="quarter" idx="22"/>
          </p:nvPr>
        </p:nvPicPr>
        <p:blipFill>
          <a:blip r:embed="rId3">
            <a:extLst>
              <a:ext uri="{28A0092B-C50C-407E-A947-70E740481C1C}">
                <a14:useLocalDpi xmlns:a14="http://schemas.microsoft.com/office/drawing/2010/main" val="0"/>
              </a:ext>
            </a:extLst>
          </a:blip>
          <a:srcRect/>
          <a:stretch>
            <a:fillRect/>
          </a:stretch>
        </p:blipFill>
        <p:spPr bwMode="auto">
          <a:xfrm>
            <a:off x="251520" y="245631"/>
            <a:ext cx="4896544" cy="236766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A4DE015-47F7-46FA-BF42-27693D8A8C21}"/>
              </a:ext>
            </a:extLst>
          </p:cNvPr>
          <p:cNvPicPr>
            <a:picLocks noChangeAspect="1"/>
          </p:cNvPicPr>
          <p:nvPr/>
        </p:nvPicPr>
        <p:blipFill>
          <a:blip r:embed="rId4"/>
          <a:stretch>
            <a:fillRect/>
          </a:stretch>
        </p:blipFill>
        <p:spPr>
          <a:xfrm>
            <a:off x="1907704" y="2780686"/>
            <a:ext cx="3884371" cy="2117183"/>
          </a:xfrm>
          <a:prstGeom prst="rect">
            <a:avLst/>
          </a:prstGeom>
        </p:spPr>
      </p:pic>
    </p:spTree>
    <p:extLst>
      <p:ext uri="{BB962C8B-B14F-4D97-AF65-F5344CB8AC3E}">
        <p14:creationId xmlns:p14="http://schemas.microsoft.com/office/powerpoint/2010/main" val="1346691039"/>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F063E-7512-4522-8E8F-8EE30935C26B}"/>
              </a:ext>
            </a:extLst>
          </p:cNvPr>
          <p:cNvSpPr>
            <a:spLocks noGrp="1"/>
          </p:cNvSpPr>
          <p:nvPr>
            <p:ph type="title"/>
          </p:nvPr>
        </p:nvSpPr>
        <p:spPr/>
        <p:txBody>
          <a:bodyPr/>
          <a:lstStyle/>
          <a:p>
            <a:r>
              <a:rPr lang="en-US"/>
              <a:t>Container Instances</a:t>
            </a:r>
          </a:p>
        </p:txBody>
      </p:sp>
      <p:sp>
        <p:nvSpPr>
          <p:cNvPr id="3" name="Text Placeholder 2">
            <a:extLst>
              <a:ext uri="{FF2B5EF4-FFF2-40B4-BE49-F238E27FC236}">
                <a16:creationId xmlns:a16="http://schemas.microsoft.com/office/drawing/2014/main" id="{8CA49FD8-43AA-49D3-BC3D-D9071FCF54D8}"/>
              </a:ext>
            </a:extLst>
          </p:cNvPr>
          <p:cNvSpPr>
            <a:spLocks noGrp="1"/>
          </p:cNvSpPr>
          <p:nvPr>
            <p:ph type="body" sz="quarter" idx="25"/>
          </p:nvPr>
        </p:nvSpPr>
        <p:spPr/>
        <p:txBody>
          <a:bodyPr/>
          <a:lstStyle/>
          <a:p>
            <a:r>
              <a:rPr lang="en-US"/>
              <a:t>Serverless Containers</a:t>
            </a:r>
          </a:p>
        </p:txBody>
      </p:sp>
      <p:pic>
        <p:nvPicPr>
          <p:cNvPr id="4098" name="Picture 2" descr="https://azurecomcdn.azureedge.net/cvt-8f5162e4080a3d691408650074037e7df4ef3456c387c0d2102fe8684a647051/images/page/services/container-instances/scale-containers.png">
            <a:extLst>
              <a:ext uri="{FF2B5EF4-FFF2-40B4-BE49-F238E27FC236}">
                <a16:creationId xmlns:a16="http://schemas.microsoft.com/office/drawing/2014/main" id="{1481E702-147B-49DF-8501-8A1AA9A50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339502"/>
            <a:ext cx="1647825" cy="89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025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E73C1C-14E2-4894-8948-DC121CC051A9}"/>
              </a:ext>
            </a:extLst>
          </p:cNvPr>
          <p:cNvSpPr>
            <a:spLocks noGrp="1"/>
          </p:cNvSpPr>
          <p:nvPr>
            <p:ph type="title"/>
          </p:nvPr>
        </p:nvSpPr>
        <p:spPr/>
        <p:txBody>
          <a:bodyPr/>
          <a:lstStyle/>
          <a:p>
            <a:r>
              <a:rPr lang="en-US"/>
              <a:t>Azure Container Registry</a:t>
            </a:r>
          </a:p>
        </p:txBody>
      </p:sp>
      <p:sp>
        <p:nvSpPr>
          <p:cNvPr id="7" name="Content Placeholder 6">
            <a:extLst>
              <a:ext uri="{FF2B5EF4-FFF2-40B4-BE49-F238E27FC236}">
                <a16:creationId xmlns:a16="http://schemas.microsoft.com/office/drawing/2014/main" id="{2F3CA63A-D312-40F3-AD9D-B164B1A6B861}"/>
              </a:ext>
            </a:extLst>
          </p:cNvPr>
          <p:cNvSpPr>
            <a:spLocks noGrp="1"/>
          </p:cNvSpPr>
          <p:nvPr>
            <p:ph sz="quarter" idx="12"/>
          </p:nvPr>
        </p:nvSpPr>
        <p:spPr/>
        <p:txBody>
          <a:bodyPr/>
          <a:lstStyle/>
          <a:p>
            <a:r>
              <a:rPr lang="en-US" dirty="0"/>
              <a:t>Preview!</a:t>
            </a:r>
          </a:p>
          <a:p>
            <a:pPr lvl="1"/>
            <a:r>
              <a:rPr lang="en-US" dirty="0"/>
              <a:t>Note limitations (e.g. no </a:t>
            </a:r>
            <a:r>
              <a:rPr lang="en-US" dirty="0" err="1"/>
              <a:t>VNet</a:t>
            </a:r>
            <a:r>
              <a:rPr lang="en-US" dirty="0"/>
              <a:t> support, </a:t>
            </a:r>
            <a:r>
              <a:rPr lang="en-US" dirty="0">
                <a:hlinkClick r:id="rId2"/>
              </a:rPr>
              <a:t>quotas and regional limits</a:t>
            </a:r>
            <a:r>
              <a:rPr lang="en-US" dirty="0"/>
              <a:t>)</a:t>
            </a:r>
          </a:p>
          <a:p>
            <a:r>
              <a:rPr lang="en-US" dirty="0"/>
              <a:t>Fastest and simplest way to run a container in Azure</a:t>
            </a:r>
          </a:p>
          <a:p>
            <a:pPr lvl="1"/>
            <a:r>
              <a:rPr lang="en-US" dirty="0"/>
              <a:t>Isolated containers with simple applications, task automations, build jobs, etc.</a:t>
            </a:r>
          </a:p>
          <a:p>
            <a:pPr lvl="1"/>
            <a:r>
              <a:rPr lang="en-US" dirty="0"/>
              <a:t>Use </a:t>
            </a:r>
            <a:r>
              <a:rPr lang="en-US" dirty="0">
                <a:hlinkClick r:id="rId3"/>
              </a:rPr>
              <a:t>Container Groups</a:t>
            </a:r>
            <a:r>
              <a:rPr lang="en-US" dirty="0"/>
              <a:t> to put containers on same host machine (e.g. shared network)</a:t>
            </a:r>
          </a:p>
          <a:p>
            <a:pPr lvl="1"/>
            <a:r>
              <a:rPr lang="en-US" u="sng" dirty="0"/>
              <a:t>Not</a:t>
            </a:r>
            <a:r>
              <a:rPr lang="en-US" dirty="0"/>
              <a:t> fully-featured container orchestrator</a:t>
            </a:r>
          </a:p>
          <a:p>
            <a:r>
              <a:rPr lang="en-US" dirty="0"/>
              <a:t>Serverless</a:t>
            </a:r>
          </a:p>
          <a:p>
            <a:pPr lvl="1"/>
            <a:r>
              <a:rPr lang="en-US" dirty="0"/>
              <a:t>Linux and Windows</a:t>
            </a:r>
          </a:p>
          <a:p>
            <a:pPr lvl="1"/>
            <a:r>
              <a:rPr lang="en-US" dirty="0"/>
              <a:t>Priced by container creations, Core-s, and GB-s</a:t>
            </a:r>
          </a:p>
          <a:p>
            <a:pPr lvl="1"/>
            <a:r>
              <a:rPr lang="en-US" dirty="0">
                <a:hlinkClick r:id="rId4"/>
              </a:rPr>
              <a:t>Read more…</a:t>
            </a:r>
            <a:endParaRPr lang="en-US" dirty="0"/>
          </a:p>
          <a:p>
            <a:pPr lvl="1"/>
            <a:endParaRPr lang="en-US" dirty="0"/>
          </a:p>
        </p:txBody>
      </p:sp>
      <p:sp>
        <p:nvSpPr>
          <p:cNvPr id="8" name="Text Placeholder 7">
            <a:extLst>
              <a:ext uri="{FF2B5EF4-FFF2-40B4-BE49-F238E27FC236}">
                <a16:creationId xmlns:a16="http://schemas.microsoft.com/office/drawing/2014/main" id="{1A745433-C1A4-41A3-88A7-1CEA27C76071}"/>
              </a:ext>
            </a:extLst>
          </p:cNvPr>
          <p:cNvSpPr>
            <a:spLocks noGrp="1"/>
          </p:cNvSpPr>
          <p:nvPr>
            <p:ph type="body" sz="quarter" idx="23"/>
          </p:nvPr>
        </p:nvSpPr>
        <p:spPr/>
        <p:txBody>
          <a:bodyPr/>
          <a:lstStyle/>
          <a:p>
            <a:r>
              <a:rPr lang="en-US" dirty="0">
                <a:hlinkClick r:id="rId5"/>
              </a:rPr>
              <a:t>https://docs.microsoft.com/en-us/azure/container-instances/container-instances-overview</a:t>
            </a:r>
            <a:endParaRPr lang="en-US" dirty="0"/>
          </a:p>
        </p:txBody>
      </p:sp>
    </p:spTree>
    <p:extLst>
      <p:ext uri="{BB962C8B-B14F-4D97-AF65-F5344CB8AC3E}">
        <p14:creationId xmlns:p14="http://schemas.microsoft.com/office/powerpoint/2010/main" val="1445783790"/>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DA0-0FEE-4602-BE90-C190707FCC7C}"/>
              </a:ext>
            </a:extLst>
          </p:cNvPr>
          <p:cNvSpPr>
            <a:spLocks noGrp="1"/>
          </p:cNvSpPr>
          <p:nvPr>
            <p:ph type="title"/>
          </p:nvPr>
        </p:nvSpPr>
        <p:spPr/>
        <p:txBody>
          <a:bodyPr/>
          <a:lstStyle/>
          <a:p>
            <a:r>
              <a:rPr lang="en-US"/>
              <a:t>Demo</a:t>
            </a:r>
          </a:p>
        </p:txBody>
      </p:sp>
      <p:sp>
        <p:nvSpPr>
          <p:cNvPr id="9" name="Content Placeholder 8">
            <a:extLst>
              <a:ext uri="{FF2B5EF4-FFF2-40B4-BE49-F238E27FC236}">
                <a16:creationId xmlns:a16="http://schemas.microsoft.com/office/drawing/2014/main" id="{5E43D4B1-0BE9-4CA9-9A44-66749743FCCD}"/>
              </a:ext>
            </a:extLst>
          </p:cNvPr>
          <p:cNvSpPr>
            <a:spLocks noGrp="1"/>
          </p:cNvSpPr>
          <p:nvPr>
            <p:ph sz="quarter" idx="22"/>
          </p:nvPr>
        </p:nvSpPr>
        <p:spPr/>
        <p:txBody>
          <a:bodyPr/>
          <a:lstStyle/>
          <a:p>
            <a:r>
              <a:rPr lang="en-US" noProof="1">
                <a:solidFill>
                  <a:schemeClr val="tx1">
                    <a:lumMod val="60000"/>
                    <a:lumOff val="40000"/>
                  </a:schemeClr>
                </a:solidFill>
              </a:rPr>
              <a:t># Get ACR password</a:t>
            </a:r>
          </a:p>
          <a:p>
            <a:r>
              <a:rPr lang="en-US" noProof="1"/>
              <a:t>az acr credential show --name azurecaas \</a:t>
            </a:r>
          </a:p>
          <a:p>
            <a:r>
              <a:rPr lang="en-US" noProof="1"/>
              <a:t>	--query "passwords[0].value"</a:t>
            </a:r>
          </a:p>
          <a:p>
            <a:endParaRPr lang="en-US" noProof="1"/>
          </a:p>
          <a:p>
            <a:r>
              <a:rPr lang="en-US" noProof="1"/>
              <a:t># Create container from </a:t>
            </a:r>
          </a:p>
          <a:p>
            <a:r>
              <a:rPr lang="en-US" noProof="1"/>
              <a:t>az container create --resource-group azure-caas-demo \</a:t>
            </a:r>
          </a:p>
          <a:p>
            <a:r>
              <a:rPr lang="en-US" noProof="1"/>
              <a:t>	--name web-demo --image azurecaas.azurecr.io/web-demo:1 \</a:t>
            </a:r>
          </a:p>
          <a:p>
            <a:r>
              <a:rPr lang="en-US" noProof="1"/>
              <a:t>	--cpu 1 --memory 1 --ip-address public --ports 80 \</a:t>
            </a:r>
          </a:p>
          <a:p>
            <a:r>
              <a:rPr lang="en-US" noProof="1"/>
              <a:t>	 --registry-password ...</a:t>
            </a:r>
          </a:p>
          <a:p>
            <a:endParaRPr lang="en-US" noProof="1"/>
          </a:p>
          <a:p>
            <a:r>
              <a:rPr lang="en-US" noProof="1"/>
              <a:t>az container show --resource-group azure-caas-demo \</a:t>
            </a:r>
          </a:p>
          <a:p>
            <a:r>
              <a:rPr lang="en-US" noProof="1"/>
              <a:t>	--name web-demo --query ipAddress.ip</a:t>
            </a:r>
          </a:p>
          <a:p>
            <a:endParaRPr lang="en-US" noProof="1"/>
          </a:p>
          <a:p>
            <a:r>
              <a:rPr lang="en-US" noProof="1"/>
              <a:t>az container logs --resource-group azure-caas-demo \</a:t>
            </a:r>
          </a:p>
          <a:p>
            <a:r>
              <a:rPr lang="en-US" noProof="1"/>
              <a:t>	--name web-demo</a:t>
            </a:r>
          </a:p>
          <a:p>
            <a:endParaRPr lang="en-US" noProof="1"/>
          </a:p>
        </p:txBody>
      </p:sp>
      <p:sp>
        <p:nvSpPr>
          <p:cNvPr id="6" name="Text Placeholder 5">
            <a:extLst>
              <a:ext uri="{FF2B5EF4-FFF2-40B4-BE49-F238E27FC236}">
                <a16:creationId xmlns:a16="http://schemas.microsoft.com/office/drawing/2014/main" id="{F8A11F8D-0CB6-495C-B124-0A2FB159DB76}"/>
              </a:ext>
            </a:extLst>
          </p:cNvPr>
          <p:cNvSpPr>
            <a:spLocks noGrp="1"/>
          </p:cNvSpPr>
          <p:nvPr>
            <p:ph type="body" sz="quarter" idx="23"/>
          </p:nvPr>
        </p:nvSpPr>
        <p:spPr/>
        <p:txBody>
          <a:bodyPr/>
          <a:lstStyle/>
          <a:p>
            <a:r>
              <a:rPr lang="en-US" dirty="0"/>
              <a:t>Create Container in ACI</a:t>
            </a:r>
          </a:p>
        </p:txBody>
      </p:sp>
      <p:sp>
        <p:nvSpPr>
          <p:cNvPr id="10" name="Text Placeholder 9">
            <a:extLst>
              <a:ext uri="{FF2B5EF4-FFF2-40B4-BE49-F238E27FC236}">
                <a16:creationId xmlns:a16="http://schemas.microsoft.com/office/drawing/2014/main" id="{A44AEF77-FACC-4670-8D58-D0BB6F115CAA}"/>
              </a:ext>
            </a:extLst>
          </p:cNvPr>
          <p:cNvSpPr>
            <a:spLocks noGrp="1"/>
          </p:cNvSpPr>
          <p:nvPr>
            <p:ph type="body" sz="quarter" idx="24"/>
          </p:nvPr>
        </p:nvSpPr>
        <p:spPr/>
        <p:txBody>
          <a:bodyPr/>
          <a:lstStyle/>
          <a:p>
            <a:r>
              <a:rPr lang="en-US" dirty="0"/>
              <a:t>Create container</a:t>
            </a:r>
          </a:p>
          <a:p>
            <a:pPr lvl="1"/>
            <a:r>
              <a:rPr lang="en-US" dirty="0"/>
              <a:t>From image in ACR</a:t>
            </a:r>
          </a:p>
          <a:p>
            <a:r>
              <a:rPr lang="en-US" dirty="0"/>
              <a:t>Access container</a:t>
            </a:r>
          </a:p>
          <a:p>
            <a:r>
              <a:rPr lang="en-US" dirty="0"/>
              <a:t>View logs</a:t>
            </a:r>
          </a:p>
        </p:txBody>
      </p:sp>
      <p:sp>
        <p:nvSpPr>
          <p:cNvPr id="11" name="Text Placeholder 10">
            <a:extLst>
              <a:ext uri="{FF2B5EF4-FFF2-40B4-BE49-F238E27FC236}">
                <a16:creationId xmlns:a16="http://schemas.microsoft.com/office/drawing/2014/main" id="{07D091DA-9215-420B-8F52-AF755EE465BC}"/>
              </a:ext>
            </a:extLst>
          </p:cNvPr>
          <p:cNvSpPr>
            <a:spLocks noGrp="1"/>
          </p:cNvSpPr>
          <p:nvPr>
            <p:ph type="body" sz="quarter" idx="25"/>
          </p:nvPr>
        </p:nvSpPr>
        <p:spPr/>
        <p:txBody>
          <a:bodyPr/>
          <a:lstStyle/>
          <a:p>
            <a:r>
              <a:rPr lang="en-US" dirty="0">
                <a:hlinkClick r:id="rId2"/>
              </a:rPr>
              <a:t>https://docs.microsoft.com/en-us/azure/container-instances/container-instances-quickstart</a:t>
            </a:r>
            <a:endParaRPr lang="en-US" dirty="0"/>
          </a:p>
        </p:txBody>
      </p:sp>
    </p:spTree>
    <p:extLst>
      <p:ext uri="{BB962C8B-B14F-4D97-AF65-F5344CB8AC3E}">
        <p14:creationId xmlns:p14="http://schemas.microsoft.com/office/powerpoint/2010/main" val="1150745866"/>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90029AD581154692170791F90B0BA6" ma:contentTypeVersion="0" ma:contentTypeDescription="Create a new document." ma:contentTypeScope="" ma:versionID="453f2a28f59e13bb333d4563bd7e6ec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4A11C81-3A20-458B-AC33-D8C9DB9BBB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3D43D4A-F5F8-47F6-A4EC-521F433C91BF}">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B978F6DD-25A2-48DB-A93B-386E9DA01E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1024</Words>
  <Application>Microsoft Office PowerPoint</Application>
  <PresentationFormat>On-screen Show (16:9)</PresentationFormat>
  <Paragraphs>279</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ＭＳ Ｐゴシック</vt:lpstr>
      <vt:lpstr>Arial</vt:lpstr>
      <vt:lpstr>Calibri</vt:lpstr>
      <vt:lpstr>Consolas</vt:lpstr>
      <vt:lpstr>Segoe UI</vt:lpstr>
      <vt:lpstr>Segoe UI Light</vt:lpstr>
      <vt:lpstr>Segoe UI Semilight</vt:lpstr>
      <vt:lpstr>Wingdings</vt:lpstr>
      <vt:lpstr>Wingdings 3</vt:lpstr>
      <vt:lpstr>Larissa-Design</vt:lpstr>
      <vt:lpstr>Azure CaaS</vt:lpstr>
      <vt:lpstr>Registry</vt:lpstr>
      <vt:lpstr>Azure Container Registry</vt:lpstr>
      <vt:lpstr>Azure Container Registry</vt:lpstr>
      <vt:lpstr>Demo</vt:lpstr>
      <vt:lpstr>Demo</vt:lpstr>
      <vt:lpstr>Container Instances</vt:lpstr>
      <vt:lpstr>Azure Container Registry</vt:lpstr>
      <vt:lpstr>Demo</vt:lpstr>
      <vt:lpstr>AKS</vt:lpstr>
      <vt:lpstr>Kubernetes 101</vt:lpstr>
      <vt:lpstr>Kubernetes 101</vt:lpstr>
      <vt:lpstr>AKS</vt:lpstr>
      <vt:lpstr>Demo</vt:lpstr>
      <vt:lpstr>Demo</vt:lpstr>
      <vt:lpstr>Manifest</vt:lpstr>
      <vt:lpstr>Manifest</vt:lpstr>
      <vt:lpstr>Manifest</vt:lpstr>
      <vt:lpstr>Q&amp;A</vt:lpstr>
    </vt:vector>
  </TitlesOfParts>
  <Company>software architects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Container-as-a-Service</dc:title>
  <dc:subject/>
  <dc:creator>Rainer Stropek</dc:creator>
  <cp:keywords/>
  <dc:description/>
  <cp:lastModifiedBy>Rainer Stropek</cp:lastModifiedBy>
  <cp:revision>555</cp:revision>
  <dcterms:created xsi:type="dcterms:W3CDTF">2008-12-21T08:14:37Z</dcterms:created>
  <dcterms:modified xsi:type="dcterms:W3CDTF">2018-02-16T13:31:03Z</dcterms:modified>
  <cp:contentStatus>Template</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0x0101006C90029AD581154692170791F90B0BA6</vt:lpwstr>
  </property>
</Properties>
</file>