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3" r:id="rId5"/>
    <p:sldId id="327" r:id="rId6"/>
    <p:sldId id="325" r:id="rId7"/>
    <p:sldId id="346" r:id="rId8"/>
    <p:sldId id="345" r:id="rId9"/>
    <p:sldId id="326" r:id="rId10"/>
    <p:sldId id="328" r:id="rId11"/>
    <p:sldId id="329" r:id="rId12"/>
    <p:sldId id="330" r:id="rId13"/>
    <p:sldId id="334" r:id="rId14"/>
    <p:sldId id="336" r:id="rId15"/>
    <p:sldId id="332" r:id="rId16"/>
    <p:sldId id="333" r:id="rId17"/>
    <p:sldId id="337" r:id="rId18"/>
    <p:sldId id="338" r:id="rId19"/>
    <p:sldId id="339" r:id="rId20"/>
    <p:sldId id="340" r:id="rId21"/>
    <p:sldId id="341" r:id="rId22"/>
    <p:sldId id="342" r:id="rId23"/>
    <p:sldId id="343" r:id="rId24"/>
    <p:sldId id="344" r:id="rId25"/>
    <p:sldId id="322" r:id="rId26"/>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435" autoAdjust="0"/>
  </p:normalViewPr>
  <p:slideViewPr>
    <p:cSldViewPr snapToGrid="0" snapToObjects="1">
      <p:cViewPr varScale="1">
        <p:scale>
          <a:sx n="130" d="100"/>
          <a:sy n="130" d="100"/>
        </p:scale>
        <p:origin x="126" y="63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eta.docker.com/docs/windows/getting-started/"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msdn.microsoft.com/en-us/virtualization/windowscontainers/docker/manage_windows_dockerfile"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hyperlink" Target="https://technet.microsoft.com/en-us/library/mt627783.aspx"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7" Type="http://schemas.openxmlformats.org/officeDocument/2006/relationships/hyperlink" Target="https://github.com/Azure/azurefile-dockervolumedriver" TargetMode="External"/><Relationship Id="rId2" Type="http://schemas.openxmlformats.org/officeDocument/2006/relationships/hyperlink" Target="https://azure.microsoft.com/en-us/documentation/articles/virtual-machines-linux-dockerextension/" TargetMode="External"/><Relationship Id="rId1" Type="http://schemas.openxmlformats.org/officeDocument/2006/relationships/slideLayout" Target="../slideLayouts/slideLayout3.xml"/><Relationship Id="rId6" Type="http://schemas.openxmlformats.org/officeDocument/2006/relationships/hyperlink" Target="https://azure.microsoft.com/en-us/services/container-service/" TargetMode="External"/><Relationship Id="rId5" Type="http://schemas.openxmlformats.org/officeDocument/2006/relationships/hyperlink" Target="https://docs.docker.com/machine/drivers/azure/" TargetMode="External"/><Relationship Id="rId4" Type="http://schemas.openxmlformats.org/officeDocument/2006/relationships/hyperlink" Target="https://github.com/Azure/azure-quickstart-templates/tree/master/docker-simple-on-ubunt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sdn.microsoft.com/en-us/commandline/wsl/abou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ocker/docker/blob/master/contrib/completion/bash/docker"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beta.docker.com/docs/windows/getting-started/" TargetMode="External"/><Relationship Id="rId2" Type="http://schemas.openxmlformats.org/officeDocument/2006/relationships/hyperlink" Target="https://msdn.microsoft.com/en-us/commandline/wsl/about" TargetMode="External"/><Relationship Id="rId1" Type="http://schemas.openxmlformats.org/officeDocument/2006/relationships/slideLayout" Target="../slideLayouts/slideLayout3.xml"/><Relationship Id="rId6" Type="http://schemas.openxmlformats.org/officeDocument/2006/relationships/hyperlink" Target="https://msdn.microsoft.com/en-us/virtualization/windowscontainers/quick_start/quick_start_windows_10" TargetMode="External"/><Relationship Id="rId5" Type="http://schemas.openxmlformats.org/officeDocument/2006/relationships/hyperlink" Target="https://msdn.microsoft.com/en-us/virtualization/windowscontainers/management/hyperv_container" TargetMode="External"/><Relationship Id="rId4" Type="http://schemas.openxmlformats.org/officeDocument/2006/relationships/hyperlink" Target="https://msdn.microsoft.com/en-us/virtualization/windowscontainers/about/about_overview"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docker.com/machine/overview/" TargetMode="External"/><Relationship Id="rId7" Type="http://schemas.openxmlformats.org/officeDocument/2006/relationships/hyperlink" Target="https://github.com/Microsoft/VSTS-Docker-Preview" TargetMode="External"/><Relationship Id="rId2" Type="http://schemas.openxmlformats.org/officeDocument/2006/relationships/hyperlink" Target="https://hub.docker.com/search/?isAutomated=0&amp;isOfficial=0&amp;page=1&amp;pullCount=0&amp;q=microsoft&amp;starCount=0" TargetMode="External"/><Relationship Id="rId1" Type="http://schemas.openxmlformats.org/officeDocument/2006/relationships/slideLayout" Target="../slideLayouts/slideLayout3.xml"/><Relationship Id="rId6" Type="http://schemas.openxmlformats.org/officeDocument/2006/relationships/hyperlink" Target="https://visualstudiogallery.msdn.microsoft.com/0f5b2caa-ea00-41c8-b8a2-058c7da0b3e4" TargetMode="External"/><Relationship Id="rId5" Type="http://schemas.openxmlformats.org/officeDocument/2006/relationships/hyperlink" Target="https://azure.microsoft.com/en-us/services/container-service/" TargetMode="External"/><Relationship Id="rId4" Type="http://schemas.openxmlformats.org/officeDocument/2006/relationships/hyperlink" Target="https://docs.docker.com/machine/drivers/azure/"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msdn.microsoft.com/en-us/virtualization/windowscontainers/management/hyperv_container"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Container</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In The MS Universe</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on Windows</a:t>
            </a:r>
          </a:p>
        </p:txBody>
      </p:sp>
      <p:sp>
        <p:nvSpPr>
          <p:cNvPr id="3" name="Text Placeholder 2"/>
          <p:cNvSpPr>
            <a:spLocks noGrp="1"/>
          </p:cNvSpPr>
          <p:nvPr>
            <p:ph type="body" sz="quarter" idx="25"/>
          </p:nvPr>
        </p:nvSpPr>
        <p:spPr/>
        <p:txBody>
          <a:bodyPr/>
          <a:lstStyle/>
          <a:p>
            <a:r>
              <a:rPr lang="en-US" dirty="0"/>
              <a:t>Running Linux containers on Windows</a:t>
            </a:r>
          </a:p>
        </p:txBody>
      </p:sp>
    </p:spTree>
    <p:extLst>
      <p:ext uri="{BB962C8B-B14F-4D97-AF65-F5344CB8AC3E}">
        <p14:creationId xmlns:p14="http://schemas.microsoft.com/office/powerpoint/2010/main" val="284506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Linux on Windows</a:t>
            </a:r>
          </a:p>
        </p:txBody>
      </p:sp>
      <p:sp>
        <p:nvSpPr>
          <p:cNvPr id="5" name="Content Placeholder 4"/>
          <p:cNvSpPr>
            <a:spLocks noGrp="1"/>
          </p:cNvSpPr>
          <p:nvPr>
            <p:ph sz="quarter" idx="12"/>
          </p:nvPr>
        </p:nvSpPr>
        <p:spPr/>
        <p:txBody>
          <a:bodyPr/>
          <a:lstStyle/>
          <a:p>
            <a:r>
              <a:rPr lang="en-US" dirty="0"/>
              <a:t>Use </a:t>
            </a:r>
            <a:r>
              <a:rPr lang="en-US" dirty="0">
                <a:hlinkClick r:id="rId2"/>
              </a:rPr>
              <a:t>Docker for Windows</a:t>
            </a:r>
            <a:endParaRPr lang="en-US" dirty="0"/>
          </a:p>
          <a:p>
            <a:pPr lvl="1"/>
            <a:r>
              <a:rPr lang="en-US" dirty="0"/>
              <a:t>Uses Hyper-V to run Linux with Docker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Run Docker client on Windows or Linux</a:t>
            </a:r>
          </a:p>
        </p:txBody>
      </p:sp>
      <p:sp>
        <p:nvSpPr>
          <p:cNvPr id="6" name="Text Placeholder 5"/>
          <p:cNvSpPr>
            <a:spLocks noGrp="1"/>
          </p:cNvSpPr>
          <p:nvPr>
            <p:ph type="body" sz="quarter" idx="23"/>
          </p:nvPr>
        </p:nvSpPr>
        <p:spPr/>
        <p:txBody>
          <a:bodyPr/>
          <a:lstStyle/>
          <a:p>
            <a:endParaRPr lang="en-US" dirty="0"/>
          </a:p>
        </p:txBody>
      </p:sp>
      <p:pic>
        <p:nvPicPr>
          <p:cNvPr id="2" name="Picture 1"/>
          <p:cNvPicPr>
            <a:picLocks noChangeAspect="1"/>
          </p:cNvPicPr>
          <p:nvPr/>
        </p:nvPicPr>
        <p:blipFill>
          <a:blip r:embed="rId3"/>
          <a:stretch>
            <a:fillRect/>
          </a:stretch>
        </p:blipFill>
        <p:spPr>
          <a:xfrm>
            <a:off x="876300" y="1817264"/>
            <a:ext cx="4658375" cy="1552792"/>
          </a:xfrm>
          <a:prstGeom prst="rect">
            <a:avLst/>
          </a:prstGeom>
        </p:spPr>
      </p:pic>
    </p:spTree>
    <p:extLst>
      <p:ext uri="{BB962C8B-B14F-4D97-AF65-F5344CB8AC3E}">
        <p14:creationId xmlns:p14="http://schemas.microsoft.com/office/powerpoint/2010/main" val="108566908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Docker for Windows</a:t>
            </a:r>
          </a:p>
        </p:txBody>
      </p:sp>
      <p:sp>
        <p:nvSpPr>
          <p:cNvPr id="6" name="Text Placeholder 5"/>
          <p:cNvSpPr>
            <a:spLocks noGrp="1"/>
          </p:cNvSpPr>
          <p:nvPr>
            <p:ph type="body" sz="quarter" idx="24"/>
          </p:nvPr>
        </p:nvSpPr>
        <p:spPr/>
        <p:txBody>
          <a:bodyPr/>
          <a:lstStyle/>
          <a:p>
            <a:r>
              <a:rPr lang="en-US" dirty="0"/>
              <a:t>Docker for Windows UI</a:t>
            </a:r>
          </a:p>
          <a:p>
            <a:pPr lvl="1"/>
            <a:r>
              <a:rPr lang="en-US" dirty="0"/>
              <a:t>Settings</a:t>
            </a:r>
          </a:p>
          <a:p>
            <a:pPr lvl="1"/>
            <a:r>
              <a:rPr lang="en-US" dirty="0"/>
              <a:t>VM in Hyper-V</a:t>
            </a:r>
          </a:p>
          <a:p>
            <a:r>
              <a:rPr lang="en-US" dirty="0"/>
              <a:t>Container scenarios </a:t>
            </a:r>
          </a:p>
          <a:p>
            <a:pPr lvl="1"/>
            <a:r>
              <a:rPr lang="en-US" dirty="0"/>
              <a:t>Interactive container</a:t>
            </a:r>
          </a:p>
          <a:p>
            <a:pPr lvl="1"/>
            <a:r>
              <a:rPr lang="en-US" dirty="0"/>
              <a:t>Volume mapping</a:t>
            </a:r>
          </a:p>
          <a:p>
            <a:pPr lvl="1"/>
            <a:r>
              <a:rPr lang="en-US" dirty="0"/>
              <a:t>Port mapping</a:t>
            </a:r>
          </a:p>
          <a:p>
            <a:r>
              <a:rPr lang="en-US" dirty="0"/>
              <a:t>Microsoft-provide image</a:t>
            </a:r>
          </a:p>
          <a:p>
            <a:pPr lvl="1"/>
            <a:r>
              <a:rPr lang="en-US" dirty="0"/>
              <a:t>.NET on Linux</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350612400"/>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en-US" i="1" noProof="1"/>
              <a:t># Run interactive ubuntu container</a:t>
            </a:r>
          </a:p>
          <a:p>
            <a:r>
              <a:rPr lang="en-US" noProof="1"/>
              <a:t>docker run -it --rm ubuntu /bin/bash</a:t>
            </a:r>
          </a:p>
          <a:p>
            <a:endParaRPr lang="en-US" noProof="1"/>
          </a:p>
          <a:p>
            <a:r>
              <a:rPr lang="en-US" i="1" noProof="1"/>
              <a:t># Run postgres with </a:t>
            </a:r>
            <a:r>
              <a:rPr lang="en-US" b="1" i="1" noProof="1"/>
              <a:t>volume mapping</a:t>
            </a:r>
          </a:p>
          <a:p>
            <a:r>
              <a:rPr lang="en-US" noProof="1"/>
              <a:t>docker run –d --name postgres -v c:\temp\data:/dbdata -e POSTGRES_PASSWORD=P@ssw0rd! -e PGDATA=/dbdata postgres</a:t>
            </a:r>
          </a:p>
          <a:p>
            <a:r>
              <a:rPr lang="en-US" i="1" noProof="1"/>
              <a:t># Show content of mapped volume on Windows</a:t>
            </a:r>
          </a:p>
          <a:p>
            <a:endParaRPr lang="en-US" noProof="1"/>
          </a:p>
          <a:p>
            <a:r>
              <a:rPr lang="en-US" i="1" noProof="1"/>
              <a:t># Run mongo with </a:t>
            </a:r>
            <a:r>
              <a:rPr lang="en-US" b="1" i="1" noProof="1"/>
              <a:t>port mapping</a:t>
            </a:r>
          </a:p>
          <a:p>
            <a:r>
              <a:rPr lang="en-US" noProof="1"/>
              <a:t>docker run -d --name mongo -p 27017:27017 mongo</a:t>
            </a:r>
          </a:p>
          <a:p>
            <a:r>
              <a:rPr lang="en-US" i="1" noProof="1"/>
              <a:t># Use mongo client under Windows to access mongo in container</a:t>
            </a:r>
          </a:p>
          <a:p>
            <a:endParaRPr lang="en-US" noProof="1"/>
          </a:p>
          <a:p>
            <a:r>
              <a:rPr lang="en-US" noProof="1"/>
              <a:t># Run .NET Core on Linux</a:t>
            </a:r>
          </a:p>
          <a:p>
            <a:r>
              <a:rPr lang="en-US" noProof="1"/>
              <a:t>docker run -it --rm microsoft/dotnet /bin/bash</a:t>
            </a:r>
          </a:p>
          <a:p>
            <a:r>
              <a:rPr lang="en-US" noProof="1"/>
              <a:t>mkdir /demo</a:t>
            </a:r>
          </a:p>
          <a:p>
            <a:r>
              <a:rPr lang="en-US" noProof="1"/>
              <a:t>cd /demo</a:t>
            </a:r>
          </a:p>
          <a:p>
            <a:r>
              <a:rPr lang="en-US" noProof="1"/>
              <a:t>dotnet new</a:t>
            </a:r>
          </a:p>
          <a:p>
            <a:r>
              <a:rPr lang="en-US" noProof="1"/>
              <a:t>ls –la</a:t>
            </a:r>
          </a:p>
          <a:p>
            <a:r>
              <a:rPr lang="en-US" noProof="1"/>
              <a:t>dotnet restore</a:t>
            </a:r>
          </a:p>
          <a:p>
            <a:r>
              <a:rPr lang="en-US" noProof="1"/>
              <a:t>dotnet run</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en-US" dirty="0"/>
              <a:t>Prerequisites</a:t>
            </a:r>
          </a:p>
          <a:p>
            <a:pPr lvl="1"/>
            <a:r>
              <a:rPr lang="en-US" dirty="0"/>
              <a:t>Docker for Windows installed and configured</a:t>
            </a:r>
          </a:p>
          <a:p>
            <a:pPr lvl="1"/>
            <a:r>
              <a:rPr lang="en-US" dirty="0"/>
              <a:t>Don‘t forget to share drive in Docker for Windows settings!</a:t>
            </a:r>
          </a:p>
        </p:txBody>
      </p:sp>
      <p:sp>
        <p:nvSpPr>
          <p:cNvPr id="10" name="Text Placeholder 9"/>
          <p:cNvSpPr>
            <a:spLocks noGrp="1"/>
          </p:cNvSpPr>
          <p:nvPr>
            <p:ph type="body" sz="quarter" idx="25"/>
          </p:nvPr>
        </p:nvSpPr>
        <p:spPr/>
        <p:txBody>
          <a:bodyPr/>
          <a:lstStyle/>
          <a:p>
            <a:endParaRPr lang="de-AT" dirty="0"/>
          </a:p>
        </p:txBody>
      </p:sp>
      <p:pic>
        <p:nvPicPr>
          <p:cNvPr id="11" name="Picture 10"/>
          <p:cNvPicPr>
            <a:picLocks noChangeAspect="1"/>
          </p:cNvPicPr>
          <p:nvPr/>
        </p:nvPicPr>
        <p:blipFill>
          <a:blip r:embed="rId2"/>
          <a:stretch>
            <a:fillRect/>
          </a:stretch>
        </p:blipFill>
        <p:spPr>
          <a:xfrm>
            <a:off x="4790121" y="2479962"/>
            <a:ext cx="4102359" cy="2507673"/>
          </a:xfrm>
          <a:prstGeom prst="rect">
            <a:avLst/>
          </a:prstGeom>
        </p:spPr>
      </p:pic>
    </p:spTree>
    <p:extLst>
      <p:ext uri="{BB962C8B-B14F-4D97-AF65-F5344CB8AC3E}">
        <p14:creationId xmlns:p14="http://schemas.microsoft.com/office/powerpoint/2010/main" val="1794983895"/>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on Windows</a:t>
            </a:r>
          </a:p>
        </p:txBody>
      </p:sp>
      <p:sp>
        <p:nvSpPr>
          <p:cNvPr id="3" name="Text Placeholder 2"/>
          <p:cNvSpPr>
            <a:spLocks noGrp="1"/>
          </p:cNvSpPr>
          <p:nvPr>
            <p:ph type="body" sz="quarter" idx="25"/>
          </p:nvPr>
        </p:nvSpPr>
        <p:spPr/>
        <p:txBody>
          <a:bodyPr/>
          <a:lstStyle/>
          <a:p>
            <a:r>
              <a:rPr lang="en-US" dirty="0"/>
              <a:t>Running Windows containers on Windows</a:t>
            </a:r>
          </a:p>
        </p:txBody>
      </p:sp>
    </p:spTree>
    <p:extLst>
      <p:ext uri="{BB962C8B-B14F-4D97-AF65-F5344CB8AC3E}">
        <p14:creationId xmlns:p14="http://schemas.microsoft.com/office/powerpoint/2010/main" val="59123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on Windows</a:t>
            </a:r>
          </a:p>
        </p:txBody>
      </p:sp>
      <p:sp>
        <p:nvSpPr>
          <p:cNvPr id="5" name="Content Placeholder 4"/>
          <p:cNvSpPr>
            <a:spLocks noGrp="1"/>
          </p:cNvSpPr>
          <p:nvPr>
            <p:ph sz="quarter" idx="12"/>
          </p:nvPr>
        </p:nvSpPr>
        <p:spPr/>
        <p:txBody>
          <a:bodyPr/>
          <a:lstStyle/>
          <a:p>
            <a:r>
              <a:rPr lang="en-US" dirty="0"/>
              <a:t>OS Support</a:t>
            </a:r>
          </a:p>
          <a:p>
            <a:pPr lvl="1"/>
            <a:r>
              <a:rPr lang="en-US" dirty="0"/>
              <a:t>Windows Server 2016</a:t>
            </a:r>
          </a:p>
          <a:p>
            <a:pPr lvl="1"/>
            <a:r>
              <a:rPr lang="en-US" dirty="0"/>
              <a:t>Windows 10 (Hyper-V Container)</a:t>
            </a:r>
          </a:p>
          <a:p>
            <a:r>
              <a:rPr lang="en-US" dirty="0"/>
              <a:t>Windows Server Container</a:t>
            </a:r>
          </a:p>
          <a:p>
            <a:r>
              <a:rPr lang="en-US" dirty="0"/>
              <a:t>Hyper-V Container</a:t>
            </a:r>
          </a:p>
          <a:p>
            <a:pPr lvl="1"/>
            <a:r>
              <a:rPr lang="en-US" dirty="0"/>
              <a:t>Additional isolation layer</a:t>
            </a:r>
          </a:p>
          <a:p>
            <a:pPr lvl="1"/>
            <a:r>
              <a:rPr lang="en-US" dirty="0"/>
              <a:t>Runs inside of Windows Nano Server VM</a:t>
            </a:r>
          </a:p>
          <a:p>
            <a:pPr lvl="1"/>
            <a:r>
              <a:rPr lang="en-US" sz="1400" dirty="0" err="1">
                <a:latin typeface="Lucida Console" panose="020B0609040504020204" pitchFamily="49" charset="0"/>
              </a:rPr>
              <a:t>docker</a:t>
            </a:r>
            <a:r>
              <a:rPr lang="en-US" sz="1400" dirty="0">
                <a:latin typeface="Lucida Console" panose="020B0609040504020204" pitchFamily="49" charset="0"/>
              </a:rPr>
              <a:t> run -it --</a:t>
            </a:r>
            <a:r>
              <a:rPr lang="en-US" sz="1400" dirty="0" err="1">
                <a:latin typeface="Lucida Console" panose="020B0609040504020204" pitchFamily="49" charset="0"/>
              </a:rPr>
              <a:t>rm</a:t>
            </a:r>
            <a:r>
              <a:rPr lang="en-US" sz="1400" dirty="0">
                <a:latin typeface="Lucida Console" panose="020B0609040504020204" pitchFamily="49" charset="0"/>
              </a:rPr>
              <a:t> </a:t>
            </a:r>
            <a:r>
              <a:rPr lang="en-US" sz="1400" dirty="0">
                <a:solidFill>
                  <a:srgbClr val="FF0000"/>
                </a:solidFill>
                <a:latin typeface="Lucida Console" panose="020B0609040504020204" pitchFamily="49" charset="0"/>
              </a:rPr>
              <a:t>--isolation=</a:t>
            </a:r>
            <a:r>
              <a:rPr lang="en-US" sz="1400" dirty="0" err="1">
                <a:solidFill>
                  <a:srgbClr val="FF0000"/>
                </a:solidFill>
                <a:latin typeface="Lucida Console" panose="020B0609040504020204" pitchFamily="49" charset="0"/>
              </a:rPr>
              <a:t>hyperv</a:t>
            </a:r>
            <a:r>
              <a:rPr lang="en-US" sz="1400" dirty="0">
                <a:latin typeface="Lucida Console" panose="020B0609040504020204" pitchFamily="49" charset="0"/>
              </a:rPr>
              <a:t> </a:t>
            </a:r>
            <a:r>
              <a:rPr lang="en-US" sz="1400" dirty="0" err="1">
                <a:latin typeface="Lucida Console" panose="020B0609040504020204" pitchFamily="49" charset="0"/>
              </a:rPr>
              <a:t>microsoft</a:t>
            </a:r>
            <a:r>
              <a:rPr lang="en-US" sz="1400" dirty="0">
                <a:latin typeface="Lucida Console" panose="020B0609040504020204" pitchFamily="49" charset="0"/>
              </a:rPr>
              <a:t>/</a:t>
            </a:r>
            <a:r>
              <a:rPr lang="en-US" sz="1400" dirty="0" err="1">
                <a:latin typeface="Lucida Console" panose="020B0609040504020204" pitchFamily="49" charset="0"/>
              </a:rPr>
              <a:t>nanoserver</a:t>
            </a:r>
            <a:r>
              <a:rPr lang="en-US" sz="1400" dirty="0">
                <a:latin typeface="Lucida Console" panose="020B0609040504020204" pitchFamily="49" charset="0"/>
              </a:rPr>
              <a:t> </a:t>
            </a:r>
            <a:r>
              <a:rPr lang="en-US" sz="1400" dirty="0" err="1">
                <a:latin typeface="Lucida Console" panose="020B0609040504020204" pitchFamily="49" charset="0"/>
              </a:rPr>
              <a:t>cmd</a:t>
            </a:r>
            <a:endParaRPr lang="en-US" sz="1400" dirty="0">
              <a:latin typeface="Lucida Console" panose="020B0609040504020204" pitchFamily="49" charset="0"/>
            </a:endParaRPr>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760824347"/>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Windows Container</a:t>
            </a:r>
          </a:p>
        </p:txBody>
      </p:sp>
      <p:sp>
        <p:nvSpPr>
          <p:cNvPr id="6" name="Text Placeholder 5"/>
          <p:cNvSpPr>
            <a:spLocks noGrp="1"/>
          </p:cNvSpPr>
          <p:nvPr>
            <p:ph type="body" sz="quarter" idx="24"/>
          </p:nvPr>
        </p:nvSpPr>
        <p:spPr/>
        <p:txBody>
          <a:bodyPr/>
          <a:lstStyle/>
          <a:p>
            <a:r>
              <a:rPr lang="en-US" dirty="0"/>
              <a:t>Nano Server with Docker</a:t>
            </a:r>
          </a:p>
          <a:p>
            <a:pPr lvl="1"/>
            <a:r>
              <a:rPr lang="en-US" dirty="0"/>
              <a:t>Setup (PowerShell)</a:t>
            </a:r>
          </a:p>
          <a:p>
            <a:pPr lvl="1"/>
            <a:r>
              <a:rPr lang="en-US" dirty="0"/>
              <a:t>Hyper-V</a:t>
            </a:r>
          </a:p>
          <a:p>
            <a:r>
              <a:rPr lang="en-US" dirty="0"/>
              <a:t>Connect Docker client</a:t>
            </a:r>
          </a:p>
          <a:p>
            <a:pPr lvl="1"/>
            <a:r>
              <a:rPr lang="en-US" dirty="0"/>
              <a:t>Docker client on Host</a:t>
            </a:r>
          </a:p>
          <a:p>
            <a:pPr lvl="1"/>
            <a:r>
              <a:rPr lang="en-US" dirty="0"/>
              <a:t>Remote Docker client</a:t>
            </a:r>
          </a:p>
          <a:p>
            <a:r>
              <a:rPr lang="en-US" dirty="0"/>
              <a:t>Container scenarios</a:t>
            </a:r>
          </a:p>
          <a:p>
            <a:pPr lvl="1"/>
            <a:r>
              <a:rPr lang="en-US" dirty="0"/>
              <a:t>Interactive container</a:t>
            </a:r>
          </a:p>
          <a:p>
            <a:pPr lvl="1"/>
            <a:r>
              <a:rPr lang="en-US" dirty="0" err="1">
                <a:hlinkClick r:id="rId2"/>
              </a:rPr>
              <a:t>Dockerfiles</a:t>
            </a:r>
            <a:r>
              <a:rPr lang="en-US" dirty="0">
                <a:hlinkClick r:id="rId2"/>
              </a:rPr>
              <a:t> on Windows</a:t>
            </a:r>
            <a:endParaRPr lang="en-US" dirty="0"/>
          </a:p>
          <a:p>
            <a:pPr lvl="1"/>
            <a:r>
              <a:rPr lang="en-US" dirty="0"/>
              <a:t>Volume mapping</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14471361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en-US" i="1" noProof="1"/>
              <a:t># Ping Docker host on Nano Server</a:t>
            </a:r>
          </a:p>
          <a:p>
            <a:r>
              <a:rPr lang="en-US" noProof="1"/>
              <a:t>docker -H tcp://169.254.165.219:2375 info</a:t>
            </a:r>
          </a:p>
          <a:p>
            <a:r>
              <a:rPr lang="en-US" noProof="1"/>
              <a:t>set DOCKER_HOST=tcp://169.254.165.219:2375</a:t>
            </a:r>
          </a:p>
          <a:p>
            <a:r>
              <a:rPr lang="en-US" noProof="1"/>
              <a:t>docker info</a:t>
            </a:r>
          </a:p>
          <a:p>
            <a:r>
              <a:rPr lang="en-US" noProof="1"/>
              <a:t>docker ps -a</a:t>
            </a:r>
          </a:p>
          <a:p>
            <a:r>
              <a:rPr lang="en-US" noProof="1"/>
              <a:t>docker images</a:t>
            </a:r>
          </a:p>
          <a:p>
            <a:endParaRPr lang="en-US" noProof="1"/>
          </a:p>
          <a:p>
            <a:r>
              <a:rPr lang="en-US" i="1" noProof="1"/>
              <a:t># Run ’dir’ inside a short-lived Nano Server container</a:t>
            </a:r>
          </a:p>
          <a:p>
            <a:r>
              <a:rPr lang="en-US" noProof="1"/>
              <a:t>docker run -it --rm nanoserver cmd /C dir</a:t>
            </a:r>
          </a:p>
          <a:p>
            <a:endParaRPr lang="en-US" noProof="1"/>
          </a:p>
          <a:p>
            <a:r>
              <a:rPr lang="en-US" i="1" noProof="1"/>
              <a:t># Run existing IIS image (source: Microsoft)</a:t>
            </a:r>
          </a:p>
          <a:p>
            <a:r>
              <a:rPr lang="en-US" noProof="1"/>
              <a:t>docker run -d -p 80:80 microsoft/iis cmd ping localhost -t</a:t>
            </a:r>
            <a:endParaRPr lang="en-US" noProof="1"/>
          </a:p>
          <a:p>
            <a:endParaRPr lang="en-US" noProof="1"/>
          </a:p>
          <a:p>
            <a:r>
              <a:rPr lang="en-US" i="1" noProof="1"/>
              <a:t># Build Dockerfile, install IIS (details about IIS on Nano see </a:t>
            </a:r>
            <a:br>
              <a:rPr lang="en-US" i="1" noProof="1"/>
            </a:br>
            <a:r>
              <a:rPr lang="en-US" i="1" noProof="1"/>
              <a:t># </a:t>
            </a:r>
            <a:r>
              <a:rPr lang="en-US" i="1" noProof="1">
                <a:hlinkClick r:id="rId2"/>
              </a:rPr>
              <a:t>https://technet.microsoft.com/en-us/library/mt627783.aspx</a:t>
            </a:r>
            <a:r>
              <a:rPr lang="en-US" i="1" noProof="1"/>
              <a:t>)</a:t>
            </a:r>
          </a:p>
          <a:p>
            <a:r>
              <a:rPr lang="en-US" noProof="1"/>
              <a:t>docker build -t myiis .</a:t>
            </a:r>
          </a:p>
          <a:p>
            <a:r>
              <a:rPr lang="en-US" noProof="1"/>
              <a:t>docker images</a:t>
            </a:r>
          </a:p>
          <a:p>
            <a:r>
              <a:rPr lang="en-US" noProof="1"/>
              <a:t>docker run -it --rm myiis</a:t>
            </a:r>
          </a:p>
          <a:p>
            <a:r>
              <a:rPr lang="en-US" noProof="1"/>
              <a:t>cd \install</a:t>
            </a:r>
          </a:p>
          <a:p>
            <a:r>
              <a:rPr lang="en-US" noProof="1"/>
              <a:t>dism /online /apply-unattend:.\unattend.xml</a:t>
            </a:r>
          </a:p>
          <a:p>
            <a:r>
              <a:rPr lang="en-US" noProof="1"/>
              <a:t>net start w3svc</a:t>
            </a:r>
          </a:p>
          <a:p>
            <a:endParaRPr lang="en-US" noProof="1"/>
          </a:p>
          <a:p>
            <a:r>
              <a:rPr lang="en-US" i="1" noProof="1"/>
              <a:t># On Docker host (Enter-PSSession)</a:t>
            </a:r>
          </a:p>
          <a:p>
            <a:r>
              <a:rPr lang="en-US" noProof="1"/>
              <a:t>echo Hello &gt; c:\temp\greeting.txt</a:t>
            </a:r>
          </a:p>
          <a:p>
            <a:r>
              <a:rPr lang="en-US" noProof="1"/>
              <a:t>c:\docker\docker.exe run --rm -v c:\temp:c:\somedir nanoserver cmd /C type \somedir\greeting.txt </a:t>
            </a:r>
          </a:p>
          <a:p>
            <a:endParaRPr lang="en-US" noProof="1"/>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en-US" dirty="0"/>
              <a:t>Prerequisites</a:t>
            </a:r>
          </a:p>
          <a:p>
            <a:pPr lvl="1"/>
            <a:r>
              <a:rPr lang="en-US" dirty="0"/>
              <a:t>Nano Server on Hyper-V with Container support</a:t>
            </a:r>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026475013"/>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on Azure</a:t>
            </a:r>
          </a:p>
        </p:txBody>
      </p:sp>
      <p:sp>
        <p:nvSpPr>
          <p:cNvPr id="3" name="Text Placeholder 2"/>
          <p:cNvSpPr>
            <a:spLocks noGrp="1"/>
          </p:cNvSpPr>
          <p:nvPr>
            <p:ph type="body" sz="quarter" idx="25"/>
          </p:nvPr>
        </p:nvSpPr>
        <p:spPr/>
        <p:txBody>
          <a:bodyPr/>
          <a:lstStyle/>
          <a:p>
            <a:r>
              <a:rPr lang="en-US" dirty="0"/>
              <a:t>Running containers in Azure</a:t>
            </a:r>
          </a:p>
        </p:txBody>
      </p:sp>
    </p:spTree>
    <p:extLst>
      <p:ext uri="{BB962C8B-B14F-4D97-AF65-F5344CB8AC3E}">
        <p14:creationId xmlns:p14="http://schemas.microsoft.com/office/powerpoint/2010/main" val="275309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on Azure</a:t>
            </a:r>
          </a:p>
        </p:txBody>
      </p:sp>
      <p:sp>
        <p:nvSpPr>
          <p:cNvPr id="5" name="Content Placeholder 4"/>
          <p:cNvSpPr>
            <a:spLocks noGrp="1"/>
          </p:cNvSpPr>
          <p:nvPr>
            <p:ph sz="quarter" idx="12"/>
          </p:nvPr>
        </p:nvSpPr>
        <p:spPr/>
        <p:txBody>
          <a:bodyPr/>
          <a:lstStyle/>
          <a:p>
            <a:r>
              <a:rPr lang="en-US" dirty="0"/>
              <a:t>Docker support in </a:t>
            </a:r>
            <a:r>
              <a:rPr lang="en-US" i="1" dirty="0"/>
              <a:t>Azure Resource Manager</a:t>
            </a:r>
            <a:r>
              <a:rPr lang="en-US" dirty="0"/>
              <a:t> (ARM)</a:t>
            </a:r>
            <a:endParaRPr lang="en-US" dirty="0">
              <a:hlinkClick r:id="rId2"/>
            </a:endParaRPr>
          </a:p>
          <a:p>
            <a:pPr lvl="1"/>
            <a:r>
              <a:rPr lang="en-US" dirty="0">
                <a:hlinkClick r:id="rId2"/>
              </a:rPr>
              <a:t>Extension for Docker on Linux</a:t>
            </a:r>
            <a:endParaRPr lang="en-US" dirty="0"/>
          </a:p>
          <a:p>
            <a:pPr lvl="1"/>
            <a:r>
              <a:rPr lang="en-US" dirty="0">
                <a:hlinkClick r:id="rId3"/>
              </a:rPr>
              <a:t>Ready-made ARM-templates</a:t>
            </a:r>
            <a:r>
              <a:rPr lang="en-US" dirty="0"/>
              <a:t> (e.g. </a:t>
            </a:r>
            <a:r>
              <a:rPr lang="en-US" dirty="0">
                <a:hlinkClick r:id="rId4"/>
              </a:rPr>
              <a:t>Docker on Ubuntu</a:t>
            </a:r>
            <a:r>
              <a:rPr lang="en-US" dirty="0"/>
              <a:t>)</a:t>
            </a:r>
          </a:p>
          <a:p>
            <a:pPr marL="13800"/>
            <a:r>
              <a:rPr lang="en-US" dirty="0">
                <a:hlinkClick r:id="rId5"/>
              </a:rPr>
              <a:t>Azure driver</a:t>
            </a:r>
            <a:r>
              <a:rPr lang="en-US" dirty="0"/>
              <a:t> for </a:t>
            </a:r>
            <a:r>
              <a:rPr lang="en-US" i="1" dirty="0"/>
              <a:t>Docker Machine</a:t>
            </a:r>
          </a:p>
          <a:p>
            <a:r>
              <a:rPr lang="en-US" dirty="0">
                <a:hlinkClick r:id="rId6"/>
              </a:rPr>
              <a:t>Azure Container Services (ACS)</a:t>
            </a:r>
            <a:endParaRPr lang="en-US" dirty="0"/>
          </a:p>
          <a:p>
            <a:r>
              <a:rPr lang="en-US" dirty="0"/>
              <a:t>Storage</a:t>
            </a:r>
            <a:endParaRPr lang="en-US" dirty="0">
              <a:hlinkClick r:id="rId7"/>
            </a:endParaRPr>
          </a:p>
          <a:p>
            <a:pPr lvl="1"/>
            <a:r>
              <a:rPr lang="en-US" dirty="0">
                <a:hlinkClick r:id="rId7"/>
              </a:rPr>
              <a:t>Docker Volume Driver for Azure File Storage</a:t>
            </a:r>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737942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MVP Microsoft Azure</a:t>
            </a:r>
          </a:p>
          <a:p>
            <a:pPr lvl="1"/>
            <a:r>
              <a:rPr lang="en-US" dirty="0"/>
              <a:t>MVP Development Technologies</a:t>
            </a:r>
          </a:p>
          <a:p>
            <a:pPr lvl="1"/>
            <a:r>
              <a:rPr lang="en-US" dirty="0"/>
              <a:t>MS Regional Director</a:t>
            </a:r>
          </a:p>
          <a:p>
            <a:pPr lvl="1"/>
            <a:r>
              <a:rPr lang="en-US" dirty="0"/>
              <a:t>Senior Consultant 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Containers in Azure</a:t>
            </a:r>
          </a:p>
        </p:txBody>
      </p:sp>
      <p:sp>
        <p:nvSpPr>
          <p:cNvPr id="6" name="Text Placeholder 5"/>
          <p:cNvSpPr>
            <a:spLocks noGrp="1"/>
          </p:cNvSpPr>
          <p:nvPr>
            <p:ph type="body" sz="quarter" idx="24"/>
          </p:nvPr>
        </p:nvSpPr>
        <p:spPr/>
        <p:txBody>
          <a:bodyPr/>
          <a:lstStyle/>
          <a:p>
            <a:r>
              <a:rPr lang="en-US" dirty="0"/>
              <a:t>Docker Machine</a:t>
            </a:r>
          </a:p>
          <a:p>
            <a:pPr lvl="1"/>
            <a:r>
              <a:rPr lang="en-US" dirty="0"/>
              <a:t>Azure Driver</a:t>
            </a:r>
          </a:p>
          <a:p>
            <a:r>
              <a:rPr lang="en-US" dirty="0"/>
              <a:t>ARM with Docker</a:t>
            </a:r>
          </a:p>
          <a:p>
            <a:pPr lvl="1"/>
            <a:r>
              <a:rPr lang="en-US" dirty="0"/>
              <a:t>Using </a:t>
            </a:r>
            <a:r>
              <a:rPr lang="en-US" dirty="0" err="1"/>
              <a:t>Quickstart</a:t>
            </a:r>
            <a:r>
              <a:rPr lang="en-US" dirty="0"/>
              <a:t> Template</a:t>
            </a:r>
          </a:p>
          <a:p>
            <a:r>
              <a:rPr lang="en-US" dirty="0"/>
              <a:t>Volume driver for Files</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339745574"/>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de-AT" dirty="0" err="1"/>
              <a:t>docker-machine</a:t>
            </a:r>
            <a:r>
              <a:rPr lang="de-AT" dirty="0"/>
              <a:t> </a:t>
            </a:r>
            <a:r>
              <a:rPr lang="de-AT" dirty="0" err="1"/>
              <a:t>create</a:t>
            </a:r>
            <a:r>
              <a:rPr lang="de-AT" dirty="0"/>
              <a:t> --driver </a:t>
            </a:r>
            <a:r>
              <a:rPr lang="de-AT" dirty="0" err="1"/>
              <a:t>azure</a:t>
            </a:r>
            <a:r>
              <a:rPr lang="de-AT" dirty="0"/>
              <a:t> --</a:t>
            </a:r>
            <a:r>
              <a:rPr lang="de-AT" dirty="0" err="1"/>
              <a:t>azure-subscription-id</a:t>
            </a:r>
            <a:r>
              <a:rPr lang="de-AT" dirty="0"/>
              <a:t> 00000000-0000-0000-0000-000000000000 doc16-demo</a:t>
            </a:r>
          </a:p>
          <a:p>
            <a:r>
              <a:rPr lang="de-AT" i="1" dirty="0"/>
              <a:t># Show </a:t>
            </a:r>
            <a:r>
              <a:rPr lang="de-AT" i="1" dirty="0" err="1"/>
              <a:t>result</a:t>
            </a:r>
            <a:r>
              <a:rPr lang="de-AT" i="1" dirty="0"/>
              <a:t> in Azure Portal</a:t>
            </a:r>
          </a:p>
          <a:p>
            <a:endParaRPr lang="sv-SE" dirty="0"/>
          </a:p>
          <a:p>
            <a:r>
              <a:rPr lang="sv-SE" i="1" dirty="0"/>
              <a:t># Create volume on Azure files</a:t>
            </a:r>
          </a:p>
          <a:p>
            <a:r>
              <a:rPr lang="sv-SE" dirty="0"/>
              <a:t>docker volume ls</a:t>
            </a:r>
          </a:p>
          <a:p>
            <a:r>
              <a:rPr lang="en-US" dirty="0" err="1"/>
              <a:t>docker</a:t>
            </a:r>
            <a:r>
              <a:rPr lang="en-US" dirty="0"/>
              <a:t> volume create -d </a:t>
            </a:r>
            <a:r>
              <a:rPr lang="en-US" dirty="0" err="1"/>
              <a:t>azurefile</a:t>
            </a:r>
            <a:r>
              <a:rPr lang="en-US" dirty="0"/>
              <a:t> --name </a:t>
            </a:r>
            <a:r>
              <a:rPr lang="en-US" dirty="0" err="1"/>
              <a:t>myvol</a:t>
            </a:r>
            <a:r>
              <a:rPr lang="en-US" dirty="0"/>
              <a:t> -o share=doc16</a:t>
            </a:r>
          </a:p>
          <a:p>
            <a:r>
              <a:rPr lang="sv-SE" dirty="0"/>
              <a:t>docker volume ls</a:t>
            </a:r>
          </a:p>
          <a:p>
            <a:r>
              <a:rPr lang="en-US" dirty="0" err="1"/>
              <a:t>docker</a:t>
            </a:r>
            <a:r>
              <a:rPr lang="en-US" dirty="0"/>
              <a:t> run -it --</a:t>
            </a:r>
            <a:r>
              <a:rPr lang="en-US" dirty="0" err="1"/>
              <a:t>rm</a:t>
            </a:r>
            <a:r>
              <a:rPr lang="en-US" dirty="0"/>
              <a:t> -v </a:t>
            </a:r>
            <a:r>
              <a:rPr lang="en-US" dirty="0" err="1"/>
              <a:t>myvol</a:t>
            </a:r>
            <a:r>
              <a:rPr lang="en-US" dirty="0"/>
              <a:t>:/data </a:t>
            </a:r>
            <a:r>
              <a:rPr lang="en-US" dirty="0" err="1"/>
              <a:t>ubuntu</a:t>
            </a:r>
            <a:r>
              <a:rPr lang="en-US" dirty="0"/>
              <a:t> /bin/bash</a:t>
            </a:r>
          </a:p>
          <a:p>
            <a:r>
              <a:rPr lang="en-US" dirty="0"/>
              <a:t>	cd /data</a:t>
            </a:r>
          </a:p>
          <a:p>
            <a:r>
              <a:rPr lang="en-US" dirty="0"/>
              <a:t>	echo Hello &gt; greeting.txt</a:t>
            </a:r>
          </a:p>
          <a:p>
            <a:r>
              <a:rPr lang="en-US" i="1" dirty="0"/>
              <a:t>	# Show result </a:t>
            </a:r>
            <a:r>
              <a:rPr lang="en-US" i="1"/>
              <a:t>in Azure Portal</a:t>
            </a:r>
            <a:endParaRPr lang="en-US" i="1" dirty="0"/>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de-AT" dirty="0" err="1"/>
              <a:t>Prerequisites</a:t>
            </a:r>
            <a:endParaRPr lang="de-AT" dirty="0"/>
          </a:p>
          <a:p>
            <a:pPr lvl="1"/>
            <a:r>
              <a:rPr lang="de-AT" dirty="0"/>
              <a:t>Docker </a:t>
            </a:r>
            <a:r>
              <a:rPr lang="de-AT" dirty="0" err="1"/>
              <a:t>Machine</a:t>
            </a:r>
            <a:r>
              <a:rPr lang="de-AT" dirty="0"/>
              <a:t> </a:t>
            </a:r>
            <a:r>
              <a:rPr lang="de-AT" dirty="0" err="1"/>
              <a:t>installed</a:t>
            </a:r>
            <a:endParaRPr lang="de-AT" dirty="0"/>
          </a:p>
          <a:p>
            <a:pPr lvl="1"/>
            <a:r>
              <a:rPr lang="de-AT" dirty="0"/>
              <a:t>Docker Driver </a:t>
            </a:r>
            <a:r>
              <a:rPr lang="de-AT" dirty="0" err="1"/>
              <a:t>for</a:t>
            </a:r>
            <a:r>
              <a:rPr lang="de-AT" dirty="0"/>
              <a:t> Azure Files </a:t>
            </a:r>
            <a:r>
              <a:rPr lang="de-AT" dirty="0" err="1"/>
              <a:t>installed</a:t>
            </a:r>
            <a:r>
              <a:rPr lang="de-AT" dirty="0"/>
              <a:t> </a:t>
            </a:r>
            <a:r>
              <a:rPr lang="de-AT" dirty="0" err="1"/>
              <a:t>and</a:t>
            </a:r>
            <a:r>
              <a:rPr lang="de-AT" dirty="0"/>
              <a:t> </a:t>
            </a:r>
            <a:r>
              <a:rPr lang="de-AT" dirty="0" err="1"/>
              <a:t>configured</a:t>
            </a:r>
            <a:endParaRPr lang="de-AT" dirty="0"/>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933312432"/>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27285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Summary</a:t>
            </a:r>
          </a:p>
        </p:txBody>
      </p:sp>
      <p:sp>
        <p:nvSpPr>
          <p:cNvPr id="5" name="Content Placeholder 4"/>
          <p:cNvSpPr>
            <a:spLocks noGrp="1"/>
          </p:cNvSpPr>
          <p:nvPr>
            <p:ph sz="quarter" idx="12"/>
          </p:nvPr>
        </p:nvSpPr>
        <p:spPr/>
        <p:txBody>
          <a:bodyPr/>
          <a:lstStyle/>
          <a:p>
            <a:r>
              <a:rPr lang="en-US" dirty="0"/>
              <a:t>Microsoft </a:t>
            </a:r>
            <a:r>
              <a:rPr lang="en-US" dirty="0">
                <a:sym typeface="Webdings" panose="05030102010509060703" pitchFamily="18" charset="2"/>
              </a:rPr>
              <a:t> Linux and containers</a:t>
            </a:r>
          </a:p>
          <a:p>
            <a:pPr lvl="1"/>
            <a:r>
              <a:rPr lang="en-US" dirty="0">
                <a:sym typeface="Webdings" panose="05030102010509060703" pitchFamily="18" charset="2"/>
              </a:rPr>
              <a:t>Linux on Windows</a:t>
            </a:r>
            <a:br>
              <a:rPr lang="en-US" dirty="0">
                <a:sym typeface="Webdings" panose="05030102010509060703" pitchFamily="18" charset="2"/>
              </a:rPr>
            </a:br>
            <a:r>
              <a:rPr lang="en-US" dirty="0" err="1">
                <a:sym typeface="Webdings" panose="05030102010509060703" pitchFamily="18" charset="2"/>
              </a:rPr>
              <a:t>Windows</a:t>
            </a:r>
            <a:r>
              <a:rPr lang="en-US" dirty="0">
                <a:sym typeface="Webdings" panose="05030102010509060703" pitchFamily="18" charset="2"/>
              </a:rPr>
              <a:t> on Windows</a:t>
            </a:r>
            <a:br>
              <a:rPr lang="en-US" dirty="0">
                <a:sym typeface="Webdings" panose="05030102010509060703" pitchFamily="18" charset="2"/>
              </a:rPr>
            </a:br>
            <a:r>
              <a:rPr lang="en-US" dirty="0">
                <a:sym typeface="Webdings" panose="05030102010509060703" pitchFamily="18" charset="2"/>
              </a:rPr>
              <a:t>All kinds of containers on Azure</a:t>
            </a:r>
          </a:p>
          <a:p>
            <a:r>
              <a:rPr lang="en-US" dirty="0">
                <a:sym typeface="Webdings" panose="05030102010509060703" pitchFamily="18" charset="2"/>
              </a:rPr>
              <a:t>For dev/test and prod</a:t>
            </a:r>
          </a:p>
          <a:p>
            <a:pPr lvl="1"/>
            <a:r>
              <a:rPr lang="en-US" dirty="0">
                <a:sym typeface="Webdings" panose="05030102010509060703" pitchFamily="18" charset="2"/>
              </a:rPr>
              <a:t>Containers on Windows 10 for </a:t>
            </a:r>
            <a:r>
              <a:rPr lang="en-US" dirty="0" err="1">
                <a:sym typeface="Webdings" panose="05030102010509060703" pitchFamily="18" charset="2"/>
              </a:rPr>
              <a:t>devs</a:t>
            </a:r>
            <a:endParaRPr lang="en-US" dirty="0">
              <a:sym typeface="Webdings" panose="05030102010509060703" pitchFamily="18" charset="2"/>
            </a:endParaRPr>
          </a:p>
          <a:p>
            <a:pPr lvl="1"/>
            <a:r>
              <a:rPr lang="en-US" dirty="0">
                <a:sym typeface="Webdings" panose="05030102010509060703" pitchFamily="18" charset="2"/>
              </a:rPr>
              <a:t>Azure Container Service for prod</a:t>
            </a:r>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27359210"/>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Questions for this Session</a:t>
            </a:r>
          </a:p>
        </p:txBody>
      </p:sp>
      <p:sp>
        <p:nvSpPr>
          <p:cNvPr id="8" name="Content Placeholder 7"/>
          <p:cNvSpPr>
            <a:spLocks noGrp="1"/>
          </p:cNvSpPr>
          <p:nvPr>
            <p:ph sz="quarter" idx="12"/>
          </p:nvPr>
        </p:nvSpPr>
        <p:spPr/>
        <p:txBody>
          <a:bodyPr/>
          <a:lstStyle/>
          <a:p>
            <a:r>
              <a:rPr lang="en-US" dirty="0"/>
              <a:t>Options, options, options</a:t>
            </a:r>
          </a:p>
          <a:p>
            <a:pPr lvl="1"/>
            <a:r>
              <a:rPr lang="en-US" dirty="0"/>
              <a:t>When to use what?</a:t>
            </a:r>
          </a:p>
          <a:p>
            <a:r>
              <a:rPr lang="en-US" dirty="0"/>
              <a:t>Demos, demos, demos</a:t>
            </a:r>
          </a:p>
          <a:p>
            <a:pPr lvl="1"/>
            <a:r>
              <a:rPr lang="en-US" dirty="0"/>
              <a:t>See things in action</a:t>
            </a:r>
          </a:p>
          <a:p>
            <a:r>
              <a:rPr lang="en-US" dirty="0"/>
              <a:t>Overview, not a deep-dive</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72711031"/>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Overview</a:t>
            </a:r>
            <a:endParaRPr lang="de-AT" dirty="0"/>
          </a:p>
        </p:txBody>
      </p:sp>
      <p:sp>
        <p:nvSpPr>
          <p:cNvPr id="3" name="Text Placeholder 2"/>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12306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Docker client on Windows</a:t>
            </a:r>
          </a:p>
          <a:p>
            <a:pPr lvl="1"/>
            <a:r>
              <a:rPr lang="en-US" dirty="0"/>
              <a:t>In Windows shell</a:t>
            </a:r>
          </a:p>
          <a:p>
            <a:pPr lvl="1"/>
            <a:r>
              <a:rPr lang="en-US" dirty="0"/>
              <a:t>In Bash shell (</a:t>
            </a:r>
            <a:r>
              <a:rPr lang="en-US" dirty="0">
                <a:hlinkClick r:id="rId2"/>
              </a:rPr>
              <a:t>Bash on Ubuntu on Windows</a:t>
            </a:r>
            <a:r>
              <a:rPr lang="en-US" dirty="0"/>
              <a:t>)</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3112257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de-AT" dirty="0"/>
              <a:t>Docker Client</a:t>
            </a:r>
          </a:p>
        </p:txBody>
      </p:sp>
      <p:sp>
        <p:nvSpPr>
          <p:cNvPr id="3" name="Text Placeholder 2"/>
          <p:cNvSpPr>
            <a:spLocks noGrp="1"/>
          </p:cNvSpPr>
          <p:nvPr>
            <p:ph type="body" sz="quarter" idx="24"/>
          </p:nvPr>
        </p:nvSpPr>
        <p:spPr/>
        <p:txBody>
          <a:bodyPr/>
          <a:lstStyle/>
          <a:p>
            <a:r>
              <a:rPr lang="de-AT" dirty="0"/>
              <a:t>Windows Shell</a:t>
            </a:r>
          </a:p>
          <a:p>
            <a:r>
              <a:rPr lang="en-US" dirty="0"/>
              <a:t>Ubuntu subsystem for Windows</a:t>
            </a:r>
          </a:p>
          <a:p>
            <a:pPr lvl="1"/>
            <a:r>
              <a:rPr lang="en-US" dirty="0"/>
              <a:t>Not Docker, not Hyper-V</a:t>
            </a:r>
          </a:p>
          <a:p>
            <a:pPr lvl="1"/>
            <a:r>
              <a:rPr lang="en-US" dirty="0"/>
              <a:t>Pico processes</a:t>
            </a:r>
          </a:p>
          <a:p>
            <a:r>
              <a:rPr lang="de-AT" dirty="0" err="1"/>
              <a:t>Bash</a:t>
            </a:r>
            <a:r>
              <a:rPr lang="de-AT" dirty="0"/>
              <a:t> on Ubuntu on Windows</a:t>
            </a:r>
          </a:p>
          <a:p>
            <a:pPr lvl="1"/>
            <a:r>
              <a:rPr lang="de-AT" dirty="0"/>
              <a:t>Advantage: </a:t>
            </a:r>
            <a:r>
              <a:rPr lang="de-AT" dirty="0" err="1">
                <a:hlinkClick r:id="rId2"/>
              </a:rPr>
              <a:t>Completion</a:t>
            </a:r>
            <a:endParaRPr lang="de-AT" dirty="0"/>
          </a:p>
        </p:txBody>
      </p:sp>
      <p:sp>
        <p:nvSpPr>
          <p:cNvPr id="4" name="Text Placeholder 3"/>
          <p:cNvSpPr>
            <a:spLocks noGrp="1"/>
          </p:cNvSpPr>
          <p:nvPr>
            <p:ph type="body" sz="quarter" idx="25"/>
          </p:nvPr>
        </p:nvSpPr>
        <p:spPr/>
        <p:txBody>
          <a:bodyPr/>
          <a:lstStyle/>
          <a:p>
            <a:endParaRPr lang="de-AT"/>
          </a:p>
        </p:txBody>
      </p:sp>
      <p:sp>
        <p:nvSpPr>
          <p:cNvPr id="5" name="Text Placeholder 4"/>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3578241534"/>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Docker client on Windows</a:t>
            </a:r>
          </a:p>
          <a:p>
            <a:pPr lvl="1"/>
            <a:r>
              <a:rPr lang="en-US" dirty="0"/>
              <a:t>In Windows shell</a:t>
            </a:r>
          </a:p>
          <a:p>
            <a:pPr lvl="1"/>
            <a:r>
              <a:rPr lang="en-US" dirty="0"/>
              <a:t>In Bash shell (</a:t>
            </a:r>
            <a:r>
              <a:rPr lang="en-US" dirty="0">
                <a:hlinkClick r:id="rId2"/>
              </a:rPr>
              <a:t>Bash on Ubuntu on Windows</a:t>
            </a:r>
            <a:r>
              <a:rPr lang="en-US" dirty="0"/>
              <a:t>)</a:t>
            </a:r>
          </a:p>
          <a:p>
            <a:r>
              <a:rPr lang="en-US" dirty="0"/>
              <a:t>Linux containers on Windows</a:t>
            </a:r>
          </a:p>
          <a:p>
            <a:pPr lvl="1"/>
            <a:r>
              <a:rPr lang="en-US" dirty="0">
                <a:hlinkClick r:id="rId3"/>
              </a:rPr>
              <a:t>Docker for Windows</a:t>
            </a:r>
            <a:endParaRPr lang="en-US" dirty="0"/>
          </a:p>
          <a:p>
            <a:r>
              <a:rPr lang="en-US" dirty="0"/>
              <a:t>Windows containers on Windows</a:t>
            </a:r>
          </a:p>
          <a:p>
            <a:pPr lvl="1"/>
            <a:r>
              <a:rPr lang="en-US" dirty="0">
                <a:hlinkClick r:id="rId4"/>
              </a:rPr>
              <a:t>Windows Server containers</a:t>
            </a:r>
            <a:endParaRPr lang="en-US" dirty="0"/>
          </a:p>
          <a:p>
            <a:pPr lvl="1"/>
            <a:r>
              <a:rPr lang="en-US" dirty="0">
                <a:hlinkClick r:id="rId5"/>
              </a:rPr>
              <a:t>Hyper-V containers</a:t>
            </a:r>
            <a:endParaRPr lang="en-US" dirty="0"/>
          </a:p>
          <a:p>
            <a:pPr lvl="1"/>
            <a:r>
              <a:rPr lang="en-US" dirty="0"/>
              <a:t>Docker support on Windows Server 2016 and </a:t>
            </a:r>
            <a:r>
              <a:rPr lang="en-US" dirty="0">
                <a:hlinkClick r:id="rId6"/>
              </a:rPr>
              <a:t>Windows 10</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689308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fade">
                                      <p:cBhvr>
                                        <p:cTn id="10" dur="500"/>
                                        <p:tgtEl>
                                          <p:spTgt spid="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500"/>
                                        <p:tgtEl>
                                          <p:spTgt spid="8">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6" end="6"/>
                                            </p:txEl>
                                          </p:spTgt>
                                        </p:tgtEl>
                                        <p:attrNameLst>
                                          <p:attrName>style.visibility</p:attrName>
                                        </p:attrNameLst>
                                      </p:cBhvr>
                                      <p:to>
                                        <p:strVal val="visible"/>
                                      </p:to>
                                    </p:set>
                                    <p:animEffect transition="in" filter="fade">
                                      <p:cBhvr>
                                        <p:cTn id="18" dur="500"/>
                                        <p:tgtEl>
                                          <p:spTgt spid="8">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animEffect transition="in" filter="fade">
                                      <p:cBhvr>
                                        <p:cTn id="21" dur="500"/>
                                        <p:tgtEl>
                                          <p:spTgt spid="8">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8" end="8"/>
                                            </p:txEl>
                                          </p:spTgt>
                                        </p:tgtEl>
                                        <p:attrNameLst>
                                          <p:attrName>style.visibility</p:attrName>
                                        </p:attrNameLst>
                                      </p:cBhvr>
                                      <p:to>
                                        <p:strVal val="visible"/>
                                      </p:to>
                                    </p:set>
                                    <p:animEffect transition="in" filter="fade">
                                      <p:cBhvr>
                                        <p:cTn id="24"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Ready-made containers</a:t>
            </a:r>
          </a:p>
          <a:p>
            <a:pPr lvl="1"/>
            <a:r>
              <a:rPr lang="en-US" dirty="0"/>
              <a:t>For Linux and Windows</a:t>
            </a:r>
          </a:p>
          <a:p>
            <a:pPr lvl="1"/>
            <a:r>
              <a:rPr lang="en-US" dirty="0"/>
              <a:t>See </a:t>
            </a:r>
            <a:r>
              <a:rPr lang="en-US" dirty="0">
                <a:hlinkClick r:id="rId2"/>
              </a:rPr>
              <a:t>Docker Hub</a:t>
            </a:r>
            <a:endParaRPr lang="en-US" dirty="0"/>
          </a:p>
          <a:p>
            <a:r>
              <a:rPr lang="en-US" dirty="0"/>
              <a:t>Containers on Azure</a:t>
            </a:r>
          </a:p>
          <a:p>
            <a:pPr lvl="1"/>
            <a:r>
              <a:rPr lang="en-US" dirty="0"/>
              <a:t>Templates and drivers from Microsoft (details later)</a:t>
            </a:r>
          </a:p>
          <a:p>
            <a:pPr lvl="1"/>
            <a:r>
              <a:rPr lang="en-US" dirty="0">
                <a:hlinkClick r:id="rId3"/>
              </a:rPr>
              <a:t>Docker Machine</a:t>
            </a:r>
            <a:r>
              <a:rPr lang="en-US" dirty="0"/>
              <a:t> with </a:t>
            </a:r>
            <a:r>
              <a:rPr lang="en-US" dirty="0">
                <a:hlinkClick r:id="rId4"/>
              </a:rPr>
              <a:t>Azure driver</a:t>
            </a:r>
            <a:endParaRPr lang="en-US" dirty="0"/>
          </a:p>
          <a:p>
            <a:pPr lvl="1"/>
            <a:r>
              <a:rPr lang="en-US" dirty="0"/>
              <a:t>Run clusters (DC/OS, Docker Swarm, Kubernetes) with </a:t>
            </a:r>
            <a:r>
              <a:rPr lang="en-US" dirty="0">
                <a:hlinkClick r:id="rId5"/>
              </a:rPr>
              <a:t>Azure Container Service</a:t>
            </a:r>
            <a:endParaRPr lang="en-US" dirty="0"/>
          </a:p>
          <a:p>
            <a:r>
              <a:rPr lang="en-US" dirty="0"/>
              <a:t>Visual Studio Support</a:t>
            </a:r>
          </a:p>
          <a:p>
            <a:pPr lvl="1"/>
            <a:r>
              <a:rPr lang="en-US" dirty="0">
                <a:hlinkClick r:id="rId6"/>
              </a:rPr>
              <a:t>Visual Studio Tools for Docker</a:t>
            </a:r>
            <a:endParaRPr lang="en-US" dirty="0"/>
          </a:p>
          <a:p>
            <a:pPr lvl="1"/>
            <a:r>
              <a:rPr lang="en-US" dirty="0">
                <a:hlinkClick r:id="rId7"/>
              </a:rPr>
              <a:t>VSTS Docker Extension</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5206647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Strengths and Limits</a:t>
            </a:r>
          </a:p>
        </p:txBody>
      </p:sp>
      <p:sp>
        <p:nvSpPr>
          <p:cNvPr id="6" name="Text Placeholder 5"/>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r>
              <a:rPr lang="en-US" dirty="0"/>
              <a:t>Windows Server vs. </a:t>
            </a:r>
            <a:br>
              <a:rPr lang="en-US" dirty="0"/>
            </a:br>
            <a:r>
              <a:rPr lang="en-US" dirty="0"/>
              <a:t>Hyper-V Containers</a:t>
            </a:r>
          </a:p>
          <a:p>
            <a:pPr lvl="1"/>
            <a:r>
              <a:rPr lang="en-US" dirty="0"/>
              <a:t>Managed almost identically (Docker and PowerShell)</a:t>
            </a:r>
          </a:p>
          <a:p>
            <a:pPr lvl="1"/>
            <a:r>
              <a:rPr lang="en-US" dirty="0"/>
              <a:t>Difference: Isolation level</a:t>
            </a:r>
          </a:p>
          <a:p>
            <a:pPr lvl="1"/>
            <a:r>
              <a:rPr lang="en-US" dirty="0"/>
              <a:t>More details in </a:t>
            </a:r>
            <a:r>
              <a:rPr lang="en-US" dirty="0">
                <a:hlinkClick r:id="rId2"/>
              </a:rPr>
              <a:t>MSDN</a:t>
            </a:r>
            <a:endParaRPr lang="en-US" dirty="0"/>
          </a:p>
        </p:txBody>
      </p:sp>
      <p:sp>
        <p:nvSpPr>
          <p:cNvPr id="8" name="Text Placeholder 7"/>
          <p:cNvSpPr>
            <a:spLocks noGrp="1"/>
          </p:cNvSpPr>
          <p:nvPr>
            <p:ph type="body" sz="quarter" idx="25"/>
          </p:nvPr>
        </p:nvSpPr>
        <p:spPr/>
        <p:txBody>
          <a:bodyPr/>
          <a:lstStyle/>
          <a:p>
            <a:r>
              <a:rPr lang="en-US" dirty="0"/>
              <a:t>Source: Mark </a:t>
            </a:r>
            <a:r>
              <a:rPr lang="en-US" dirty="0" err="1"/>
              <a:t>Fussel</a:t>
            </a:r>
            <a:r>
              <a:rPr lang="en-US" dirty="0"/>
              <a:t> (Microsoft), Azure Service Fabric - </a:t>
            </a:r>
            <a:br>
              <a:rPr lang="en-US" dirty="0"/>
            </a:br>
            <a:r>
              <a:rPr lang="en-US" dirty="0"/>
              <a:t>Build always-on, hyper-scalable, </a:t>
            </a:r>
            <a:r>
              <a:rPr lang="en-US" dirty="0" err="1"/>
              <a:t>microservice</a:t>
            </a:r>
            <a:r>
              <a:rPr lang="en-US" dirty="0"/>
              <a:t>-based cloud applications</a:t>
            </a:r>
          </a:p>
        </p:txBody>
      </p:sp>
      <p:sp>
        <p:nvSpPr>
          <p:cNvPr id="26" name="Rectangle 25"/>
          <p:cNvSpPr/>
          <p:nvPr/>
        </p:nvSpPr>
        <p:spPr>
          <a:xfrm>
            <a:off x="263185" y="1386785"/>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263185" y="2595300"/>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TextBox 27"/>
          <p:cNvSpPr txBox="1"/>
          <p:nvPr/>
        </p:nvSpPr>
        <p:spPr>
          <a:xfrm rot="16200000">
            <a:off x="175501" y="1751035"/>
            <a:ext cx="550151" cy="276999"/>
          </a:xfrm>
          <a:prstGeom prst="rect">
            <a:avLst/>
          </a:prstGeom>
          <a:noFill/>
        </p:spPr>
        <p:txBody>
          <a:bodyPr wrap="none" rtlCol="0">
            <a:spAutoFit/>
          </a:bodyPr>
          <a:lstStyle/>
          <a:p>
            <a:pPr algn="ctr"/>
            <a:r>
              <a:rPr lang="en-US" sz="1200" dirty="0">
                <a:solidFill>
                  <a:schemeClr val="tx1"/>
                </a:solidFill>
              </a:rPr>
              <a:t>Linux</a:t>
            </a:r>
          </a:p>
        </p:txBody>
      </p:sp>
      <p:sp>
        <p:nvSpPr>
          <p:cNvPr id="29" name="TextBox 28"/>
          <p:cNvSpPr txBox="1"/>
          <p:nvPr/>
        </p:nvSpPr>
        <p:spPr>
          <a:xfrm rot="16200000">
            <a:off x="44535" y="2959551"/>
            <a:ext cx="806631" cy="276999"/>
          </a:xfrm>
          <a:prstGeom prst="rect">
            <a:avLst/>
          </a:prstGeom>
          <a:noFill/>
        </p:spPr>
        <p:txBody>
          <a:bodyPr wrap="none" rtlCol="0">
            <a:spAutoFit/>
          </a:bodyPr>
          <a:lstStyle/>
          <a:p>
            <a:pPr algn="ctr"/>
            <a:r>
              <a:rPr lang="en-US" sz="1200" dirty="0">
                <a:solidFill>
                  <a:schemeClr val="tx1"/>
                </a:solidFill>
              </a:rPr>
              <a:t>Windows</a:t>
            </a:r>
          </a:p>
        </p:txBody>
      </p:sp>
      <p:sp>
        <p:nvSpPr>
          <p:cNvPr id="32" name="Rectangle 31"/>
          <p:cNvSpPr/>
          <p:nvPr/>
        </p:nvSpPr>
        <p:spPr>
          <a:xfrm>
            <a:off x="705201"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3" name="Rectangle 32"/>
          <p:cNvSpPr/>
          <p:nvPr/>
        </p:nvSpPr>
        <p:spPr>
          <a:xfrm>
            <a:off x="1967702"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Linux Container</a:t>
            </a:r>
          </a:p>
        </p:txBody>
      </p:sp>
      <p:sp>
        <p:nvSpPr>
          <p:cNvPr id="34" name="Rectangle 33"/>
          <p:cNvSpPr/>
          <p:nvPr/>
        </p:nvSpPr>
        <p:spPr>
          <a:xfrm>
            <a:off x="4451653"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Virtual Machines</a:t>
            </a:r>
          </a:p>
        </p:txBody>
      </p:sp>
      <p:sp>
        <p:nvSpPr>
          <p:cNvPr id="35" name="Rectangle 34"/>
          <p:cNvSpPr/>
          <p:nvPr/>
        </p:nvSpPr>
        <p:spPr>
          <a:xfrm>
            <a:off x="705201"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6" name="Rectangle 35"/>
          <p:cNvSpPr/>
          <p:nvPr/>
        </p:nvSpPr>
        <p:spPr>
          <a:xfrm>
            <a:off x="1967702"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Windows Server Container</a:t>
            </a:r>
          </a:p>
        </p:txBody>
      </p:sp>
      <p:sp>
        <p:nvSpPr>
          <p:cNvPr id="37" name="Rectangle 36"/>
          <p:cNvSpPr/>
          <p:nvPr/>
        </p:nvSpPr>
        <p:spPr>
          <a:xfrm>
            <a:off x="4451653"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VMs</a:t>
            </a:r>
          </a:p>
        </p:txBody>
      </p:sp>
      <p:sp>
        <p:nvSpPr>
          <p:cNvPr id="38" name="Rectangle 37"/>
          <p:cNvSpPr/>
          <p:nvPr/>
        </p:nvSpPr>
        <p:spPr>
          <a:xfrm>
            <a:off x="3230203" y="269364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Container</a:t>
            </a:r>
          </a:p>
        </p:txBody>
      </p:sp>
      <p:cxnSp>
        <p:nvCxnSpPr>
          <p:cNvPr id="40" name="Straight Connector 39"/>
          <p:cNvCxnSpPr/>
          <p:nvPr/>
        </p:nvCxnSpPr>
        <p:spPr>
          <a:xfrm flipH="1">
            <a:off x="1832174" y="1179980"/>
            <a:ext cx="20245" cy="25586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43080" y="918987"/>
            <a:ext cx="1798432" cy="276999"/>
          </a:xfrm>
          <a:prstGeom prst="rect">
            <a:avLst/>
          </a:prstGeom>
          <a:noFill/>
        </p:spPr>
        <p:txBody>
          <a:bodyPr wrap="square" rtlCol="0">
            <a:spAutoFit/>
          </a:bodyPr>
          <a:lstStyle/>
          <a:p>
            <a:pPr algn="ctr"/>
            <a:r>
              <a:rPr lang="en-US" sz="1200" dirty="0">
                <a:solidFill>
                  <a:schemeClr val="tx1"/>
                </a:solidFill>
              </a:rPr>
              <a:t>Quotas, Limits</a:t>
            </a:r>
          </a:p>
        </p:txBody>
      </p:sp>
      <p:cxnSp>
        <p:nvCxnSpPr>
          <p:cNvPr id="42" name="Straight Connector 41"/>
          <p:cNvCxnSpPr/>
          <p:nvPr/>
        </p:nvCxnSpPr>
        <p:spPr>
          <a:xfrm flipH="1">
            <a:off x="3132352" y="1179980"/>
            <a:ext cx="25114" cy="30681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248126" y="918987"/>
            <a:ext cx="1798432" cy="276999"/>
          </a:xfrm>
          <a:prstGeom prst="rect">
            <a:avLst/>
          </a:prstGeom>
          <a:noFill/>
        </p:spPr>
        <p:txBody>
          <a:bodyPr wrap="square" rtlCol="0">
            <a:spAutoFit/>
          </a:bodyPr>
          <a:lstStyle/>
          <a:p>
            <a:pPr algn="ctr"/>
            <a:r>
              <a:rPr lang="en-US" sz="1200" dirty="0">
                <a:solidFill>
                  <a:schemeClr val="tx1"/>
                </a:solidFill>
              </a:rPr>
              <a:t>Added Isolation</a:t>
            </a:r>
          </a:p>
        </p:txBody>
      </p:sp>
      <p:sp>
        <p:nvSpPr>
          <p:cNvPr id="44" name="Rectangle 43"/>
          <p:cNvSpPr/>
          <p:nvPr/>
        </p:nvSpPr>
        <p:spPr>
          <a:xfrm>
            <a:off x="704359" y="2144365"/>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5" name="Rectangle 44"/>
          <p:cNvSpPr/>
          <p:nvPr/>
        </p:nvSpPr>
        <p:spPr>
          <a:xfrm>
            <a:off x="705201" y="3352553"/>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6" name="Left Arrow 45"/>
          <p:cNvSpPr/>
          <p:nvPr/>
        </p:nvSpPr>
        <p:spPr>
          <a:xfrm>
            <a:off x="707733" y="3803815"/>
            <a:ext cx="2432861" cy="414852"/>
          </a:xfrm>
          <a:prstGeom prst="lef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Faster, more efficient</a:t>
            </a:r>
          </a:p>
        </p:txBody>
      </p:sp>
      <p:sp>
        <p:nvSpPr>
          <p:cNvPr id="48" name="Right Arrow 47"/>
          <p:cNvSpPr/>
          <p:nvPr/>
        </p:nvSpPr>
        <p:spPr>
          <a:xfrm>
            <a:off x="3137220" y="3803816"/>
            <a:ext cx="2531385" cy="414852"/>
          </a:xfrm>
          <a:prstGeom prs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dk1"/>
                </a:solidFill>
              </a:rPr>
              <a:t>More isolated, more secure</a:t>
            </a:r>
          </a:p>
        </p:txBody>
      </p:sp>
    </p:spTree>
    <p:extLst>
      <p:ext uri="{BB962C8B-B14F-4D97-AF65-F5344CB8AC3E}">
        <p14:creationId xmlns:p14="http://schemas.microsoft.com/office/powerpoint/2010/main" val="2182578633"/>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782</Words>
  <Application>Microsoft Office PowerPoint</Application>
  <PresentationFormat>On-screen Show (16:9)</PresentationFormat>
  <Paragraphs>224</Paragraphs>
  <Slides>24</Slides>
  <Notes>0</Notes>
  <HiddenSlides>3</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24</vt:i4>
      </vt:variant>
    </vt:vector>
  </HeadingPairs>
  <TitlesOfParts>
    <vt:vector size="38" baseType="lpstr">
      <vt:lpstr>ＭＳ Ｐゴシック</vt:lpstr>
      <vt:lpstr>SimSun</vt:lpstr>
      <vt:lpstr>Arial</vt:lpstr>
      <vt:lpstr>Consolas</vt:lpstr>
      <vt:lpstr>Courier New</vt:lpstr>
      <vt:lpstr>Lucida Console</vt:lpstr>
      <vt:lpstr>Segoe UI</vt:lpstr>
      <vt:lpstr>Segoe UI Light</vt:lpstr>
      <vt:lpstr>Segoe UI Semilight</vt:lpstr>
      <vt:lpstr>Times New Roman</vt:lpstr>
      <vt:lpstr>Webdings</vt:lpstr>
      <vt:lpstr>Wingdings 3</vt:lpstr>
      <vt:lpstr>Larissa-Design</vt:lpstr>
      <vt:lpstr>1_Larissa-Design</vt:lpstr>
      <vt:lpstr>Container</vt:lpstr>
      <vt:lpstr>Your Host</vt:lpstr>
      <vt:lpstr>Questions for this Session</vt:lpstr>
      <vt:lpstr>Overview</vt:lpstr>
      <vt:lpstr>Microsoft  Containers</vt:lpstr>
      <vt:lpstr>PowerPoint Presentation</vt:lpstr>
      <vt:lpstr>Microsoft  Containers</vt:lpstr>
      <vt:lpstr>Microsoft  Containers</vt:lpstr>
      <vt:lpstr>Strengths and Limits</vt:lpstr>
      <vt:lpstr>Linux on Windows</vt:lpstr>
      <vt:lpstr>Linux on Windows</vt:lpstr>
      <vt:lpstr>PowerPoint Presentation</vt:lpstr>
      <vt:lpstr>Demo</vt:lpstr>
      <vt:lpstr>Windows on Windows</vt:lpstr>
      <vt:lpstr>Windows on Windows</vt:lpstr>
      <vt:lpstr>PowerPoint Presentation</vt:lpstr>
      <vt:lpstr>Demo</vt:lpstr>
      <vt:lpstr>Docker on Azure</vt:lpstr>
      <vt:lpstr>Docker on Azure</vt:lpstr>
      <vt:lpstr>PowerPoint Presentation</vt:lpstr>
      <vt:lpstr>Demo</vt:lpstr>
      <vt:lpstr>Summary</vt:lpstr>
      <vt:lpstr>Summary</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136</cp:revision>
  <dcterms:created xsi:type="dcterms:W3CDTF">2015-05-11T14:39:12Z</dcterms:created>
  <dcterms:modified xsi:type="dcterms:W3CDTF">2016-11-14T13:54:28Z</dcterms:modified>
</cp:coreProperties>
</file>