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96" r:id="rId1"/>
    <p:sldMasterId id="2147483842" r:id="rId2"/>
  </p:sldMasterIdLst>
  <p:sldIdLst>
    <p:sldId id="297" r:id="rId3"/>
    <p:sldId id="266" r:id="rId4"/>
    <p:sldId id="270" r:id="rId5"/>
    <p:sldId id="271" r:id="rId6"/>
    <p:sldId id="272" r:id="rId7"/>
    <p:sldId id="273" r:id="rId8"/>
    <p:sldId id="274" r:id="rId9"/>
    <p:sldId id="301" r:id="rId10"/>
    <p:sldId id="295" r:id="rId11"/>
    <p:sldId id="276" r:id="rId12"/>
    <p:sldId id="277" r:id="rId13"/>
    <p:sldId id="278" r:id="rId14"/>
    <p:sldId id="279" r:id="rId15"/>
    <p:sldId id="280" r:id="rId16"/>
    <p:sldId id="302" r:id="rId17"/>
    <p:sldId id="304" r:id="rId18"/>
    <p:sldId id="303" r:id="rId19"/>
    <p:sldId id="305" r:id="rId20"/>
    <p:sldId id="307" r:id="rId21"/>
    <p:sldId id="309" r:id="rId22"/>
    <p:sldId id="310" r:id="rId23"/>
    <p:sldId id="311" r:id="rId24"/>
    <p:sldId id="281" r:id="rId25"/>
    <p:sldId id="282" r:id="rId26"/>
    <p:sldId id="308" r:id="rId27"/>
    <p:sldId id="283" r:id="rId28"/>
    <p:sldId id="284" r:id="rId29"/>
    <p:sldId id="285" r:id="rId30"/>
    <p:sldId id="286" r:id="rId31"/>
    <p:sldId id="287" r:id="rId32"/>
    <p:sldId id="288" r:id="rId33"/>
    <p:sldId id="289" r:id="rId34"/>
    <p:sldId id="290" r:id="rId35"/>
    <p:sldId id="291" r:id="rId36"/>
    <p:sldId id="298" r:id="rId37"/>
    <p:sldId id="299" r:id="rId38"/>
    <p:sldId id="300" r:id="rId39"/>
    <p:sldId id="292" r:id="rId40"/>
    <p:sldId id="293" r:id="rId41"/>
    <p:sldId id="294" r:id="rId42"/>
  </p:sldIdLst>
  <p:sldSz cx="9144000" cy="5143500" type="screen16x9"/>
  <p:notesSz cx="6858000" cy="9144000"/>
  <p:defaultTextStyle>
    <a:defPPr>
      <a:defRPr lang="en-GB"/>
    </a:defPPr>
    <a:lvl1pPr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1pPr>
    <a:lvl2pPr marL="602855" indent="-231867"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2pPr>
    <a:lvl3pPr marL="927469"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3pPr>
    <a:lvl4pPr marL="1298457"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4pPr>
    <a:lvl5pPr marL="1669445"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5pPr>
    <a:lvl6pPr marL="1854939" algn="l" defTabSz="741975" rtl="0" eaLnBrk="1" latinLnBrk="0" hangingPunct="1">
      <a:defRPr kern="1200">
        <a:solidFill>
          <a:schemeClr val="bg1"/>
        </a:solidFill>
        <a:latin typeface="Arial" pitchFamily="34" charset="0"/>
        <a:ea typeface="SimSun" pitchFamily="2" charset="-122"/>
        <a:cs typeface="+mn-cs"/>
      </a:defRPr>
    </a:lvl6pPr>
    <a:lvl7pPr marL="2225927" algn="l" defTabSz="741975" rtl="0" eaLnBrk="1" latinLnBrk="0" hangingPunct="1">
      <a:defRPr kern="1200">
        <a:solidFill>
          <a:schemeClr val="bg1"/>
        </a:solidFill>
        <a:latin typeface="Arial" pitchFamily="34" charset="0"/>
        <a:ea typeface="SimSun" pitchFamily="2" charset="-122"/>
        <a:cs typeface="+mn-cs"/>
      </a:defRPr>
    </a:lvl7pPr>
    <a:lvl8pPr marL="2596914" algn="l" defTabSz="741975" rtl="0" eaLnBrk="1" latinLnBrk="0" hangingPunct="1">
      <a:defRPr kern="1200">
        <a:solidFill>
          <a:schemeClr val="bg1"/>
        </a:solidFill>
        <a:latin typeface="Arial" pitchFamily="34" charset="0"/>
        <a:ea typeface="SimSun" pitchFamily="2" charset="-122"/>
        <a:cs typeface="+mn-cs"/>
      </a:defRPr>
    </a:lvl8pPr>
    <a:lvl9pPr marL="2967902" algn="l" defTabSz="741975" rtl="0" eaLnBrk="1" latinLnBrk="0" hangingPunct="1">
      <a:defRPr kern="1200">
        <a:solidFill>
          <a:schemeClr val="bg1"/>
        </a:solidFill>
        <a:latin typeface="Arial" pitchFamily="34" charset="0"/>
        <a:ea typeface="SimSun"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AA3"/>
    <a:srgbClr val="A8C1A3"/>
    <a:srgbClr val="F0EBDB"/>
    <a:srgbClr val="5F8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0435" autoAdjust="0"/>
  </p:normalViewPr>
  <p:slideViewPr>
    <p:cSldViewPr snapToGrid="0" snapToObjects="1">
      <p:cViewPr varScale="1">
        <p:scale>
          <a:sx n="127" d="100"/>
          <a:sy n="127" d="100"/>
        </p:scale>
        <p:origin x="86" y="11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smtClean="0"/>
              <a:t>Add long title here</a:t>
            </a:r>
            <a:endParaRPr lang="en-US" noProof="0" dirty="0"/>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smtClean="0"/>
              <a:t>Image</a:t>
            </a:r>
            <a:endParaRPr lang="en-US" noProof="0" dirty="0"/>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smtClean="0"/>
              <a:t>Your Name</a:t>
            </a:r>
            <a:endParaRPr lang="en-US" noProof="0" dirty="0"/>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company information here</a:t>
            </a:r>
            <a:endParaRPr lang="en-US" noProof="0" dirty="0"/>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smtClean="0"/>
              <a:t>Contact</a:t>
            </a:r>
            <a:endParaRPr lang="en-US" noProof="0" dirty="0"/>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defTabSz="914400" fontAlgn="auto">
              <a:spcBef>
                <a:spcPts val="0"/>
              </a:spcBef>
              <a:spcAft>
                <a:spcPts val="0"/>
              </a:spcAft>
              <a:buClrTx/>
              <a:buSzTx/>
              <a:buFontTx/>
              <a:buNone/>
            </a:pPr>
            <a:r>
              <a:rPr lang="en-US" sz="1200" b="1" dirty="0" smtClean="0">
                <a:solidFill>
                  <a:srgbClr val="0071BC"/>
                </a:solidFill>
                <a:latin typeface="Segoe UI"/>
                <a:ea typeface="+mn-ea"/>
              </a:rPr>
              <a:t>Saves the day.</a:t>
            </a:r>
            <a:endParaRPr lang="en-US" sz="1200" b="1" dirty="0">
              <a:solidFill>
                <a:srgbClr val="0071BC"/>
              </a:solidFill>
              <a:latin typeface="Segoe UI"/>
              <a:ea typeface="+mn-ea"/>
            </a:endParaRP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03441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528392"/>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9999" y="4736851"/>
            <a:ext cx="2716832"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12480020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27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197425573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28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310413305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29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127201329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30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345315985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31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179110646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32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14716911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33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363566181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34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42359664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35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324395617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36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188135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8"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286415674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37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107636485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38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291024715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39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3902553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6350" y="0"/>
            <a:ext cx="9165105"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a:solidFill>
                <a:srgbClr val="FFFFFF"/>
              </a:solidFill>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38085020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1"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36637746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9"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2" name="TextBox 1"/>
          <p:cNvSpPr txBox="1"/>
          <p:nvPr userDrawn="1"/>
        </p:nvSpPr>
        <p:spPr>
          <a:xfrm>
            <a:off x="251520" y="3519352"/>
            <a:ext cx="2198038" cy="1015663"/>
          </a:xfrm>
          <a:prstGeom prst="rect">
            <a:avLst/>
          </a:prstGeom>
          <a:noFill/>
        </p:spPr>
        <p:txBody>
          <a:bodyPr wrap="none" rtlCol="0">
            <a:spAutoFit/>
          </a:bodyPr>
          <a:lstStyle/>
          <a:p>
            <a:pPr defTabSz="914400" fontAlgn="auto">
              <a:spcBef>
                <a:spcPts val="0"/>
              </a:spcBef>
              <a:spcAft>
                <a:spcPts val="0"/>
              </a:spcAft>
              <a:buClrTx/>
              <a:buSzTx/>
              <a:buFontTx/>
              <a:buNone/>
            </a:pPr>
            <a:r>
              <a:rPr lang="de-AT" sz="6000" dirty="0" smtClean="0">
                <a:solidFill>
                  <a:srgbClr val="595959"/>
                </a:solidFill>
                <a:latin typeface="Segoe UI Semilight" panose="020B0402040204020203" pitchFamily="34" charset="0"/>
                <a:ea typeface="+mn-ea"/>
                <a:cs typeface="Segoe UI Semilight" panose="020B0402040204020203" pitchFamily="34" charset="0"/>
              </a:rPr>
              <a:t>Demo</a:t>
            </a:r>
            <a:endParaRPr lang="en-US" sz="6000" dirty="0">
              <a:solidFill>
                <a:srgbClr val="595959"/>
              </a:solidFill>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6561855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en-US" dirty="0" smtClean="0">
                <a:solidFill>
                  <a:srgbClr val="595959"/>
                </a:solidFill>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defTabSz="914400" fontAlgn="auto">
              <a:spcBef>
                <a:spcPts val="0"/>
              </a:spcBef>
              <a:spcAft>
                <a:spcPts val="0"/>
              </a:spcAft>
              <a:buClrTx/>
              <a:buSzTx/>
              <a:buFontTx/>
              <a:buNone/>
            </a:pPr>
            <a:endParaRPr lang="en-US" dirty="0" smtClean="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en-US" dirty="0" smtClean="0">
                <a:solidFill>
                  <a:srgbClr val="595959"/>
                </a:solidFill>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dirty="0" smtClean="0">
                <a:solidFill>
                  <a:srgbClr val="595959"/>
                </a:solidFill>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dirty="0" smtClean="0">
                <a:solidFill>
                  <a:srgbClr val="595959"/>
                </a:solidFill>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134920218"/>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de-AT" dirty="0" smtClean="0">
                <a:solidFill>
                  <a:srgbClr val="595959"/>
                </a:solidFill>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dirty="0" err="1" smtClean="0">
                <a:solidFill>
                  <a:srgbClr val="595959"/>
                </a:solidFill>
                <a:latin typeface="Segoe UI Semilight" panose="020B0402040204020203" pitchFamily="34" charset="0"/>
                <a:ea typeface="ＭＳ Ｐゴシック" charset="0"/>
                <a:cs typeface="Segoe UI Semilight" panose="020B0402040204020203" pitchFamily="34" charset="0"/>
              </a:rPr>
              <a:t>Knowledge</a:t>
            </a:r>
            <a:r>
              <a:rPr lang="de-AT" dirty="0" smtClean="0">
                <a:solidFill>
                  <a:srgbClr val="595959"/>
                </a:solidFill>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dirty="0" err="1" smtClean="0">
                <a:solidFill>
                  <a:srgbClr val="595959"/>
                </a:solidFill>
                <a:latin typeface="Segoe UI Semilight" panose="020B0402040204020203" pitchFamily="34" charset="0"/>
                <a:ea typeface="ＭＳ Ｐゴシック" charset="0"/>
                <a:cs typeface="Segoe UI Semilight" panose="020B0402040204020203" pitchFamily="34" charset="0"/>
              </a:rPr>
              <a:t>Tracker</a:t>
            </a:r>
            <a:r>
              <a:rPr lang="de-AT" dirty="0" smtClean="0">
                <a:solidFill>
                  <a:srgbClr val="595959"/>
                </a:solidFill>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defTabSz="914400" fontAlgn="auto">
              <a:spcBef>
                <a:spcPts val="0"/>
              </a:spcBef>
              <a:spcAft>
                <a:spcPts val="0"/>
              </a:spcAft>
              <a:buClrTx/>
              <a:buSzTx/>
              <a:buFontTx/>
              <a:buNone/>
            </a:pPr>
            <a:endParaRPr lang="de-AT" dirty="0" smtClean="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de-AT" dirty="0" smtClean="0">
                <a:solidFill>
                  <a:srgbClr val="595959"/>
                </a:solidFill>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328193606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85208926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111842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231911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Tree>
    <p:extLst>
      <p:ext uri="{BB962C8B-B14F-4D97-AF65-F5344CB8AC3E}">
        <p14:creationId xmlns:p14="http://schemas.microsoft.com/office/powerpoint/2010/main" val="224138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969029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Illustration">
    <p:spTree>
      <p:nvGrpSpPr>
        <p:cNvPr id="1" name=""/>
        <p:cNvGrpSpPr/>
        <p:nvPr/>
      </p:nvGrpSpPr>
      <p:grpSpPr>
        <a:xfrm>
          <a:off x="0" y="0"/>
          <a:ext cx="0" cy="0"/>
          <a:chOff x="0" y="0"/>
          <a:chExt cx="0" cy="0"/>
        </a:xfrm>
      </p:grpSpPr>
      <p:sp>
        <p:nvSpPr>
          <p:cNvPr id="3" name="Rectangle 2"/>
          <p:cNvSpPr/>
          <p:nvPr userDrawn="1"/>
        </p:nvSpPr>
        <p:spPr>
          <a:xfrm>
            <a:off x="0" y="684246"/>
            <a:ext cx="6012072" cy="4459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714748"/>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915566"/>
            <a:ext cx="5328592" cy="398412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6175648" y="1214944"/>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036293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54936277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8843365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6043342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Illustration">
    <p:spTree>
      <p:nvGrpSpPr>
        <p:cNvPr id="1" name=""/>
        <p:cNvGrpSpPr/>
        <p:nvPr/>
      </p:nvGrpSpPr>
      <p:grpSpPr>
        <a:xfrm>
          <a:off x="0" y="0"/>
          <a:ext cx="0" cy="0"/>
          <a:chOff x="0" y="0"/>
          <a:chExt cx="0" cy="0"/>
        </a:xfrm>
      </p:grpSpPr>
      <p:sp>
        <p:nvSpPr>
          <p:cNvPr id="3" name="Rectangle 2"/>
          <p:cNvSpPr/>
          <p:nvPr userDrawn="1"/>
        </p:nvSpPr>
        <p:spPr>
          <a:xfrm>
            <a:off x="0" y="684246"/>
            <a:ext cx="6012072" cy="4459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714748"/>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915566"/>
            <a:ext cx="5328592" cy="398412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6175648" y="1214944"/>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7851500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6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8961771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7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473330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8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018245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4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28343385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0" y="195486"/>
            <a:ext cx="801618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364541187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4838507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42950"/>
            <a:ext cx="7772400" cy="800100"/>
          </a:xfrm>
          <a:prstGeom prst="rect">
            <a:avLst/>
          </a:prstGeom>
        </p:spPr>
        <p:txBody>
          <a:bodyPr/>
          <a:lstStyle/>
          <a:p>
            <a:r>
              <a:rPr lang="en-US" smtClean="0"/>
              <a:t>Click to edit Master title style</a:t>
            </a:r>
            <a:endParaRPr lang="de-AT"/>
          </a:p>
        </p:txBody>
      </p:sp>
    </p:spTree>
    <p:extLst>
      <p:ext uri="{BB962C8B-B14F-4D97-AF65-F5344CB8AC3E}">
        <p14:creationId xmlns:p14="http://schemas.microsoft.com/office/powerpoint/2010/main" val="2964146507"/>
      </p:ext>
    </p:extLst>
  </p:cSld>
  <p:clrMapOvr>
    <a:masterClrMapping/>
  </p:clrMapOvr>
  <p:hf hdr="0" ftr="0"/>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Vergleich">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662879" y="1635646"/>
            <a:ext cx="4040188" cy="3240360"/>
          </a:xfrm>
          <a:prstGeom prst="rect">
            <a:avLst/>
          </a:prstGeom>
        </p:spPr>
        <p:txBody>
          <a:bodyPr/>
          <a:lstStyle>
            <a:lvl1pPr marL="135731" indent="-135731">
              <a:buFont typeface="Arial" pitchFamily="34" charset="0"/>
              <a:buChar char="•"/>
              <a:tabLst>
                <a:tab pos="358775" algn="l"/>
              </a:tabLst>
              <a:defRPr sz="1500">
                <a:latin typeface="+mj-lt"/>
              </a:defRPr>
            </a:lvl1pPr>
            <a:lvl2pPr marL="358775" indent="-176213">
              <a:tabLst/>
              <a:defRPr sz="1350">
                <a:latin typeface="+mj-lt"/>
              </a:defRPr>
            </a:lvl2pPr>
            <a:lvl3pPr marL="541338" indent="-182563">
              <a:tabLst>
                <a:tab pos="358775" algn="l"/>
              </a:tabLst>
              <a:defRPr sz="1200">
                <a:latin typeface="+mj-lt"/>
              </a:defRPr>
            </a:lvl3pPr>
            <a:lvl4pPr marL="715963" indent="-174625">
              <a:tabLst>
                <a:tab pos="358775" algn="l"/>
              </a:tabLst>
              <a:defRPr sz="1050">
                <a:latin typeface="+mj-lt"/>
              </a:defRPr>
            </a:lvl4pPr>
            <a:lvl5pPr marL="898525" indent="-182563">
              <a:tabLst>
                <a:tab pos="358775" algn="l"/>
              </a:tabLst>
              <a:defRPr sz="1050">
                <a:latin typeface="+mj-lt"/>
              </a:defRPr>
            </a:lvl5pPr>
            <a:lvl6pPr>
              <a:defRPr sz="1200"/>
            </a:lvl6pPr>
            <a:lvl7pPr>
              <a:defRPr sz="1200"/>
            </a:lvl7pPr>
            <a:lvl8pPr>
              <a:defRPr sz="1200"/>
            </a:lvl8pPr>
            <a:lvl9pPr>
              <a:defRPr sz="12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6" name="Inhaltsplatzhalter 5"/>
          <p:cNvSpPr>
            <a:spLocks noGrp="1"/>
          </p:cNvSpPr>
          <p:nvPr>
            <p:ph sz="quarter" idx="4"/>
          </p:nvPr>
        </p:nvSpPr>
        <p:spPr>
          <a:xfrm>
            <a:off x="4850705" y="1635646"/>
            <a:ext cx="4041775" cy="3240360"/>
          </a:xfrm>
          <a:prstGeom prst="rect">
            <a:avLst/>
          </a:prstGeom>
        </p:spPr>
        <p:txBody>
          <a:bodyPr/>
          <a:lstStyle>
            <a:lvl1pPr>
              <a:defRPr lang="de-DE" sz="1500" dirty="0" smtClean="0">
                <a:latin typeface="+mj-lt"/>
              </a:defRPr>
            </a:lvl1pPr>
            <a:lvl2pPr>
              <a:defRPr lang="de-DE" sz="1350" dirty="0" smtClean="0">
                <a:latin typeface="+mj-lt"/>
              </a:defRPr>
            </a:lvl2pPr>
            <a:lvl3pPr>
              <a:defRPr lang="de-DE" sz="1200" dirty="0" smtClean="0">
                <a:latin typeface="+mj-lt"/>
              </a:defRPr>
            </a:lvl3pPr>
            <a:lvl4pPr>
              <a:defRPr lang="de-DE" sz="1050" dirty="0" smtClean="0">
                <a:latin typeface="+mj-lt"/>
              </a:defRPr>
            </a:lvl4pPr>
            <a:lvl5pPr>
              <a:defRPr lang="en-US" sz="1050" dirty="0">
                <a:latin typeface="+mj-lt"/>
              </a:defRPr>
            </a:lvl5pPr>
          </a:lstStyle>
          <a:p>
            <a:pPr marL="135731" lvl="0" indent="-135731">
              <a:tabLst>
                <a:tab pos="358775" algn="l"/>
              </a:tabLst>
            </a:pPr>
            <a:r>
              <a:rPr lang="de-DE" dirty="0" smtClean="0"/>
              <a:t>Textmasterformate durch Klicken bearbeiten</a:t>
            </a:r>
          </a:p>
          <a:p>
            <a:pPr marL="358775" lvl="1" indent="-176213">
              <a:tabLst/>
            </a:pPr>
            <a:r>
              <a:rPr lang="de-DE" dirty="0" smtClean="0"/>
              <a:t>Zweite Ebene</a:t>
            </a:r>
          </a:p>
          <a:p>
            <a:pPr marL="541338" lvl="2" indent="-182563">
              <a:tabLst>
                <a:tab pos="358775" algn="l"/>
              </a:tabLst>
            </a:pPr>
            <a:r>
              <a:rPr lang="de-DE" dirty="0" smtClean="0"/>
              <a:t>Dritte Ebene</a:t>
            </a:r>
          </a:p>
          <a:p>
            <a:pPr marL="715963" lvl="3" indent="-174625">
              <a:tabLst>
                <a:tab pos="358775" algn="l"/>
              </a:tabLst>
            </a:pPr>
            <a:r>
              <a:rPr lang="de-DE" dirty="0" smtClean="0"/>
              <a:t>Vierte Ebene</a:t>
            </a:r>
          </a:p>
          <a:p>
            <a:pPr marL="898525" lvl="4" indent="-182563">
              <a:tabLst>
                <a:tab pos="358775" algn="l"/>
              </a:tabLst>
            </a:pPr>
            <a:r>
              <a:rPr lang="de-DE" dirty="0" smtClean="0"/>
              <a:t>Fünfte Ebene</a:t>
            </a:r>
            <a:endParaRPr lang="en-US" dirty="0"/>
          </a:p>
        </p:txBody>
      </p:sp>
      <p:sp>
        <p:nvSpPr>
          <p:cNvPr id="7" name="Titel 1"/>
          <p:cNvSpPr>
            <a:spLocks noGrp="1"/>
          </p:cNvSpPr>
          <p:nvPr>
            <p:ph type="title" hasCustomPrompt="1"/>
          </p:nvPr>
        </p:nvSpPr>
        <p:spPr>
          <a:xfrm>
            <a:off x="662880" y="771550"/>
            <a:ext cx="8229602"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Tree>
    <p:extLst>
      <p:ext uri="{BB962C8B-B14F-4D97-AF65-F5344CB8AC3E}">
        <p14:creationId xmlns:p14="http://schemas.microsoft.com/office/powerpoint/2010/main" val="3450580915"/>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dirty="0" smtClean="0"/>
              <a:t>Click to edit Master title style</a:t>
            </a:r>
            <a:endParaRPr lang="de-DE" dirty="0"/>
          </a:p>
        </p:txBody>
      </p:sp>
      <p:sp>
        <p:nvSpPr>
          <p:cNvPr id="3" name="Inhaltsplatzhalter 2"/>
          <p:cNvSpPr>
            <a:spLocks noGrp="1"/>
          </p:cNvSpPr>
          <p:nvPr>
            <p:ph idx="1"/>
          </p:nvPr>
        </p:nvSpPr>
        <p:spPr>
          <a:xfrm>
            <a:off x="685800" y="1657350"/>
            <a:ext cx="7772400" cy="32575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3566774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285720" y="1125130"/>
            <a:ext cx="8553480" cy="3504020"/>
          </a:xfrm>
          <a:prstGeom prst="rect">
            <a:avLst/>
          </a:prstGeom>
        </p:spPr>
        <p:txBody>
          <a:bodyPr/>
          <a:lstStyle>
            <a:lvl1pPr marL="0" indent="0">
              <a:spcBef>
                <a:spcPts val="0"/>
              </a:spcBef>
              <a:buNone/>
              <a:defRPr sz="1050">
                <a:latin typeface="Courier New" pitchFamily="49" charset="0"/>
                <a:cs typeface="Courier New" pitchFamily="49" charset="0"/>
              </a:defRPr>
            </a:lvl1pPr>
          </a:lstStyle>
          <a:p>
            <a:pPr lvl="0"/>
            <a:endParaRPr lang="de-AT" dirty="0"/>
          </a:p>
        </p:txBody>
      </p:sp>
      <p:sp>
        <p:nvSpPr>
          <p:cNvPr id="4" name="Fußzeilenplatzhalter 3"/>
          <p:cNvSpPr>
            <a:spLocks noGrp="1"/>
          </p:cNvSpPr>
          <p:nvPr>
            <p:ph type="ftr" sz="quarter" idx="10"/>
          </p:nvPr>
        </p:nvSpPr>
        <p:spPr>
          <a:xfrm>
            <a:off x="990600" y="4800600"/>
            <a:ext cx="6172200" cy="228600"/>
          </a:xfrm>
          <a:prstGeom prst="rect">
            <a:avLst/>
          </a:prstGeom>
        </p:spPr>
        <p:txBody>
          <a:bodyPr/>
          <a:lstStyle>
            <a:lvl1pPr>
              <a:defRPr/>
            </a:lvl1pPr>
          </a:lstStyle>
          <a:p>
            <a:pPr defTabSz="914400" fontAlgn="auto">
              <a:spcBef>
                <a:spcPts val="0"/>
              </a:spcBef>
              <a:spcAft>
                <a:spcPts val="0"/>
              </a:spcAft>
              <a:buClrTx/>
              <a:buSzTx/>
              <a:buFontTx/>
              <a:buNone/>
            </a:pPr>
            <a:endParaRPr lang="de-DE">
              <a:solidFill>
                <a:srgbClr val="595959"/>
              </a:solidFill>
              <a:latin typeface="Segoe UI"/>
              <a:ea typeface="+mn-ea"/>
            </a:endParaRPr>
          </a:p>
        </p:txBody>
      </p:sp>
      <p:sp>
        <p:nvSpPr>
          <p:cNvPr id="5" name="Foliennummernplatzhalter 4"/>
          <p:cNvSpPr>
            <a:spLocks noGrp="1"/>
          </p:cNvSpPr>
          <p:nvPr>
            <p:ph type="sldNum" sz="quarter" idx="11"/>
          </p:nvPr>
        </p:nvSpPr>
        <p:spPr>
          <a:xfrm>
            <a:off x="381000" y="4800600"/>
            <a:ext cx="381000" cy="228600"/>
          </a:xfrm>
          <a:prstGeom prst="rect">
            <a:avLst/>
          </a:prstGeom>
        </p:spPr>
        <p:txBody>
          <a:bodyPr/>
          <a:lstStyle>
            <a:lvl1pPr>
              <a:defRPr/>
            </a:lvl1pPr>
          </a:lstStyle>
          <a:p>
            <a:pPr defTabSz="914400" fontAlgn="auto">
              <a:spcBef>
                <a:spcPts val="0"/>
              </a:spcBef>
              <a:spcAft>
                <a:spcPts val="0"/>
              </a:spcAft>
              <a:buClrTx/>
              <a:buSzTx/>
              <a:buFontTx/>
              <a:buNone/>
            </a:pPr>
            <a:fld id="{4042AC8B-4C04-404C-8F05-C0BC1D1BF6FE}" type="slidenum">
              <a:rPr lang="de-DE">
                <a:solidFill>
                  <a:srgbClr val="595959"/>
                </a:solidFill>
                <a:latin typeface="Segoe UI"/>
                <a:ea typeface="+mn-ea"/>
              </a:rPr>
              <a:pPr defTabSz="914400" fontAlgn="auto">
                <a:spcBef>
                  <a:spcPts val="0"/>
                </a:spcBef>
                <a:spcAft>
                  <a:spcPts val="0"/>
                </a:spcAft>
                <a:buClrTx/>
                <a:buSzTx/>
                <a:buFontTx/>
                <a:buNone/>
              </a:pPr>
              <a:t>‹Nr.›</a:t>
            </a:fld>
            <a:endParaRPr lang="de-DE">
              <a:solidFill>
                <a:srgbClr val="595959"/>
              </a:solidFill>
              <a:latin typeface="Segoe UI"/>
              <a:ea typeface="+mn-ea"/>
            </a:endParaRPr>
          </a:p>
        </p:txBody>
      </p:sp>
      <p:sp>
        <p:nvSpPr>
          <p:cNvPr id="7" name="Textplatzhalter 6"/>
          <p:cNvSpPr>
            <a:spLocks noGrp="1"/>
          </p:cNvSpPr>
          <p:nvPr>
            <p:ph type="body" sz="quarter" idx="12"/>
          </p:nvPr>
        </p:nvSpPr>
        <p:spPr>
          <a:xfrm>
            <a:off x="285720" y="696516"/>
            <a:ext cx="8572530" cy="375047"/>
          </a:xfrm>
          <a:prstGeom prst="rect">
            <a:avLst/>
          </a:prstGeom>
        </p:spPr>
        <p:style>
          <a:lnRef idx="1">
            <a:schemeClr val="accent4"/>
          </a:lnRef>
          <a:fillRef idx="2">
            <a:schemeClr val="accent4"/>
          </a:fillRef>
          <a:effectRef idx="1">
            <a:schemeClr val="accent4"/>
          </a:effectRef>
          <a:fontRef idx="none"/>
        </p:style>
        <p:txBody>
          <a:bodyPr/>
          <a:lstStyle>
            <a:lvl1pPr>
              <a:buNone/>
              <a:defRPr sz="1800">
                <a:latin typeface="+mj-lt"/>
              </a:defRPr>
            </a:lvl1pPr>
          </a:lstStyle>
          <a:p>
            <a:pPr lvl="0"/>
            <a:endParaRPr lang="de-AT" dirty="0"/>
          </a:p>
        </p:txBody>
      </p:sp>
    </p:spTree>
    <p:extLst>
      <p:ext uri="{BB962C8B-B14F-4D97-AF65-F5344CB8AC3E}">
        <p14:creationId xmlns:p14="http://schemas.microsoft.com/office/powerpoint/2010/main" val="32707355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smtClean="0"/>
              <a:t>Click to edit Master title style</a:t>
            </a:r>
            <a:endParaRPr lang="de-DE"/>
          </a:p>
        </p:txBody>
      </p:sp>
      <p:sp>
        <p:nvSpPr>
          <p:cNvPr id="3" name="Inhaltsplatzhalter 2"/>
          <p:cNvSpPr>
            <a:spLocks noGrp="1"/>
          </p:cNvSpPr>
          <p:nvPr>
            <p:ph sz="half" idx="1"/>
          </p:nvPr>
        </p:nvSpPr>
        <p:spPr>
          <a:xfrm>
            <a:off x="6858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46482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4180240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smtClean="0"/>
              <a:t>Add long title here</a:t>
            </a:r>
            <a:endParaRPr lang="en-US" noProof="0" dirty="0"/>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smtClean="0"/>
              <a:t>Image</a:t>
            </a:r>
            <a:endParaRPr lang="en-US" noProof="0" dirty="0"/>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smtClean="0"/>
              <a:t>Your Name</a:t>
            </a:r>
            <a:endParaRPr lang="en-US" noProof="0" dirty="0"/>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company information here</a:t>
            </a:r>
            <a:endParaRPr lang="en-US" noProof="0" dirty="0"/>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smtClean="0"/>
              <a:t>Contact</a:t>
            </a:r>
            <a:endParaRPr lang="en-US" noProof="0" dirty="0"/>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0071BC"/>
                </a:solidFill>
                <a:effectLst/>
                <a:uLnTx/>
                <a:uFillTx/>
                <a:latin typeface="Segoe UI"/>
                <a:ea typeface="+mn-ea"/>
                <a:cs typeface="+mn-cs"/>
              </a:rPr>
              <a:t>Saves the day.</a:t>
            </a:r>
            <a:endParaRPr kumimoji="0" lang="en-US" sz="1200" b="1" i="0" u="none" strike="noStrike" kern="1200" cap="none" spc="0" normalizeH="0" baseline="0" noProof="0" dirty="0">
              <a:ln>
                <a:noFill/>
              </a:ln>
              <a:solidFill>
                <a:srgbClr val="0071BC"/>
              </a:solidFill>
              <a:effectLst/>
              <a:uLnTx/>
              <a:uFillTx/>
              <a:latin typeface="Segoe UI"/>
              <a:ea typeface="+mn-ea"/>
              <a:cs typeface="+mn-cs"/>
            </a:endParaRP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80055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Tree>
    <p:extLst>
      <p:ext uri="{BB962C8B-B14F-4D97-AF65-F5344CB8AC3E}">
        <p14:creationId xmlns:p14="http://schemas.microsoft.com/office/powerpoint/2010/main" val="313506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625652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80913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6180"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tabLst/>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4041664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209218610"/>
      </p:ext>
    </p:extLst>
  </p:cSld>
  <p:clrMapOvr>
    <a:masterClrMapping/>
  </p:clrMapOvr>
  <p:transition spd="slow">
    <p:push/>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455478"/>
      </p:ext>
    </p:extLst>
  </p:cSld>
  <p:clrMapOvr>
    <a:masterClrMapping/>
  </p:clrMapOvr>
  <p:transition spd="slow">
    <p:push/>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Subtitle</a:t>
            </a:r>
            <a:endParaRPr lang="en-US" dirty="0"/>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2134847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5088701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2398158"/>
      </p:ext>
    </p:extLst>
  </p:cSld>
  <p:clrMapOvr>
    <a:masterClrMapping/>
  </p:clrMapOvr>
  <p:transition spd="slow">
    <p:push/>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597159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5641270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526757923"/>
      </p:ext>
    </p:extLst>
  </p:cSld>
  <p:clrMapOvr>
    <a:masterClrMapping/>
  </p:clrMapOvr>
  <p:transition spd="slow">
    <p:push dir="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1913635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extBox 1"/>
          <p:cNvSpPr txBox="1"/>
          <p:nvPr userDrawn="1"/>
        </p:nvSpPr>
        <p:spPr>
          <a:xfrm>
            <a:off x="251520" y="3884031"/>
            <a:ext cx="2198038"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60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533551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27584" y="195486"/>
            <a:ext cx="8064897"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37839875"/>
      </p:ext>
    </p:extLst>
  </p:cSld>
  <p:clrMapOvr>
    <a:masterClrMapping/>
  </p:clrMapOvr>
  <p:transition spd="slow">
    <p:push/>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kumimoji="0" lang="en-US"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hlinkClick r:id="rId2"/>
              </a:rPr>
              <a:t>http://www.timecockpit.com</a:t>
            </a:r>
            <a:r>
              <a:rPr kumimoji="0" lang="en-US"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982091656"/>
      </p:ext>
    </p:extLst>
  </p:cSld>
  <p:clrMapOvr>
    <a:masterClrMapping/>
  </p:clrMapOvr>
  <p:transition spd="slow">
    <p:push/>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ist die führende Projektzeiterfassung für </a:t>
            </a:r>
            <a:r>
              <a:rPr kumimoji="0" lang="de-AT" sz="1800" b="0" i="0" u="none" strike="noStrike" kern="1200" cap="none" spc="0" normalizeH="0" baseline="0" noProof="0" dirty="0" err="1"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Knowledge</a:t>
            </a:r>
            <a:r>
              <a:rPr kumimoji="0" lang="de-AT"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kumimoji="0" lang="de-AT" sz="1800" b="0" i="0" u="none" strike="noStrike" kern="1200" cap="none" spc="0" normalizeH="0" baseline="0" noProof="0" dirty="0" err="1"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Tracker</a:t>
            </a:r>
            <a:r>
              <a:rPr kumimoji="0" lang="de-AT"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454318219"/>
      </p:ext>
    </p:extLst>
  </p:cSld>
  <p:clrMapOvr>
    <a:masterClrMapping/>
  </p:clrMapOvr>
  <p:transition spd="slow">
    <p:push/>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31385770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2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283579436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749026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3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335051794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extBox 1"/>
          <p:cNvSpPr txBox="1"/>
          <p:nvPr userDrawn="1"/>
        </p:nvSpPr>
        <p:spPr>
          <a:xfrm>
            <a:off x="379060" y="4037198"/>
            <a:ext cx="112242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2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7925498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32704982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2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6596241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5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13346138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19836669"/>
      </p:ext>
    </p:extLst>
  </p:cSld>
  <p:clrMapOvr>
    <a:masterClrMapping/>
  </p:clrMapOvr>
  <p:transition spd="slow">
    <p:push/>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2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extBox 1"/>
          <p:cNvSpPr txBox="1"/>
          <p:nvPr userDrawn="1"/>
        </p:nvSpPr>
        <p:spPr>
          <a:xfrm>
            <a:off x="379060" y="4037198"/>
            <a:ext cx="112242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2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23812884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3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948003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4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904500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5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0528369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6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27685317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7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18047866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3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extBox 1"/>
          <p:cNvSpPr txBox="1"/>
          <p:nvPr userDrawn="1"/>
        </p:nvSpPr>
        <p:spPr>
          <a:xfrm>
            <a:off x="379060" y="4037198"/>
            <a:ext cx="112242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2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31345795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8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264911176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6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8553646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7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0599583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2534"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3"/>
          <p:cNvSpPr>
            <a:spLocks noGrp="1"/>
          </p:cNvSpPr>
          <p:nvPr>
            <p:ph type="body" sz="quarter" idx="13" hasCustomPrompt="1"/>
          </p:nvPr>
        </p:nvSpPr>
        <p:spPr>
          <a:xfrm>
            <a:off x="876302" y="915566"/>
            <a:ext cx="8016180"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Subtitle</a:t>
            </a:r>
            <a:endParaRPr lang="en-US" dirty="0"/>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27122397"/>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8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592285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9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413655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9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381745049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0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8863697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0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316801209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1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253966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12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1622273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13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9225948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14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962302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1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377212973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751978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15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152709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16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3991536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12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270013657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17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0775158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1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7732230"/>
      </p:ext>
    </p:extLst>
  </p:cSld>
  <p:clrMapOvr>
    <a:masterClrMapping/>
  </p:clrMapOvr>
  <p:transition spd="slow">
    <p:push/>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959237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13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112511772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14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7670000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18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1756282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15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109608759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42195818"/>
      </p:ext>
    </p:extLst>
  </p:cSld>
  <p:clrMapOvr>
    <a:masterClrMapping/>
  </p:clrMapOvr>
  <p:transition spd="slow">
    <p:push/>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19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436122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20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537407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2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574337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22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330776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23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75370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24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5969036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a:prstGeom prst="rect">
            <a:avLst/>
          </a:prstGeom>
        </p:spPr>
        <p:txBody>
          <a:bodyPr anchor="t"/>
          <a:lstStyle>
            <a:lvl1pPr algn="l">
              <a:defRPr sz="3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180035"/>
            <a:ext cx="7772400" cy="1125140"/>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de-DE" smtClean="0"/>
              <a:t>Textmasterformat bearbeiten</a:t>
            </a:r>
          </a:p>
        </p:txBody>
      </p:sp>
    </p:spTree>
    <p:extLst>
      <p:ext uri="{BB962C8B-B14F-4D97-AF65-F5344CB8AC3E}">
        <p14:creationId xmlns:p14="http://schemas.microsoft.com/office/powerpoint/2010/main" val="266600479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35546"/>
            <a:ext cx="7772400" cy="578904"/>
          </a:xfrm>
          <a:prstGeom prst="rect">
            <a:avLst/>
          </a:prstGeom>
        </p:spPr>
        <p:txBody>
          <a:bodyPr/>
          <a:lstStyle/>
          <a:p>
            <a:r>
              <a:rPr lang="de-DE" smtClean="0"/>
              <a:t>Titelmasterformat durch Klicken bearbeiten</a:t>
            </a:r>
            <a:endParaRPr lang="de-DE"/>
          </a:p>
        </p:txBody>
      </p:sp>
      <p:sp>
        <p:nvSpPr>
          <p:cNvPr id="3" name="Inhaltsplatzhalter 2"/>
          <p:cNvSpPr>
            <a:spLocks noGrp="1"/>
          </p:cNvSpPr>
          <p:nvPr>
            <p:ph idx="1"/>
          </p:nvPr>
        </p:nvSpPr>
        <p:spPr>
          <a:xfrm>
            <a:off x="685800" y="1485900"/>
            <a:ext cx="7772400" cy="3429000"/>
          </a:xfrm>
          <a:prstGeom prst="rect">
            <a:avLst/>
          </a:prstGeo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426206210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25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253877352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26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9070316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61.xml"/><Relationship Id="rId21" Type="http://schemas.openxmlformats.org/officeDocument/2006/relationships/slideLayout" Target="../slideLayouts/slideLayout56.xml"/><Relationship Id="rId42" Type="http://schemas.openxmlformats.org/officeDocument/2006/relationships/slideLayout" Target="../slideLayouts/slideLayout77.xml"/><Relationship Id="rId47" Type="http://schemas.openxmlformats.org/officeDocument/2006/relationships/slideLayout" Target="../slideLayouts/slideLayout82.xml"/><Relationship Id="rId63" Type="http://schemas.openxmlformats.org/officeDocument/2006/relationships/slideLayout" Target="../slideLayouts/slideLayout98.xml"/><Relationship Id="rId68" Type="http://schemas.openxmlformats.org/officeDocument/2006/relationships/slideLayout" Target="../slideLayouts/slideLayout103.xml"/><Relationship Id="rId16" Type="http://schemas.openxmlformats.org/officeDocument/2006/relationships/slideLayout" Target="../slideLayouts/slideLayout5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32" Type="http://schemas.openxmlformats.org/officeDocument/2006/relationships/slideLayout" Target="../slideLayouts/slideLayout67.xml"/><Relationship Id="rId37" Type="http://schemas.openxmlformats.org/officeDocument/2006/relationships/slideLayout" Target="../slideLayouts/slideLayout72.xml"/><Relationship Id="rId40" Type="http://schemas.openxmlformats.org/officeDocument/2006/relationships/slideLayout" Target="../slideLayouts/slideLayout75.xml"/><Relationship Id="rId45" Type="http://schemas.openxmlformats.org/officeDocument/2006/relationships/slideLayout" Target="../slideLayouts/slideLayout80.xml"/><Relationship Id="rId53" Type="http://schemas.openxmlformats.org/officeDocument/2006/relationships/slideLayout" Target="../slideLayouts/slideLayout88.xml"/><Relationship Id="rId58" Type="http://schemas.openxmlformats.org/officeDocument/2006/relationships/slideLayout" Target="../slideLayouts/slideLayout93.xml"/><Relationship Id="rId66" Type="http://schemas.openxmlformats.org/officeDocument/2006/relationships/slideLayout" Target="../slideLayouts/slideLayout101.xml"/><Relationship Id="rId74" Type="http://schemas.openxmlformats.org/officeDocument/2006/relationships/slideLayout" Target="../slideLayouts/slideLayout109.xml"/><Relationship Id="rId5" Type="http://schemas.openxmlformats.org/officeDocument/2006/relationships/slideLayout" Target="../slideLayouts/slideLayout40.xml"/><Relationship Id="rId61" Type="http://schemas.openxmlformats.org/officeDocument/2006/relationships/slideLayout" Target="../slideLayouts/slideLayout96.xml"/><Relationship Id="rId19" Type="http://schemas.openxmlformats.org/officeDocument/2006/relationships/slideLayout" Target="../slideLayouts/slideLayout5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slideLayout" Target="../slideLayouts/slideLayout62.xml"/><Relationship Id="rId30" Type="http://schemas.openxmlformats.org/officeDocument/2006/relationships/slideLayout" Target="../slideLayouts/slideLayout65.xml"/><Relationship Id="rId35" Type="http://schemas.openxmlformats.org/officeDocument/2006/relationships/slideLayout" Target="../slideLayouts/slideLayout70.xml"/><Relationship Id="rId43" Type="http://schemas.openxmlformats.org/officeDocument/2006/relationships/slideLayout" Target="../slideLayouts/slideLayout78.xml"/><Relationship Id="rId48" Type="http://schemas.openxmlformats.org/officeDocument/2006/relationships/slideLayout" Target="../slideLayouts/slideLayout83.xml"/><Relationship Id="rId56" Type="http://schemas.openxmlformats.org/officeDocument/2006/relationships/slideLayout" Target="../slideLayouts/slideLayout91.xml"/><Relationship Id="rId64" Type="http://schemas.openxmlformats.org/officeDocument/2006/relationships/slideLayout" Target="../slideLayouts/slideLayout99.xml"/><Relationship Id="rId69" Type="http://schemas.openxmlformats.org/officeDocument/2006/relationships/slideLayout" Target="../slideLayouts/slideLayout104.xml"/><Relationship Id="rId77" Type="http://schemas.openxmlformats.org/officeDocument/2006/relationships/slideLayout" Target="../slideLayouts/slideLayout112.xml"/><Relationship Id="rId8" Type="http://schemas.openxmlformats.org/officeDocument/2006/relationships/slideLayout" Target="../slideLayouts/slideLayout43.xml"/><Relationship Id="rId51" Type="http://schemas.openxmlformats.org/officeDocument/2006/relationships/slideLayout" Target="../slideLayouts/slideLayout86.xml"/><Relationship Id="rId72" Type="http://schemas.openxmlformats.org/officeDocument/2006/relationships/slideLayout" Target="../slideLayouts/slideLayout107.xml"/><Relationship Id="rId3" Type="http://schemas.openxmlformats.org/officeDocument/2006/relationships/slideLayout" Target="../slideLayouts/slideLayout38.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33" Type="http://schemas.openxmlformats.org/officeDocument/2006/relationships/slideLayout" Target="../slideLayouts/slideLayout68.xml"/><Relationship Id="rId38" Type="http://schemas.openxmlformats.org/officeDocument/2006/relationships/slideLayout" Target="../slideLayouts/slideLayout73.xml"/><Relationship Id="rId46" Type="http://schemas.openxmlformats.org/officeDocument/2006/relationships/slideLayout" Target="../slideLayouts/slideLayout81.xml"/><Relationship Id="rId59" Type="http://schemas.openxmlformats.org/officeDocument/2006/relationships/slideLayout" Target="../slideLayouts/slideLayout94.xml"/><Relationship Id="rId67" Type="http://schemas.openxmlformats.org/officeDocument/2006/relationships/slideLayout" Target="../slideLayouts/slideLayout102.xml"/><Relationship Id="rId20" Type="http://schemas.openxmlformats.org/officeDocument/2006/relationships/slideLayout" Target="../slideLayouts/slideLayout55.xml"/><Relationship Id="rId41" Type="http://schemas.openxmlformats.org/officeDocument/2006/relationships/slideLayout" Target="../slideLayouts/slideLayout76.xml"/><Relationship Id="rId54" Type="http://schemas.openxmlformats.org/officeDocument/2006/relationships/slideLayout" Target="../slideLayouts/slideLayout89.xml"/><Relationship Id="rId62" Type="http://schemas.openxmlformats.org/officeDocument/2006/relationships/slideLayout" Target="../slideLayouts/slideLayout97.xml"/><Relationship Id="rId70" Type="http://schemas.openxmlformats.org/officeDocument/2006/relationships/slideLayout" Target="../slideLayouts/slideLayout105.xml"/><Relationship Id="rId75" Type="http://schemas.openxmlformats.org/officeDocument/2006/relationships/slideLayout" Target="../slideLayouts/slideLayout110.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slideLayout" Target="../slideLayouts/slideLayout63.xml"/><Relationship Id="rId36" Type="http://schemas.openxmlformats.org/officeDocument/2006/relationships/slideLayout" Target="../slideLayouts/slideLayout71.xml"/><Relationship Id="rId49" Type="http://schemas.openxmlformats.org/officeDocument/2006/relationships/slideLayout" Target="../slideLayouts/slideLayout84.xml"/><Relationship Id="rId57" Type="http://schemas.openxmlformats.org/officeDocument/2006/relationships/slideLayout" Target="../slideLayouts/slideLayout92.xml"/><Relationship Id="rId10" Type="http://schemas.openxmlformats.org/officeDocument/2006/relationships/slideLayout" Target="../slideLayouts/slideLayout45.xml"/><Relationship Id="rId31" Type="http://schemas.openxmlformats.org/officeDocument/2006/relationships/slideLayout" Target="../slideLayouts/slideLayout66.xml"/><Relationship Id="rId44" Type="http://schemas.openxmlformats.org/officeDocument/2006/relationships/slideLayout" Target="../slideLayouts/slideLayout79.xml"/><Relationship Id="rId52" Type="http://schemas.openxmlformats.org/officeDocument/2006/relationships/slideLayout" Target="../slideLayouts/slideLayout87.xml"/><Relationship Id="rId60" Type="http://schemas.openxmlformats.org/officeDocument/2006/relationships/slideLayout" Target="../slideLayouts/slideLayout95.xml"/><Relationship Id="rId65" Type="http://schemas.openxmlformats.org/officeDocument/2006/relationships/slideLayout" Target="../slideLayouts/slideLayout100.xml"/><Relationship Id="rId73" Type="http://schemas.openxmlformats.org/officeDocument/2006/relationships/slideLayout" Target="../slideLayouts/slideLayout108.xml"/><Relationship Id="rId78" Type="http://schemas.openxmlformats.org/officeDocument/2006/relationships/theme" Target="../theme/theme2.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39" Type="http://schemas.openxmlformats.org/officeDocument/2006/relationships/slideLayout" Target="../slideLayouts/slideLayout74.xml"/><Relationship Id="rId34" Type="http://schemas.openxmlformats.org/officeDocument/2006/relationships/slideLayout" Target="../slideLayouts/slideLayout69.xml"/><Relationship Id="rId50" Type="http://schemas.openxmlformats.org/officeDocument/2006/relationships/slideLayout" Target="../slideLayouts/slideLayout85.xml"/><Relationship Id="rId55" Type="http://schemas.openxmlformats.org/officeDocument/2006/relationships/slideLayout" Target="../slideLayouts/slideLayout90.xml"/><Relationship Id="rId76" Type="http://schemas.openxmlformats.org/officeDocument/2006/relationships/slideLayout" Target="../slideLayouts/slideLayout111.xml"/><Relationship Id="rId7" Type="http://schemas.openxmlformats.org/officeDocument/2006/relationships/slideLayout" Target="../slideLayouts/slideLayout42.xml"/><Relationship Id="rId71" Type="http://schemas.openxmlformats.org/officeDocument/2006/relationships/slideLayout" Target="../slideLayouts/slideLayout106.xml"/><Relationship Id="rId2" Type="http://schemas.openxmlformats.org/officeDocument/2006/relationships/slideLayout" Target="../slideLayouts/slideLayout37.xml"/><Relationship Id="rId2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740683"/>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 id="2147483815" r:id="rId18"/>
    <p:sldLayoutId id="2147483816" r:id="rId19"/>
    <p:sldLayoutId id="2147483817" r:id="rId20"/>
    <p:sldLayoutId id="2147483818" r:id="rId21"/>
    <p:sldLayoutId id="2147483819" r:id="rId22"/>
    <p:sldLayoutId id="2147483820" r:id="rId23"/>
    <p:sldLayoutId id="2147483821" r:id="rId24"/>
    <p:sldLayoutId id="2147483822" r:id="rId25"/>
    <p:sldLayoutId id="2147483823" r:id="rId26"/>
    <p:sldLayoutId id="2147483824" r:id="rId27"/>
    <p:sldLayoutId id="2147483825" r:id="rId28"/>
    <p:sldLayoutId id="2147483826" r:id="rId29"/>
    <p:sldLayoutId id="2147483827" r:id="rId30"/>
    <p:sldLayoutId id="2147483828" r:id="rId31"/>
    <p:sldLayoutId id="2147483829" r:id="rId32"/>
    <p:sldLayoutId id="2147483830" r:id="rId33"/>
    <p:sldLayoutId id="2147483831" r:id="rId34"/>
    <p:sldLayoutId id="2147483832" r:id="rId35"/>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52065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 id="2147483860" r:id="rId18"/>
    <p:sldLayoutId id="2147483861" r:id="rId19"/>
    <p:sldLayoutId id="2147483862" r:id="rId20"/>
    <p:sldLayoutId id="2147483863" r:id="rId21"/>
    <p:sldLayoutId id="2147483864" r:id="rId22"/>
    <p:sldLayoutId id="2147483865" r:id="rId23"/>
    <p:sldLayoutId id="2147483866" r:id="rId24"/>
    <p:sldLayoutId id="2147483867" r:id="rId25"/>
    <p:sldLayoutId id="2147483868" r:id="rId26"/>
    <p:sldLayoutId id="2147483869" r:id="rId27"/>
    <p:sldLayoutId id="2147483870" r:id="rId28"/>
    <p:sldLayoutId id="2147483871" r:id="rId29"/>
    <p:sldLayoutId id="2147483872" r:id="rId30"/>
    <p:sldLayoutId id="2147483873" r:id="rId31"/>
    <p:sldLayoutId id="2147483874" r:id="rId32"/>
    <p:sldLayoutId id="2147483875" r:id="rId33"/>
    <p:sldLayoutId id="2147483876" r:id="rId34"/>
    <p:sldLayoutId id="2147483877" r:id="rId35"/>
    <p:sldLayoutId id="2147483878" r:id="rId36"/>
    <p:sldLayoutId id="2147483879" r:id="rId37"/>
    <p:sldLayoutId id="2147483880" r:id="rId38"/>
    <p:sldLayoutId id="2147483881" r:id="rId39"/>
    <p:sldLayoutId id="2147483882" r:id="rId40"/>
    <p:sldLayoutId id="2147483883" r:id="rId41"/>
    <p:sldLayoutId id="2147483884" r:id="rId42"/>
    <p:sldLayoutId id="2147483885" r:id="rId43"/>
    <p:sldLayoutId id="2147483886" r:id="rId44"/>
    <p:sldLayoutId id="2147483887" r:id="rId45"/>
    <p:sldLayoutId id="2147483888" r:id="rId46"/>
    <p:sldLayoutId id="2147483889" r:id="rId47"/>
    <p:sldLayoutId id="2147483890" r:id="rId48"/>
    <p:sldLayoutId id="2147483891" r:id="rId49"/>
    <p:sldLayoutId id="2147483892" r:id="rId50"/>
    <p:sldLayoutId id="2147483893" r:id="rId51"/>
    <p:sldLayoutId id="2147483894" r:id="rId52"/>
    <p:sldLayoutId id="2147483895" r:id="rId53"/>
    <p:sldLayoutId id="2147483896" r:id="rId54"/>
    <p:sldLayoutId id="2147483897" r:id="rId55"/>
    <p:sldLayoutId id="2147483898" r:id="rId56"/>
    <p:sldLayoutId id="2147483899" r:id="rId57"/>
    <p:sldLayoutId id="2147483900" r:id="rId58"/>
    <p:sldLayoutId id="2147483901" r:id="rId59"/>
    <p:sldLayoutId id="2147483902" r:id="rId60"/>
    <p:sldLayoutId id="2147483903" r:id="rId61"/>
    <p:sldLayoutId id="2147483904" r:id="rId62"/>
    <p:sldLayoutId id="2147483905" r:id="rId63"/>
    <p:sldLayoutId id="2147483906" r:id="rId64"/>
    <p:sldLayoutId id="2147483907" r:id="rId65"/>
    <p:sldLayoutId id="2147483908" r:id="rId66"/>
    <p:sldLayoutId id="2147483909" r:id="rId67"/>
    <p:sldLayoutId id="2147483910" r:id="rId68"/>
    <p:sldLayoutId id="2147483911" r:id="rId69"/>
    <p:sldLayoutId id="2147483912" r:id="rId70"/>
    <p:sldLayoutId id="2147483913" r:id="rId71"/>
    <p:sldLayoutId id="2147483914" r:id="rId72"/>
    <p:sldLayoutId id="2147483915" r:id="rId73"/>
    <p:sldLayoutId id="2147483916" r:id="rId74"/>
    <p:sldLayoutId id="2147483917" r:id="rId75"/>
    <p:sldLayoutId id="2147483918" r:id="rId76"/>
    <p:sldLayoutId id="2147483919" r:id="rId77"/>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36.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docs.docker.com/reference/commandline/cli"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docker.com/engine/userguide/networking/dockernetworks/" TargetMode="External"/><Relationship Id="rId2" Type="http://schemas.openxmlformats.org/officeDocument/2006/relationships/hyperlink" Target="https://docs.docker.com/engine/userguide/networking/dockernetworks/#an-overlay-network" TargetMode="Externa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hyperlink" Target="https://docs.docker.com/engine/reference/commandline/network_inspect/" TargetMode="External"/><Relationship Id="rId7" Type="http://schemas.openxmlformats.org/officeDocument/2006/relationships/hyperlink" Target="https://docs.docker.com/engine/userguide/networking/default_network/container-communication/" TargetMode="External"/><Relationship Id="rId2" Type="http://schemas.openxmlformats.org/officeDocument/2006/relationships/hyperlink" Target="https://docs.docker.com/engine/reference/commandline/network_ls/" TargetMode="External"/><Relationship Id="rId1" Type="http://schemas.openxmlformats.org/officeDocument/2006/relationships/slideLayout" Target="../slideLayouts/slideLayout13.xml"/><Relationship Id="rId6" Type="http://schemas.openxmlformats.org/officeDocument/2006/relationships/hyperlink" Target="https://docs.docker.com/engine/reference/commandline/network_create/" TargetMode="External"/><Relationship Id="rId5" Type="http://schemas.openxmlformats.org/officeDocument/2006/relationships/hyperlink" Target="https://docs.docker.com/engine/reference/commandline/network_connect/" TargetMode="External"/><Relationship Id="rId4" Type="http://schemas.openxmlformats.org/officeDocument/2006/relationships/hyperlink" Target="https://docs.docker.com/engine/reference/commandline/network_disconnect/"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docs.docker.com/engine/userguide/networking/configure-dns/"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docker.com/engine/reference/builder/#expose"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rainer@timecockpit.com"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docs.docker.com/engine/userguide/storagedriver/imagesandcontainers/" TargetMode="External"/><Relationship Id="rId2" Type="http://schemas.openxmlformats.org/officeDocument/2006/relationships/hyperlink" Target="https://docs.docker.com/engine/userguide/containers/dockervolumes/" TargetMode="External"/><Relationship Id="rId1" Type="http://schemas.openxmlformats.org/officeDocument/2006/relationships/slideLayout" Target="../slideLayouts/slideLayout10.xml"/><Relationship Id="rId4" Type="http://schemas.openxmlformats.org/officeDocument/2006/relationships/image" Target="../media/image10.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hyperlink" Target="https://docs.docker.com/engine/reference/commandline/create/" TargetMode="Externa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en.wikipedia.org/wiki/Copy-on-write" TargetMode="External"/><Relationship Id="rId2" Type="http://schemas.openxmlformats.org/officeDocument/2006/relationships/hyperlink" Target="http://en.wikipedia.org/wiki/Union_mount" TargetMode="Externa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hyperlink" Target="https://docs.docker.com/engine/userguide/storagedriver/imagesandcontainers/" TargetMode="External"/><Relationship Id="rId2" Type="http://schemas.openxmlformats.org/officeDocument/2006/relationships/hyperlink" Target="https://docs.docker.com/engine/userguide/storagedriver/selectadriver/" TargetMode="Externa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hyperlink" Target="https://docs.docker.com/engine/reference/commandline/search" TargetMode="External"/><Relationship Id="rId7" Type="http://schemas.openxmlformats.org/officeDocument/2006/relationships/hyperlink" Target="https://docs.docker.com/engine/reference/commandline/inspect" TargetMode="External"/><Relationship Id="rId2" Type="http://schemas.openxmlformats.org/officeDocument/2006/relationships/hyperlink" Target="https://docs.docker.com/engine/reference/commandline/images" TargetMode="External"/><Relationship Id="rId1" Type="http://schemas.openxmlformats.org/officeDocument/2006/relationships/slideLayout" Target="../slideLayouts/slideLayout3.xml"/><Relationship Id="rId6" Type="http://schemas.openxmlformats.org/officeDocument/2006/relationships/hyperlink" Target="https://docs.docker.com/engine/reference/commandline/commit" TargetMode="External"/><Relationship Id="rId5" Type="http://schemas.openxmlformats.org/officeDocument/2006/relationships/hyperlink" Target="https://docs.docker.com/engine/reference/commandline/pull/" TargetMode="External"/><Relationship Id="rId4" Type="http://schemas.openxmlformats.org/officeDocument/2006/relationships/hyperlink" Target="https://hub.docker.com/account/signup/"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crosbymichael/dockerui" TargetMode="Externa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docker.com/whatisdocker/" TargetMode="External"/><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hyperlink" Target="https://registry.hub.docker.com/u/dockerfile/nginx/dockerfile/" TargetMode="External"/><Relationship Id="rId2" Type="http://schemas.openxmlformats.org/officeDocument/2006/relationships/hyperlink" Target="https://docs.docker.com/reference/builder/" TargetMode="Externa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hyperlink" Target="https://registry.hub.docker.com/u/dockerfile/nodejs-bower-grunt/" TargetMode="Externa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docs.docker.com/compose/" TargetMode="Externa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registry.hub.docker.com/u/microsoft/aspnet/"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msdn.microsoft.com/en-us/virtualization/windowscontainers/quick_start/manage_docker" TargetMode="External"/><Relationship Id="rId2" Type="http://schemas.openxmlformats.org/officeDocument/2006/relationships/hyperlink" Target="https://www.docker.com/docker-toolbox" TargetMode="External"/><Relationship Id="rId1" Type="http://schemas.openxmlformats.org/officeDocument/2006/relationships/slideLayout" Target="../slideLayouts/slideLayout3.xml"/><Relationship Id="rId4" Type="http://schemas.openxmlformats.org/officeDocument/2006/relationships/hyperlink" Target="https://hub.docker.com/r/microsoft/azure-cli/"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zure/azure-quickstart-templates/tree/master/docker-simple-on-ubuntu" TargetMode="External"/><Relationship Id="rId2" Type="http://schemas.openxmlformats.org/officeDocument/2006/relationships/hyperlink" Target="https://github.com/Azure/azure-docker-extension" TargetMode="Externa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s://docs.docker.com/engine/security/https/" TargetMode="External"/><Relationship Id="rId2" Type="http://schemas.openxmlformats.org/officeDocument/2006/relationships/hyperlink" Target="https://docs.docker.com/engine/reference/commandline/daemon/#daemon-socket-option"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rstropek/DockerVS2015Intro"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smtClean="0"/>
              <a:t>Workshop</a:t>
            </a:r>
            <a:endParaRPr lang="en-US" dirty="0"/>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smtClean="0"/>
              <a:t>Docker</a:t>
            </a:r>
            <a:endParaRPr lang="en-US" dirty="0"/>
          </a:p>
        </p:txBody>
      </p:sp>
      <p:sp>
        <p:nvSpPr>
          <p:cNvPr id="14" name="Text Placeholder 13"/>
          <p:cNvSpPr>
            <a:spLocks noGrp="1"/>
          </p:cNvSpPr>
          <p:nvPr>
            <p:ph type="body" sz="quarter" idx="12"/>
          </p:nvPr>
        </p:nvSpPr>
        <p:spPr/>
        <p:txBody>
          <a:bodyPr/>
          <a:lstStyle/>
          <a:p>
            <a:r>
              <a:rPr lang="de-AT" smtClean="0"/>
              <a:t>Rainer Stropek</a:t>
            </a:r>
            <a:endParaRPr lang="en-US" dirty="0"/>
          </a:p>
        </p:txBody>
      </p:sp>
      <p:sp>
        <p:nvSpPr>
          <p:cNvPr id="31" name="Text Placeholder 30"/>
          <p:cNvSpPr>
            <a:spLocks noGrp="1"/>
          </p:cNvSpPr>
          <p:nvPr>
            <p:ph type="body" sz="quarter" idx="13"/>
          </p:nvPr>
        </p:nvSpPr>
        <p:spPr/>
        <p:txBody>
          <a:bodyPr/>
          <a:lstStyle/>
          <a:p>
            <a:r>
              <a:rPr lang="de-AT" dirty="0" err="1" smtClean="0"/>
              <a:t>software</a:t>
            </a:r>
            <a:r>
              <a:rPr lang="de-AT" dirty="0" smtClean="0"/>
              <a:t> </a:t>
            </a:r>
            <a:r>
              <a:rPr lang="de-AT" dirty="0" err="1" smtClean="0"/>
              <a:t>architects</a:t>
            </a:r>
            <a:r>
              <a:rPr lang="de-AT" dirty="0" smtClean="0"/>
              <a:t> </a:t>
            </a:r>
            <a:r>
              <a:rPr lang="de-AT" dirty="0" err="1" smtClean="0"/>
              <a:t>gmbh</a:t>
            </a:r>
            <a:endParaRPr lang="en-US" dirty="0"/>
          </a:p>
        </p:txBody>
      </p:sp>
      <p:sp>
        <p:nvSpPr>
          <p:cNvPr id="16" name="Text Placeholder 15"/>
          <p:cNvSpPr>
            <a:spLocks noGrp="1"/>
          </p:cNvSpPr>
          <p:nvPr>
            <p:ph type="body" sz="quarter" idx="15"/>
          </p:nvPr>
        </p:nvSpPr>
        <p:spPr/>
        <p:txBody>
          <a:bodyPr/>
          <a:lstStyle/>
          <a:p>
            <a:r>
              <a:rPr lang="de-AT" smtClean="0">
                <a:hlinkClick r:id="rId3"/>
              </a:rPr>
              <a:t>http://www.timecockpit.com</a:t>
            </a:r>
            <a:endParaRPr lang="de-AT" smtClean="0"/>
          </a:p>
          <a:p>
            <a:r>
              <a:rPr lang="de-AT" smtClean="0">
                <a:hlinkClick r:id="rId4"/>
              </a:rPr>
              <a:t>rainer@timecockpit.com</a:t>
            </a:r>
            <a:endParaRPr lang="de-AT" smtClean="0"/>
          </a:p>
          <a:p>
            <a:r>
              <a:rPr lang="de-AT" smtClean="0"/>
              <a:t>@rstropek</a:t>
            </a:r>
            <a:endParaRPr lang="en-US" dirty="0"/>
          </a:p>
        </p:txBody>
      </p:sp>
      <p:sp>
        <p:nvSpPr>
          <p:cNvPr id="19" name="Text Placeholder 18"/>
          <p:cNvSpPr>
            <a:spLocks noGrp="1"/>
          </p:cNvSpPr>
          <p:nvPr>
            <p:ph type="body" sz="quarter" idx="25"/>
          </p:nvPr>
        </p:nvSpPr>
        <p:spPr/>
        <p:txBody>
          <a:bodyPr/>
          <a:lstStyle/>
          <a:p>
            <a:r>
              <a:rPr lang="de-AT" dirty="0" err="1" smtClean="0"/>
              <a:t>For</a:t>
            </a:r>
            <a:r>
              <a:rPr lang="de-AT" dirty="0" smtClean="0"/>
              <a:t> Software Developers</a:t>
            </a:r>
            <a:endParaRPr lang="en-US" dirty="0"/>
          </a:p>
        </p:txBody>
      </p:sp>
      <p:sp>
        <p:nvSpPr>
          <p:cNvPr id="20" name="Text Placeholder 19"/>
          <p:cNvSpPr>
            <a:spLocks noGrp="1"/>
          </p:cNvSpPr>
          <p:nvPr>
            <p:ph type="body" sz="quarter" idx="26"/>
          </p:nvPr>
        </p:nvSpPr>
        <p:spPr/>
        <p:txBody>
          <a:bodyPr/>
          <a:lstStyle/>
          <a:p>
            <a:r>
              <a:rPr lang="de-AT" dirty="0" smtClean="0"/>
              <a:t>Web</a:t>
            </a:r>
          </a:p>
          <a:p>
            <a:r>
              <a:rPr lang="de-AT" dirty="0" smtClean="0"/>
              <a:t>Mail</a:t>
            </a:r>
          </a:p>
          <a:p>
            <a:r>
              <a:rPr lang="de-AT" dirty="0" smtClean="0"/>
              <a:t>Twitter</a:t>
            </a:r>
            <a:endParaRPr lang="en-US" dirty="0"/>
          </a:p>
        </p:txBody>
      </p:sp>
    </p:spTree>
    <p:extLst>
      <p:ext uri="{BB962C8B-B14F-4D97-AF65-F5344CB8AC3E}">
        <p14:creationId xmlns:p14="http://schemas.microsoft.com/office/powerpoint/2010/main" val="16707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Container</a:t>
            </a:r>
            <a:endParaRPr lang="en-US" dirty="0"/>
          </a:p>
        </p:txBody>
      </p:sp>
      <p:sp>
        <p:nvSpPr>
          <p:cNvPr id="3" name="Textplatzhalter 2"/>
          <p:cNvSpPr>
            <a:spLocks noGrp="1"/>
          </p:cNvSpPr>
          <p:nvPr>
            <p:ph type="body" sz="quarter" idx="25"/>
          </p:nvPr>
        </p:nvSpPr>
        <p:spPr/>
        <p:txBody>
          <a:bodyPr/>
          <a:lstStyle/>
          <a:p>
            <a:r>
              <a:rPr lang="en-US" dirty="0" smtClean="0"/>
              <a:t>Working with containers</a:t>
            </a:r>
            <a:endParaRPr lang="en-US" dirty="0"/>
          </a:p>
        </p:txBody>
      </p:sp>
    </p:spTree>
    <p:extLst>
      <p:ext uri="{BB962C8B-B14F-4D97-AF65-F5344CB8AC3E}">
        <p14:creationId xmlns:p14="http://schemas.microsoft.com/office/powerpoint/2010/main" val="406801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Docker CLI</a:t>
            </a:r>
            <a:endParaRPr lang="en-US" dirty="0"/>
          </a:p>
        </p:txBody>
      </p:sp>
      <p:sp>
        <p:nvSpPr>
          <p:cNvPr id="6" name="Inhaltsplatzhalter 5"/>
          <p:cNvSpPr>
            <a:spLocks noGrp="1"/>
          </p:cNvSpPr>
          <p:nvPr>
            <p:ph sz="quarter" idx="12"/>
          </p:nvPr>
        </p:nvSpPr>
        <p:spPr/>
        <p:txBody>
          <a:bodyPr/>
          <a:lstStyle/>
          <a:p>
            <a:r>
              <a:rPr lang="en-US" dirty="0" smtClean="0"/>
              <a:t>Documentation</a:t>
            </a:r>
          </a:p>
          <a:p>
            <a:pPr lvl="1"/>
            <a:r>
              <a:rPr lang="en-US" dirty="0">
                <a:hlinkClick r:id="rId2"/>
              </a:rPr>
              <a:t>http://</a:t>
            </a:r>
            <a:r>
              <a:rPr lang="en-US" dirty="0" smtClean="0">
                <a:hlinkClick r:id="rId2"/>
              </a:rPr>
              <a:t>docs.docker.com/reference/commandline/cli</a:t>
            </a:r>
            <a:endParaRPr lang="en-US" dirty="0" smtClean="0"/>
          </a:p>
          <a:p>
            <a:r>
              <a:rPr lang="en-US" dirty="0" smtClean="0"/>
              <a:t>Important Commands for Containers</a:t>
            </a:r>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run</a:t>
            </a:r>
            <a:r>
              <a:rPr lang="en-US" dirty="0" smtClean="0"/>
              <a:t> – Run a command in a new container</a:t>
            </a:r>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ps</a:t>
            </a:r>
            <a:r>
              <a:rPr lang="en-US" dirty="0" smtClean="0"/>
              <a:t> – List containers</a:t>
            </a:r>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start/stop</a:t>
            </a:r>
            <a:r>
              <a:rPr lang="en-US" dirty="0" smtClean="0"/>
              <a:t> – Restarts/stops a container</a:t>
            </a:r>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rm</a:t>
            </a:r>
            <a:r>
              <a:rPr lang="en-US" dirty="0" smtClean="0"/>
              <a:t> – Removes container(s)</a:t>
            </a:r>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attach </a:t>
            </a:r>
            <a:r>
              <a:rPr lang="en-US" dirty="0" smtClean="0"/>
              <a:t>– Attach to running container</a:t>
            </a:r>
          </a:p>
          <a:p>
            <a:pPr lvl="1"/>
            <a:r>
              <a:rPr lang="en-US" dirty="0" err="1" smtClean="0">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top </a:t>
            </a:r>
            <a:r>
              <a:rPr lang="en-US" dirty="0" smtClean="0"/>
              <a:t>– Display processes running in container</a:t>
            </a:r>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exec </a:t>
            </a:r>
            <a:r>
              <a:rPr lang="en-US" dirty="0" smtClean="0"/>
              <a:t>– Run a command in a container</a:t>
            </a:r>
            <a:endParaRPr lang="en-US" dirty="0"/>
          </a:p>
        </p:txBody>
      </p:sp>
      <p:sp>
        <p:nvSpPr>
          <p:cNvPr id="7" name="Textplatzhalter 6"/>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428865817"/>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Docker CLI</a:t>
            </a:r>
            <a:endParaRPr lang="en-US" dirty="0"/>
          </a:p>
        </p:txBody>
      </p:sp>
      <p:sp>
        <p:nvSpPr>
          <p:cNvPr id="3" name="Textplatzhalter 2"/>
          <p:cNvSpPr>
            <a:spLocks noGrp="1"/>
          </p:cNvSpPr>
          <p:nvPr>
            <p:ph type="body" sz="quarter" idx="23"/>
          </p:nvPr>
        </p:nvSpPr>
        <p:spPr/>
        <p:txBody>
          <a:bodyPr/>
          <a:lstStyle/>
          <a:p>
            <a:r>
              <a:rPr lang="en-US" dirty="0" smtClean="0"/>
              <a:t>Starting Containers</a:t>
            </a:r>
            <a:endParaRPr lang="en-US" dirty="0"/>
          </a:p>
        </p:txBody>
      </p:sp>
      <p:sp>
        <p:nvSpPr>
          <p:cNvPr id="8" name="Textplatzhalter 7"/>
          <p:cNvSpPr>
            <a:spLocks noGrp="1"/>
          </p:cNvSpPr>
          <p:nvPr>
            <p:ph type="body" sz="quarter" idx="24"/>
          </p:nvPr>
        </p:nvSpPr>
        <p:spPr/>
        <p:txBody>
          <a:bodyPr/>
          <a:lstStyle/>
          <a:p>
            <a:r>
              <a:rPr lang="en-US" dirty="0" smtClean="0"/>
              <a:t>Interactive container</a:t>
            </a:r>
          </a:p>
          <a:p>
            <a:r>
              <a:rPr lang="en-US" dirty="0" err="1" smtClean="0"/>
              <a:t>Daemonized</a:t>
            </a:r>
            <a:r>
              <a:rPr lang="en-US" dirty="0" smtClean="0"/>
              <a:t> container</a:t>
            </a:r>
          </a:p>
          <a:p>
            <a:pPr lvl="1"/>
            <a:r>
              <a:rPr lang="en-US" dirty="0" smtClean="0"/>
              <a:t>Running in the background</a:t>
            </a:r>
          </a:p>
          <a:p>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rm</a:t>
            </a:r>
            <a:r>
              <a:rPr lang="en-US" dirty="0" smtClean="0"/>
              <a:t> removes container when it exits</a:t>
            </a:r>
            <a:endParaRPr lang="en-US" dirty="0"/>
          </a:p>
        </p:txBody>
      </p:sp>
      <p:sp>
        <p:nvSpPr>
          <p:cNvPr id="9" name="Textplatzhalter 8"/>
          <p:cNvSpPr>
            <a:spLocks noGrp="1"/>
          </p:cNvSpPr>
          <p:nvPr>
            <p:ph type="body" sz="quarter" idx="25"/>
          </p:nvPr>
        </p:nvSpPr>
        <p:spPr/>
        <p:txBody>
          <a:bodyPr/>
          <a:lstStyle/>
          <a:p>
            <a:endParaRPr lang="en-US"/>
          </a:p>
        </p:txBody>
      </p:sp>
      <p:sp>
        <p:nvSpPr>
          <p:cNvPr id="11" name="Textfeld 10"/>
          <p:cNvSpPr txBox="1"/>
          <p:nvPr/>
        </p:nvSpPr>
        <p:spPr>
          <a:xfrm>
            <a:off x="112865" y="655012"/>
            <a:ext cx="4910319"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run </a:t>
            </a:r>
            <a:endParaRPr lang="en-US" sz="1400" noProof="1" smtClean="0">
              <a:solidFill>
                <a:srgbClr val="595959"/>
              </a:solidFill>
              <a:latin typeface="Courier New" panose="02070309020205020404" pitchFamily="49" charset="0"/>
              <a:ea typeface="+mn-ea"/>
              <a:cs typeface="Courier New" panose="02070309020205020404" pitchFamily="49" charset="0"/>
            </a:endParaRPr>
          </a:p>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a:t>
            </a:r>
            <a:r>
              <a:rPr lang="en-US" sz="1400" noProof="1" smtClean="0">
                <a:solidFill>
                  <a:srgbClr val="595959"/>
                </a:solidFill>
                <a:latin typeface="Courier New" panose="02070309020205020404" pitchFamily="49" charset="0"/>
                <a:ea typeface="+mn-ea"/>
                <a:cs typeface="Courier New" panose="02070309020205020404" pitchFamily="49" charset="0"/>
              </a:rPr>
              <a:t> --</a:t>
            </a:r>
            <a:r>
              <a:rPr lang="en-US" sz="1400" noProof="1">
                <a:solidFill>
                  <a:srgbClr val="595959"/>
                </a:solidFill>
                <a:latin typeface="Courier New" panose="02070309020205020404" pitchFamily="49" charset="0"/>
                <a:ea typeface="+mn-ea"/>
                <a:cs typeface="Courier New" panose="02070309020205020404" pitchFamily="49" charset="0"/>
              </a:rPr>
              <a:t>name helloDocker -i -t ubuntu /</a:t>
            </a:r>
            <a:r>
              <a:rPr lang="en-US" sz="1400" noProof="1" smtClean="0">
                <a:solidFill>
                  <a:srgbClr val="595959"/>
                </a:solidFill>
                <a:latin typeface="Courier New" panose="02070309020205020404" pitchFamily="49" charset="0"/>
                <a:ea typeface="+mn-ea"/>
                <a:cs typeface="Courier New" panose="02070309020205020404" pitchFamily="49" charset="0"/>
              </a:rPr>
              <a:t>bin/bash</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18" name="Gruppieren 17"/>
          <p:cNvGrpSpPr/>
          <p:nvPr/>
        </p:nvGrpSpPr>
        <p:grpSpPr>
          <a:xfrm>
            <a:off x="3867351" y="1116097"/>
            <a:ext cx="2095641" cy="369912"/>
            <a:chOff x="3861990" y="1529049"/>
            <a:chExt cx="2095641" cy="369912"/>
          </a:xfrm>
        </p:grpSpPr>
        <p:cxnSp>
          <p:nvCxnSpPr>
            <p:cNvPr id="13" name="Gerader Verbinder 12"/>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4" name="Gerader Verbinder 13"/>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7" name="Textfeld 16"/>
            <p:cNvSpPr txBox="1"/>
            <p:nvPr/>
          </p:nvSpPr>
          <p:spPr>
            <a:xfrm>
              <a:off x="4078014" y="1591184"/>
              <a:ext cx="187961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Command to execute</a:t>
              </a:r>
              <a:endParaRPr lang="en-US" sz="1400" dirty="0">
                <a:solidFill>
                  <a:srgbClr val="595959"/>
                </a:solidFill>
                <a:latin typeface="Segoe UI"/>
                <a:ea typeface="+mn-ea"/>
              </a:endParaRPr>
            </a:p>
          </p:txBody>
        </p:sp>
      </p:grpSp>
      <p:grpSp>
        <p:nvGrpSpPr>
          <p:cNvPr id="19" name="Gruppieren 18"/>
          <p:cNvGrpSpPr/>
          <p:nvPr/>
        </p:nvGrpSpPr>
        <p:grpSpPr>
          <a:xfrm>
            <a:off x="3137201" y="1116097"/>
            <a:ext cx="1384934" cy="677109"/>
            <a:chOff x="3861990" y="1221852"/>
            <a:chExt cx="1384934" cy="677109"/>
          </a:xfrm>
        </p:grpSpPr>
        <p:cxnSp>
          <p:nvCxnSpPr>
            <p:cNvPr id="20" name="Gerader Verbinder 19"/>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116891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Image name</a:t>
              </a:r>
              <a:endParaRPr lang="en-US" sz="1400" dirty="0">
                <a:solidFill>
                  <a:srgbClr val="595959"/>
                </a:solidFill>
                <a:latin typeface="Segoe UI"/>
                <a:ea typeface="+mn-ea"/>
              </a:endParaRPr>
            </a:p>
          </p:txBody>
        </p:sp>
      </p:grpSp>
      <p:grpSp>
        <p:nvGrpSpPr>
          <p:cNvPr id="24" name="Gruppieren 23"/>
          <p:cNvGrpSpPr/>
          <p:nvPr/>
        </p:nvGrpSpPr>
        <p:grpSpPr>
          <a:xfrm>
            <a:off x="2809820" y="1116097"/>
            <a:ext cx="1957398" cy="984306"/>
            <a:chOff x="3861990" y="914655"/>
            <a:chExt cx="1957398" cy="984306"/>
          </a:xfrm>
        </p:grpSpPr>
        <p:cxnSp>
          <p:nvCxnSpPr>
            <p:cNvPr id="25" name="Gerader Verbinder 24"/>
            <p:cNvCxnSpPr/>
            <p:nvPr/>
          </p:nvCxnSpPr>
          <p:spPr>
            <a:xfrm>
              <a:off x="3861990" y="914655"/>
              <a:ext cx="0" cy="830418"/>
            </a:xfrm>
            <a:prstGeom prst="line">
              <a:avLst/>
            </a:prstGeom>
          </p:spPr>
          <p:style>
            <a:lnRef idx="2">
              <a:schemeClr val="dk1"/>
            </a:lnRef>
            <a:fillRef idx="0">
              <a:schemeClr val="dk1"/>
            </a:fillRef>
            <a:effectRef idx="1">
              <a:schemeClr val="dk1"/>
            </a:effectRef>
            <a:fontRef idx="minor">
              <a:schemeClr val="tx1"/>
            </a:fontRef>
          </p:style>
        </p:cxnSp>
        <p:cxnSp>
          <p:nvCxnSpPr>
            <p:cNvPr id="26" name="Gerader Verbinder 25"/>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7" name="Textfeld 26"/>
            <p:cNvSpPr txBox="1"/>
            <p:nvPr/>
          </p:nvSpPr>
          <p:spPr>
            <a:xfrm>
              <a:off x="4078014" y="1591184"/>
              <a:ext cx="1741374"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Allocate pseudo-</a:t>
              </a:r>
              <a:r>
                <a:rPr lang="en-US" sz="1400" dirty="0" err="1" smtClean="0">
                  <a:solidFill>
                    <a:srgbClr val="595959"/>
                  </a:solidFill>
                  <a:latin typeface="Segoe UI"/>
                  <a:ea typeface="+mn-ea"/>
                </a:rPr>
                <a:t>tty</a:t>
              </a:r>
              <a:endParaRPr lang="en-US" sz="1400" dirty="0">
                <a:solidFill>
                  <a:srgbClr val="595959"/>
                </a:solidFill>
                <a:latin typeface="Segoe UI"/>
                <a:ea typeface="+mn-ea"/>
              </a:endParaRPr>
            </a:p>
          </p:txBody>
        </p:sp>
      </p:grpSp>
      <p:grpSp>
        <p:nvGrpSpPr>
          <p:cNvPr id="29" name="Gruppieren 28"/>
          <p:cNvGrpSpPr/>
          <p:nvPr/>
        </p:nvGrpSpPr>
        <p:grpSpPr>
          <a:xfrm>
            <a:off x="2452429" y="1115290"/>
            <a:ext cx="1804151" cy="1283104"/>
            <a:chOff x="3861990" y="615857"/>
            <a:chExt cx="1804151" cy="1283104"/>
          </a:xfrm>
        </p:grpSpPr>
        <p:cxnSp>
          <p:nvCxnSpPr>
            <p:cNvPr id="30" name="Gerader Verbinder 29"/>
            <p:cNvCxnSpPr/>
            <p:nvPr/>
          </p:nvCxnSpPr>
          <p:spPr>
            <a:xfrm>
              <a:off x="3861990" y="615857"/>
              <a:ext cx="0" cy="1129216"/>
            </a:xfrm>
            <a:prstGeom prst="line">
              <a:avLst/>
            </a:prstGeom>
          </p:spPr>
          <p:style>
            <a:lnRef idx="2">
              <a:schemeClr val="dk1"/>
            </a:lnRef>
            <a:fillRef idx="0">
              <a:schemeClr val="dk1"/>
            </a:fillRef>
            <a:effectRef idx="1">
              <a:schemeClr val="dk1"/>
            </a:effectRef>
            <a:fontRef idx="minor">
              <a:schemeClr val="tx1"/>
            </a:fontRef>
          </p:style>
        </p:cxnSp>
        <p:cxnSp>
          <p:nvCxnSpPr>
            <p:cNvPr id="31" name="Gerader Verbinder 3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2" name="Textfeld 31"/>
            <p:cNvSpPr txBox="1"/>
            <p:nvPr/>
          </p:nvSpPr>
          <p:spPr>
            <a:xfrm>
              <a:off x="4078014" y="1591184"/>
              <a:ext cx="158812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Keep STDIN open</a:t>
              </a:r>
              <a:endParaRPr lang="en-US" sz="1400" dirty="0">
                <a:solidFill>
                  <a:srgbClr val="595959"/>
                </a:solidFill>
                <a:latin typeface="Segoe UI"/>
                <a:ea typeface="+mn-ea"/>
              </a:endParaRPr>
            </a:p>
          </p:txBody>
        </p:sp>
      </p:grpSp>
      <p:grpSp>
        <p:nvGrpSpPr>
          <p:cNvPr id="34" name="Gruppieren 33"/>
          <p:cNvGrpSpPr/>
          <p:nvPr/>
        </p:nvGrpSpPr>
        <p:grpSpPr>
          <a:xfrm>
            <a:off x="453978" y="1115290"/>
            <a:ext cx="2183166" cy="1582118"/>
            <a:chOff x="3861990" y="316843"/>
            <a:chExt cx="2183166" cy="1582118"/>
          </a:xfrm>
        </p:grpSpPr>
        <p:cxnSp>
          <p:nvCxnSpPr>
            <p:cNvPr id="35" name="Gerader Verbinder 34"/>
            <p:cNvCxnSpPr/>
            <p:nvPr/>
          </p:nvCxnSpPr>
          <p:spPr>
            <a:xfrm>
              <a:off x="3861990" y="316843"/>
              <a:ext cx="0" cy="1428230"/>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36"/>
            <p:cNvSpPr txBox="1"/>
            <p:nvPr/>
          </p:nvSpPr>
          <p:spPr>
            <a:xfrm>
              <a:off x="4078014" y="1591184"/>
              <a:ext cx="1967142"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Name of the container</a:t>
              </a:r>
              <a:endParaRPr lang="en-US" sz="1400" dirty="0">
                <a:solidFill>
                  <a:srgbClr val="595959"/>
                </a:solidFill>
                <a:latin typeface="Segoe UI"/>
                <a:ea typeface="+mn-ea"/>
              </a:endParaRPr>
            </a:p>
          </p:txBody>
        </p:sp>
      </p:grpSp>
      <p:sp>
        <p:nvSpPr>
          <p:cNvPr id="39" name="Textfeld 38"/>
          <p:cNvSpPr txBox="1"/>
          <p:nvPr/>
        </p:nvSpPr>
        <p:spPr>
          <a:xfrm>
            <a:off x="112865" y="3119475"/>
            <a:ext cx="6091732"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run --name </a:t>
            </a:r>
            <a:r>
              <a:rPr lang="en-US" sz="1400" noProof="1" smtClean="0">
                <a:solidFill>
                  <a:srgbClr val="595959"/>
                </a:solidFill>
                <a:latin typeface="Courier New" panose="02070309020205020404" pitchFamily="49" charset="0"/>
                <a:ea typeface="+mn-ea"/>
                <a:cs typeface="Courier New" panose="02070309020205020404" pitchFamily="49" charset="0"/>
              </a:rPr>
              <a:t>… </a:t>
            </a:r>
          </a:p>
          <a:p>
            <a:pPr defTabSz="914400" fontAlgn="auto">
              <a:spcBef>
                <a:spcPts val="0"/>
              </a:spcBef>
              <a:spcAft>
                <a:spcPts val="0"/>
              </a:spcAft>
              <a:buClrTx/>
              <a:buSzTx/>
              <a:buFontTx/>
              <a:buNone/>
            </a:pPr>
            <a:r>
              <a:rPr lang="en-US" sz="1400" noProof="1" smtClean="0">
                <a:solidFill>
                  <a:srgbClr val="595959"/>
                </a:solidFill>
                <a:latin typeface="Courier New" panose="02070309020205020404" pitchFamily="49" charset="0"/>
                <a:ea typeface="+mn-ea"/>
                <a:cs typeface="Courier New" panose="02070309020205020404" pitchFamily="49" charset="0"/>
              </a:rPr>
              <a:t> -</a:t>
            </a:r>
            <a:r>
              <a:rPr lang="en-US" sz="1400" noProof="1">
                <a:solidFill>
                  <a:srgbClr val="595959"/>
                </a:solidFill>
                <a:latin typeface="Courier New" panose="02070309020205020404" pitchFamily="49" charset="0"/>
                <a:ea typeface="+mn-ea"/>
                <a:cs typeface="Courier New" panose="02070309020205020404" pitchFamily="49" charset="0"/>
              </a:rPr>
              <a:t>d ubuntu /bin/bash </a:t>
            </a:r>
            <a:r>
              <a:rPr lang="en-US" sz="1400" noProof="1" smtClean="0">
                <a:solidFill>
                  <a:srgbClr val="595959"/>
                </a:solidFill>
                <a:latin typeface="Courier New" panose="02070309020205020404" pitchFamily="49" charset="0"/>
                <a:ea typeface="+mn-ea"/>
                <a:cs typeface="Courier New" panose="02070309020205020404" pitchFamily="49" charset="0"/>
              </a:rPr>
              <a:t>-</a:t>
            </a:r>
            <a:r>
              <a:rPr lang="en-US" sz="1400" noProof="1">
                <a:solidFill>
                  <a:srgbClr val="595959"/>
                </a:solidFill>
                <a:latin typeface="Courier New" panose="02070309020205020404" pitchFamily="49" charset="0"/>
                <a:ea typeface="+mn-ea"/>
                <a:cs typeface="Courier New" panose="02070309020205020404" pitchFamily="49" charset="0"/>
              </a:rPr>
              <a:t>c "while true; do echo </a:t>
            </a:r>
            <a:r>
              <a:rPr lang="en-US" sz="1400" noProof="1" smtClean="0">
                <a:solidFill>
                  <a:srgbClr val="595959"/>
                </a:solidFill>
                <a:latin typeface="Courier New" panose="02070309020205020404" pitchFamily="49" charset="0"/>
                <a:ea typeface="+mn-ea"/>
                <a:cs typeface="Courier New" panose="02070309020205020404" pitchFamily="49" charset="0"/>
              </a:rPr>
              <a:t>hi; </a:t>
            </a:r>
            <a:r>
              <a:rPr lang="en-US" sz="1400" noProof="1">
                <a:solidFill>
                  <a:srgbClr val="595959"/>
                </a:solidFill>
                <a:latin typeface="Courier New" panose="02070309020205020404" pitchFamily="49" charset="0"/>
                <a:ea typeface="+mn-ea"/>
                <a:cs typeface="Courier New" panose="02070309020205020404" pitchFamily="49" charset="0"/>
              </a:rPr>
              <a:t>done"</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40" name="Gruppieren 39"/>
          <p:cNvGrpSpPr/>
          <p:nvPr/>
        </p:nvGrpSpPr>
        <p:grpSpPr>
          <a:xfrm>
            <a:off x="1404608" y="3593430"/>
            <a:ext cx="3484676" cy="369912"/>
            <a:chOff x="3861990" y="1529049"/>
            <a:chExt cx="3484676" cy="369912"/>
          </a:xfrm>
        </p:grpSpPr>
        <p:cxnSp>
          <p:nvCxnSpPr>
            <p:cNvPr id="41" name="Gerader Verbinder 40"/>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42" name="Gerader Verbinder 41"/>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43" name="Textfeld 42"/>
            <p:cNvSpPr txBox="1"/>
            <p:nvPr/>
          </p:nvSpPr>
          <p:spPr>
            <a:xfrm>
              <a:off x="4078014" y="1591184"/>
              <a:ext cx="3268652"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Command to execute (with arguments)</a:t>
              </a:r>
              <a:endParaRPr lang="en-US" sz="1400" dirty="0">
                <a:solidFill>
                  <a:srgbClr val="595959"/>
                </a:solidFill>
                <a:latin typeface="Segoe UI"/>
                <a:ea typeface="+mn-ea"/>
              </a:endParaRPr>
            </a:p>
          </p:txBody>
        </p:sp>
      </p:grpSp>
      <p:grpSp>
        <p:nvGrpSpPr>
          <p:cNvPr id="56" name="Gruppieren 55"/>
          <p:cNvGrpSpPr/>
          <p:nvPr/>
        </p:nvGrpSpPr>
        <p:grpSpPr>
          <a:xfrm>
            <a:off x="327920" y="3579981"/>
            <a:ext cx="4709434" cy="656964"/>
            <a:chOff x="3861990" y="1241997"/>
            <a:chExt cx="4709434" cy="656964"/>
          </a:xfrm>
        </p:grpSpPr>
        <p:cxnSp>
          <p:nvCxnSpPr>
            <p:cNvPr id="57" name="Gerader Verbinder 56"/>
            <p:cNvCxnSpPr/>
            <p:nvPr/>
          </p:nvCxnSpPr>
          <p:spPr>
            <a:xfrm>
              <a:off x="3861990" y="1241997"/>
              <a:ext cx="0" cy="503076"/>
            </a:xfrm>
            <a:prstGeom prst="line">
              <a:avLst/>
            </a:prstGeom>
          </p:spPr>
          <p:style>
            <a:lnRef idx="2">
              <a:schemeClr val="dk1"/>
            </a:lnRef>
            <a:fillRef idx="0">
              <a:schemeClr val="dk1"/>
            </a:fillRef>
            <a:effectRef idx="1">
              <a:schemeClr val="dk1"/>
            </a:effectRef>
            <a:fontRef idx="minor">
              <a:schemeClr val="tx1"/>
            </a:fontRef>
          </p:style>
        </p:cxnSp>
        <p:cxnSp>
          <p:nvCxnSpPr>
            <p:cNvPr id="58" name="Gerader Verbinder 57"/>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59" name="Textfeld 58"/>
            <p:cNvSpPr txBox="1"/>
            <p:nvPr/>
          </p:nvSpPr>
          <p:spPr>
            <a:xfrm>
              <a:off x="4078014" y="1591184"/>
              <a:ext cx="449341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Detach the container to the background (</a:t>
              </a:r>
              <a:r>
                <a:rPr lang="en-US" sz="1400" dirty="0" err="1" smtClean="0">
                  <a:solidFill>
                    <a:srgbClr val="595959"/>
                  </a:solidFill>
                  <a:latin typeface="Segoe UI"/>
                  <a:ea typeface="+mn-ea"/>
                </a:rPr>
                <a:t>daemonized</a:t>
              </a:r>
              <a:r>
                <a:rPr lang="en-US" sz="1400" dirty="0" smtClean="0">
                  <a:solidFill>
                    <a:srgbClr val="595959"/>
                  </a:solidFill>
                  <a:latin typeface="Segoe UI"/>
                  <a:ea typeface="+mn-ea"/>
                </a:rPr>
                <a:t>)</a:t>
              </a:r>
              <a:endParaRPr lang="en-US" sz="1400" dirty="0">
                <a:solidFill>
                  <a:srgbClr val="595959"/>
                </a:solidFill>
                <a:latin typeface="Segoe UI"/>
                <a:ea typeface="+mn-ea"/>
              </a:endParaRPr>
            </a:p>
          </p:txBody>
        </p:sp>
      </p:grpSp>
    </p:spTree>
    <p:extLst>
      <p:ext uri="{BB962C8B-B14F-4D97-AF65-F5344CB8AC3E}">
        <p14:creationId xmlns:p14="http://schemas.microsoft.com/office/powerpoint/2010/main" val="1206850536"/>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mtClean="0"/>
              <a:t>Demo</a:t>
            </a:r>
            <a:endParaRPr lang="en-US" dirty="0"/>
          </a:p>
        </p:txBody>
      </p:sp>
      <p:sp>
        <p:nvSpPr>
          <p:cNvPr id="6" name="Inhaltsplatzhalter 5"/>
          <p:cNvSpPr>
            <a:spLocks noGrp="1"/>
          </p:cNvSpPr>
          <p:nvPr>
            <p:ph sz="quarter" idx="22"/>
          </p:nvPr>
        </p:nvSpPr>
        <p:spPr/>
        <p:txBody>
          <a:bodyPr/>
          <a:lstStyle/>
          <a:p>
            <a:r>
              <a:rPr lang="en-US" noProof="1" smtClean="0"/>
              <a:t># Check if docker is running</a:t>
            </a:r>
          </a:p>
          <a:p>
            <a:r>
              <a:rPr lang="en-US" noProof="1" smtClean="0"/>
              <a:t>docker info</a:t>
            </a:r>
          </a:p>
          <a:p>
            <a:endParaRPr lang="en-US" noProof="1" smtClean="0"/>
          </a:p>
          <a:p>
            <a:r>
              <a:rPr lang="en-US" noProof="1" smtClean="0"/>
              <a:t># Start interactive container</a:t>
            </a:r>
          </a:p>
          <a:p>
            <a:r>
              <a:rPr lang="en-US" noProof="1" smtClean="0"/>
              <a:t>docker run -it ubuntu /bin/bash</a:t>
            </a:r>
          </a:p>
          <a:p>
            <a:pPr lvl="1"/>
            <a:r>
              <a:rPr lang="en-US" noProof="1" smtClean="0"/>
              <a:t>echo Hello &gt; hello.txt</a:t>
            </a:r>
          </a:p>
          <a:p>
            <a:pPr lvl="1"/>
            <a:r>
              <a:rPr lang="en-US" noProof="1" smtClean="0"/>
              <a:t>exit</a:t>
            </a:r>
          </a:p>
          <a:p>
            <a:endParaRPr lang="en-US" noProof="1" smtClean="0"/>
          </a:p>
          <a:p>
            <a:r>
              <a:rPr lang="en-US" noProof="1" smtClean="0"/>
              <a:t># List containers</a:t>
            </a:r>
          </a:p>
          <a:p>
            <a:r>
              <a:rPr lang="en-US" noProof="1" smtClean="0"/>
              <a:t>docker ps</a:t>
            </a:r>
          </a:p>
          <a:p>
            <a:r>
              <a:rPr lang="en-US" noProof="1" smtClean="0"/>
              <a:t>docker ps –a</a:t>
            </a:r>
          </a:p>
          <a:p>
            <a:r>
              <a:rPr lang="en-US" noProof="1" smtClean="0"/>
              <a:t>docker ps --no-trunc -aq</a:t>
            </a:r>
          </a:p>
          <a:p>
            <a:endParaRPr lang="en-US" noProof="1" smtClean="0"/>
          </a:p>
          <a:p>
            <a:r>
              <a:rPr lang="en-US" noProof="1" smtClean="0"/>
              <a:t># Restart container</a:t>
            </a:r>
          </a:p>
          <a:p>
            <a:r>
              <a:rPr lang="en-US" noProof="1" smtClean="0"/>
              <a:t>docker start …</a:t>
            </a:r>
          </a:p>
          <a:p>
            <a:endParaRPr lang="en-US" noProof="1" smtClean="0"/>
          </a:p>
          <a:p>
            <a:r>
              <a:rPr lang="en-US" noProof="1" smtClean="0"/>
              <a:t># Attach to container</a:t>
            </a:r>
          </a:p>
          <a:p>
            <a:r>
              <a:rPr lang="en-US" noProof="1" smtClean="0"/>
              <a:t>docker attach …</a:t>
            </a:r>
          </a:p>
          <a:p>
            <a:endParaRPr lang="en-US" noProof="1" smtClean="0"/>
          </a:p>
          <a:p>
            <a:r>
              <a:rPr lang="en-US" noProof="1" smtClean="0"/>
              <a:t># Remove container</a:t>
            </a:r>
          </a:p>
          <a:p>
            <a:r>
              <a:rPr lang="en-US" noProof="1" smtClean="0"/>
              <a:t>docker rm …</a:t>
            </a:r>
          </a:p>
          <a:p>
            <a:r>
              <a:rPr lang="en-US" noProof="1" smtClean="0"/>
              <a:t># Remove all containers</a:t>
            </a:r>
          </a:p>
          <a:p>
            <a:r>
              <a:rPr lang="en-US" noProof="1" smtClean="0"/>
              <a:t>docker rm `docker ps --no-trunc -aq`</a:t>
            </a:r>
            <a:endParaRPr lang="en-US" noProof="1"/>
          </a:p>
        </p:txBody>
      </p:sp>
      <p:sp>
        <p:nvSpPr>
          <p:cNvPr id="7" name="Textplatzhalter 6"/>
          <p:cNvSpPr>
            <a:spLocks noGrp="1"/>
          </p:cNvSpPr>
          <p:nvPr>
            <p:ph type="body" sz="quarter" idx="23"/>
          </p:nvPr>
        </p:nvSpPr>
        <p:spPr/>
        <p:txBody>
          <a:bodyPr/>
          <a:lstStyle/>
          <a:p>
            <a:r>
              <a:rPr lang="en-US" dirty="0" smtClean="0"/>
              <a:t>Interactive Container</a:t>
            </a:r>
            <a:endParaRPr lang="en-US" dirty="0"/>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660217317"/>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mtClean="0"/>
              <a:t>Demo</a:t>
            </a:r>
            <a:endParaRPr lang="en-US" dirty="0"/>
          </a:p>
        </p:txBody>
      </p:sp>
      <p:sp>
        <p:nvSpPr>
          <p:cNvPr id="6" name="Inhaltsplatzhalter 5"/>
          <p:cNvSpPr>
            <a:spLocks noGrp="1"/>
          </p:cNvSpPr>
          <p:nvPr>
            <p:ph sz="quarter" idx="22"/>
          </p:nvPr>
        </p:nvSpPr>
        <p:spPr/>
        <p:txBody>
          <a:bodyPr/>
          <a:lstStyle/>
          <a:p>
            <a:r>
              <a:rPr lang="en-US" noProof="1" smtClean="0"/>
              <a:t># Start demonized container and get logs</a:t>
            </a:r>
          </a:p>
          <a:p>
            <a:r>
              <a:rPr lang="en-US" noProof="1" smtClean="0"/>
              <a:t>docker run -d ubuntu /bin/bash \</a:t>
            </a:r>
          </a:p>
          <a:p>
            <a:r>
              <a:rPr lang="en-US" noProof="1" smtClean="0"/>
              <a:t>	-c "while true; do echo hello world; sleep 1; done"</a:t>
            </a:r>
          </a:p>
          <a:p>
            <a:endParaRPr lang="en-US" noProof="1" smtClean="0"/>
          </a:p>
          <a:p>
            <a:r>
              <a:rPr lang="en-US" noProof="1" smtClean="0"/>
              <a:t># Get the logs (-f for continuous monitoring)</a:t>
            </a:r>
            <a:endParaRPr lang="en-US" noProof="1"/>
          </a:p>
          <a:p>
            <a:r>
              <a:rPr lang="en-US" noProof="1" smtClean="0"/>
              <a:t>docker logs …</a:t>
            </a:r>
          </a:p>
          <a:p>
            <a:endParaRPr lang="en-US" noProof="1" smtClean="0"/>
          </a:p>
          <a:p>
            <a:r>
              <a:rPr lang="en-US" noProof="1" smtClean="0"/>
              <a:t># Check the processes in docker container</a:t>
            </a:r>
          </a:p>
          <a:p>
            <a:r>
              <a:rPr lang="en-US" noProof="1" smtClean="0"/>
              <a:t>docker top …</a:t>
            </a:r>
            <a:endParaRPr lang="en-US" noProof="1"/>
          </a:p>
          <a:p>
            <a:endParaRPr lang="en-US" noProof="1"/>
          </a:p>
          <a:p>
            <a:r>
              <a:rPr lang="en-US" noProof="1" smtClean="0"/>
              <a:t># Open interactive shell in running container</a:t>
            </a:r>
          </a:p>
          <a:p>
            <a:r>
              <a:rPr lang="en-US" noProof="1"/>
              <a:t>docker </a:t>
            </a:r>
            <a:r>
              <a:rPr lang="en-US" noProof="1" smtClean="0"/>
              <a:t>exec -it … /bin/bash</a:t>
            </a:r>
          </a:p>
          <a:p>
            <a:endParaRPr lang="en-US" noProof="1"/>
          </a:p>
          <a:p>
            <a:r>
              <a:rPr lang="en-US" noProof="1" smtClean="0"/>
              <a:t># Inspect the details of a running container</a:t>
            </a:r>
          </a:p>
          <a:p>
            <a:r>
              <a:rPr lang="en-US" noProof="1" smtClean="0"/>
              <a:t>docker inspect …</a:t>
            </a:r>
          </a:p>
          <a:p>
            <a:endParaRPr lang="en-US" noProof="1"/>
          </a:p>
          <a:p>
            <a:endParaRPr lang="en-US" noProof="1" smtClean="0"/>
          </a:p>
          <a:p>
            <a:r>
              <a:rPr lang="en-US" noProof="1" smtClean="0"/>
              <a:t># WINDOWS</a:t>
            </a:r>
          </a:p>
          <a:p>
            <a:r>
              <a:rPr lang="en-US" dirty="0" err="1"/>
              <a:t>docker</a:t>
            </a:r>
            <a:r>
              <a:rPr lang="en-US" dirty="0"/>
              <a:t> run </a:t>
            </a:r>
            <a:r>
              <a:rPr lang="en-US" dirty="0" smtClean="0"/>
              <a:t>-</a:t>
            </a:r>
            <a:r>
              <a:rPr lang="en-US" dirty="0"/>
              <a:t>it </a:t>
            </a:r>
            <a:r>
              <a:rPr lang="en-US" dirty="0" err="1"/>
              <a:t>windowsservercore</a:t>
            </a:r>
            <a:r>
              <a:rPr lang="en-US" dirty="0"/>
              <a:t> </a:t>
            </a:r>
            <a:r>
              <a:rPr lang="en-US" dirty="0" err="1"/>
              <a:t>cmd</a:t>
            </a:r>
            <a:endParaRPr lang="en-US" noProof="1" smtClean="0"/>
          </a:p>
          <a:p>
            <a:endParaRPr lang="en-US" noProof="1" smtClean="0"/>
          </a:p>
          <a:p>
            <a:r>
              <a:rPr lang="en-US" noProof="1" smtClean="0"/>
              <a:t>docker build –t myweb .</a:t>
            </a:r>
          </a:p>
          <a:p>
            <a:r>
              <a:rPr lang="en-US" noProof="1" smtClean="0"/>
              <a:t>docker run </a:t>
            </a:r>
            <a:endParaRPr lang="en-US" noProof="1"/>
          </a:p>
        </p:txBody>
      </p:sp>
      <p:sp>
        <p:nvSpPr>
          <p:cNvPr id="7" name="Textplatzhalter 6"/>
          <p:cNvSpPr>
            <a:spLocks noGrp="1"/>
          </p:cNvSpPr>
          <p:nvPr>
            <p:ph type="body" sz="quarter" idx="23"/>
          </p:nvPr>
        </p:nvSpPr>
        <p:spPr/>
        <p:txBody>
          <a:bodyPr/>
          <a:lstStyle/>
          <a:p>
            <a:r>
              <a:rPr lang="en-US" dirty="0" err="1" smtClean="0"/>
              <a:t>Daemonized</a:t>
            </a:r>
            <a:r>
              <a:rPr lang="en-US" dirty="0" smtClean="0"/>
              <a:t> Container</a:t>
            </a:r>
            <a:endParaRPr lang="en-US" dirty="0"/>
          </a:p>
        </p:txBody>
      </p:sp>
      <p:sp>
        <p:nvSpPr>
          <p:cNvPr id="13" name="Textplatzhalter 12"/>
          <p:cNvSpPr>
            <a:spLocks noGrp="1"/>
          </p:cNvSpPr>
          <p:nvPr>
            <p:ph type="body" sz="quarter" idx="24"/>
          </p:nvPr>
        </p:nvSpPr>
        <p:spPr/>
        <p:txBody>
          <a:bodyPr/>
          <a:lstStyle/>
          <a:p>
            <a:endParaRPr lang="en-US"/>
          </a:p>
        </p:txBody>
      </p:sp>
      <p:sp>
        <p:nvSpPr>
          <p:cNvPr id="14" name="Textplatzhalter 13"/>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212164436"/>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Networking</a:t>
            </a:r>
            <a:endParaRPr lang="en-US" dirty="0"/>
          </a:p>
        </p:txBody>
      </p:sp>
      <p:sp>
        <p:nvSpPr>
          <p:cNvPr id="3" name="Textplatzhalter 2"/>
          <p:cNvSpPr>
            <a:spLocks noGrp="1"/>
          </p:cNvSpPr>
          <p:nvPr>
            <p:ph type="body" sz="quarter" idx="25"/>
          </p:nvPr>
        </p:nvSpPr>
        <p:spPr/>
        <p:txBody>
          <a:bodyPr/>
          <a:lstStyle/>
          <a:p>
            <a:r>
              <a:rPr lang="en-US" dirty="0" smtClean="0"/>
              <a:t>Docker Networking</a:t>
            </a:r>
            <a:endParaRPr lang="en-US" dirty="0"/>
          </a:p>
        </p:txBody>
      </p:sp>
    </p:spTree>
    <p:extLst>
      <p:ext uri="{BB962C8B-B14F-4D97-AF65-F5344CB8AC3E}">
        <p14:creationId xmlns:p14="http://schemas.microsoft.com/office/powerpoint/2010/main" val="1186379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Networks</a:t>
            </a:r>
            <a:endParaRPr lang="de-AT" dirty="0"/>
          </a:p>
        </p:txBody>
      </p:sp>
      <p:sp>
        <p:nvSpPr>
          <p:cNvPr id="5" name="Inhaltsplatzhalter 4"/>
          <p:cNvSpPr>
            <a:spLocks noGrp="1"/>
          </p:cNvSpPr>
          <p:nvPr>
            <p:ph sz="quarter" idx="12"/>
          </p:nvPr>
        </p:nvSpPr>
        <p:spPr/>
        <p:txBody>
          <a:bodyPr/>
          <a:lstStyle/>
          <a:p>
            <a:r>
              <a:rPr lang="en-US" dirty="0" smtClean="0"/>
              <a:t>By default, three networks</a:t>
            </a:r>
          </a:p>
          <a:p>
            <a:pPr lvl="1"/>
            <a:r>
              <a:rPr lang="en-US" i="1" dirty="0" smtClean="0"/>
              <a:t>none</a:t>
            </a:r>
            <a:r>
              <a:rPr lang="en-US" dirty="0" smtClean="0"/>
              <a:t>, </a:t>
            </a:r>
            <a:r>
              <a:rPr lang="en-US" i="1" dirty="0" smtClean="0"/>
              <a:t>host</a:t>
            </a:r>
            <a:r>
              <a:rPr lang="en-US" dirty="0" smtClean="0"/>
              <a:t>, </a:t>
            </a:r>
            <a:r>
              <a:rPr lang="en-US" i="1" dirty="0" smtClean="0"/>
              <a:t>bridge</a:t>
            </a:r>
            <a:r>
              <a:rPr lang="en-US" dirty="0" smtClean="0"/>
              <a:t> (default)</a:t>
            </a:r>
          </a:p>
          <a:p>
            <a:pPr lvl="1"/>
            <a:r>
              <a:rPr lang="en-US" dirty="0" smtClean="0"/>
              <a:t>Additional networks can be created</a:t>
            </a:r>
          </a:p>
          <a:p>
            <a:r>
              <a:rPr lang="en-US" dirty="0" smtClean="0"/>
              <a:t>Bridge network = single host</a:t>
            </a:r>
          </a:p>
          <a:p>
            <a:pPr lvl="1"/>
            <a:r>
              <a:rPr lang="en-US" dirty="0" smtClean="0"/>
              <a:t>Overlay network (advanced topic, see </a:t>
            </a:r>
            <a:r>
              <a:rPr lang="en-US" dirty="0" smtClean="0">
                <a:hlinkClick r:id="rId2"/>
              </a:rPr>
              <a:t>Docker docs</a:t>
            </a:r>
            <a:r>
              <a:rPr lang="en-US" dirty="0" smtClean="0"/>
              <a:t>) can include multiple hosts</a:t>
            </a:r>
          </a:p>
          <a:p>
            <a:r>
              <a:rPr lang="en-US" dirty="0" smtClean="0"/>
              <a:t>Network isolation</a:t>
            </a:r>
            <a:endParaRPr lang="de-AT" dirty="0"/>
          </a:p>
        </p:txBody>
      </p:sp>
      <p:sp>
        <p:nvSpPr>
          <p:cNvPr id="6" name="Textplatzhalter 5"/>
          <p:cNvSpPr>
            <a:spLocks noGrp="1"/>
          </p:cNvSpPr>
          <p:nvPr>
            <p:ph type="body" sz="quarter" idx="23"/>
          </p:nvPr>
        </p:nvSpPr>
        <p:spPr/>
        <p:txBody>
          <a:bodyPr/>
          <a:lstStyle/>
          <a:p>
            <a:r>
              <a:rPr lang="en-US" dirty="0">
                <a:solidFill>
                  <a:schemeClr val="tx1"/>
                </a:solidFill>
              </a:rPr>
              <a:t>For details see </a:t>
            </a:r>
            <a:r>
              <a:rPr lang="en-US" dirty="0">
                <a:solidFill>
                  <a:schemeClr val="tx1"/>
                </a:solidFill>
                <a:hlinkClick r:id="rId3"/>
              </a:rPr>
              <a:t>https://docs.docker.com/engine/userguide/networking/dockernetworks/</a:t>
            </a:r>
            <a:r>
              <a:rPr lang="en-US" dirty="0">
                <a:solidFill>
                  <a:schemeClr val="tx1"/>
                </a:solidFill>
              </a:rPr>
              <a:t> </a:t>
            </a:r>
            <a:endParaRPr lang="de-AT" dirty="0">
              <a:solidFill>
                <a:schemeClr val="tx1"/>
              </a:solidFill>
            </a:endParaRPr>
          </a:p>
        </p:txBody>
      </p:sp>
      <p:pic>
        <p:nvPicPr>
          <p:cNvPr id="1026" name="Picture 2" descr="An isolated network"/>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167040" y="3529062"/>
            <a:ext cx="1790103" cy="11469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ridge network"/>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247882" y="3088436"/>
            <a:ext cx="2280939" cy="1931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875095"/>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Networks</a:t>
            </a:r>
            <a:endParaRPr lang="de-AT" dirty="0"/>
          </a:p>
        </p:txBody>
      </p:sp>
      <p:sp>
        <p:nvSpPr>
          <p:cNvPr id="7" name="Inhaltsplatzhalter 6"/>
          <p:cNvSpPr>
            <a:spLocks noGrp="1"/>
          </p:cNvSpPr>
          <p:nvPr>
            <p:ph sz="quarter" idx="22"/>
          </p:nvPr>
        </p:nvSpPr>
        <p:spPr/>
        <p:txBody>
          <a:bodyPr/>
          <a:lstStyle/>
          <a:p>
            <a:r>
              <a:rPr lang="en-US" dirty="0" smtClean="0"/>
              <a:t># List all networks</a:t>
            </a:r>
          </a:p>
          <a:p>
            <a:r>
              <a:rPr lang="en-US" dirty="0" err="1" smtClean="0"/>
              <a:t>docker</a:t>
            </a:r>
            <a:r>
              <a:rPr lang="en-US" dirty="0" smtClean="0"/>
              <a:t> </a:t>
            </a:r>
            <a:r>
              <a:rPr lang="en-US" dirty="0" smtClean="0">
                <a:hlinkClick r:id="rId2"/>
              </a:rPr>
              <a:t>network ls</a:t>
            </a:r>
            <a:endParaRPr lang="en-US" dirty="0" smtClean="0"/>
          </a:p>
          <a:p>
            <a:endParaRPr lang="en-US" dirty="0" smtClean="0"/>
          </a:p>
          <a:p>
            <a:r>
              <a:rPr lang="en-US" dirty="0" smtClean="0"/>
              <a:t># Inspect network details</a:t>
            </a:r>
          </a:p>
          <a:p>
            <a:r>
              <a:rPr lang="en-US" dirty="0" err="1" smtClean="0"/>
              <a:t>docker</a:t>
            </a:r>
            <a:r>
              <a:rPr lang="en-US" dirty="0" smtClean="0"/>
              <a:t> </a:t>
            </a:r>
            <a:r>
              <a:rPr lang="en-US" dirty="0" smtClean="0">
                <a:hlinkClick r:id="rId3"/>
              </a:rPr>
              <a:t>network inspect</a:t>
            </a:r>
            <a:r>
              <a:rPr lang="en-US" dirty="0" smtClean="0"/>
              <a:t> bridge</a:t>
            </a:r>
          </a:p>
          <a:p>
            <a:endParaRPr lang="en-US" dirty="0"/>
          </a:p>
          <a:p>
            <a:r>
              <a:rPr lang="en-US" dirty="0" smtClean="0"/>
              <a:t># Disconnect a container from network</a:t>
            </a:r>
          </a:p>
          <a:p>
            <a:r>
              <a:rPr lang="en-US" dirty="0" err="1"/>
              <a:t>docker</a:t>
            </a:r>
            <a:r>
              <a:rPr lang="en-US" dirty="0"/>
              <a:t> </a:t>
            </a:r>
            <a:r>
              <a:rPr lang="en-US" dirty="0">
                <a:hlinkClick r:id="rId4"/>
              </a:rPr>
              <a:t>network disconnect</a:t>
            </a:r>
            <a:r>
              <a:rPr lang="en-US" dirty="0"/>
              <a:t> bridge </a:t>
            </a:r>
            <a:r>
              <a:rPr lang="en-US" dirty="0" err="1" smtClean="0"/>
              <a:t>mycontainer</a:t>
            </a:r>
            <a:endParaRPr lang="en-US" dirty="0" smtClean="0"/>
          </a:p>
          <a:p>
            <a:endParaRPr lang="en-US" dirty="0"/>
          </a:p>
          <a:p>
            <a:endParaRPr lang="en-US" dirty="0" smtClean="0"/>
          </a:p>
          <a:p>
            <a:endParaRPr lang="en-US" dirty="0"/>
          </a:p>
          <a:p>
            <a:endParaRPr lang="en-US" dirty="0" smtClean="0"/>
          </a:p>
          <a:p>
            <a:r>
              <a:rPr lang="en-US" dirty="0" smtClean="0"/>
              <a:t># Connect a container to a network</a:t>
            </a:r>
          </a:p>
          <a:p>
            <a:r>
              <a:rPr lang="en-US" dirty="0" err="1" smtClean="0"/>
              <a:t>docker</a:t>
            </a:r>
            <a:r>
              <a:rPr lang="en-US" dirty="0" smtClean="0"/>
              <a:t> </a:t>
            </a:r>
            <a:r>
              <a:rPr lang="en-US" dirty="0" smtClean="0">
                <a:hlinkClick r:id="rId5"/>
              </a:rPr>
              <a:t>network connect</a:t>
            </a:r>
            <a:r>
              <a:rPr lang="en-US" dirty="0" smtClean="0"/>
              <a:t> </a:t>
            </a:r>
            <a:r>
              <a:rPr lang="en-US" dirty="0" err="1" smtClean="0"/>
              <a:t>mynetwork</a:t>
            </a:r>
            <a:r>
              <a:rPr lang="en-US" dirty="0" smtClean="0"/>
              <a:t> </a:t>
            </a:r>
            <a:r>
              <a:rPr lang="en-US" dirty="0" err="1" smtClean="0"/>
              <a:t>mycontainer</a:t>
            </a:r>
            <a:endParaRPr lang="en-US" dirty="0"/>
          </a:p>
          <a:p>
            <a:endParaRPr lang="en-US" dirty="0" smtClean="0"/>
          </a:p>
          <a:p>
            <a:r>
              <a:rPr lang="en-US" dirty="0" smtClean="0"/>
              <a:t># Create own network</a:t>
            </a:r>
          </a:p>
          <a:p>
            <a:r>
              <a:rPr lang="en-US" dirty="0" err="1"/>
              <a:t>docker</a:t>
            </a:r>
            <a:r>
              <a:rPr lang="en-US" dirty="0"/>
              <a:t> </a:t>
            </a:r>
            <a:r>
              <a:rPr lang="en-US" dirty="0" smtClean="0">
                <a:hlinkClick r:id="rId6"/>
              </a:rPr>
              <a:t>network </a:t>
            </a:r>
            <a:r>
              <a:rPr lang="en-US" dirty="0">
                <a:hlinkClick r:id="rId6"/>
              </a:rPr>
              <a:t>create</a:t>
            </a:r>
            <a:r>
              <a:rPr lang="en-US" dirty="0"/>
              <a:t> -d bridge </a:t>
            </a:r>
            <a:r>
              <a:rPr lang="en-US" dirty="0" err="1" smtClean="0"/>
              <a:t>mynetwork</a:t>
            </a:r>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 Start container in a specific network</a:t>
            </a:r>
          </a:p>
          <a:p>
            <a:r>
              <a:rPr lang="en-US" dirty="0" err="1" smtClean="0"/>
              <a:t>docker</a:t>
            </a:r>
            <a:r>
              <a:rPr lang="en-US" dirty="0" smtClean="0"/>
              <a:t> </a:t>
            </a:r>
            <a:r>
              <a:rPr lang="en-US" dirty="0"/>
              <a:t>run </a:t>
            </a:r>
            <a:r>
              <a:rPr lang="en-US" dirty="0" smtClean="0"/>
              <a:t>-it </a:t>
            </a:r>
            <a:r>
              <a:rPr lang="en-US" dirty="0"/>
              <a:t>--</a:t>
            </a:r>
            <a:r>
              <a:rPr lang="en-US" dirty="0" smtClean="0"/>
              <a:t>net=</a:t>
            </a:r>
            <a:r>
              <a:rPr lang="en-US" dirty="0" err="1" smtClean="0"/>
              <a:t>mynetwork</a:t>
            </a:r>
            <a:r>
              <a:rPr lang="en-US" dirty="0" smtClean="0"/>
              <a:t> </a:t>
            </a:r>
            <a:r>
              <a:rPr lang="en-US" dirty="0" err="1" smtClean="0"/>
              <a:t>ubuntu</a:t>
            </a:r>
            <a:endParaRPr lang="de-AT" dirty="0"/>
          </a:p>
        </p:txBody>
      </p:sp>
      <p:sp>
        <p:nvSpPr>
          <p:cNvPr id="8" name="Textplatzhalter 7"/>
          <p:cNvSpPr>
            <a:spLocks noGrp="1"/>
          </p:cNvSpPr>
          <p:nvPr>
            <p:ph type="body" sz="quarter" idx="23"/>
          </p:nvPr>
        </p:nvSpPr>
        <p:spPr/>
        <p:txBody>
          <a:bodyPr/>
          <a:lstStyle/>
          <a:p>
            <a:endParaRPr lang="de-AT" dirty="0"/>
          </a:p>
        </p:txBody>
      </p:sp>
      <p:sp>
        <p:nvSpPr>
          <p:cNvPr id="9" name="Textplatzhalter 8"/>
          <p:cNvSpPr>
            <a:spLocks noGrp="1"/>
          </p:cNvSpPr>
          <p:nvPr>
            <p:ph type="body" sz="quarter" idx="24"/>
          </p:nvPr>
        </p:nvSpPr>
        <p:spPr/>
        <p:txBody>
          <a:bodyPr/>
          <a:lstStyle/>
          <a:p>
            <a:r>
              <a:rPr lang="en-US" dirty="0" smtClean="0"/>
              <a:t>For details about network security, see </a:t>
            </a:r>
            <a:r>
              <a:rPr lang="en-US" dirty="0" smtClean="0">
                <a:hlinkClick r:id="rId7"/>
              </a:rPr>
              <a:t>Docker docs</a:t>
            </a:r>
            <a:endParaRPr lang="de-AT" dirty="0"/>
          </a:p>
        </p:txBody>
      </p:sp>
      <p:sp>
        <p:nvSpPr>
          <p:cNvPr id="10" name="Textplatzhalter 9"/>
          <p:cNvSpPr>
            <a:spLocks noGrp="1"/>
          </p:cNvSpPr>
          <p:nvPr>
            <p:ph type="body" sz="quarter" idx="25"/>
          </p:nvPr>
        </p:nvSpPr>
        <p:spPr/>
        <p:txBody>
          <a:bodyPr/>
          <a:lstStyle/>
          <a:p>
            <a:endParaRPr lang="de-AT"/>
          </a:p>
        </p:txBody>
      </p:sp>
      <p:grpSp>
        <p:nvGrpSpPr>
          <p:cNvPr id="11" name="Gruppieren 10"/>
          <p:cNvGrpSpPr/>
          <p:nvPr/>
        </p:nvGrpSpPr>
        <p:grpSpPr>
          <a:xfrm>
            <a:off x="3274705" y="1686738"/>
            <a:ext cx="1662254" cy="369912"/>
            <a:chOff x="3861990" y="1529049"/>
            <a:chExt cx="1662254" cy="369912"/>
          </a:xfrm>
        </p:grpSpPr>
        <p:cxnSp>
          <p:nvCxnSpPr>
            <p:cNvPr id="12" name="Gerader Verbinder 11"/>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144623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Container name</a:t>
              </a:r>
              <a:endParaRPr lang="en-US" sz="1400" dirty="0">
                <a:solidFill>
                  <a:srgbClr val="595959"/>
                </a:solidFill>
                <a:latin typeface="Segoe UI"/>
                <a:ea typeface="+mn-ea"/>
              </a:endParaRPr>
            </a:p>
          </p:txBody>
        </p:sp>
      </p:grpSp>
      <p:grpSp>
        <p:nvGrpSpPr>
          <p:cNvPr id="15" name="Gruppieren 14"/>
          <p:cNvGrpSpPr/>
          <p:nvPr/>
        </p:nvGrpSpPr>
        <p:grpSpPr>
          <a:xfrm>
            <a:off x="2697860" y="1686738"/>
            <a:ext cx="1568767" cy="677109"/>
            <a:chOff x="3861990" y="1221852"/>
            <a:chExt cx="1568767" cy="677109"/>
          </a:xfrm>
        </p:grpSpPr>
        <p:cxnSp>
          <p:nvCxnSpPr>
            <p:cNvPr id="16" name="Gerader Verbinder 15"/>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17" name="Gerader Verbinder 16"/>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8" name="Textfeld 17"/>
            <p:cNvSpPr txBox="1"/>
            <p:nvPr/>
          </p:nvSpPr>
          <p:spPr>
            <a:xfrm>
              <a:off x="4078014" y="1591184"/>
              <a:ext cx="1352743"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Network name</a:t>
              </a:r>
              <a:endParaRPr lang="en-US" sz="1400" dirty="0">
                <a:solidFill>
                  <a:srgbClr val="595959"/>
                </a:solidFill>
                <a:latin typeface="Segoe UI"/>
                <a:ea typeface="+mn-ea"/>
              </a:endParaRPr>
            </a:p>
          </p:txBody>
        </p:sp>
      </p:grpSp>
      <p:grpSp>
        <p:nvGrpSpPr>
          <p:cNvPr id="19" name="Gruppieren 18"/>
          <p:cNvGrpSpPr/>
          <p:nvPr/>
        </p:nvGrpSpPr>
        <p:grpSpPr>
          <a:xfrm>
            <a:off x="3204089" y="3296657"/>
            <a:ext cx="1568767" cy="369912"/>
            <a:chOff x="3861990" y="1529049"/>
            <a:chExt cx="1568767" cy="369912"/>
          </a:xfrm>
        </p:grpSpPr>
        <p:cxnSp>
          <p:nvCxnSpPr>
            <p:cNvPr id="20" name="Gerader Verbinder 19"/>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1352743"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Network name</a:t>
              </a:r>
              <a:endParaRPr lang="en-US" sz="1400" dirty="0">
                <a:solidFill>
                  <a:srgbClr val="595959"/>
                </a:solidFill>
                <a:latin typeface="Segoe UI"/>
                <a:ea typeface="+mn-ea"/>
              </a:endParaRPr>
            </a:p>
          </p:txBody>
        </p:sp>
      </p:grpSp>
      <p:grpSp>
        <p:nvGrpSpPr>
          <p:cNvPr id="23" name="Gruppieren 22"/>
          <p:cNvGrpSpPr/>
          <p:nvPr/>
        </p:nvGrpSpPr>
        <p:grpSpPr>
          <a:xfrm>
            <a:off x="2627244" y="3296657"/>
            <a:ext cx="1366275" cy="677109"/>
            <a:chOff x="3861990" y="1221852"/>
            <a:chExt cx="1366275" cy="677109"/>
          </a:xfrm>
        </p:grpSpPr>
        <p:cxnSp>
          <p:nvCxnSpPr>
            <p:cNvPr id="24" name="Gerader Verbinder 23"/>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25" name="Gerader Verbinder 24"/>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6" name="Textfeld 25"/>
            <p:cNvSpPr txBox="1"/>
            <p:nvPr/>
          </p:nvSpPr>
          <p:spPr>
            <a:xfrm>
              <a:off x="4078014" y="1591184"/>
              <a:ext cx="1150251"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Driver name</a:t>
              </a:r>
              <a:endParaRPr lang="en-US" sz="1400" dirty="0">
                <a:solidFill>
                  <a:srgbClr val="595959"/>
                </a:solidFill>
                <a:latin typeface="Segoe UI"/>
                <a:ea typeface="+mn-ea"/>
              </a:endParaRPr>
            </a:p>
          </p:txBody>
        </p:sp>
      </p:grpSp>
    </p:spTree>
    <p:extLst>
      <p:ext uri="{BB962C8B-B14F-4D97-AF65-F5344CB8AC3E}">
        <p14:creationId xmlns:p14="http://schemas.microsoft.com/office/powerpoint/2010/main" val="875405280"/>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DNS</a:t>
            </a:r>
            <a:endParaRPr lang="de-AT" dirty="0"/>
          </a:p>
        </p:txBody>
      </p:sp>
      <p:sp>
        <p:nvSpPr>
          <p:cNvPr id="8" name="Inhaltsplatzhalter 7"/>
          <p:cNvSpPr>
            <a:spLocks noGrp="1"/>
          </p:cNvSpPr>
          <p:nvPr>
            <p:ph sz="quarter" idx="22"/>
          </p:nvPr>
        </p:nvSpPr>
        <p:spPr/>
        <p:txBody>
          <a:bodyPr/>
          <a:lstStyle/>
          <a:p>
            <a:r>
              <a:rPr lang="en-US" dirty="0" smtClean="0"/>
              <a:t># Start </a:t>
            </a:r>
            <a:r>
              <a:rPr lang="en-US" dirty="0" err="1" smtClean="0"/>
              <a:t>nginx</a:t>
            </a:r>
            <a:r>
              <a:rPr lang="en-US" dirty="0" smtClean="0"/>
              <a:t> web server on a custom network</a:t>
            </a:r>
            <a:endParaRPr lang="de-AT" dirty="0" smtClean="0"/>
          </a:p>
          <a:p>
            <a:r>
              <a:rPr lang="de-AT" dirty="0" err="1" smtClean="0"/>
              <a:t>docker</a:t>
            </a:r>
            <a:r>
              <a:rPr lang="de-AT" dirty="0" smtClean="0"/>
              <a:t> </a:t>
            </a:r>
            <a:r>
              <a:rPr lang="de-AT" dirty="0" err="1"/>
              <a:t>run</a:t>
            </a:r>
            <a:r>
              <a:rPr lang="de-AT" dirty="0"/>
              <a:t> -d --</a:t>
            </a:r>
            <a:r>
              <a:rPr lang="de-AT" dirty="0" err="1"/>
              <a:t>net</a:t>
            </a:r>
            <a:r>
              <a:rPr lang="de-AT" dirty="0"/>
              <a:t> </a:t>
            </a:r>
            <a:r>
              <a:rPr lang="de-AT" dirty="0" err="1"/>
              <a:t>mynetwork</a:t>
            </a:r>
            <a:r>
              <a:rPr lang="de-AT" dirty="0"/>
              <a:t> </a:t>
            </a:r>
            <a:r>
              <a:rPr lang="de-AT" b="1" dirty="0"/>
              <a:t>--name</a:t>
            </a:r>
            <a:r>
              <a:rPr lang="de-AT" dirty="0"/>
              <a:t> </a:t>
            </a:r>
            <a:r>
              <a:rPr lang="de-AT" dirty="0" smtClean="0"/>
              <a:t>web </a:t>
            </a:r>
            <a:r>
              <a:rPr lang="de-AT" dirty="0" err="1" smtClean="0"/>
              <a:t>nginx</a:t>
            </a:r>
            <a:endParaRPr lang="de-AT" dirty="0" smtClean="0"/>
          </a:p>
          <a:p>
            <a:endParaRPr lang="en-US" dirty="0" smtClean="0"/>
          </a:p>
          <a:p>
            <a:endParaRPr lang="en-US" dirty="0"/>
          </a:p>
          <a:p>
            <a:endParaRPr lang="en-US" dirty="0" smtClean="0"/>
          </a:p>
          <a:p>
            <a:r>
              <a:rPr lang="en-US" dirty="0" smtClean="0"/>
              <a:t># Start Ubuntu client in same network</a:t>
            </a:r>
            <a:endParaRPr lang="en-US" dirty="0"/>
          </a:p>
          <a:p>
            <a:r>
              <a:rPr lang="en-US" dirty="0" err="1"/>
              <a:t>docker</a:t>
            </a:r>
            <a:r>
              <a:rPr lang="en-US" dirty="0"/>
              <a:t> run -it --net </a:t>
            </a:r>
            <a:r>
              <a:rPr lang="en-US" dirty="0" err="1"/>
              <a:t>mynetwork</a:t>
            </a:r>
            <a:r>
              <a:rPr lang="en-US" dirty="0"/>
              <a:t> --name </a:t>
            </a:r>
            <a:r>
              <a:rPr lang="en-US" dirty="0" smtClean="0"/>
              <a:t>client </a:t>
            </a:r>
            <a:r>
              <a:rPr lang="en-US" dirty="0" err="1" smtClean="0"/>
              <a:t>ubuntu</a:t>
            </a:r>
            <a:endParaRPr lang="en-US" dirty="0" smtClean="0"/>
          </a:p>
          <a:p>
            <a:endParaRPr lang="en-US" dirty="0"/>
          </a:p>
          <a:p>
            <a:r>
              <a:rPr lang="en-US" dirty="0" smtClean="0"/>
              <a:t>	# Ping web server</a:t>
            </a:r>
          </a:p>
          <a:p>
            <a:r>
              <a:rPr lang="en-US" dirty="0"/>
              <a:t>	</a:t>
            </a:r>
            <a:r>
              <a:rPr lang="en-US" dirty="0" smtClean="0"/>
              <a:t>ping web</a:t>
            </a:r>
          </a:p>
          <a:p>
            <a:endParaRPr lang="en-US" dirty="0"/>
          </a:p>
          <a:p>
            <a:r>
              <a:rPr lang="en-US" dirty="0" smtClean="0"/>
              <a:t>	# Install curl and access web server</a:t>
            </a:r>
          </a:p>
          <a:p>
            <a:r>
              <a:rPr lang="en-US" dirty="0"/>
              <a:t>	</a:t>
            </a:r>
            <a:r>
              <a:rPr lang="en-US" dirty="0" smtClean="0"/>
              <a:t>apt-get install curl</a:t>
            </a:r>
          </a:p>
          <a:p>
            <a:r>
              <a:rPr lang="en-US" dirty="0"/>
              <a:t>	</a:t>
            </a:r>
            <a:r>
              <a:rPr lang="en-US" dirty="0" smtClean="0"/>
              <a:t>curl web</a:t>
            </a:r>
          </a:p>
          <a:p>
            <a:endParaRPr lang="en-US" dirty="0"/>
          </a:p>
          <a:p>
            <a:r>
              <a:rPr lang="en-US" dirty="0" smtClean="0"/>
              <a:t># Start Ubuntu container and link it using alias</a:t>
            </a:r>
          </a:p>
          <a:p>
            <a:r>
              <a:rPr lang="en-US" dirty="0" err="1" smtClean="0"/>
              <a:t>docker</a:t>
            </a:r>
            <a:r>
              <a:rPr lang="en-US" dirty="0" smtClean="0"/>
              <a:t> </a:t>
            </a:r>
            <a:r>
              <a:rPr lang="en-US" dirty="0"/>
              <a:t>run -it --net </a:t>
            </a:r>
            <a:r>
              <a:rPr lang="en-US" dirty="0" err="1"/>
              <a:t>mynetwork</a:t>
            </a:r>
            <a:r>
              <a:rPr lang="en-US" dirty="0"/>
              <a:t> </a:t>
            </a:r>
            <a:r>
              <a:rPr lang="en-US" b="1" dirty="0" smtClean="0"/>
              <a:t>--</a:t>
            </a:r>
            <a:r>
              <a:rPr lang="en-US" b="1" dirty="0"/>
              <a:t>link</a:t>
            </a:r>
            <a:r>
              <a:rPr lang="en-US" dirty="0"/>
              <a:t>=server3:nginx </a:t>
            </a:r>
            <a:r>
              <a:rPr lang="en-US" dirty="0" err="1"/>
              <a:t>ubuntu</a:t>
            </a:r>
            <a:endParaRPr lang="en-US" dirty="0" smtClean="0"/>
          </a:p>
        </p:txBody>
      </p:sp>
      <p:sp>
        <p:nvSpPr>
          <p:cNvPr id="10" name="Textplatzhalter 9"/>
          <p:cNvSpPr>
            <a:spLocks noGrp="1"/>
          </p:cNvSpPr>
          <p:nvPr>
            <p:ph type="body" sz="quarter" idx="23"/>
          </p:nvPr>
        </p:nvSpPr>
        <p:spPr/>
        <p:txBody>
          <a:bodyPr/>
          <a:lstStyle/>
          <a:p>
            <a:endParaRPr lang="de-AT"/>
          </a:p>
        </p:txBody>
      </p:sp>
      <p:sp>
        <p:nvSpPr>
          <p:cNvPr id="11" name="Textplatzhalter 10"/>
          <p:cNvSpPr>
            <a:spLocks noGrp="1"/>
          </p:cNvSpPr>
          <p:nvPr>
            <p:ph type="body" sz="quarter" idx="24"/>
          </p:nvPr>
        </p:nvSpPr>
        <p:spPr/>
        <p:txBody>
          <a:bodyPr/>
          <a:lstStyle/>
          <a:p>
            <a:r>
              <a:rPr lang="en-US" dirty="0"/>
              <a:t>Docker daemon contains embedded DNS server</a:t>
            </a:r>
          </a:p>
          <a:p>
            <a:endParaRPr lang="de-AT" dirty="0"/>
          </a:p>
        </p:txBody>
      </p:sp>
      <p:sp>
        <p:nvSpPr>
          <p:cNvPr id="12" name="Textplatzhalter 11"/>
          <p:cNvSpPr>
            <a:spLocks noGrp="1"/>
          </p:cNvSpPr>
          <p:nvPr>
            <p:ph type="body" sz="quarter" idx="25"/>
          </p:nvPr>
        </p:nvSpPr>
        <p:spPr/>
        <p:txBody>
          <a:bodyPr/>
          <a:lstStyle/>
          <a:p>
            <a:r>
              <a:rPr lang="en-US" sz="700" dirty="0"/>
              <a:t>For details see </a:t>
            </a:r>
            <a:r>
              <a:rPr lang="en-US" sz="700" dirty="0">
                <a:hlinkClick r:id="rId2"/>
              </a:rPr>
              <a:t>https://docs.docker.com/engine/userguide/networking/configure-dns</a:t>
            </a:r>
            <a:r>
              <a:rPr lang="en-US" sz="700" dirty="0" smtClean="0">
                <a:hlinkClick r:id="rId2"/>
              </a:rPr>
              <a:t>/</a:t>
            </a:r>
            <a:r>
              <a:rPr lang="en-US" sz="700" dirty="0" smtClean="0"/>
              <a:t> </a:t>
            </a:r>
            <a:endParaRPr lang="de-AT" sz="700" dirty="0"/>
          </a:p>
        </p:txBody>
      </p:sp>
      <p:grpSp>
        <p:nvGrpSpPr>
          <p:cNvPr id="13" name="Gruppieren 12"/>
          <p:cNvGrpSpPr/>
          <p:nvPr/>
        </p:nvGrpSpPr>
        <p:grpSpPr>
          <a:xfrm>
            <a:off x="3040949" y="579833"/>
            <a:ext cx="2263379" cy="369912"/>
            <a:chOff x="3861990" y="1529049"/>
            <a:chExt cx="2263379" cy="369912"/>
          </a:xfrm>
        </p:grpSpPr>
        <p:cxnSp>
          <p:nvCxnSpPr>
            <p:cNvPr id="14" name="Gerader Verbinder 13"/>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5" name="Gerader Verbinder 14"/>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6" name="Textfeld 15"/>
            <p:cNvSpPr txBox="1"/>
            <p:nvPr/>
          </p:nvSpPr>
          <p:spPr>
            <a:xfrm>
              <a:off x="4078014" y="1591184"/>
              <a:ext cx="204735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Container name in DNS</a:t>
              </a:r>
              <a:endParaRPr lang="en-US" sz="1400" dirty="0">
                <a:solidFill>
                  <a:srgbClr val="595959"/>
                </a:solidFill>
                <a:latin typeface="Segoe UI"/>
                <a:ea typeface="+mn-ea"/>
              </a:endParaRPr>
            </a:p>
          </p:txBody>
        </p:sp>
      </p:grpSp>
      <p:grpSp>
        <p:nvGrpSpPr>
          <p:cNvPr id="17" name="Gruppieren 16"/>
          <p:cNvGrpSpPr/>
          <p:nvPr/>
        </p:nvGrpSpPr>
        <p:grpSpPr>
          <a:xfrm>
            <a:off x="3131840" y="3316158"/>
            <a:ext cx="2157581" cy="369912"/>
            <a:chOff x="3861990" y="1529049"/>
            <a:chExt cx="2157581" cy="369912"/>
          </a:xfrm>
        </p:grpSpPr>
        <p:cxnSp>
          <p:nvCxnSpPr>
            <p:cNvPr id="18" name="Gerader Verbinder 17"/>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9" name="Gerader Verbinder 1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0" name="Textfeld 19"/>
            <p:cNvSpPr txBox="1"/>
            <p:nvPr/>
          </p:nvSpPr>
          <p:spPr>
            <a:xfrm>
              <a:off x="4078014" y="1591184"/>
              <a:ext cx="194155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Container-specific link</a:t>
              </a:r>
              <a:endParaRPr lang="en-US" sz="1400" dirty="0">
                <a:solidFill>
                  <a:srgbClr val="595959"/>
                </a:solidFill>
                <a:latin typeface="Segoe UI"/>
                <a:ea typeface="+mn-ea"/>
              </a:endParaRPr>
            </a:p>
          </p:txBody>
        </p:sp>
      </p:grpSp>
    </p:spTree>
    <p:extLst>
      <p:ext uri="{BB962C8B-B14F-4D97-AF65-F5344CB8AC3E}">
        <p14:creationId xmlns:p14="http://schemas.microsoft.com/office/powerpoint/2010/main" val="1944077167"/>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1800" dirty="0" smtClean="0"/>
              <a:t>Binding container </a:t>
            </a:r>
            <a:br>
              <a:rPr lang="en-US" sz="1800" dirty="0" smtClean="0"/>
            </a:br>
            <a:r>
              <a:rPr lang="en-US" sz="1800" dirty="0" smtClean="0"/>
              <a:t>ports</a:t>
            </a:r>
            <a:r>
              <a:rPr lang="en-US" sz="1800" dirty="0"/>
              <a:t> </a:t>
            </a:r>
            <a:r>
              <a:rPr lang="en-US" sz="1800" dirty="0" smtClean="0"/>
              <a:t>to host</a:t>
            </a:r>
            <a:endParaRPr lang="de-AT" sz="1800" dirty="0"/>
          </a:p>
        </p:txBody>
      </p:sp>
      <p:sp>
        <p:nvSpPr>
          <p:cNvPr id="5" name="Inhaltsplatzhalter 4"/>
          <p:cNvSpPr>
            <a:spLocks noGrp="1"/>
          </p:cNvSpPr>
          <p:nvPr>
            <p:ph sz="quarter" idx="22"/>
          </p:nvPr>
        </p:nvSpPr>
        <p:spPr/>
        <p:txBody>
          <a:bodyPr/>
          <a:lstStyle/>
          <a:p>
            <a:r>
              <a:rPr lang="de-AT" dirty="0" err="1"/>
              <a:t>docker</a:t>
            </a:r>
            <a:r>
              <a:rPr lang="de-AT" dirty="0"/>
              <a:t> </a:t>
            </a:r>
            <a:r>
              <a:rPr lang="de-AT" dirty="0" err="1"/>
              <a:t>run</a:t>
            </a:r>
            <a:r>
              <a:rPr lang="de-AT" dirty="0"/>
              <a:t> -d --</a:t>
            </a:r>
            <a:r>
              <a:rPr lang="de-AT" dirty="0" err="1"/>
              <a:t>net</a:t>
            </a:r>
            <a:r>
              <a:rPr lang="de-AT" dirty="0"/>
              <a:t> </a:t>
            </a:r>
            <a:r>
              <a:rPr lang="de-AT" dirty="0" err="1"/>
              <a:t>bridge</a:t>
            </a:r>
            <a:r>
              <a:rPr lang="de-AT" dirty="0"/>
              <a:t> -p 8080:80 </a:t>
            </a:r>
            <a:r>
              <a:rPr lang="de-AT" dirty="0" err="1" smtClean="0"/>
              <a:t>nginx</a:t>
            </a:r>
            <a:endParaRPr lang="de-AT" dirty="0" smtClean="0"/>
          </a:p>
          <a:p>
            <a:endParaRPr lang="en-US" dirty="0"/>
          </a:p>
          <a:p>
            <a:endParaRPr lang="en-US" dirty="0" smtClean="0"/>
          </a:p>
          <a:p>
            <a:endParaRPr lang="en-US" dirty="0" smtClean="0"/>
          </a:p>
          <a:p>
            <a:endParaRPr lang="en-US" dirty="0"/>
          </a:p>
          <a:p>
            <a:r>
              <a:rPr lang="en-US" dirty="0"/>
              <a:t># Start </a:t>
            </a:r>
            <a:r>
              <a:rPr lang="en-US" dirty="0" err="1"/>
              <a:t>nginx</a:t>
            </a:r>
            <a:r>
              <a:rPr lang="en-US" dirty="0"/>
              <a:t> web server on host network</a:t>
            </a:r>
          </a:p>
          <a:p>
            <a:r>
              <a:rPr lang="de-AT" dirty="0" err="1"/>
              <a:t>docker</a:t>
            </a:r>
            <a:r>
              <a:rPr lang="de-AT" dirty="0"/>
              <a:t> </a:t>
            </a:r>
            <a:r>
              <a:rPr lang="de-AT" dirty="0" err="1"/>
              <a:t>run</a:t>
            </a:r>
            <a:r>
              <a:rPr lang="de-AT" dirty="0"/>
              <a:t> -d --</a:t>
            </a:r>
            <a:r>
              <a:rPr lang="de-AT" dirty="0" err="1"/>
              <a:t>net</a:t>
            </a:r>
            <a:r>
              <a:rPr lang="de-AT" dirty="0"/>
              <a:t> host </a:t>
            </a:r>
            <a:r>
              <a:rPr lang="de-AT" dirty="0" err="1"/>
              <a:t>nginx</a:t>
            </a:r>
            <a:endParaRPr lang="de-AT" dirty="0"/>
          </a:p>
          <a:p>
            <a:endParaRPr lang="en-US" dirty="0"/>
          </a:p>
          <a:p>
            <a:endParaRPr lang="en-US" dirty="0"/>
          </a:p>
          <a:p>
            <a:endParaRPr lang="en-US" dirty="0"/>
          </a:p>
          <a:p>
            <a:endParaRPr lang="en-US" dirty="0"/>
          </a:p>
          <a:p>
            <a:endParaRPr lang="en-US" dirty="0"/>
          </a:p>
          <a:p>
            <a:endParaRPr lang="en-US" dirty="0"/>
          </a:p>
          <a:p>
            <a:r>
              <a:rPr lang="en-US" dirty="0"/>
              <a:t># Nginx is now available on the public internet:</a:t>
            </a:r>
            <a:endParaRPr lang="de-AT" dirty="0"/>
          </a:p>
          <a:p>
            <a:endParaRPr lang="de-AT" dirty="0"/>
          </a:p>
        </p:txBody>
      </p:sp>
      <p:sp>
        <p:nvSpPr>
          <p:cNvPr id="6" name="Textplatzhalter 5"/>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en-US" dirty="0"/>
              <a:t>Port mapping</a:t>
            </a:r>
          </a:p>
          <a:p>
            <a:r>
              <a:rPr lang="en-US" i="1" dirty="0" smtClean="0"/>
              <a:t>EXPOSE</a:t>
            </a:r>
            <a:r>
              <a:rPr lang="en-US" dirty="0" smtClean="0"/>
              <a:t> in </a:t>
            </a:r>
            <a:r>
              <a:rPr lang="en-US" dirty="0" err="1" smtClean="0"/>
              <a:t>Dockerfiles</a:t>
            </a:r>
            <a:endParaRPr lang="en-US" dirty="0" smtClean="0"/>
          </a:p>
          <a:p>
            <a:pPr lvl="1"/>
            <a:r>
              <a:rPr lang="en-US" dirty="0" smtClean="0"/>
              <a:t>See </a:t>
            </a:r>
            <a:r>
              <a:rPr lang="en-US" dirty="0" smtClean="0">
                <a:hlinkClick r:id="rId2"/>
              </a:rPr>
              <a:t>Docker docs</a:t>
            </a:r>
            <a:endParaRPr lang="en-US" dirty="0" smtClean="0"/>
          </a:p>
          <a:p>
            <a:r>
              <a:rPr lang="en-US" dirty="0" smtClean="0"/>
              <a:t>Use </a:t>
            </a:r>
            <a:r>
              <a:rPr lang="en-US" i="1" dirty="0" smtClean="0"/>
              <a:t>host </a:t>
            </a:r>
            <a:r>
              <a:rPr lang="en-US" dirty="0" smtClean="0"/>
              <a:t>network</a:t>
            </a:r>
          </a:p>
        </p:txBody>
      </p:sp>
      <p:sp>
        <p:nvSpPr>
          <p:cNvPr id="8" name="Textplatzhalter 7"/>
          <p:cNvSpPr>
            <a:spLocks noGrp="1"/>
          </p:cNvSpPr>
          <p:nvPr>
            <p:ph type="body" sz="quarter" idx="25"/>
          </p:nvPr>
        </p:nvSpPr>
        <p:spPr/>
        <p:txBody>
          <a:bodyPr/>
          <a:lstStyle/>
          <a:p>
            <a:endParaRPr lang="de-AT"/>
          </a:p>
        </p:txBody>
      </p:sp>
      <p:grpSp>
        <p:nvGrpSpPr>
          <p:cNvPr id="9" name="Gruppieren 8"/>
          <p:cNvGrpSpPr/>
          <p:nvPr/>
        </p:nvGrpSpPr>
        <p:grpSpPr>
          <a:xfrm>
            <a:off x="3460335" y="394877"/>
            <a:ext cx="1561649" cy="369912"/>
            <a:chOff x="3861990" y="1529049"/>
            <a:chExt cx="1561649" cy="369912"/>
          </a:xfrm>
        </p:grpSpPr>
        <p:cxnSp>
          <p:nvCxnSpPr>
            <p:cNvPr id="10" name="Gerader Verbinder 9"/>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1" name="Gerader Verbinder 1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2" name="Textfeld 11"/>
            <p:cNvSpPr txBox="1"/>
            <p:nvPr/>
          </p:nvSpPr>
          <p:spPr>
            <a:xfrm>
              <a:off x="4078014" y="1591184"/>
              <a:ext cx="134562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Container port</a:t>
              </a:r>
              <a:endParaRPr lang="en-US" sz="1400" dirty="0">
                <a:solidFill>
                  <a:srgbClr val="595959"/>
                </a:solidFill>
                <a:latin typeface="Segoe UI"/>
                <a:ea typeface="+mn-ea"/>
              </a:endParaRPr>
            </a:p>
          </p:txBody>
        </p:sp>
      </p:grpSp>
      <p:grpSp>
        <p:nvGrpSpPr>
          <p:cNvPr id="13" name="Gruppieren 12"/>
          <p:cNvGrpSpPr/>
          <p:nvPr/>
        </p:nvGrpSpPr>
        <p:grpSpPr>
          <a:xfrm>
            <a:off x="1923237" y="394877"/>
            <a:ext cx="1143351" cy="379730"/>
            <a:chOff x="4496312" y="1522327"/>
            <a:chExt cx="1143351" cy="379730"/>
          </a:xfrm>
        </p:grpSpPr>
        <p:cxnSp>
          <p:nvCxnSpPr>
            <p:cNvPr id="14" name="Gerader Verbinder 13"/>
            <p:cNvCxnSpPr/>
            <p:nvPr/>
          </p:nvCxnSpPr>
          <p:spPr>
            <a:xfrm>
              <a:off x="5639663" y="1522327"/>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5" name="Gerader Verbinder 14"/>
            <p:cNvCxnSpPr/>
            <p:nvPr/>
          </p:nvCxnSpPr>
          <p:spPr>
            <a:xfrm>
              <a:off x="5423639" y="1738351"/>
              <a:ext cx="216024" cy="0"/>
            </a:xfrm>
            <a:prstGeom prst="line">
              <a:avLst/>
            </a:prstGeom>
          </p:spPr>
          <p:style>
            <a:lnRef idx="2">
              <a:schemeClr val="dk1"/>
            </a:lnRef>
            <a:fillRef idx="0">
              <a:schemeClr val="dk1"/>
            </a:fillRef>
            <a:effectRef idx="1">
              <a:schemeClr val="dk1"/>
            </a:effectRef>
            <a:fontRef idx="minor">
              <a:schemeClr val="tx1"/>
            </a:fontRef>
          </p:style>
        </p:cxnSp>
        <p:sp>
          <p:nvSpPr>
            <p:cNvPr id="16" name="Textfeld 15"/>
            <p:cNvSpPr txBox="1"/>
            <p:nvPr/>
          </p:nvSpPr>
          <p:spPr>
            <a:xfrm>
              <a:off x="4496312" y="1594280"/>
              <a:ext cx="946478"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Host port</a:t>
              </a:r>
              <a:endParaRPr lang="en-US" sz="1400" dirty="0">
                <a:solidFill>
                  <a:srgbClr val="595959"/>
                </a:solidFill>
                <a:latin typeface="Segoe UI"/>
                <a:ea typeface="+mn-ea"/>
              </a:endParaRPr>
            </a:p>
          </p:txBody>
        </p:sp>
      </p:grpSp>
      <p:grpSp>
        <p:nvGrpSpPr>
          <p:cNvPr id="17" name="Gruppieren 16"/>
          <p:cNvGrpSpPr/>
          <p:nvPr/>
        </p:nvGrpSpPr>
        <p:grpSpPr>
          <a:xfrm>
            <a:off x="1694082" y="1447481"/>
            <a:ext cx="3016471" cy="677109"/>
            <a:chOff x="3861990" y="1221852"/>
            <a:chExt cx="3016471" cy="677109"/>
          </a:xfrm>
        </p:grpSpPr>
        <p:cxnSp>
          <p:nvCxnSpPr>
            <p:cNvPr id="18" name="Gerader Verbinder 17"/>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19" name="Gerader Verbinder 1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0" name="Textfeld 19"/>
            <p:cNvSpPr txBox="1"/>
            <p:nvPr/>
          </p:nvSpPr>
          <p:spPr>
            <a:xfrm>
              <a:off x="4078014" y="1591184"/>
              <a:ext cx="280044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Assign container to </a:t>
              </a:r>
              <a:r>
                <a:rPr lang="en-US" sz="1400" i="1" dirty="0" smtClean="0">
                  <a:solidFill>
                    <a:srgbClr val="595959"/>
                  </a:solidFill>
                  <a:latin typeface="Segoe UI"/>
                  <a:ea typeface="+mn-ea"/>
                </a:rPr>
                <a:t>host</a:t>
              </a:r>
              <a:r>
                <a:rPr lang="en-US" sz="1400" dirty="0" smtClean="0">
                  <a:solidFill>
                    <a:srgbClr val="595959"/>
                  </a:solidFill>
                  <a:latin typeface="Segoe UI"/>
                  <a:ea typeface="+mn-ea"/>
                </a:rPr>
                <a:t> network</a:t>
              </a:r>
              <a:endParaRPr lang="en-US" sz="1400" dirty="0">
                <a:solidFill>
                  <a:srgbClr val="595959"/>
                </a:solidFill>
                <a:latin typeface="Segoe UI"/>
                <a:ea typeface="+mn-ea"/>
              </a:endParaRPr>
            </a:p>
          </p:txBody>
        </p:sp>
      </p:grpSp>
      <p:pic>
        <p:nvPicPr>
          <p:cNvPr id="21" name="Grafik 20"/>
          <p:cNvPicPr>
            <a:picLocks noChangeAspect="1"/>
          </p:cNvPicPr>
          <p:nvPr/>
        </p:nvPicPr>
        <p:blipFill rotWithShape="1">
          <a:blip r:embed="rId3"/>
          <a:srcRect b="29648"/>
          <a:stretch/>
        </p:blipFill>
        <p:spPr>
          <a:xfrm>
            <a:off x="467544" y="2797726"/>
            <a:ext cx="4386275" cy="2028651"/>
          </a:xfrm>
          <a:prstGeom prst="rect">
            <a:avLst/>
          </a:prstGeom>
        </p:spPr>
      </p:pic>
    </p:spTree>
    <p:extLst>
      <p:ext uri="{BB962C8B-B14F-4D97-AF65-F5344CB8AC3E}">
        <p14:creationId xmlns:p14="http://schemas.microsoft.com/office/powerpoint/2010/main" val="1095031491"/>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Your Host</a:t>
            </a:r>
            <a:endParaRPr lang="en-US" dirty="0"/>
          </a:p>
        </p:txBody>
      </p:sp>
      <p:sp>
        <p:nvSpPr>
          <p:cNvPr id="3" name="Inhaltsplatzhalter 2"/>
          <p:cNvSpPr>
            <a:spLocks noGrp="1"/>
          </p:cNvSpPr>
          <p:nvPr>
            <p:ph sz="quarter" idx="12"/>
          </p:nvPr>
        </p:nvSpPr>
        <p:spPr/>
        <p:txBody>
          <a:bodyPr/>
          <a:lstStyle/>
          <a:p>
            <a:r>
              <a:rPr lang="en-US" dirty="0" smtClean="0"/>
              <a:t>Rainer Stropek</a:t>
            </a:r>
          </a:p>
          <a:p>
            <a:pPr lvl="1"/>
            <a:r>
              <a:rPr lang="en-US" dirty="0" smtClean="0"/>
              <a:t>Developer, Entrepreneur</a:t>
            </a:r>
          </a:p>
          <a:p>
            <a:pPr lvl="1"/>
            <a:r>
              <a:rPr lang="en-US" dirty="0" smtClean="0"/>
              <a:t>Azure MVP, MS Regional Director</a:t>
            </a:r>
          </a:p>
          <a:p>
            <a:pPr lvl="1"/>
            <a:r>
              <a:rPr lang="en-US" dirty="0" smtClean="0"/>
              <a:t>IT-Visions</a:t>
            </a:r>
          </a:p>
          <a:p>
            <a:r>
              <a:rPr lang="en-US" dirty="0" smtClean="0"/>
              <a:t>Contact</a:t>
            </a:r>
          </a:p>
          <a:p>
            <a:pPr lvl="1"/>
            <a:r>
              <a:rPr lang="en-US" dirty="0" smtClean="0"/>
              <a:t>software architects </a:t>
            </a:r>
            <a:r>
              <a:rPr lang="en-US" dirty="0" err="1" smtClean="0"/>
              <a:t>gmbh</a:t>
            </a:r>
            <a:r>
              <a:rPr lang="en-US" dirty="0" smtClean="0"/>
              <a:t/>
            </a:r>
            <a:br>
              <a:rPr lang="en-US" dirty="0" smtClean="0"/>
            </a:br>
            <a:r>
              <a:rPr lang="en-US" dirty="0" smtClean="0">
                <a:hlinkClick r:id="rId2"/>
              </a:rPr>
              <a:t>rainer@timecockpit.com</a:t>
            </a:r>
            <a:r>
              <a:rPr lang="en-US" dirty="0" smtClean="0"/>
              <a:t/>
            </a:r>
            <a:br>
              <a:rPr lang="en-US" dirty="0" smtClean="0"/>
            </a:br>
            <a:r>
              <a:rPr lang="en-US" dirty="0" smtClean="0"/>
              <a:t>Twitter: @</a:t>
            </a:r>
            <a:r>
              <a:rPr lang="en-US" dirty="0" err="1" smtClean="0"/>
              <a:t>rstropek</a:t>
            </a:r>
            <a:endParaRPr lang="en-US" dirty="0" smtClean="0"/>
          </a:p>
        </p:txBody>
      </p:sp>
      <p:pic>
        <p:nvPicPr>
          <p:cNvPr id="16" name="Inhaltsplatzhalter 15"/>
          <p:cNvPicPr>
            <a:picLocks noGrp="1" noChangeAspect="1"/>
          </p:cNvPicPr>
          <p:nvPr>
            <p:ph sz="quarter" idx="13"/>
          </p:nvPr>
        </p:nvPicPr>
        <p:blipFill>
          <a:blip r:embed="rId3" cstate="email">
            <a:extLst>
              <a:ext uri="{28A0092B-C50C-407E-A947-70E740481C1C}">
                <a14:useLocalDpi xmlns:a14="http://schemas.microsoft.com/office/drawing/2010/main" val="0"/>
              </a:ext>
            </a:extLst>
          </a:blip>
          <a:stretch>
            <a:fillRect/>
          </a:stretch>
        </p:blipFill>
        <p:spPr>
          <a:xfrm>
            <a:off x="5076131" y="1275607"/>
            <a:ext cx="3240285" cy="2160190"/>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372110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Data Volumes</a:t>
            </a:r>
            <a:endParaRPr lang="de-AT" dirty="0"/>
          </a:p>
        </p:txBody>
      </p:sp>
      <p:sp>
        <p:nvSpPr>
          <p:cNvPr id="9" name="Textplatzhalter 8"/>
          <p:cNvSpPr>
            <a:spLocks noGrp="1"/>
          </p:cNvSpPr>
          <p:nvPr>
            <p:ph type="body" sz="quarter" idx="23"/>
          </p:nvPr>
        </p:nvSpPr>
        <p:spPr/>
        <p:txBody>
          <a:bodyPr/>
          <a:lstStyle/>
          <a:p>
            <a:endParaRPr lang="de-AT"/>
          </a:p>
        </p:txBody>
      </p:sp>
      <p:sp>
        <p:nvSpPr>
          <p:cNvPr id="10" name="Textplatzhalter 9"/>
          <p:cNvSpPr>
            <a:spLocks noGrp="1"/>
          </p:cNvSpPr>
          <p:nvPr>
            <p:ph type="body" sz="quarter" idx="24"/>
          </p:nvPr>
        </p:nvSpPr>
        <p:spPr/>
        <p:txBody>
          <a:bodyPr/>
          <a:lstStyle/>
          <a:p>
            <a:r>
              <a:rPr lang="en-US" dirty="0" smtClean="0"/>
              <a:t>Directory </a:t>
            </a:r>
            <a:r>
              <a:rPr lang="en-US" dirty="0"/>
              <a:t>or file in the Docker host’s filesystem that is mounted directly into a </a:t>
            </a:r>
            <a:r>
              <a:rPr lang="en-US" dirty="0" smtClean="0"/>
              <a:t>container</a:t>
            </a:r>
          </a:p>
          <a:p>
            <a:r>
              <a:rPr lang="en-US" dirty="0" smtClean="0"/>
              <a:t>Details see </a:t>
            </a:r>
            <a:r>
              <a:rPr lang="en-US" dirty="0" smtClean="0">
                <a:hlinkClick r:id="rId2"/>
              </a:rPr>
              <a:t>Docker docs</a:t>
            </a:r>
            <a:endParaRPr lang="en-US" dirty="0" smtClean="0"/>
          </a:p>
          <a:p>
            <a:endParaRPr lang="de-AT" dirty="0"/>
          </a:p>
        </p:txBody>
      </p:sp>
      <p:sp>
        <p:nvSpPr>
          <p:cNvPr id="11" name="Textplatzhalter 10"/>
          <p:cNvSpPr>
            <a:spLocks noGrp="1"/>
          </p:cNvSpPr>
          <p:nvPr>
            <p:ph type="body" sz="quarter" idx="25"/>
          </p:nvPr>
        </p:nvSpPr>
        <p:spPr/>
        <p:txBody>
          <a:bodyPr/>
          <a:lstStyle/>
          <a:p>
            <a:r>
              <a:rPr lang="en-US" sz="600" dirty="0">
                <a:solidFill>
                  <a:schemeClr val="tx1"/>
                </a:solidFill>
              </a:rPr>
              <a:t>Source: </a:t>
            </a:r>
            <a:r>
              <a:rPr lang="en-US" sz="600" dirty="0">
                <a:solidFill>
                  <a:schemeClr val="tx1"/>
                </a:solidFill>
                <a:hlinkClick r:id="rId3"/>
              </a:rPr>
              <a:t>https://docs.docker.com/engine/userguide/storagedriver/imagesandcontainers</a:t>
            </a:r>
            <a:r>
              <a:rPr lang="en-US" sz="600" dirty="0" smtClean="0">
                <a:solidFill>
                  <a:schemeClr val="tx1"/>
                </a:solidFill>
                <a:hlinkClick r:id="rId3"/>
              </a:rPr>
              <a:t>/</a:t>
            </a:r>
            <a:r>
              <a:rPr lang="en-US" sz="600" dirty="0" smtClean="0">
                <a:solidFill>
                  <a:schemeClr val="tx1"/>
                </a:solidFill>
              </a:rPr>
              <a:t> </a:t>
            </a:r>
            <a:endParaRPr lang="de-AT" sz="600" dirty="0">
              <a:solidFill>
                <a:schemeClr val="tx1"/>
              </a:solidFill>
            </a:endParaRPr>
          </a:p>
        </p:txBody>
      </p:sp>
      <p:pic>
        <p:nvPicPr>
          <p:cNvPr id="2050" name="Picture 2" descr="https://docs.docker.com/engine/userguide/storagedriver/images/shared-volume.jpg"/>
          <p:cNvPicPr>
            <a:picLocks noGrp="1" noChangeAspect="1" noChangeArrowheads="1"/>
          </p:cNvPicPr>
          <p:nvPr>
            <p:ph sz="quarter" idx="22"/>
          </p:nvPr>
        </p:nvPicPr>
        <p:blipFill>
          <a:blip r:embed="rId4" cstate="email">
            <a:extLst>
              <a:ext uri="{28A0092B-C50C-407E-A947-70E740481C1C}">
                <a14:useLocalDpi xmlns:a14="http://schemas.microsoft.com/office/drawing/2010/main" val="0"/>
              </a:ext>
            </a:extLst>
          </a:blip>
          <a:srcRect/>
          <a:stretch>
            <a:fillRect/>
          </a:stretch>
        </p:blipFill>
        <p:spPr bwMode="auto">
          <a:xfrm>
            <a:off x="360029" y="876663"/>
            <a:ext cx="5327650" cy="3420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837770"/>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Mount Host</a:t>
            </a:r>
            <a:endParaRPr lang="de-AT" dirty="0"/>
          </a:p>
        </p:txBody>
      </p:sp>
      <p:sp>
        <p:nvSpPr>
          <p:cNvPr id="8" name="Inhaltsplatzhalter 7"/>
          <p:cNvSpPr>
            <a:spLocks noGrp="1"/>
          </p:cNvSpPr>
          <p:nvPr>
            <p:ph sz="quarter" idx="22"/>
          </p:nvPr>
        </p:nvSpPr>
        <p:spPr/>
        <p:txBody>
          <a:bodyPr/>
          <a:lstStyle/>
          <a:p>
            <a:r>
              <a:rPr lang="en-US" dirty="0" smtClean="0"/>
              <a:t># Run </a:t>
            </a:r>
            <a:r>
              <a:rPr lang="en-US" dirty="0" err="1" smtClean="0"/>
              <a:t>postgres</a:t>
            </a:r>
            <a:r>
              <a:rPr lang="en-US" dirty="0" smtClean="0"/>
              <a:t> in a new container</a:t>
            </a:r>
            <a:endParaRPr lang="de-AT" dirty="0" smtClean="0"/>
          </a:p>
          <a:p>
            <a:r>
              <a:rPr lang="de-AT" dirty="0" err="1" smtClean="0"/>
              <a:t>docker</a:t>
            </a:r>
            <a:r>
              <a:rPr lang="de-AT" dirty="0" smtClean="0"/>
              <a:t> </a:t>
            </a:r>
            <a:r>
              <a:rPr lang="de-AT" dirty="0" err="1"/>
              <a:t>run</a:t>
            </a:r>
            <a:r>
              <a:rPr lang="de-AT" dirty="0"/>
              <a:t> --name </a:t>
            </a:r>
            <a:r>
              <a:rPr lang="de-AT" dirty="0" err="1"/>
              <a:t>mydb</a:t>
            </a:r>
            <a:r>
              <a:rPr lang="de-AT" dirty="0"/>
              <a:t> -e POSTGRES_PASSWORD=P@ssw0rd! </a:t>
            </a:r>
            <a:endParaRPr lang="de-AT" dirty="0" smtClean="0"/>
          </a:p>
          <a:p>
            <a:r>
              <a:rPr lang="de-AT" dirty="0"/>
              <a:t>	</a:t>
            </a:r>
            <a:r>
              <a:rPr lang="de-AT" dirty="0" smtClean="0"/>
              <a:t>-</a:t>
            </a:r>
            <a:r>
              <a:rPr lang="de-AT" dirty="0"/>
              <a:t>d </a:t>
            </a:r>
            <a:r>
              <a:rPr lang="de-AT" dirty="0" err="1" smtClean="0"/>
              <a:t>postgres</a:t>
            </a:r>
            <a:endParaRPr lang="de-AT" dirty="0" smtClean="0"/>
          </a:p>
          <a:p>
            <a:endParaRPr lang="en-US" dirty="0" smtClean="0"/>
          </a:p>
          <a:p>
            <a:r>
              <a:rPr lang="en-US" dirty="0" smtClean="0"/>
              <a:t># Run client and execute some SQL</a:t>
            </a:r>
            <a:endParaRPr lang="en-US" dirty="0"/>
          </a:p>
          <a:p>
            <a:r>
              <a:rPr lang="de-AT" dirty="0" err="1"/>
              <a:t>docker</a:t>
            </a:r>
            <a:r>
              <a:rPr lang="de-AT" dirty="0"/>
              <a:t> </a:t>
            </a:r>
            <a:r>
              <a:rPr lang="de-AT" dirty="0" err="1"/>
              <a:t>run</a:t>
            </a:r>
            <a:r>
              <a:rPr lang="de-AT" dirty="0"/>
              <a:t> -</a:t>
            </a:r>
            <a:r>
              <a:rPr lang="de-AT" dirty="0" err="1"/>
              <a:t>it</a:t>
            </a:r>
            <a:r>
              <a:rPr lang="de-AT" dirty="0"/>
              <a:t> --link </a:t>
            </a:r>
            <a:r>
              <a:rPr lang="de-AT" dirty="0" err="1" smtClean="0"/>
              <a:t>mydb</a:t>
            </a:r>
            <a:r>
              <a:rPr lang="de-AT" dirty="0" smtClean="0"/>
              <a:t> </a:t>
            </a:r>
            <a:r>
              <a:rPr lang="de-AT" dirty="0"/>
              <a:t>--</a:t>
            </a:r>
            <a:r>
              <a:rPr lang="de-AT" dirty="0" err="1"/>
              <a:t>rm</a:t>
            </a:r>
            <a:r>
              <a:rPr lang="de-AT" dirty="0"/>
              <a:t> </a:t>
            </a:r>
            <a:r>
              <a:rPr lang="de-AT" dirty="0" err="1"/>
              <a:t>postgres</a:t>
            </a:r>
            <a:r>
              <a:rPr lang="de-AT" dirty="0"/>
              <a:t> </a:t>
            </a:r>
            <a:r>
              <a:rPr lang="de-AT" dirty="0" smtClean="0"/>
              <a:t>/bin/</a:t>
            </a:r>
            <a:r>
              <a:rPr lang="de-AT" dirty="0" err="1" smtClean="0"/>
              <a:t>bash</a:t>
            </a:r>
            <a:endParaRPr lang="de-AT" dirty="0" smtClean="0"/>
          </a:p>
          <a:p>
            <a:r>
              <a:rPr lang="en-US" dirty="0"/>
              <a:t>	</a:t>
            </a:r>
            <a:r>
              <a:rPr lang="en-US" dirty="0" err="1"/>
              <a:t>psql</a:t>
            </a:r>
            <a:r>
              <a:rPr lang="en-US" dirty="0"/>
              <a:t> -h </a:t>
            </a:r>
            <a:r>
              <a:rPr lang="en-US" dirty="0" err="1"/>
              <a:t>mydb</a:t>
            </a:r>
            <a:r>
              <a:rPr lang="en-US" dirty="0"/>
              <a:t> -p 5432 -U </a:t>
            </a:r>
            <a:r>
              <a:rPr lang="en-US" dirty="0" err="1" smtClean="0"/>
              <a:t>postgres</a:t>
            </a:r>
            <a:endParaRPr lang="en-US" dirty="0" smtClean="0"/>
          </a:p>
          <a:p>
            <a:endParaRPr lang="en-US" dirty="0" smtClean="0"/>
          </a:p>
          <a:p>
            <a:r>
              <a:rPr lang="en-US" dirty="0" smtClean="0"/>
              <a:t>	# Execute some SQL (e.g. create and fill a table)</a:t>
            </a:r>
          </a:p>
          <a:p>
            <a:r>
              <a:rPr lang="en-US" dirty="0" smtClean="0"/>
              <a:t>	CREATE TABLE Test (ID INT PRIMARY KEY);</a:t>
            </a:r>
          </a:p>
          <a:p>
            <a:r>
              <a:rPr lang="en-US" dirty="0"/>
              <a:t>	</a:t>
            </a:r>
            <a:r>
              <a:rPr lang="en-US" dirty="0" smtClean="0"/>
              <a:t>INSERT INTO Test VALUES (1);</a:t>
            </a:r>
          </a:p>
          <a:p>
            <a:r>
              <a:rPr lang="en-US" dirty="0"/>
              <a:t>	</a:t>
            </a:r>
            <a:r>
              <a:rPr lang="en-US" dirty="0" smtClean="0"/>
              <a:t>SELECT * FROM Test;</a:t>
            </a:r>
            <a:endParaRPr lang="en-US" dirty="0"/>
          </a:p>
          <a:p>
            <a:r>
              <a:rPr lang="en-US" dirty="0" smtClean="0"/>
              <a:t>	\q</a:t>
            </a:r>
          </a:p>
          <a:p>
            <a:endParaRPr lang="en-US" dirty="0"/>
          </a:p>
          <a:p>
            <a:r>
              <a:rPr lang="en-US" dirty="0" smtClean="0"/>
              <a:t># Delete container --&gt; data is gone</a:t>
            </a:r>
          </a:p>
          <a:p>
            <a:r>
              <a:rPr lang="en-US" dirty="0" err="1" smtClean="0"/>
              <a:t>docker</a:t>
            </a:r>
            <a:r>
              <a:rPr lang="en-US" dirty="0" smtClean="0"/>
              <a:t> </a:t>
            </a:r>
            <a:r>
              <a:rPr lang="en-US" dirty="0" err="1" smtClean="0"/>
              <a:t>rm</a:t>
            </a:r>
            <a:r>
              <a:rPr lang="en-US" dirty="0" smtClean="0"/>
              <a:t> –f </a:t>
            </a:r>
            <a:r>
              <a:rPr lang="en-US" dirty="0" err="1" smtClean="0"/>
              <a:t>mydb</a:t>
            </a:r>
            <a:endParaRPr lang="en-US" dirty="0" smtClean="0"/>
          </a:p>
          <a:p>
            <a:endParaRPr lang="en-US" dirty="0"/>
          </a:p>
          <a:p>
            <a:r>
              <a:rPr lang="en-US" dirty="0" smtClean="0"/>
              <a:t>-------------------</a:t>
            </a:r>
          </a:p>
          <a:p>
            <a:endParaRPr lang="en-US" dirty="0"/>
          </a:p>
          <a:p>
            <a:r>
              <a:rPr lang="en-US" dirty="0" smtClean="0"/>
              <a:t># Create data directory on host</a:t>
            </a:r>
          </a:p>
          <a:p>
            <a:r>
              <a:rPr lang="en-US" dirty="0" err="1" smtClean="0"/>
              <a:t>mkdir</a:t>
            </a:r>
            <a:r>
              <a:rPr lang="en-US" dirty="0" smtClean="0"/>
              <a:t> </a:t>
            </a:r>
            <a:r>
              <a:rPr lang="en-US" dirty="0" err="1" smtClean="0"/>
              <a:t>dbdata</a:t>
            </a:r>
            <a:endParaRPr lang="en-US" dirty="0" smtClean="0"/>
          </a:p>
          <a:p>
            <a:endParaRPr lang="en-US" dirty="0"/>
          </a:p>
          <a:p>
            <a:r>
              <a:rPr lang="en-US" dirty="0" smtClean="0"/>
              <a:t># Repeat the same example but this time with volume mapping</a:t>
            </a:r>
          </a:p>
          <a:p>
            <a:r>
              <a:rPr lang="sv-SE" dirty="0"/>
              <a:t>docker run --name mydb -e POSTGRES_PASSWORD=P@ssw0rd! </a:t>
            </a:r>
            <a:endParaRPr lang="sv-SE" dirty="0" smtClean="0"/>
          </a:p>
          <a:p>
            <a:r>
              <a:rPr lang="sv-SE" dirty="0"/>
              <a:t>	</a:t>
            </a:r>
            <a:r>
              <a:rPr lang="sv-SE" b="1" dirty="0" smtClean="0"/>
              <a:t>-</a:t>
            </a:r>
            <a:r>
              <a:rPr lang="sv-SE" b="1" dirty="0"/>
              <a:t>v ~/dbdata:/var/lib/postgresql/data </a:t>
            </a:r>
            <a:r>
              <a:rPr lang="sv-SE" dirty="0"/>
              <a:t>-d postgres</a:t>
            </a:r>
            <a:endParaRPr lang="de-AT" dirty="0"/>
          </a:p>
        </p:txBody>
      </p:sp>
      <p:sp>
        <p:nvSpPr>
          <p:cNvPr id="9" name="Textplatzhalter 8"/>
          <p:cNvSpPr>
            <a:spLocks noGrp="1"/>
          </p:cNvSpPr>
          <p:nvPr>
            <p:ph type="body" sz="quarter" idx="23"/>
          </p:nvPr>
        </p:nvSpPr>
        <p:spPr/>
        <p:txBody>
          <a:bodyPr/>
          <a:lstStyle/>
          <a:p>
            <a:endParaRPr lang="de-AT"/>
          </a:p>
        </p:txBody>
      </p:sp>
      <p:sp>
        <p:nvSpPr>
          <p:cNvPr id="10" name="Textplatzhalter 9"/>
          <p:cNvSpPr>
            <a:spLocks noGrp="1"/>
          </p:cNvSpPr>
          <p:nvPr>
            <p:ph type="body" sz="quarter" idx="24"/>
          </p:nvPr>
        </p:nvSpPr>
        <p:spPr/>
        <p:txBody>
          <a:bodyPr/>
          <a:lstStyle/>
          <a:p>
            <a:endParaRPr lang="de-AT"/>
          </a:p>
        </p:txBody>
      </p:sp>
      <p:sp>
        <p:nvSpPr>
          <p:cNvPr id="11" name="Textplatzhalter 10"/>
          <p:cNvSpPr>
            <a:spLocks noGrp="1"/>
          </p:cNvSpPr>
          <p:nvPr>
            <p:ph type="body" sz="quarter" idx="25"/>
          </p:nvPr>
        </p:nvSpPr>
        <p:spPr/>
        <p:txBody>
          <a:bodyPr/>
          <a:lstStyle/>
          <a:p>
            <a:endParaRPr lang="de-AT"/>
          </a:p>
        </p:txBody>
      </p:sp>
      <p:cxnSp>
        <p:nvCxnSpPr>
          <p:cNvPr id="13" name="Gerade Verbindung mit Pfeil 12"/>
          <p:cNvCxnSpPr/>
          <p:nvPr/>
        </p:nvCxnSpPr>
        <p:spPr>
          <a:xfrm>
            <a:off x="2009274" y="535405"/>
            <a:ext cx="300789" cy="6136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7" name="Gerade Verbindung mit Pfeil 16"/>
          <p:cNvCxnSpPr/>
          <p:nvPr/>
        </p:nvCxnSpPr>
        <p:spPr>
          <a:xfrm flipH="1">
            <a:off x="1359568" y="535405"/>
            <a:ext cx="649706" cy="766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819977818"/>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sz="2000" dirty="0" smtClean="0"/>
              <a:t>Data Volume Container</a:t>
            </a:r>
            <a:endParaRPr lang="de-AT" sz="2000" dirty="0"/>
          </a:p>
        </p:txBody>
      </p:sp>
      <p:sp>
        <p:nvSpPr>
          <p:cNvPr id="8" name="Inhaltsplatzhalter 7"/>
          <p:cNvSpPr>
            <a:spLocks noGrp="1"/>
          </p:cNvSpPr>
          <p:nvPr>
            <p:ph sz="quarter" idx="22"/>
          </p:nvPr>
        </p:nvSpPr>
        <p:spPr/>
        <p:txBody>
          <a:bodyPr/>
          <a:lstStyle/>
          <a:p>
            <a:r>
              <a:rPr lang="en-US" dirty="0" smtClean="0"/>
              <a:t># Create data volume container</a:t>
            </a:r>
            <a:endParaRPr lang="de-AT" dirty="0" smtClean="0"/>
          </a:p>
          <a:p>
            <a:r>
              <a:rPr lang="de-AT" dirty="0" err="1" smtClean="0">
                <a:hlinkClick r:id="rId2"/>
              </a:rPr>
              <a:t>docker</a:t>
            </a:r>
            <a:r>
              <a:rPr lang="de-AT" dirty="0" smtClean="0">
                <a:hlinkClick r:id="rId2"/>
              </a:rPr>
              <a:t> </a:t>
            </a:r>
            <a:r>
              <a:rPr lang="de-AT" b="1" dirty="0" err="1">
                <a:hlinkClick r:id="rId2"/>
              </a:rPr>
              <a:t>create</a:t>
            </a:r>
            <a:r>
              <a:rPr lang="de-AT" b="1" dirty="0"/>
              <a:t> -v /</a:t>
            </a:r>
            <a:r>
              <a:rPr lang="de-AT" b="1" dirty="0" err="1"/>
              <a:t>dbdata</a:t>
            </a:r>
            <a:r>
              <a:rPr lang="de-AT" dirty="0"/>
              <a:t> --name </a:t>
            </a:r>
            <a:r>
              <a:rPr lang="de-AT" dirty="0" err="1"/>
              <a:t>dbstore</a:t>
            </a:r>
            <a:r>
              <a:rPr lang="de-AT" dirty="0"/>
              <a:t> </a:t>
            </a:r>
            <a:r>
              <a:rPr lang="de-AT" dirty="0" err="1"/>
              <a:t>postgres</a:t>
            </a:r>
            <a:r>
              <a:rPr lang="de-AT" dirty="0"/>
              <a:t> /</a:t>
            </a:r>
            <a:r>
              <a:rPr lang="de-AT" dirty="0" smtClean="0"/>
              <a:t>bin/</a:t>
            </a:r>
            <a:r>
              <a:rPr lang="de-AT" dirty="0" err="1" smtClean="0"/>
              <a:t>true</a:t>
            </a:r>
            <a:endParaRPr lang="de-AT" dirty="0" smtClean="0"/>
          </a:p>
          <a:p>
            <a:r>
              <a:rPr lang="en-US" dirty="0" err="1" smtClean="0"/>
              <a:t>docker</a:t>
            </a:r>
            <a:r>
              <a:rPr lang="en-US" dirty="0" smtClean="0"/>
              <a:t> </a:t>
            </a:r>
            <a:r>
              <a:rPr lang="en-US" dirty="0" err="1" smtClean="0"/>
              <a:t>ps</a:t>
            </a:r>
            <a:r>
              <a:rPr lang="en-US" dirty="0" smtClean="0"/>
              <a:t> –a</a:t>
            </a:r>
          </a:p>
          <a:p>
            <a:endParaRPr lang="en-US" dirty="0" smtClean="0"/>
          </a:p>
          <a:p>
            <a:r>
              <a:rPr lang="en-US" dirty="0" smtClean="0"/>
              <a:t># Create </a:t>
            </a:r>
            <a:r>
              <a:rPr lang="en-US" dirty="0" err="1" smtClean="0"/>
              <a:t>postgres</a:t>
            </a:r>
            <a:r>
              <a:rPr lang="en-US" dirty="0" smtClean="0"/>
              <a:t> container and mount data volume container</a:t>
            </a:r>
          </a:p>
          <a:p>
            <a:r>
              <a:rPr lang="en-US" dirty="0" err="1"/>
              <a:t>docker</a:t>
            </a:r>
            <a:r>
              <a:rPr lang="en-US" dirty="0"/>
              <a:t> run --name </a:t>
            </a:r>
            <a:r>
              <a:rPr lang="en-US" dirty="0" err="1"/>
              <a:t>mydb</a:t>
            </a:r>
            <a:r>
              <a:rPr lang="en-US" dirty="0"/>
              <a:t> -e POSTGRES_PASSWORD=P@ssw0rd! </a:t>
            </a:r>
            <a:endParaRPr lang="en-US" dirty="0" smtClean="0"/>
          </a:p>
          <a:p>
            <a:r>
              <a:rPr lang="en-US" dirty="0"/>
              <a:t>	</a:t>
            </a:r>
            <a:r>
              <a:rPr lang="en-US" dirty="0" smtClean="0"/>
              <a:t>-</a:t>
            </a:r>
            <a:r>
              <a:rPr lang="en-US" dirty="0"/>
              <a:t>e PGDATA=/</a:t>
            </a:r>
            <a:r>
              <a:rPr lang="en-US" dirty="0" err="1"/>
              <a:t>dbdata</a:t>
            </a:r>
            <a:r>
              <a:rPr lang="en-US" dirty="0"/>
              <a:t> --volumes-from </a:t>
            </a:r>
            <a:r>
              <a:rPr lang="en-US" dirty="0" err="1"/>
              <a:t>dbstore</a:t>
            </a:r>
            <a:r>
              <a:rPr lang="en-US" dirty="0"/>
              <a:t> -d </a:t>
            </a:r>
            <a:r>
              <a:rPr lang="en-US" dirty="0" err="1"/>
              <a:t>postgres</a:t>
            </a:r>
            <a:endParaRPr lang="en-US" dirty="0"/>
          </a:p>
          <a:p>
            <a:endParaRPr lang="en-US" dirty="0" smtClean="0"/>
          </a:p>
          <a:p>
            <a:r>
              <a:rPr lang="en-US" dirty="0"/>
              <a:t># Run client and execute some </a:t>
            </a:r>
            <a:r>
              <a:rPr lang="en-US" dirty="0" smtClean="0"/>
              <a:t>SQL (see previous example)</a:t>
            </a:r>
            <a:endParaRPr lang="en-US" dirty="0"/>
          </a:p>
          <a:p>
            <a:r>
              <a:rPr lang="en-US" dirty="0" smtClean="0"/>
              <a:t># Remove </a:t>
            </a:r>
            <a:r>
              <a:rPr lang="en-US" dirty="0" err="1" smtClean="0"/>
              <a:t>postgres</a:t>
            </a:r>
            <a:r>
              <a:rPr lang="en-US" dirty="0" smtClean="0"/>
              <a:t> container, recreate it --&gt; data still there</a:t>
            </a:r>
          </a:p>
          <a:p>
            <a:endParaRPr lang="en-US" dirty="0"/>
          </a:p>
          <a:p>
            <a:r>
              <a:rPr lang="en-US" dirty="0" smtClean="0"/>
              <a:t># Start container to backup data</a:t>
            </a:r>
          </a:p>
          <a:p>
            <a:r>
              <a:rPr lang="en-US" dirty="0" err="1" smtClean="0"/>
              <a:t>mkdir</a:t>
            </a:r>
            <a:r>
              <a:rPr lang="en-US" dirty="0" smtClean="0"/>
              <a:t> backup</a:t>
            </a:r>
          </a:p>
          <a:p>
            <a:r>
              <a:rPr lang="en-US" dirty="0" err="1"/>
              <a:t>docker</a:t>
            </a:r>
            <a:r>
              <a:rPr lang="en-US" dirty="0"/>
              <a:t> run --</a:t>
            </a:r>
            <a:r>
              <a:rPr lang="en-US" dirty="0" err="1"/>
              <a:t>rm</a:t>
            </a:r>
            <a:r>
              <a:rPr lang="en-US" dirty="0"/>
              <a:t> --volumes-from </a:t>
            </a:r>
            <a:r>
              <a:rPr lang="en-US" dirty="0" err="1"/>
              <a:t>dbstore</a:t>
            </a:r>
            <a:r>
              <a:rPr lang="en-US" dirty="0"/>
              <a:t> </a:t>
            </a:r>
            <a:endParaRPr lang="en-US" dirty="0" smtClean="0"/>
          </a:p>
          <a:p>
            <a:r>
              <a:rPr lang="en-US" dirty="0"/>
              <a:t>	</a:t>
            </a:r>
            <a:r>
              <a:rPr lang="en-US" dirty="0" smtClean="0"/>
              <a:t>-v </a:t>
            </a:r>
            <a:r>
              <a:rPr lang="en-US" dirty="0"/>
              <a:t>~/backup:/backup </a:t>
            </a:r>
            <a:r>
              <a:rPr lang="en-US" dirty="0" err="1"/>
              <a:t>ubuntu</a:t>
            </a:r>
            <a:r>
              <a:rPr lang="en-US" dirty="0"/>
              <a:t> tar </a:t>
            </a:r>
            <a:r>
              <a:rPr lang="en-US" dirty="0" err="1"/>
              <a:t>cvf</a:t>
            </a:r>
            <a:r>
              <a:rPr lang="en-US" dirty="0"/>
              <a:t> /backup/backup.tar /</a:t>
            </a:r>
            <a:r>
              <a:rPr lang="en-US" dirty="0" err="1"/>
              <a:t>dbdata</a:t>
            </a:r>
            <a:endParaRPr lang="en-US" dirty="0" smtClean="0"/>
          </a:p>
          <a:p>
            <a:r>
              <a:rPr lang="en-US" dirty="0" smtClean="0"/>
              <a:t>ls –la backup/</a:t>
            </a:r>
          </a:p>
          <a:p>
            <a:endParaRPr lang="en-US" dirty="0"/>
          </a:p>
          <a:p>
            <a:endParaRPr lang="en-US" dirty="0" smtClean="0"/>
          </a:p>
          <a:p>
            <a:endParaRPr lang="de-AT" dirty="0"/>
          </a:p>
        </p:txBody>
      </p:sp>
      <p:sp>
        <p:nvSpPr>
          <p:cNvPr id="9" name="Textplatzhalter 8"/>
          <p:cNvSpPr>
            <a:spLocks noGrp="1"/>
          </p:cNvSpPr>
          <p:nvPr>
            <p:ph type="body" sz="quarter" idx="23"/>
          </p:nvPr>
        </p:nvSpPr>
        <p:spPr/>
        <p:txBody>
          <a:bodyPr/>
          <a:lstStyle/>
          <a:p>
            <a:endParaRPr lang="de-AT"/>
          </a:p>
        </p:txBody>
      </p:sp>
      <p:sp>
        <p:nvSpPr>
          <p:cNvPr id="10" name="Textplatzhalter 9"/>
          <p:cNvSpPr>
            <a:spLocks noGrp="1"/>
          </p:cNvSpPr>
          <p:nvPr>
            <p:ph type="body" sz="quarter" idx="24"/>
          </p:nvPr>
        </p:nvSpPr>
        <p:spPr/>
        <p:txBody>
          <a:bodyPr/>
          <a:lstStyle/>
          <a:p>
            <a:endParaRPr lang="de-AT"/>
          </a:p>
        </p:txBody>
      </p:sp>
      <p:sp>
        <p:nvSpPr>
          <p:cNvPr id="11" name="Textplatzhalter 10"/>
          <p:cNvSpPr>
            <a:spLocks noGrp="1"/>
          </p:cNvSpPr>
          <p:nvPr>
            <p:ph type="body" sz="quarter" idx="25"/>
          </p:nvPr>
        </p:nvSpPr>
        <p:spPr/>
        <p:txBody>
          <a:bodyPr/>
          <a:lstStyle/>
          <a:p>
            <a:endParaRPr lang="de-AT"/>
          </a:p>
        </p:txBody>
      </p:sp>
      <p:cxnSp>
        <p:nvCxnSpPr>
          <p:cNvPr id="12" name="Gerade Verbindung mit Pfeil 11"/>
          <p:cNvCxnSpPr/>
          <p:nvPr/>
        </p:nvCxnSpPr>
        <p:spPr>
          <a:xfrm>
            <a:off x="3176337" y="535405"/>
            <a:ext cx="252663" cy="79408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3" name="Gerade Verbindung mit Pfeil 12"/>
          <p:cNvCxnSpPr/>
          <p:nvPr/>
        </p:nvCxnSpPr>
        <p:spPr>
          <a:xfrm flipH="1">
            <a:off x="3074068" y="535405"/>
            <a:ext cx="102269" cy="206341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16465923"/>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Images</a:t>
            </a:r>
            <a:endParaRPr lang="en-US" dirty="0"/>
          </a:p>
        </p:txBody>
      </p:sp>
      <p:sp>
        <p:nvSpPr>
          <p:cNvPr id="3" name="Textplatzhalter 2"/>
          <p:cNvSpPr>
            <a:spLocks noGrp="1"/>
          </p:cNvSpPr>
          <p:nvPr>
            <p:ph type="body" sz="quarter" idx="25"/>
          </p:nvPr>
        </p:nvSpPr>
        <p:spPr/>
        <p:txBody>
          <a:bodyPr/>
          <a:lstStyle/>
          <a:p>
            <a:r>
              <a:rPr lang="en-US" dirty="0" smtClean="0"/>
              <a:t>Working with images</a:t>
            </a:r>
            <a:endParaRPr lang="en-US" dirty="0"/>
          </a:p>
        </p:txBody>
      </p:sp>
    </p:spTree>
    <p:extLst>
      <p:ext uri="{BB962C8B-B14F-4D97-AF65-F5344CB8AC3E}">
        <p14:creationId xmlns:p14="http://schemas.microsoft.com/office/powerpoint/2010/main" val="62277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File System Layers</a:t>
            </a:r>
            <a:endParaRPr lang="en-US" dirty="0"/>
          </a:p>
        </p:txBody>
      </p:sp>
      <p:sp>
        <p:nvSpPr>
          <p:cNvPr id="6" name="Textplatzhalter 5"/>
          <p:cNvSpPr>
            <a:spLocks noGrp="1"/>
          </p:cNvSpPr>
          <p:nvPr>
            <p:ph type="body" sz="quarter" idx="23"/>
          </p:nvPr>
        </p:nvSpPr>
        <p:spPr/>
        <p:txBody>
          <a:bodyPr/>
          <a:lstStyle/>
          <a:p>
            <a:endParaRPr lang="en-US"/>
          </a:p>
        </p:txBody>
      </p:sp>
      <p:sp>
        <p:nvSpPr>
          <p:cNvPr id="7" name="Textplatzhalter 6"/>
          <p:cNvSpPr>
            <a:spLocks noGrp="1"/>
          </p:cNvSpPr>
          <p:nvPr>
            <p:ph type="body" sz="quarter" idx="24"/>
          </p:nvPr>
        </p:nvSpPr>
        <p:spPr/>
        <p:txBody>
          <a:bodyPr/>
          <a:lstStyle/>
          <a:p>
            <a:r>
              <a:rPr lang="en-US" dirty="0" err="1" smtClean="0"/>
              <a:t>Rootfs</a:t>
            </a:r>
            <a:r>
              <a:rPr lang="en-US" dirty="0" smtClean="0"/>
              <a:t> stays read-only</a:t>
            </a:r>
          </a:p>
          <a:p>
            <a:r>
              <a:rPr lang="en-US" dirty="0" smtClean="0">
                <a:hlinkClick r:id="rId2"/>
              </a:rPr>
              <a:t>Union-mount</a:t>
            </a:r>
            <a:r>
              <a:rPr lang="en-US" dirty="0" smtClean="0"/>
              <a:t> file system </a:t>
            </a:r>
            <a:r>
              <a:rPr lang="en-US" dirty="0" smtClean="0">
                <a:solidFill>
                  <a:srgbClr val="00B050"/>
                </a:solidFill>
              </a:rPr>
              <a:t>over</a:t>
            </a:r>
            <a:r>
              <a:rPr lang="en-US" dirty="0" smtClean="0"/>
              <a:t> the read-only file system</a:t>
            </a:r>
          </a:p>
          <a:p>
            <a:pPr lvl="1"/>
            <a:r>
              <a:rPr lang="en-US" dirty="0" smtClean="0"/>
              <a:t>Multiple file systems stacked on top of each other</a:t>
            </a:r>
          </a:p>
          <a:p>
            <a:r>
              <a:rPr lang="en-US" dirty="0" smtClean="0"/>
              <a:t>Only top-most file system is writable</a:t>
            </a:r>
          </a:p>
          <a:p>
            <a:pPr lvl="1"/>
            <a:r>
              <a:rPr lang="en-US" dirty="0" smtClean="0">
                <a:hlinkClick r:id="rId3"/>
              </a:rPr>
              <a:t>Copy-on-write</a:t>
            </a:r>
            <a:endParaRPr lang="en-US" dirty="0"/>
          </a:p>
        </p:txBody>
      </p:sp>
      <p:sp>
        <p:nvSpPr>
          <p:cNvPr id="8" name="Textplatzhalter 7"/>
          <p:cNvSpPr>
            <a:spLocks noGrp="1"/>
          </p:cNvSpPr>
          <p:nvPr>
            <p:ph type="body" sz="quarter" idx="25"/>
          </p:nvPr>
        </p:nvSpPr>
        <p:spPr/>
        <p:txBody>
          <a:bodyPr/>
          <a:lstStyle/>
          <a:p>
            <a:r>
              <a:rPr lang="en-US" dirty="0"/>
              <a:t>Image Source:</a:t>
            </a:r>
            <a:br>
              <a:rPr lang="en-US" dirty="0"/>
            </a:br>
            <a:r>
              <a:rPr lang="en-US" dirty="0"/>
              <a:t>https://</a:t>
            </a:r>
            <a:r>
              <a:rPr lang="en-US" dirty="0" smtClean="0"/>
              <a:t>docs.docker.com/terms/layer</a:t>
            </a:r>
            <a:endParaRPr lang="en-US" dirty="0"/>
          </a:p>
        </p:txBody>
      </p:sp>
      <p:pic>
        <p:nvPicPr>
          <p:cNvPr id="1026" name="Picture 2" descr="https://docs.docker.com/terms/images/docker-filesystems-multilayer.png"/>
          <p:cNvPicPr>
            <a:picLocks noGrp="1" noChangeAspect="1" noChangeArrowheads="1"/>
          </p:cNvPicPr>
          <p:nvPr>
            <p:ph sz="quarter" idx="22"/>
          </p:nvPr>
        </p:nvPicPr>
        <p:blipFill>
          <a:blip r:embed="rId4" cstate="email">
            <a:extLst>
              <a:ext uri="{28A0092B-C50C-407E-A947-70E740481C1C}">
                <a14:useLocalDpi xmlns:a14="http://schemas.microsoft.com/office/drawing/2010/main" val="0"/>
              </a:ext>
            </a:extLst>
          </a:blip>
          <a:srcRect/>
          <a:stretch>
            <a:fillRect/>
          </a:stretch>
        </p:blipFill>
        <p:spPr bwMode="auto">
          <a:xfrm>
            <a:off x="323528" y="553913"/>
            <a:ext cx="5327650" cy="3995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155311"/>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Images</a:t>
            </a:r>
            <a:endParaRPr lang="de-AT" dirty="0"/>
          </a:p>
        </p:txBody>
      </p:sp>
      <p:sp>
        <p:nvSpPr>
          <p:cNvPr id="8" name="Inhaltsplatzhalter 7"/>
          <p:cNvSpPr>
            <a:spLocks noGrp="1"/>
          </p:cNvSpPr>
          <p:nvPr>
            <p:ph sz="quarter" idx="22"/>
          </p:nvPr>
        </p:nvSpPr>
        <p:spPr/>
        <p:txBody>
          <a:bodyPr/>
          <a:lstStyle/>
          <a:p>
            <a:r>
              <a:rPr lang="en-US" dirty="0" smtClean="0"/>
              <a:t># Pull image from </a:t>
            </a:r>
            <a:r>
              <a:rPr lang="en-US" dirty="0" err="1" smtClean="0"/>
              <a:t>docker</a:t>
            </a:r>
            <a:r>
              <a:rPr lang="en-US" dirty="0" smtClean="0"/>
              <a:t> hub</a:t>
            </a:r>
            <a:endParaRPr lang="de-AT" dirty="0" smtClean="0"/>
          </a:p>
          <a:p>
            <a:r>
              <a:rPr lang="de-AT" dirty="0" err="1" smtClean="0"/>
              <a:t>docker</a:t>
            </a:r>
            <a:r>
              <a:rPr lang="de-AT" dirty="0" smtClean="0"/>
              <a:t> </a:t>
            </a:r>
            <a:r>
              <a:rPr lang="de-AT" dirty="0"/>
              <a:t>pull </a:t>
            </a:r>
            <a:r>
              <a:rPr lang="de-AT" dirty="0" err="1" smtClean="0"/>
              <a:t>ubuntu</a:t>
            </a:r>
            <a:endParaRPr lang="de-AT" dirty="0" smtClean="0"/>
          </a:p>
          <a:p>
            <a:endParaRPr lang="en-US" dirty="0" smtClean="0"/>
          </a:p>
          <a:p>
            <a:r>
              <a:rPr lang="en-US" dirty="0" smtClean="0"/>
              <a:t># Look for image directories on disk</a:t>
            </a:r>
            <a:endParaRPr lang="en-US" dirty="0"/>
          </a:p>
          <a:p>
            <a:r>
              <a:rPr lang="de-AT" dirty="0" err="1"/>
              <a:t>ls</a:t>
            </a:r>
            <a:r>
              <a:rPr lang="de-AT" dirty="0"/>
              <a:t> /</a:t>
            </a:r>
            <a:r>
              <a:rPr lang="de-AT" dirty="0" err="1"/>
              <a:t>var</a:t>
            </a:r>
            <a:r>
              <a:rPr lang="de-AT" dirty="0"/>
              <a:t>/</a:t>
            </a:r>
            <a:r>
              <a:rPr lang="de-AT" dirty="0" err="1"/>
              <a:t>lib</a:t>
            </a:r>
            <a:r>
              <a:rPr lang="de-AT" dirty="0"/>
              <a:t>/</a:t>
            </a:r>
            <a:r>
              <a:rPr lang="de-AT" dirty="0" err="1"/>
              <a:t>docker</a:t>
            </a:r>
            <a:r>
              <a:rPr lang="de-AT" dirty="0"/>
              <a:t>/aufs/</a:t>
            </a:r>
            <a:r>
              <a:rPr lang="de-AT" dirty="0" err="1"/>
              <a:t>layers</a:t>
            </a:r>
            <a:endParaRPr lang="de-AT" dirty="0"/>
          </a:p>
        </p:txBody>
      </p:sp>
      <p:sp>
        <p:nvSpPr>
          <p:cNvPr id="6" name="Textplatzhalter 5"/>
          <p:cNvSpPr>
            <a:spLocks noGrp="1"/>
          </p:cNvSpPr>
          <p:nvPr>
            <p:ph type="body" sz="quarter" idx="23"/>
          </p:nvPr>
        </p:nvSpPr>
        <p:spPr/>
        <p:txBody>
          <a:bodyPr/>
          <a:lstStyle/>
          <a:p>
            <a:endParaRPr lang="de-AT" dirty="0"/>
          </a:p>
        </p:txBody>
      </p:sp>
      <p:sp>
        <p:nvSpPr>
          <p:cNvPr id="9" name="Textplatzhalter 8"/>
          <p:cNvSpPr>
            <a:spLocks noGrp="1"/>
          </p:cNvSpPr>
          <p:nvPr>
            <p:ph type="body" sz="quarter" idx="24"/>
          </p:nvPr>
        </p:nvSpPr>
        <p:spPr/>
        <p:txBody>
          <a:bodyPr/>
          <a:lstStyle/>
          <a:p>
            <a:r>
              <a:rPr lang="en-US" dirty="0" smtClean="0"/>
              <a:t>More about storage drivers see </a:t>
            </a:r>
            <a:r>
              <a:rPr lang="en-US" dirty="0" smtClean="0">
                <a:hlinkClick r:id="rId2"/>
              </a:rPr>
              <a:t>Docker docs</a:t>
            </a:r>
            <a:endParaRPr lang="de-AT" dirty="0"/>
          </a:p>
        </p:txBody>
      </p:sp>
      <p:sp>
        <p:nvSpPr>
          <p:cNvPr id="10" name="Textplatzhalter 9"/>
          <p:cNvSpPr>
            <a:spLocks noGrp="1"/>
          </p:cNvSpPr>
          <p:nvPr>
            <p:ph type="body" sz="quarter" idx="25"/>
          </p:nvPr>
        </p:nvSpPr>
        <p:spPr/>
        <p:txBody>
          <a:bodyPr/>
          <a:lstStyle/>
          <a:p>
            <a:r>
              <a:rPr lang="en-US" sz="600" dirty="0">
                <a:solidFill>
                  <a:schemeClr val="tx1"/>
                </a:solidFill>
              </a:rPr>
              <a:t>Source: </a:t>
            </a:r>
            <a:r>
              <a:rPr lang="en-US" sz="600" dirty="0">
                <a:solidFill>
                  <a:schemeClr val="tx1"/>
                </a:solidFill>
                <a:hlinkClick r:id="rId3"/>
              </a:rPr>
              <a:t>https://docs.docker.com/engine/userguide/storagedriver/imagesandcontainers/</a:t>
            </a:r>
            <a:r>
              <a:rPr lang="en-US" sz="600" dirty="0">
                <a:solidFill>
                  <a:schemeClr val="tx1"/>
                </a:solidFill>
              </a:rPr>
              <a:t> </a:t>
            </a:r>
            <a:endParaRPr lang="de-AT" sz="600" dirty="0">
              <a:solidFill>
                <a:schemeClr val="tx1"/>
              </a:solidFill>
            </a:endParaRPr>
          </a:p>
        </p:txBody>
      </p:sp>
      <p:pic>
        <p:nvPicPr>
          <p:cNvPr id="11" name="Grafik 10"/>
          <p:cNvPicPr>
            <a:picLocks noChangeAspect="1"/>
          </p:cNvPicPr>
          <p:nvPr/>
        </p:nvPicPr>
        <p:blipFill>
          <a:blip r:embed="rId4"/>
          <a:stretch>
            <a:fillRect/>
          </a:stretch>
        </p:blipFill>
        <p:spPr>
          <a:xfrm>
            <a:off x="3899501" y="569170"/>
            <a:ext cx="1895693" cy="1380617"/>
          </a:xfrm>
          <a:prstGeom prst="rect">
            <a:avLst/>
          </a:prstGeom>
        </p:spPr>
      </p:pic>
      <p:grpSp>
        <p:nvGrpSpPr>
          <p:cNvPr id="14" name="Gruppieren 13"/>
          <p:cNvGrpSpPr/>
          <p:nvPr/>
        </p:nvGrpSpPr>
        <p:grpSpPr>
          <a:xfrm>
            <a:off x="741199" y="1152867"/>
            <a:ext cx="2117314" cy="369912"/>
            <a:chOff x="3861990" y="1529049"/>
            <a:chExt cx="2117314" cy="369912"/>
          </a:xfrm>
        </p:grpSpPr>
        <p:cxnSp>
          <p:nvCxnSpPr>
            <p:cNvPr id="15" name="Gerader Verbinder 14"/>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6" name="Gerader Verbinder 15"/>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7" name="Textfeld 16"/>
            <p:cNvSpPr txBox="1"/>
            <p:nvPr/>
          </p:nvSpPr>
          <p:spPr>
            <a:xfrm>
              <a:off x="4078014" y="1591184"/>
              <a:ext cx="190129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Docker data directory</a:t>
              </a:r>
              <a:endParaRPr lang="en-US" sz="1400" dirty="0">
                <a:solidFill>
                  <a:srgbClr val="595959"/>
                </a:solidFill>
                <a:latin typeface="Segoe UI"/>
                <a:ea typeface="+mn-ea"/>
              </a:endParaRPr>
            </a:p>
          </p:txBody>
        </p:sp>
      </p:grpSp>
      <p:pic>
        <p:nvPicPr>
          <p:cNvPr id="13" name="Grafik 12"/>
          <p:cNvPicPr>
            <a:picLocks noChangeAspect="1"/>
          </p:cNvPicPr>
          <p:nvPr/>
        </p:nvPicPr>
        <p:blipFill>
          <a:blip r:embed="rId5"/>
          <a:stretch>
            <a:fillRect/>
          </a:stretch>
        </p:blipFill>
        <p:spPr>
          <a:xfrm>
            <a:off x="452325" y="1949786"/>
            <a:ext cx="5343811" cy="2949907"/>
          </a:xfrm>
          <a:prstGeom prst="rect">
            <a:avLst/>
          </a:prstGeom>
        </p:spPr>
      </p:pic>
    </p:spTree>
    <p:extLst>
      <p:ext uri="{BB962C8B-B14F-4D97-AF65-F5344CB8AC3E}">
        <p14:creationId xmlns:p14="http://schemas.microsoft.com/office/powerpoint/2010/main" val="2293499825"/>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Docker CLI</a:t>
            </a:r>
            <a:endParaRPr lang="en-US" dirty="0"/>
          </a:p>
        </p:txBody>
      </p:sp>
      <p:sp>
        <p:nvSpPr>
          <p:cNvPr id="6" name="Inhaltsplatzhalter 5"/>
          <p:cNvSpPr>
            <a:spLocks noGrp="1"/>
          </p:cNvSpPr>
          <p:nvPr>
            <p:ph sz="quarter" idx="12"/>
          </p:nvPr>
        </p:nvSpPr>
        <p:spPr/>
        <p:txBody>
          <a:bodyPr/>
          <a:lstStyle/>
          <a:p>
            <a:r>
              <a:rPr lang="en-US" dirty="0" smtClean="0"/>
              <a:t>Important Commands for Images</a:t>
            </a:r>
          </a:p>
          <a:p>
            <a:pPr lvl="1"/>
            <a:r>
              <a:rPr lang="en-US" dirty="0" err="1" smtClean="0">
                <a:latin typeface="Courier New" panose="02070309020205020404" pitchFamily="49" charset="0"/>
                <a:cs typeface="Courier New" panose="02070309020205020404" pitchFamily="49" charset="0"/>
                <a:hlinkClick r:id="rId2"/>
              </a:rPr>
              <a:t>docker</a:t>
            </a:r>
            <a:r>
              <a:rPr lang="en-US" dirty="0" smtClean="0">
                <a:latin typeface="Courier New" panose="02070309020205020404" pitchFamily="49" charset="0"/>
                <a:cs typeface="Courier New" panose="02070309020205020404" pitchFamily="49" charset="0"/>
                <a:hlinkClick r:id="rId2"/>
              </a:rPr>
              <a:t> images</a:t>
            </a:r>
            <a:r>
              <a:rPr lang="en-US" dirty="0" smtClean="0"/>
              <a:t> – List all images</a:t>
            </a:r>
          </a:p>
          <a:p>
            <a:pPr lvl="1"/>
            <a:r>
              <a:rPr lang="en-US" dirty="0" err="1" smtClean="0">
                <a:latin typeface="Courier New" panose="02070309020205020404" pitchFamily="49" charset="0"/>
                <a:cs typeface="Courier New" panose="02070309020205020404" pitchFamily="49" charset="0"/>
                <a:hlinkClick r:id="rId3"/>
              </a:rPr>
              <a:t>docker</a:t>
            </a:r>
            <a:r>
              <a:rPr lang="en-US" dirty="0" smtClean="0">
                <a:latin typeface="Courier New" panose="02070309020205020404" pitchFamily="49" charset="0"/>
                <a:cs typeface="Courier New" panose="02070309020205020404" pitchFamily="49" charset="0"/>
                <a:hlinkClick r:id="rId3"/>
              </a:rPr>
              <a:t> search</a:t>
            </a:r>
            <a:r>
              <a:rPr lang="en-US" dirty="0" smtClean="0"/>
              <a:t> – Search for image on </a:t>
            </a:r>
            <a:r>
              <a:rPr lang="en-US" dirty="0" smtClean="0">
                <a:hlinkClick r:id="rId4"/>
              </a:rPr>
              <a:t>Docker Hub</a:t>
            </a:r>
            <a:endParaRPr lang="en-US" dirty="0" smtClean="0"/>
          </a:p>
          <a:p>
            <a:pPr lvl="1"/>
            <a:r>
              <a:rPr lang="en-US" dirty="0" err="1" smtClean="0">
                <a:latin typeface="Courier New" panose="02070309020205020404" pitchFamily="49" charset="0"/>
                <a:cs typeface="Courier New" panose="02070309020205020404" pitchFamily="49" charset="0"/>
                <a:hlinkClick r:id="rId5"/>
              </a:rPr>
              <a:t>docker</a:t>
            </a:r>
            <a:r>
              <a:rPr lang="en-US" dirty="0" smtClean="0">
                <a:latin typeface="Courier New" panose="02070309020205020404" pitchFamily="49" charset="0"/>
                <a:cs typeface="Courier New" panose="02070309020205020404" pitchFamily="49" charset="0"/>
                <a:hlinkClick r:id="rId5"/>
              </a:rPr>
              <a:t> pull</a:t>
            </a:r>
            <a:r>
              <a:rPr lang="en-US" dirty="0" smtClean="0"/>
              <a:t> – Pulls an image from the registry (</a:t>
            </a:r>
            <a:r>
              <a:rPr lang="en-US" dirty="0">
                <a:hlinkClick r:id="rId4"/>
              </a:rPr>
              <a:t>Docker </a:t>
            </a:r>
            <a:r>
              <a:rPr lang="en-US" dirty="0" smtClean="0">
                <a:hlinkClick r:id="rId4"/>
              </a:rPr>
              <a:t>Hub</a:t>
            </a:r>
            <a:r>
              <a:rPr lang="en-US" dirty="0" smtClean="0"/>
              <a:t>)</a:t>
            </a:r>
          </a:p>
          <a:p>
            <a:pPr lvl="1"/>
            <a:r>
              <a:rPr lang="en-US" dirty="0" err="1" smtClean="0">
                <a:latin typeface="Courier New" panose="02070309020205020404" pitchFamily="49" charset="0"/>
                <a:cs typeface="Courier New" panose="02070309020205020404" pitchFamily="49" charset="0"/>
                <a:hlinkClick r:id="rId6"/>
              </a:rPr>
              <a:t>docker</a:t>
            </a:r>
            <a:r>
              <a:rPr lang="en-US" dirty="0" smtClean="0">
                <a:latin typeface="Courier New" panose="02070309020205020404" pitchFamily="49" charset="0"/>
                <a:cs typeface="Courier New" panose="02070309020205020404" pitchFamily="49" charset="0"/>
                <a:hlinkClick r:id="rId6"/>
              </a:rPr>
              <a:t> commit</a:t>
            </a:r>
            <a:r>
              <a:rPr lang="en-US" dirty="0" smtClean="0"/>
              <a:t> – Create image from container</a:t>
            </a:r>
          </a:p>
          <a:p>
            <a:pPr lvl="1"/>
            <a:r>
              <a:rPr lang="en-US" dirty="0" err="1" smtClean="0">
                <a:latin typeface="Courier New" panose="02070309020205020404" pitchFamily="49" charset="0"/>
                <a:cs typeface="Courier New" panose="02070309020205020404" pitchFamily="49" charset="0"/>
                <a:hlinkClick r:id="rId7"/>
              </a:rPr>
              <a:t>docker</a:t>
            </a:r>
            <a:r>
              <a:rPr lang="en-US" dirty="0" smtClean="0">
                <a:latin typeface="Courier New" panose="02070309020205020404" pitchFamily="49" charset="0"/>
                <a:cs typeface="Courier New" panose="02070309020205020404" pitchFamily="49" charset="0"/>
                <a:hlinkClick r:id="rId7"/>
              </a:rPr>
              <a:t> inspect</a:t>
            </a:r>
            <a:r>
              <a:rPr lang="en-US" dirty="0" smtClean="0">
                <a:latin typeface="Courier New" panose="02070309020205020404" pitchFamily="49" charset="0"/>
                <a:cs typeface="Courier New" panose="02070309020205020404" pitchFamily="49" charset="0"/>
              </a:rPr>
              <a:t> </a:t>
            </a:r>
            <a:r>
              <a:rPr lang="en-US" dirty="0" smtClean="0"/>
              <a:t>– Get low-level information on container or image</a:t>
            </a:r>
            <a:endParaRPr lang="en-US" dirty="0"/>
          </a:p>
        </p:txBody>
      </p:sp>
      <p:sp>
        <p:nvSpPr>
          <p:cNvPr id="7" name="Textplatzhalter 6"/>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308980233"/>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Docker CLI</a:t>
            </a:r>
            <a:endParaRPr lang="en-US" dirty="0"/>
          </a:p>
        </p:txBody>
      </p:sp>
      <p:sp>
        <p:nvSpPr>
          <p:cNvPr id="3" name="Textplatzhalter 2"/>
          <p:cNvSpPr>
            <a:spLocks noGrp="1"/>
          </p:cNvSpPr>
          <p:nvPr>
            <p:ph type="body" sz="quarter" idx="23"/>
          </p:nvPr>
        </p:nvSpPr>
        <p:spPr/>
        <p:txBody>
          <a:bodyPr/>
          <a:lstStyle/>
          <a:p>
            <a:r>
              <a:rPr lang="en-US" dirty="0" smtClean="0"/>
              <a:t>Building Images from Containers</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a:p>
        </p:txBody>
      </p:sp>
      <p:sp>
        <p:nvSpPr>
          <p:cNvPr id="11" name="Textfeld 10"/>
          <p:cNvSpPr txBox="1"/>
          <p:nvPr/>
        </p:nvSpPr>
        <p:spPr>
          <a:xfrm>
            <a:off x="112865" y="655012"/>
            <a:ext cx="4802918"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commit </a:t>
            </a:r>
            <a:endParaRPr lang="en-US" sz="1400" noProof="1" smtClean="0">
              <a:solidFill>
                <a:srgbClr val="595959"/>
              </a:solidFill>
              <a:latin typeface="Courier New" panose="02070309020205020404" pitchFamily="49" charset="0"/>
              <a:ea typeface="+mn-ea"/>
              <a:cs typeface="Courier New" panose="02070309020205020404" pitchFamily="49" charset="0"/>
            </a:endParaRPr>
          </a:p>
          <a:p>
            <a:pPr defTabSz="914400" fontAlgn="auto">
              <a:spcBef>
                <a:spcPts val="0"/>
              </a:spcBef>
              <a:spcAft>
                <a:spcPts val="0"/>
              </a:spcAft>
              <a:buClrTx/>
              <a:buSzTx/>
              <a:buFontTx/>
              <a:buNone/>
            </a:pPr>
            <a:r>
              <a:rPr lang="en-US" sz="1400" noProof="1" smtClean="0">
                <a:solidFill>
                  <a:srgbClr val="595959"/>
                </a:solidFill>
                <a:latin typeface="Courier New" panose="02070309020205020404" pitchFamily="49" charset="0"/>
                <a:ea typeface="+mn-ea"/>
                <a:cs typeface="Courier New" panose="02070309020205020404" pitchFamily="49" charset="0"/>
              </a:rPr>
              <a:t>  -</a:t>
            </a:r>
            <a:r>
              <a:rPr lang="en-US" sz="1400" noProof="1">
                <a:solidFill>
                  <a:srgbClr val="595959"/>
                </a:solidFill>
                <a:latin typeface="Courier New" panose="02070309020205020404" pitchFamily="49" charset="0"/>
                <a:ea typeface="+mn-ea"/>
                <a:cs typeface="Courier New" panose="02070309020205020404" pitchFamily="49" charset="0"/>
              </a:rPr>
              <a:t>m</a:t>
            </a:r>
            <a:r>
              <a:rPr lang="en-US" sz="1400" noProof="1" smtClean="0">
                <a:solidFill>
                  <a:srgbClr val="595959"/>
                </a:solidFill>
                <a:latin typeface="Courier New" panose="02070309020205020404" pitchFamily="49" charset="0"/>
                <a:ea typeface="+mn-ea"/>
                <a:cs typeface="Courier New" panose="02070309020205020404" pitchFamily="49" charset="0"/>
              </a:rPr>
              <a:t>="Demo image</a:t>
            </a:r>
            <a:r>
              <a:rPr lang="en-US" sz="1400" noProof="1">
                <a:solidFill>
                  <a:srgbClr val="595959"/>
                </a:solidFill>
                <a:latin typeface="Courier New" panose="02070309020205020404" pitchFamily="49" charset="0"/>
                <a:ea typeface="+mn-ea"/>
                <a:cs typeface="Courier New" panose="02070309020205020404" pitchFamily="49" charset="0"/>
              </a:rPr>
              <a:t>" --author="Rainer Stropek</a:t>
            </a:r>
            <a:r>
              <a:rPr lang="en-US" sz="1400" noProof="1" smtClean="0">
                <a:solidFill>
                  <a:srgbClr val="595959"/>
                </a:solidFill>
                <a:latin typeface="Courier New" panose="02070309020205020404" pitchFamily="49" charset="0"/>
                <a:ea typeface="+mn-ea"/>
                <a:cs typeface="Courier New" panose="02070309020205020404" pitchFamily="49" charset="0"/>
              </a:rPr>
              <a:t>"</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29" name="Gruppieren 28"/>
          <p:cNvGrpSpPr/>
          <p:nvPr/>
        </p:nvGrpSpPr>
        <p:grpSpPr>
          <a:xfrm>
            <a:off x="2253749" y="1115290"/>
            <a:ext cx="2000423" cy="474716"/>
            <a:chOff x="3861990" y="1424245"/>
            <a:chExt cx="2000423" cy="474716"/>
          </a:xfrm>
        </p:grpSpPr>
        <p:cxnSp>
          <p:nvCxnSpPr>
            <p:cNvPr id="30" name="Gerader Verbinder 2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31" name="Gerader Verbinder 3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2" name="Textfeld 31"/>
            <p:cNvSpPr txBox="1"/>
            <p:nvPr/>
          </p:nvSpPr>
          <p:spPr>
            <a:xfrm>
              <a:off x="4078014" y="1591184"/>
              <a:ext cx="178439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Author of the image</a:t>
              </a:r>
              <a:endParaRPr lang="en-US" sz="1400" dirty="0">
                <a:solidFill>
                  <a:srgbClr val="595959"/>
                </a:solidFill>
                <a:latin typeface="Segoe UI"/>
                <a:ea typeface="+mn-ea"/>
              </a:endParaRPr>
            </a:p>
          </p:txBody>
        </p:sp>
      </p:grpSp>
      <p:grpSp>
        <p:nvGrpSpPr>
          <p:cNvPr id="34" name="Gruppieren 33"/>
          <p:cNvGrpSpPr/>
          <p:nvPr/>
        </p:nvGrpSpPr>
        <p:grpSpPr>
          <a:xfrm>
            <a:off x="456190" y="1115403"/>
            <a:ext cx="1094751" cy="479259"/>
            <a:chOff x="3861990" y="1341255"/>
            <a:chExt cx="1094751" cy="479259"/>
          </a:xfrm>
        </p:grpSpPr>
        <p:cxnSp>
          <p:nvCxnSpPr>
            <p:cNvPr id="35" name="Gerader Verbinder 34"/>
            <p:cNvCxnSpPr/>
            <p:nvPr/>
          </p:nvCxnSpPr>
          <p:spPr>
            <a:xfrm>
              <a:off x="3861990" y="1341255"/>
              <a:ext cx="0" cy="320714"/>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p:cNvCxnSpPr/>
            <p:nvPr/>
          </p:nvCxnSpPr>
          <p:spPr>
            <a:xfrm>
              <a:off x="3861990" y="1667700"/>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36"/>
            <p:cNvSpPr txBox="1"/>
            <p:nvPr/>
          </p:nvSpPr>
          <p:spPr>
            <a:xfrm>
              <a:off x="4069960" y="1512737"/>
              <a:ext cx="886781"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Message</a:t>
              </a:r>
              <a:endParaRPr lang="en-US" sz="1400" dirty="0">
                <a:solidFill>
                  <a:srgbClr val="595959"/>
                </a:solidFill>
                <a:latin typeface="Segoe UI"/>
                <a:ea typeface="+mn-ea"/>
              </a:endParaRPr>
            </a:p>
          </p:txBody>
        </p:sp>
      </p:grpSp>
      <p:sp>
        <p:nvSpPr>
          <p:cNvPr id="39" name="Textfeld 38"/>
          <p:cNvSpPr txBox="1"/>
          <p:nvPr/>
        </p:nvSpPr>
        <p:spPr>
          <a:xfrm>
            <a:off x="112865" y="1878213"/>
            <a:ext cx="491031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smtClean="0">
                <a:solidFill>
                  <a:srgbClr val="595959"/>
                </a:solidFill>
                <a:latin typeface="Courier New" panose="02070309020205020404" pitchFamily="49" charset="0"/>
                <a:ea typeface="+mn-ea"/>
                <a:cs typeface="Courier New" panose="02070309020205020404" pitchFamily="49" charset="0"/>
              </a:rPr>
              <a:t>  templateContainer rstropek/ubuntu:withFile</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40" name="Gruppieren 39"/>
          <p:cNvGrpSpPr/>
          <p:nvPr/>
        </p:nvGrpSpPr>
        <p:grpSpPr>
          <a:xfrm>
            <a:off x="2361761" y="2136788"/>
            <a:ext cx="2043384" cy="369912"/>
            <a:chOff x="3861990" y="1529049"/>
            <a:chExt cx="2043384" cy="369912"/>
          </a:xfrm>
        </p:grpSpPr>
        <p:cxnSp>
          <p:nvCxnSpPr>
            <p:cNvPr id="41" name="Gerader Verbinder 40"/>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42" name="Gerader Verbinder 41"/>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43" name="Textfeld 42"/>
            <p:cNvSpPr txBox="1"/>
            <p:nvPr/>
          </p:nvSpPr>
          <p:spPr>
            <a:xfrm>
              <a:off x="4078014" y="1591184"/>
              <a:ext cx="182736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Target </a:t>
              </a:r>
              <a:r>
                <a:rPr lang="en-US" sz="1400" dirty="0" err="1" smtClean="0">
                  <a:solidFill>
                    <a:srgbClr val="595959"/>
                  </a:solidFill>
                  <a:latin typeface="Segoe UI"/>
                  <a:ea typeface="+mn-ea"/>
                </a:rPr>
                <a:t>repository:tag</a:t>
              </a:r>
              <a:endParaRPr lang="en-US" sz="1400" dirty="0">
                <a:solidFill>
                  <a:srgbClr val="595959"/>
                </a:solidFill>
                <a:latin typeface="Segoe UI"/>
                <a:ea typeface="+mn-ea"/>
              </a:endParaRPr>
            </a:p>
          </p:txBody>
        </p:sp>
      </p:grpSp>
      <p:grpSp>
        <p:nvGrpSpPr>
          <p:cNvPr id="56" name="Gruppieren 55"/>
          <p:cNvGrpSpPr/>
          <p:nvPr/>
        </p:nvGrpSpPr>
        <p:grpSpPr>
          <a:xfrm>
            <a:off x="456190" y="2141059"/>
            <a:ext cx="2183166" cy="656964"/>
            <a:chOff x="3861990" y="1241997"/>
            <a:chExt cx="2183166" cy="656964"/>
          </a:xfrm>
        </p:grpSpPr>
        <p:cxnSp>
          <p:nvCxnSpPr>
            <p:cNvPr id="57" name="Gerader Verbinder 56"/>
            <p:cNvCxnSpPr/>
            <p:nvPr/>
          </p:nvCxnSpPr>
          <p:spPr>
            <a:xfrm>
              <a:off x="3861990" y="1241997"/>
              <a:ext cx="0" cy="503076"/>
            </a:xfrm>
            <a:prstGeom prst="line">
              <a:avLst/>
            </a:prstGeom>
          </p:spPr>
          <p:style>
            <a:lnRef idx="2">
              <a:schemeClr val="dk1"/>
            </a:lnRef>
            <a:fillRef idx="0">
              <a:schemeClr val="dk1"/>
            </a:fillRef>
            <a:effectRef idx="1">
              <a:schemeClr val="dk1"/>
            </a:effectRef>
            <a:fontRef idx="minor">
              <a:schemeClr val="tx1"/>
            </a:fontRef>
          </p:style>
        </p:cxnSp>
        <p:cxnSp>
          <p:nvCxnSpPr>
            <p:cNvPr id="58" name="Gerader Verbinder 57"/>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59" name="Textfeld 58"/>
            <p:cNvSpPr txBox="1"/>
            <p:nvPr/>
          </p:nvSpPr>
          <p:spPr>
            <a:xfrm>
              <a:off x="4078014" y="1591184"/>
              <a:ext cx="1967142"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Name of the container</a:t>
              </a:r>
              <a:endParaRPr lang="en-US" sz="1400" dirty="0">
                <a:solidFill>
                  <a:srgbClr val="595959"/>
                </a:solidFill>
                <a:latin typeface="Segoe UI"/>
                <a:ea typeface="+mn-ea"/>
              </a:endParaRPr>
            </a:p>
          </p:txBody>
        </p:sp>
      </p:grpSp>
    </p:spTree>
    <p:extLst>
      <p:ext uri="{BB962C8B-B14F-4D97-AF65-F5344CB8AC3E}">
        <p14:creationId xmlns:p14="http://schemas.microsoft.com/office/powerpoint/2010/main" val="1726074569"/>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mtClean="0"/>
              <a:t>Demo</a:t>
            </a:r>
            <a:endParaRPr lang="en-US" dirty="0"/>
          </a:p>
        </p:txBody>
      </p:sp>
      <p:sp>
        <p:nvSpPr>
          <p:cNvPr id="6" name="Inhaltsplatzhalter 5"/>
          <p:cNvSpPr>
            <a:spLocks noGrp="1"/>
          </p:cNvSpPr>
          <p:nvPr>
            <p:ph sz="quarter" idx="22"/>
          </p:nvPr>
        </p:nvSpPr>
        <p:spPr/>
        <p:txBody>
          <a:bodyPr/>
          <a:lstStyle/>
          <a:p>
            <a:r>
              <a:rPr lang="en-US" noProof="1" smtClean="0"/>
              <a:t># Start interactive container</a:t>
            </a:r>
          </a:p>
          <a:p>
            <a:r>
              <a:rPr lang="en-US" noProof="1" smtClean="0"/>
              <a:t>docker run -it ubuntu /bin/bash</a:t>
            </a:r>
          </a:p>
          <a:p>
            <a:pPr lvl="1"/>
            <a:r>
              <a:rPr lang="en-US" noProof="1" smtClean="0"/>
              <a:t>echo "Hello </a:t>
            </a:r>
            <a:r>
              <a:rPr lang="en-US" noProof="1" smtClean="0"/>
              <a:t>Docker" </a:t>
            </a:r>
            <a:r>
              <a:rPr lang="en-US" noProof="1" smtClean="0"/>
              <a:t>&gt; helloWorld.txt</a:t>
            </a:r>
          </a:p>
          <a:p>
            <a:pPr lvl="1"/>
            <a:r>
              <a:rPr lang="en-US" noProof="1" smtClean="0"/>
              <a:t>exit</a:t>
            </a:r>
          </a:p>
          <a:p>
            <a:endParaRPr lang="en-US" noProof="1" smtClean="0"/>
          </a:p>
          <a:p>
            <a:endParaRPr lang="en-US" noProof="1" smtClean="0"/>
          </a:p>
          <a:p>
            <a:endParaRPr lang="en-US" noProof="1" smtClean="0"/>
          </a:p>
          <a:p>
            <a:r>
              <a:rPr lang="en-US" noProof="1" smtClean="0"/>
              <a:t># Build image from container</a:t>
            </a:r>
          </a:p>
          <a:p>
            <a:r>
              <a:rPr lang="en-US" noProof="1"/>
              <a:t>docker commit </a:t>
            </a:r>
            <a:r>
              <a:rPr lang="en-US" noProof="1" smtClean="0"/>
              <a:t>… rainer:withFile</a:t>
            </a:r>
          </a:p>
          <a:p>
            <a:endParaRPr lang="en-US" noProof="1" smtClean="0"/>
          </a:p>
          <a:p>
            <a:r>
              <a:rPr lang="en-US" noProof="1" smtClean="0"/>
              <a:t># Remove container</a:t>
            </a:r>
          </a:p>
          <a:p>
            <a:r>
              <a:rPr lang="en-US" noProof="1" smtClean="0"/>
              <a:t>docker rm -f …</a:t>
            </a:r>
          </a:p>
          <a:p>
            <a:endParaRPr lang="en-US" noProof="1"/>
          </a:p>
          <a:p>
            <a:r>
              <a:rPr lang="en-US" noProof="1" smtClean="0"/>
              <a:t># Create new container from new image</a:t>
            </a:r>
          </a:p>
          <a:p>
            <a:r>
              <a:rPr lang="en-US" noProof="1" smtClean="0"/>
              <a:t>docker run -it </a:t>
            </a:r>
            <a:r>
              <a:rPr lang="en-US" noProof="1" smtClean="0"/>
              <a:t>rainer:withFile </a:t>
            </a:r>
            <a:r>
              <a:rPr lang="en-US" noProof="1" smtClean="0"/>
              <a:t>/bin/bash</a:t>
            </a:r>
          </a:p>
          <a:p>
            <a:r>
              <a:rPr lang="en-US" noProof="1" smtClean="0"/>
              <a:t># View history of image</a:t>
            </a:r>
          </a:p>
          <a:p>
            <a:r>
              <a:rPr lang="en-US" noProof="1" smtClean="0"/>
              <a:t>Docker history rainer:withFile</a:t>
            </a:r>
            <a:endParaRPr lang="en-US" noProof="1"/>
          </a:p>
          <a:p>
            <a:endParaRPr lang="en-US" noProof="1" smtClean="0"/>
          </a:p>
          <a:p>
            <a:r>
              <a:rPr lang="en-US" noProof="1" smtClean="0"/>
              <a:t># Remove image</a:t>
            </a:r>
          </a:p>
          <a:p>
            <a:r>
              <a:rPr lang="en-US" noProof="1" smtClean="0"/>
              <a:t>docker rmi rainer:withfile</a:t>
            </a:r>
          </a:p>
          <a:p>
            <a:endParaRPr lang="en-US" noProof="1"/>
          </a:p>
          <a:p>
            <a:r>
              <a:rPr lang="en-US" noProof="1" smtClean="0"/>
              <a:t># Run DockerUI in container</a:t>
            </a:r>
          </a:p>
          <a:p>
            <a:r>
              <a:rPr lang="en-US" noProof="1" smtClean="0">
                <a:hlinkClick r:id="rId2"/>
              </a:rPr>
              <a:t># https</a:t>
            </a:r>
            <a:r>
              <a:rPr lang="en-US" noProof="1">
                <a:hlinkClick r:id="rId2"/>
              </a:rPr>
              <a:t>://</a:t>
            </a:r>
            <a:r>
              <a:rPr lang="en-US" noProof="1" smtClean="0">
                <a:hlinkClick r:id="rId2"/>
              </a:rPr>
              <a:t>github.com/crosbymichael/dockerui</a:t>
            </a:r>
            <a:endParaRPr lang="en-US" noProof="1" smtClean="0"/>
          </a:p>
          <a:p>
            <a:r>
              <a:rPr lang="sv-SE" dirty="0" smtClean="0"/>
              <a:t>docker </a:t>
            </a:r>
            <a:r>
              <a:rPr lang="sv-SE" dirty="0"/>
              <a:t>run -d -p 9000:9000 --privileged </a:t>
            </a:r>
            <a:r>
              <a:rPr lang="sv-SE" dirty="0" smtClean="0"/>
              <a:t>\</a:t>
            </a:r>
          </a:p>
          <a:p>
            <a:r>
              <a:rPr lang="sv-SE" dirty="0"/>
              <a:t> </a:t>
            </a:r>
            <a:r>
              <a:rPr lang="sv-SE" dirty="0" smtClean="0"/>
              <a:t> -</a:t>
            </a:r>
            <a:r>
              <a:rPr lang="sv-SE" dirty="0"/>
              <a:t>v /var/run/docker.sock:/var/run/docker.sock </a:t>
            </a:r>
            <a:r>
              <a:rPr lang="sv-SE" dirty="0" smtClean="0"/>
              <a:t>\</a:t>
            </a:r>
          </a:p>
          <a:p>
            <a:r>
              <a:rPr lang="sv-SE" dirty="0"/>
              <a:t> </a:t>
            </a:r>
            <a:r>
              <a:rPr lang="sv-SE" dirty="0" smtClean="0"/>
              <a:t> dockerui/dockerui</a:t>
            </a:r>
            <a:endParaRPr lang="en-US" noProof="1"/>
          </a:p>
        </p:txBody>
      </p:sp>
      <p:sp>
        <p:nvSpPr>
          <p:cNvPr id="7" name="Textplatzhalter 6"/>
          <p:cNvSpPr>
            <a:spLocks noGrp="1"/>
          </p:cNvSpPr>
          <p:nvPr>
            <p:ph type="body" sz="quarter" idx="23"/>
          </p:nvPr>
        </p:nvSpPr>
        <p:spPr/>
        <p:txBody>
          <a:bodyPr/>
          <a:lstStyle/>
          <a:p>
            <a:r>
              <a:rPr lang="en-US" dirty="0" smtClean="0"/>
              <a:t>Create Image</a:t>
            </a:r>
            <a:endParaRPr lang="en-US" dirty="0"/>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pic>
        <p:nvPicPr>
          <p:cNvPr id="2" name="Grafik 1"/>
          <p:cNvPicPr>
            <a:picLocks noChangeAspect="1"/>
          </p:cNvPicPr>
          <p:nvPr/>
        </p:nvPicPr>
        <p:blipFill>
          <a:blip r:embed="rId3"/>
          <a:stretch>
            <a:fillRect/>
          </a:stretch>
        </p:blipFill>
        <p:spPr>
          <a:xfrm>
            <a:off x="1064971" y="757323"/>
            <a:ext cx="3477452" cy="652660"/>
          </a:xfrm>
          <a:prstGeom prst="rect">
            <a:avLst/>
          </a:prstGeom>
        </p:spPr>
      </p:pic>
    </p:spTree>
    <p:extLst>
      <p:ext uri="{BB962C8B-B14F-4D97-AF65-F5344CB8AC3E}">
        <p14:creationId xmlns:p14="http://schemas.microsoft.com/office/powerpoint/2010/main" val="893490216"/>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Dockerfiles</a:t>
            </a:r>
            <a:endParaRPr lang="en-US" dirty="0"/>
          </a:p>
        </p:txBody>
      </p:sp>
      <p:sp>
        <p:nvSpPr>
          <p:cNvPr id="3" name="Textplatzhalter 2"/>
          <p:cNvSpPr>
            <a:spLocks noGrp="1"/>
          </p:cNvSpPr>
          <p:nvPr>
            <p:ph type="body" sz="quarter" idx="25"/>
          </p:nvPr>
        </p:nvSpPr>
        <p:spPr/>
        <p:txBody>
          <a:bodyPr/>
          <a:lstStyle/>
          <a:p>
            <a:r>
              <a:rPr lang="en-US" dirty="0" smtClean="0"/>
              <a:t>Creating images from source</a:t>
            </a:r>
            <a:endParaRPr lang="en-US" dirty="0"/>
          </a:p>
        </p:txBody>
      </p:sp>
    </p:spTree>
    <p:extLst>
      <p:ext uri="{BB962C8B-B14F-4D97-AF65-F5344CB8AC3E}">
        <p14:creationId xmlns:p14="http://schemas.microsoft.com/office/powerpoint/2010/main" val="264000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26" name="Picture 2" descr="Docker Diagram"/>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0816" y="328622"/>
            <a:ext cx="1737926" cy="19068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en-US" dirty="0" smtClean="0"/>
              <a:t>What is Docker?</a:t>
            </a:r>
            <a:endParaRPr lang="en-US" dirty="0"/>
          </a:p>
        </p:txBody>
      </p:sp>
      <p:sp>
        <p:nvSpPr>
          <p:cNvPr id="4" name="Textplatzhalter 3"/>
          <p:cNvSpPr>
            <a:spLocks noGrp="1"/>
          </p:cNvSpPr>
          <p:nvPr>
            <p:ph type="body" sz="quarter" idx="23"/>
          </p:nvPr>
        </p:nvSpPr>
        <p:spPr/>
        <p:txBody>
          <a:bodyPr/>
          <a:lstStyle/>
          <a:p>
            <a:r>
              <a:rPr lang="en-US" dirty="0" smtClean="0"/>
              <a:t>Virtual machines </a:t>
            </a:r>
            <a:r>
              <a:rPr lang="en-US" dirty="0"/>
              <a:t>vs. Docker</a:t>
            </a:r>
          </a:p>
        </p:txBody>
      </p:sp>
      <p:sp>
        <p:nvSpPr>
          <p:cNvPr id="5" name="Textplatzhalter 4"/>
          <p:cNvSpPr>
            <a:spLocks noGrp="1"/>
          </p:cNvSpPr>
          <p:nvPr>
            <p:ph type="body" sz="quarter" idx="24"/>
          </p:nvPr>
        </p:nvSpPr>
        <p:spPr/>
        <p:txBody>
          <a:bodyPr/>
          <a:lstStyle/>
          <a:p>
            <a:r>
              <a:rPr lang="en-US" dirty="0" smtClean="0"/>
              <a:t>Each VM runs its own guest operating system</a:t>
            </a:r>
          </a:p>
          <a:p>
            <a:r>
              <a:rPr lang="en-US" dirty="0" smtClean="0"/>
              <a:t>Container reuse the host operating system</a:t>
            </a:r>
          </a:p>
          <a:p>
            <a:pPr lvl="1"/>
            <a:r>
              <a:rPr lang="en-US" dirty="0" smtClean="0"/>
              <a:t>Container run in user space</a:t>
            </a:r>
          </a:p>
          <a:p>
            <a:endParaRPr lang="en-US" dirty="0"/>
          </a:p>
        </p:txBody>
      </p:sp>
      <p:sp>
        <p:nvSpPr>
          <p:cNvPr id="6" name="Textplatzhalter 5"/>
          <p:cNvSpPr>
            <a:spLocks noGrp="1"/>
          </p:cNvSpPr>
          <p:nvPr>
            <p:ph type="body" sz="quarter" idx="25"/>
          </p:nvPr>
        </p:nvSpPr>
        <p:spPr/>
        <p:txBody>
          <a:bodyPr/>
          <a:lstStyle/>
          <a:p>
            <a:r>
              <a:rPr lang="en-US" dirty="0"/>
              <a:t>Image Source:</a:t>
            </a:r>
            <a:br>
              <a:rPr lang="en-US" dirty="0"/>
            </a:br>
            <a:r>
              <a:rPr lang="en-US" dirty="0">
                <a:hlinkClick r:id="rId3"/>
              </a:rPr>
              <a:t>https://www.docker.com/whatisdocker</a:t>
            </a:r>
            <a:r>
              <a:rPr lang="en-US" dirty="0" smtClean="0">
                <a:hlinkClick r:id="rId3"/>
              </a:rPr>
              <a:t>/</a:t>
            </a:r>
            <a:endParaRPr lang="en-US" dirty="0"/>
          </a:p>
        </p:txBody>
      </p:sp>
      <p:sp>
        <p:nvSpPr>
          <p:cNvPr id="8" name="Textfeld 7"/>
          <p:cNvSpPr txBox="1"/>
          <p:nvPr/>
        </p:nvSpPr>
        <p:spPr>
          <a:xfrm>
            <a:off x="3050313" y="665445"/>
            <a:ext cx="1879297" cy="369332"/>
          </a:xfrm>
          <a:prstGeom prst="rect">
            <a:avLst/>
          </a:prstGeom>
          <a:noFill/>
        </p:spPr>
        <p:txBody>
          <a:bodyPr wrap="none" rtlCol="0">
            <a:spAutoFit/>
          </a:bodyPr>
          <a:lstStyle/>
          <a:p>
            <a:pPr defTabSz="914400" fontAlgn="auto">
              <a:spcBef>
                <a:spcPts val="0"/>
              </a:spcBef>
              <a:spcAft>
                <a:spcPts val="0"/>
              </a:spcAft>
              <a:buClrTx/>
              <a:buSzTx/>
              <a:buFontTx/>
              <a:buNone/>
            </a:pPr>
            <a:r>
              <a:rPr lang="en-US" dirty="0" smtClean="0">
                <a:solidFill>
                  <a:srgbClr val="595959"/>
                </a:solidFill>
                <a:latin typeface="Segoe UI"/>
                <a:ea typeface="+mn-ea"/>
              </a:rPr>
              <a:t>Virtual Machines</a:t>
            </a:r>
            <a:endParaRPr lang="en-US" dirty="0">
              <a:solidFill>
                <a:srgbClr val="595959"/>
              </a:solidFill>
              <a:latin typeface="Segoe UI"/>
              <a:ea typeface="+mn-ea"/>
            </a:endParaRPr>
          </a:p>
        </p:txBody>
      </p:sp>
      <p:sp>
        <p:nvSpPr>
          <p:cNvPr id="9" name="Textfeld 8"/>
          <p:cNvSpPr txBox="1"/>
          <p:nvPr/>
        </p:nvSpPr>
        <p:spPr>
          <a:xfrm>
            <a:off x="2959767" y="2977916"/>
            <a:ext cx="1951368" cy="369332"/>
          </a:xfrm>
          <a:prstGeom prst="rect">
            <a:avLst/>
          </a:prstGeom>
          <a:noFill/>
        </p:spPr>
        <p:txBody>
          <a:bodyPr wrap="none" rtlCol="0">
            <a:spAutoFit/>
          </a:bodyPr>
          <a:lstStyle/>
          <a:p>
            <a:pPr defTabSz="914400" fontAlgn="auto">
              <a:spcBef>
                <a:spcPts val="0"/>
              </a:spcBef>
              <a:spcAft>
                <a:spcPts val="0"/>
              </a:spcAft>
              <a:buClrTx/>
              <a:buSzTx/>
              <a:buFontTx/>
              <a:buNone/>
            </a:pPr>
            <a:r>
              <a:rPr lang="en-US" dirty="0" smtClean="0">
                <a:solidFill>
                  <a:srgbClr val="595959"/>
                </a:solidFill>
                <a:latin typeface="Segoe UI"/>
                <a:ea typeface="+mn-ea"/>
              </a:rPr>
              <a:t>Docker Container</a:t>
            </a:r>
            <a:endParaRPr lang="en-US" dirty="0">
              <a:solidFill>
                <a:srgbClr val="595959"/>
              </a:solidFill>
              <a:latin typeface="Segoe UI"/>
              <a:ea typeface="+mn-ea"/>
            </a:endParaRPr>
          </a:p>
        </p:txBody>
      </p:sp>
      <p:pic>
        <p:nvPicPr>
          <p:cNvPr id="1028" name="Picture 4" descr="Virtual Machine Diagra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27053" y="2967795"/>
            <a:ext cx="1741689" cy="1233924"/>
          </a:xfrm>
          <a:prstGeom prst="rect">
            <a:avLst/>
          </a:prstGeom>
          <a:noFill/>
          <a:extLst>
            <a:ext uri="{909E8E84-426E-40DD-AFC4-6F175D3DCCD1}">
              <a14:hiddenFill xmlns:a14="http://schemas.microsoft.com/office/drawing/2010/main">
                <a:solidFill>
                  <a:srgbClr val="FFFFFF"/>
                </a:solidFill>
              </a14:hiddenFill>
            </a:ext>
          </a:extLst>
        </p:spPr>
      </p:pic>
      <p:sp>
        <p:nvSpPr>
          <p:cNvPr id="12" name="Geschweifte Klammer rechts 11"/>
          <p:cNvSpPr/>
          <p:nvPr/>
        </p:nvSpPr>
        <p:spPr>
          <a:xfrm>
            <a:off x="2731802" y="328622"/>
            <a:ext cx="227965" cy="1042978"/>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de-AT"/>
          </a:p>
        </p:txBody>
      </p:sp>
      <p:sp>
        <p:nvSpPr>
          <p:cNvPr id="15" name="Geschweifte Klammer rechts 14"/>
          <p:cNvSpPr/>
          <p:nvPr/>
        </p:nvSpPr>
        <p:spPr>
          <a:xfrm>
            <a:off x="2784465" y="2967794"/>
            <a:ext cx="122637" cy="391021"/>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de-AT"/>
          </a:p>
        </p:txBody>
      </p:sp>
    </p:spTree>
    <p:extLst>
      <p:ext uri="{BB962C8B-B14F-4D97-AF65-F5344CB8AC3E}">
        <p14:creationId xmlns:p14="http://schemas.microsoft.com/office/powerpoint/2010/main" val="3095502645"/>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err="1" smtClean="0"/>
              <a:t>Dockerfiles</a:t>
            </a:r>
            <a:endParaRPr lang="en-US" dirty="0"/>
          </a:p>
        </p:txBody>
      </p:sp>
      <p:sp>
        <p:nvSpPr>
          <p:cNvPr id="6" name="Inhaltsplatzhalter 5"/>
          <p:cNvSpPr>
            <a:spLocks noGrp="1"/>
          </p:cNvSpPr>
          <p:nvPr>
            <p:ph sz="quarter" idx="22"/>
          </p:nvPr>
        </p:nvSpPr>
        <p:spPr/>
        <p:txBody>
          <a:bodyPr/>
          <a:lstStyle/>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Version 0.0.1</a:t>
            </a:r>
          </a:p>
          <a:p>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nginx</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MAINTAINER Rainer Stropek "rainer@timecockpit.com"</a:t>
            </a:r>
          </a:p>
          <a:p>
            <a:r>
              <a:rPr lang="en-US" dirty="0">
                <a:latin typeface="Courier New" panose="02070309020205020404" pitchFamily="49" charset="0"/>
                <a:cs typeface="Courier New" panose="02070309020205020404" pitchFamily="49" charset="0"/>
              </a:rPr>
              <a:t>ENV REFRESHED_AT </a:t>
            </a:r>
            <a:r>
              <a:rPr lang="en-US" dirty="0" smtClean="0">
                <a:latin typeface="Courier New" panose="02070309020205020404" pitchFamily="49" charset="0"/>
                <a:cs typeface="Courier New" panose="02070309020205020404" pitchFamily="49" charset="0"/>
              </a:rPr>
              <a:t>2014-02-22</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RUN apt-get -</a:t>
            </a:r>
            <a:r>
              <a:rPr lang="en-US" dirty="0" err="1">
                <a:latin typeface="Courier New" panose="02070309020205020404" pitchFamily="49" charset="0"/>
                <a:cs typeface="Courier New" panose="02070309020205020404" pitchFamily="49" charset="0"/>
              </a:rPr>
              <a:t>qq</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update</a:t>
            </a: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COPY *.</a:t>
            </a:r>
            <a:r>
              <a:rPr lang="en-US" dirty="0">
                <a:latin typeface="Courier New" panose="02070309020205020404" pitchFamily="49" charset="0"/>
                <a:cs typeface="Courier New" panose="02070309020205020404" pitchFamily="49" charset="0"/>
              </a:rPr>
              <a:t>html /</a:t>
            </a:r>
            <a:r>
              <a:rPr lang="en-US" dirty="0" err="1">
                <a:latin typeface="Courier New" panose="02070309020205020404" pitchFamily="49" charset="0"/>
                <a:cs typeface="Courier New" panose="02070309020205020404" pitchFamily="49" charset="0"/>
              </a:rPr>
              <a:t>usr</a:t>
            </a:r>
            <a:r>
              <a:rPr lang="en-US" dirty="0">
                <a:latin typeface="Courier New" panose="02070309020205020404" pitchFamily="49" charset="0"/>
                <a:cs typeface="Courier New" panose="02070309020205020404" pitchFamily="49" charset="0"/>
              </a:rPr>
              <a:t>/share/</a:t>
            </a:r>
            <a:r>
              <a:rPr lang="en-US" dirty="0" err="1">
                <a:latin typeface="Courier New" panose="02070309020205020404" pitchFamily="49" charset="0"/>
                <a:cs typeface="Courier New" panose="02070309020205020404" pitchFamily="49" charset="0"/>
              </a:rPr>
              <a:t>nginx</a:t>
            </a:r>
            <a:r>
              <a:rPr lang="en-US" dirty="0">
                <a:latin typeface="Courier New" panose="02070309020205020404" pitchFamily="49" charset="0"/>
                <a:cs typeface="Courier New" panose="02070309020205020404" pitchFamily="49" charset="0"/>
              </a:rPr>
              <a:t>/html/</a:t>
            </a:r>
            <a:endParaRPr lang="en-US" dirty="0" smtClean="0">
              <a:latin typeface="Courier New" panose="02070309020205020404" pitchFamily="49" charset="0"/>
              <a:cs typeface="Courier New" panose="02070309020205020404" pitchFamily="49" charset="0"/>
              <a:hlinkClick r:id="rId2"/>
            </a:endParaRPr>
          </a:p>
        </p:txBody>
      </p:sp>
      <p:sp>
        <p:nvSpPr>
          <p:cNvPr id="2" name="Textplatzhalter 1"/>
          <p:cNvSpPr>
            <a:spLocks noGrp="1"/>
          </p:cNvSpPr>
          <p:nvPr>
            <p:ph type="body" sz="quarter" idx="23"/>
          </p:nvPr>
        </p:nvSpPr>
        <p:spPr/>
        <p:txBody>
          <a:bodyPr/>
          <a:lstStyle/>
          <a:p>
            <a:endParaRPr lang="en-US"/>
          </a:p>
        </p:txBody>
      </p:sp>
      <p:sp>
        <p:nvSpPr>
          <p:cNvPr id="3" name="Textplatzhalter 2"/>
          <p:cNvSpPr>
            <a:spLocks noGrp="1"/>
          </p:cNvSpPr>
          <p:nvPr>
            <p:ph type="body" sz="quarter" idx="24"/>
          </p:nvPr>
        </p:nvSpPr>
        <p:spPr/>
        <p:txBody>
          <a:bodyPr/>
          <a:lstStyle/>
          <a:p>
            <a:r>
              <a:rPr lang="en-US" dirty="0"/>
              <a:t>Documentation</a:t>
            </a:r>
          </a:p>
          <a:p>
            <a:pPr lvl="1"/>
            <a:r>
              <a:rPr lang="en-US" sz="1100" dirty="0">
                <a:hlinkClick r:id="rId2"/>
              </a:rPr>
              <a:t>https://docs.docker.com/reference/builder</a:t>
            </a:r>
            <a:r>
              <a:rPr lang="en-US" sz="1100" dirty="0" smtClean="0">
                <a:hlinkClick r:id="rId2"/>
              </a:rPr>
              <a:t>/</a:t>
            </a:r>
          </a:p>
          <a:p>
            <a:pPr lvl="1"/>
            <a:r>
              <a:rPr lang="en-US" sz="1100" dirty="0">
                <a:hlinkClick r:id="rId2"/>
              </a:rPr>
              <a:t>https://registry.hub.docker.com/_/nginx/</a:t>
            </a:r>
          </a:p>
          <a:p>
            <a:r>
              <a:rPr lang="en-US" dirty="0" smtClean="0"/>
              <a:t>See </a:t>
            </a:r>
            <a:r>
              <a:rPr lang="en-US" dirty="0" smtClean="0">
                <a:hlinkClick r:id="rId3"/>
              </a:rPr>
              <a:t>Dockerfile for </a:t>
            </a:r>
            <a:r>
              <a:rPr lang="en-US" dirty="0" err="1" smtClean="0">
                <a:hlinkClick r:id="rId3"/>
              </a:rPr>
              <a:t>nginx</a:t>
            </a:r>
            <a:endParaRPr lang="en-US" dirty="0" smtClean="0"/>
          </a:p>
          <a:p>
            <a:pPr lvl="1"/>
            <a:endParaRPr lang="en-US" dirty="0"/>
          </a:p>
        </p:txBody>
      </p:sp>
      <p:sp>
        <p:nvSpPr>
          <p:cNvPr id="4" name="Textplatzhalter 3"/>
          <p:cNvSpPr>
            <a:spLocks noGrp="1"/>
          </p:cNvSpPr>
          <p:nvPr>
            <p:ph type="body" sz="quarter" idx="25"/>
          </p:nvPr>
        </p:nvSpPr>
        <p:spPr/>
        <p:txBody>
          <a:bodyPr/>
          <a:lstStyle/>
          <a:p>
            <a:endParaRPr lang="en-US"/>
          </a:p>
        </p:txBody>
      </p:sp>
      <p:grpSp>
        <p:nvGrpSpPr>
          <p:cNvPr id="7" name="Gruppieren 6"/>
          <p:cNvGrpSpPr/>
          <p:nvPr/>
        </p:nvGrpSpPr>
        <p:grpSpPr>
          <a:xfrm>
            <a:off x="539552" y="1076755"/>
            <a:ext cx="4824593" cy="690159"/>
            <a:chOff x="3861990" y="1424245"/>
            <a:chExt cx="4824593" cy="690159"/>
          </a:xfrm>
        </p:grpSpPr>
        <p:cxnSp>
          <p:nvCxnSpPr>
            <p:cNvPr id="8" name="Gerader Verbinder 7"/>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9" name="Gerader Verbinder 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0" name="Textfeld 9"/>
            <p:cNvSpPr txBox="1"/>
            <p:nvPr/>
          </p:nvSpPr>
          <p:spPr>
            <a:xfrm>
              <a:off x="4078014" y="1591184"/>
              <a:ext cx="4608569"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Execute command in new layer on top of the image and</a:t>
              </a:r>
              <a:br>
                <a:rPr lang="en-US" sz="1400" dirty="0" smtClean="0">
                  <a:solidFill>
                    <a:srgbClr val="595959"/>
                  </a:solidFill>
                  <a:latin typeface="Segoe UI"/>
                  <a:ea typeface="+mn-ea"/>
                </a:rPr>
              </a:br>
              <a:r>
                <a:rPr lang="en-US" sz="1400" dirty="0" smtClean="0">
                  <a:solidFill>
                    <a:srgbClr val="595959"/>
                  </a:solidFill>
                  <a:latin typeface="Segoe UI"/>
                  <a:ea typeface="+mn-ea"/>
                </a:rPr>
                <a:t>commit the result</a:t>
              </a:r>
              <a:endParaRPr lang="en-US" sz="1400" dirty="0">
                <a:solidFill>
                  <a:srgbClr val="595959"/>
                </a:solidFill>
                <a:latin typeface="Segoe UI"/>
                <a:ea typeface="+mn-ea"/>
              </a:endParaRPr>
            </a:p>
          </p:txBody>
        </p:sp>
      </p:grpSp>
      <p:grpSp>
        <p:nvGrpSpPr>
          <p:cNvPr id="11" name="Gruppieren 10"/>
          <p:cNvGrpSpPr/>
          <p:nvPr/>
        </p:nvGrpSpPr>
        <p:grpSpPr>
          <a:xfrm>
            <a:off x="539552" y="2053852"/>
            <a:ext cx="3837849" cy="474716"/>
            <a:chOff x="3861990" y="1424245"/>
            <a:chExt cx="3837849" cy="474716"/>
          </a:xfrm>
        </p:grpSpPr>
        <p:cxnSp>
          <p:nvCxnSpPr>
            <p:cNvPr id="12" name="Gerader Verbinder 11"/>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362182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Copy files to the </a:t>
              </a:r>
              <a:r>
                <a:rPr lang="en-US" sz="1400" dirty="0" err="1" smtClean="0">
                  <a:solidFill>
                    <a:srgbClr val="595959"/>
                  </a:solidFill>
                  <a:latin typeface="Segoe UI"/>
                  <a:ea typeface="+mn-ea"/>
                </a:rPr>
                <a:t>filesystem</a:t>
              </a:r>
              <a:r>
                <a:rPr lang="en-US" sz="1400" dirty="0" smtClean="0">
                  <a:solidFill>
                    <a:srgbClr val="595959"/>
                  </a:solidFill>
                  <a:latin typeface="Segoe UI"/>
                  <a:ea typeface="+mn-ea"/>
                </a:rPr>
                <a:t> of the container</a:t>
              </a:r>
              <a:endParaRPr lang="en-US" sz="1400" dirty="0">
                <a:solidFill>
                  <a:srgbClr val="595959"/>
                </a:solidFill>
                <a:latin typeface="Segoe UI"/>
                <a:ea typeface="+mn-ea"/>
              </a:endParaRPr>
            </a:p>
          </p:txBody>
        </p:sp>
      </p:grpSp>
      <p:sp>
        <p:nvSpPr>
          <p:cNvPr id="15" name="Textfeld 14"/>
          <p:cNvSpPr txBox="1"/>
          <p:nvPr/>
        </p:nvSpPr>
        <p:spPr>
          <a:xfrm>
            <a:off x="395536" y="3274012"/>
            <a:ext cx="308449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smtClean="0">
                <a:solidFill>
                  <a:srgbClr val="595959"/>
                </a:solidFill>
                <a:latin typeface="Courier New" panose="02070309020205020404" pitchFamily="49" charset="0"/>
                <a:ea typeface="+mn-ea"/>
                <a:cs typeface="Courier New" panose="02070309020205020404" pitchFamily="49" charset="0"/>
              </a:rPr>
              <a:t>docker build –t staticweb .</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16" name="Gruppieren 15"/>
          <p:cNvGrpSpPr/>
          <p:nvPr/>
        </p:nvGrpSpPr>
        <p:grpSpPr>
          <a:xfrm>
            <a:off x="3275856" y="3530768"/>
            <a:ext cx="1884879" cy="474716"/>
            <a:chOff x="3861990" y="1424245"/>
            <a:chExt cx="1884879" cy="474716"/>
          </a:xfrm>
        </p:grpSpPr>
        <p:cxnSp>
          <p:nvCxnSpPr>
            <p:cNvPr id="17" name="Gerader Verbinder 16"/>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8" name="Gerader Verbinder 17"/>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9" name="Textfeld 18"/>
            <p:cNvSpPr txBox="1"/>
            <p:nvPr/>
          </p:nvSpPr>
          <p:spPr>
            <a:xfrm>
              <a:off x="4078014" y="1591184"/>
              <a:ext cx="166885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Dockerfile location</a:t>
              </a:r>
              <a:endParaRPr lang="en-US" sz="1400" dirty="0">
                <a:solidFill>
                  <a:srgbClr val="595959"/>
                </a:solidFill>
                <a:latin typeface="Segoe UI"/>
                <a:ea typeface="+mn-ea"/>
              </a:endParaRPr>
            </a:p>
          </p:txBody>
        </p:sp>
      </p:grpSp>
      <p:grpSp>
        <p:nvGrpSpPr>
          <p:cNvPr id="20" name="Gruppieren 19"/>
          <p:cNvGrpSpPr/>
          <p:nvPr/>
        </p:nvGrpSpPr>
        <p:grpSpPr>
          <a:xfrm>
            <a:off x="1937785" y="3581789"/>
            <a:ext cx="1784235" cy="745444"/>
            <a:chOff x="3861990" y="1075070"/>
            <a:chExt cx="1784235" cy="745444"/>
          </a:xfrm>
        </p:grpSpPr>
        <p:cxnSp>
          <p:nvCxnSpPr>
            <p:cNvPr id="21" name="Gerader Verbinder 20"/>
            <p:cNvCxnSpPr>
              <a:stCxn id="15" idx="2"/>
            </p:cNvCxnSpPr>
            <p:nvPr/>
          </p:nvCxnSpPr>
          <p:spPr>
            <a:xfrm flipH="1">
              <a:off x="3861990" y="1075070"/>
              <a:ext cx="1" cy="586899"/>
            </a:xfrm>
            <a:prstGeom prst="line">
              <a:avLst/>
            </a:prstGeom>
          </p:spPr>
          <p:style>
            <a:lnRef idx="2">
              <a:schemeClr val="dk1"/>
            </a:lnRef>
            <a:fillRef idx="0">
              <a:schemeClr val="dk1"/>
            </a:fillRef>
            <a:effectRef idx="1">
              <a:schemeClr val="dk1"/>
            </a:effectRef>
            <a:fontRef idx="minor">
              <a:schemeClr val="tx1"/>
            </a:fontRef>
          </p:style>
        </p:cxnSp>
        <p:cxnSp>
          <p:nvCxnSpPr>
            <p:cNvPr id="22" name="Gerader Verbinder 21"/>
            <p:cNvCxnSpPr/>
            <p:nvPr/>
          </p:nvCxnSpPr>
          <p:spPr>
            <a:xfrm>
              <a:off x="3861990" y="1667700"/>
              <a:ext cx="216024" cy="0"/>
            </a:xfrm>
            <a:prstGeom prst="line">
              <a:avLst/>
            </a:prstGeom>
          </p:spPr>
          <p:style>
            <a:lnRef idx="2">
              <a:schemeClr val="dk1"/>
            </a:lnRef>
            <a:fillRef idx="0">
              <a:schemeClr val="dk1"/>
            </a:fillRef>
            <a:effectRef idx="1">
              <a:schemeClr val="dk1"/>
            </a:effectRef>
            <a:fontRef idx="minor">
              <a:schemeClr val="tx1"/>
            </a:fontRef>
          </p:style>
        </p:cxnSp>
        <p:sp>
          <p:nvSpPr>
            <p:cNvPr id="23" name="Textfeld 22"/>
            <p:cNvSpPr txBox="1"/>
            <p:nvPr/>
          </p:nvSpPr>
          <p:spPr>
            <a:xfrm>
              <a:off x="4069960" y="1512737"/>
              <a:ext cx="157626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Tag for the image</a:t>
              </a:r>
              <a:endParaRPr lang="en-US" sz="1400" dirty="0">
                <a:solidFill>
                  <a:srgbClr val="595959"/>
                </a:solidFill>
                <a:latin typeface="Segoe UI"/>
                <a:ea typeface="+mn-ea"/>
              </a:endParaRPr>
            </a:p>
          </p:txBody>
        </p:sp>
      </p:grpSp>
    </p:spTree>
    <p:extLst>
      <p:ext uri="{BB962C8B-B14F-4D97-AF65-F5344CB8AC3E}">
        <p14:creationId xmlns:p14="http://schemas.microsoft.com/office/powerpoint/2010/main" val="1011502575"/>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Docker CLI</a:t>
            </a:r>
            <a:endParaRPr lang="en-US" dirty="0"/>
          </a:p>
        </p:txBody>
      </p:sp>
      <p:sp>
        <p:nvSpPr>
          <p:cNvPr id="3" name="Textplatzhalter 2"/>
          <p:cNvSpPr>
            <a:spLocks noGrp="1"/>
          </p:cNvSpPr>
          <p:nvPr>
            <p:ph type="body" sz="quarter" idx="23"/>
          </p:nvPr>
        </p:nvSpPr>
        <p:spPr/>
        <p:txBody>
          <a:bodyPr/>
          <a:lstStyle/>
          <a:p>
            <a:r>
              <a:rPr lang="en-US" dirty="0" smtClean="0"/>
              <a:t>Exposing ports</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a:p>
        </p:txBody>
      </p:sp>
      <p:sp>
        <p:nvSpPr>
          <p:cNvPr id="11" name="Textfeld 10"/>
          <p:cNvSpPr txBox="1"/>
          <p:nvPr/>
        </p:nvSpPr>
        <p:spPr>
          <a:xfrm>
            <a:off x="112865" y="655012"/>
            <a:ext cx="4265911"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run --name staticwebcontainer </a:t>
            </a:r>
            <a:r>
              <a:rPr lang="en-US" sz="1400" noProof="1" smtClean="0">
                <a:solidFill>
                  <a:srgbClr val="595959"/>
                </a:solidFill>
                <a:latin typeface="Courier New" panose="02070309020205020404" pitchFamily="49" charset="0"/>
                <a:ea typeface="+mn-ea"/>
                <a:cs typeface="Courier New" panose="02070309020205020404" pitchFamily="49" charset="0"/>
              </a:rPr>
              <a:t>\</a:t>
            </a:r>
          </a:p>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a:t>
            </a:r>
            <a:r>
              <a:rPr lang="en-US" sz="1400" noProof="1" smtClean="0">
                <a:solidFill>
                  <a:srgbClr val="595959"/>
                </a:solidFill>
                <a:latin typeface="Courier New" panose="02070309020205020404" pitchFamily="49" charset="0"/>
                <a:ea typeface="+mn-ea"/>
                <a:cs typeface="Courier New" panose="02070309020205020404" pitchFamily="49" charset="0"/>
              </a:rPr>
              <a:t> -</a:t>
            </a:r>
            <a:r>
              <a:rPr lang="en-US" sz="1400" noProof="1">
                <a:solidFill>
                  <a:srgbClr val="595959"/>
                </a:solidFill>
                <a:latin typeface="Courier New" panose="02070309020205020404" pitchFamily="49" charset="0"/>
                <a:ea typeface="+mn-ea"/>
                <a:cs typeface="Courier New" panose="02070309020205020404" pitchFamily="49" charset="0"/>
              </a:rPr>
              <a:t>d -p 80:80 staticweb</a:t>
            </a:r>
          </a:p>
        </p:txBody>
      </p:sp>
      <p:grpSp>
        <p:nvGrpSpPr>
          <p:cNvPr id="29" name="Gruppieren 28"/>
          <p:cNvGrpSpPr/>
          <p:nvPr/>
        </p:nvGrpSpPr>
        <p:grpSpPr>
          <a:xfrm>
            <a:off x="755576" y="1115290"/>
            <a:ext cx="1588900" cy="474716"/>
            <a:chOff x="3861990" y="1424245"/>
            <a:chExt cx="1588900" cy="474716"/>
          </a:xfrm>
        </p:grpSpPr>
        <p:cxnSp>
          <p:nvCxnSpPr>
            <p:cNvPr id="30" name="Gerader Verbinder 2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31" name="Gerader Verbinder 3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2" name="Textfeld 31"/>
            <p:cNvSpPr txBox="1"/>
            <p:nvPr/>
          </p:nvSpPr>
          <p:spPr>
            <a:xfrm>
              <a:off x="4078014" y="1591184"/>
              <a:ext cx="1372876"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Expose port 80</a:t>
              </a:r>
              <a:endParaRPr lang="en-US" sz="1400" dirty="0">
                <a:solidFill>
                  <a:srgbClr val="595959"/>
                </a:solidFill>
                <a:latin typeface="Segoe UI"/>
                <a:ea typeface="+mn-ea"/>
              </a:endParaRPr>
            </a:p>
          </p:txBody>
        </p:sp>
      </p:grpSp>
      <p:grpSp>
        <p:nvGrpSpPr>
          <p:cNvPr id="34" name="Gruppieren 33"/>
          <p:cNvGrpSpPr/>
          <p:nvPr/>
        </p:nvGrpSpPr>
        <p:grpSpPr>
          <a:xfrm>
            <a:off x="467544" y="1115290"/>
            <a:ext cx="1729540" cy="925246"/>
            <a:chOff x="3861990" y="895268"/>
            <a:chExt cx="1729540" cy="925246"/>
          </a:xfrm>
        </p:grpSpPr>
        <p:cxnSp>
          <p:nvCxnSpPr>
            <p:cNvPr id="35" name="Gerader Verbinder 34"/>
            <p:cNvCxnSpPr/>
            <p:nvPr/>
          </p:nvCxnSpPr>
          <p:spPr>
            <a:xfrm>
              <a:off x="3861990" y="895268"/>
              <a:ext cx="0" cy="766701"/>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p:cNvCxnSpPr/>
            <p:nvPr/>
          </p:nvCxnSpPr>
          <p:spPr>
            <a:xfrm>
              <a:off x="3861990" y="1667700"/>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36"/>
            <p:cNvSpPr txBox="1"/>
            <p:nvPr/>
          </p:nvSpPr>
          <p:spPr>
            <a:xfrm>
              <a:off x="4069960" y="1512737"/>
              <a:ext cx="152157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Run </a:t>
              </a:r>
              <a:r>
                <a:rPr lang="en-US" sz="1400" dirty="0" err="1" smtClean="0">
                  <a:solidFill>
                    <a:srgbClr val="595959"/>
                  </a:solidFill>
                  <a:latin typeface="Segoe UI"/>
                  <a:ea typeface="+mn-ea"/>
                </a:rPr>
                <a:t>daemonized</a:t>
              </a:r>
              <a:endParaRPr lang="en-US" sz="1400" dirty="0">
                <a:solidFill>
                  <a:srgbClr val="595959"/>
                </a:solidFill>
                <a:latin typeface="Segoe UI"/>
                <a:ea typeface="+mn-ea"/>
              </a:endParaRPr>
            </a:p>
          </p:txBody>
        </p:sp>
      </p:grpSp>
      <p:pic>
        <p:nvPicPr>
          <p:cNvPr id="4" name="Grafik 3"/>
          <p:cNvPicPr>
            <a:picLocks noChangeAspect="1"/>
          </p:cNvPicPr>
          <p:nvPr/>
        </p:nvPicPr>
        <p:blipFill>
          <a:blip r:embed="rId2"/>
          <a:stretch>
            <a:fillRect/>
          </a:stretch>
        </p:blipFill>
        <p:spPr>
          <a:xfrm>
            <a:off x="2617396" y="2075686"/>
            <a:ext cx="3280981" cy="2459329"/>
          </a:xfrm>
          <a:prstGeom prst="rect">
            <a:avLst/>
          </a:prstGeom>
        </p:spPr>
      </p:pic>
    </p:spTree>
    <p:extLst>
      <p:ext uri="{BB962C8B-B14F-4D97-AF65-F5344CB8AC3E}">
        <p14:creationId xmlns:p14="http://schemas.microsoft.com/office/powerpoint/2010/main" val="2250127512"/>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Demo</a:t>
            </a:r>
            <a:endParaRPr lang="en-US" dirty="0"/>
          </a:p>
        </p:txBody>
      </p:sp>
      <p:sp>
        <p:nvSpPr>
          <p:cNvPr id="6" name="Inhaltsplatzhalter 5"/>
          <p:cNvSpPr>
            <a:spLocks noGrp="1"/>
          </p:cNvSpPr>
          <p:nvPr>
            <p:ph sz="quarter" idx="22"/>
          </p:nvPr>
        </p:nvSpPr>
        <p:spPr/>
        <p:txBody>
          <a:bodyPr/>
          <a:lstStyle/>
          <a:p>
            <a:r>
              <a:rPr lang="en-US" dirty="0" smtClean="0"/>
              <a:t># Get sample code from GitHub</a:t>
            </a:r>
          </a:p>
          <a:p>
            <a:r>
              <a:rPr lang="en-US" dirty="0" err="1" smtClean="0"/>
              <a:t>git</a:t>
            </a:r>
            <a:r>
              <a:rPr lang="en-US" dirty="0" smtClean="0"/>
              <a:t> </a:t>
            </a:r>
            <a:r>
              <a:rPr lang="en-US" dirty="0"/>
              <a:t>clone https://</a:t>
            </a:r>
            <a:r>
              <a:rPr lang="en-US" dirty="0" smtClean="0"/>
              <a:t>github.com/rstropek/DockerVS2015Intro.git</a:t>
            </a:r>
          </a:p>
          <a:p>
            <a:endParaRPr lang="en-US" dirty="0" smtClean="0"/>
          </a:p>
          <a:p>
            <a:r>
              <a:rPr lang="en-US" dirty="0" smtClean="0"/>
              <a:t># Build website</a:t>
            </a:r>
          </a:p>
          <a:p>
            <a:r>
              <a:rPr lang="en-US" dirty="0"/>
              <a:t>cd </a:t>
            </a:r>
            <a:r>
              <a:rPr lang="en-US" dirty="0" err="1" smtClean="0"/>
              <a:t>dockerDemos</a:t>
            </a:r>
            <a:r>
              <a:rPr lang="en-US" dirty="0" smtClean="0"/>
              <a:t>/01-staticWeb/app</a:t>
            </a:r>
          </a:p>
          <a:p>
            <a:r>
              <a:rPr lang="en-US" dirty="0" err="1" smtClean="0"/>
              <a:t>npm</a:t>
            </a:r>
            <a:r>
              <a:rPr lang="en-US" dirty="0" smtClean="0"/>
              <a:t> install</a:t>
            </a:r>
          </a:p>
          <a:p>
            <a:r>
              <a:rPr lang="en-US" dirty="0" smtClean="0"/>
              <a:t>grunt</a:t>
            </a:r>
          </a:p>
          <a:p>
            <a:r>
              <a:rPr lang="en-US" dirty="0" smtClean="0"/>
              <a:t>cd ..</a:t>
            </a:r>
          </a:p>
          <a:p>
            <a:endParaRPr lang="en-US" dirty="0"/>
          </a:p>
          <a:p>
            <a:r>
              <a:rPr lang="en-US" dirty="0" smtClean="0"/>
              <a:t># Build image from Dockerfile</a:t>
            </a:r>
          </a:p>
          <a:p>
            <a:r>
              <a:rPr lang="en-US" dirty="0" err="1" smtClean="0"/>
              <a:t>docker</a:t>
            </a:r>
            <a:r>
              <a:rPr lang="en-US" dirty="0" smtClean="0"/>
              <a:t> build -t </a:t>
            </a:r>
            <a:r>
              <a:rPr lang="en-US" dirty="0" err="1" smtClean="0"/>
              <a:t>staticweb</a:t>
            </a:r>
            <a:r>
              <a:rPr lang="en-US" dirty="0" smtClean="0"/>
              <a:t> .</a:t>
            </a:r>
          </a:p>
          <a:p>
            <a:r>
              <a:rPr lang="en-US" dirty="0" err="1" smtClean="0"/>
              <a:t>docker</a:t>
            </a:r>
            <a:r>
              <a:rPr lang="en-US" dirty="0" smtClean="0"/>
              <a:t> run -d -p 80:80 </a:t>
            </a:r>
            <a:r>
              <a:rPr lang="en-US" dirty="0" err="1" smtClean="0"/>
              <a:t>staticweb</a:t>
            </a:r>
            <a:endParaRPr lang="en-US" dirty="0" smtClean="0"/>
          </a:p>
          <a:p>
            <a:endParaRPr lang="en-US" dirty="0"/>
          </a:p>
          <a:p>
            <a:r>
              <a:rPr lang="en-US" dirty="0" smtClean="0"/>
              <a:t># Change website content and rebuild container</a:t>
            </a:r>
          </a:p>
          <a:p>
            <a:endParaRPr lang="en-US" dirty="0"/>
          </a:p>
          <a:p>
            <a:r>
              <a:rPr lang="en-US" dirty="0" smtClean="0"/>
              <a:t># Run a second container, run a third container (linked)</a:t>
            </a:r>
          </a:p>
          <a:p>
            <a:r>
              <a:rPr lang="en-US" dirty="0" err="1" smtClean="0"/>
              <a:t>docker</a:t>
            </a:r>
            <a:r>
              <a:rPr lang="en-US" dirty="0" smtClean="0"/>
              <a:t> </a:t>
            </a:r>
            <a:r>
              <a:rPr lang="en-US" dirty="0"/>
              <a:t>run -</a:t>
            </a:r>
            <a:r>
              <a:rPr lang="en-US" dirty="0" err="1"/>
              <a:t>i</a:t>
            </a:r>
            <a:r>
              <a:rPr lang="en-US" dirty="0"/>
              <a:t> -t --link </a:t>
            </a:r>
            <a:r>
              <a:rPr lang="en-US" dirty="0" smtClean="0"/>
              <a:t>&lt;cont1&gt;:sweb1 </a:t>
            </a:r>
            <a:r>
              <a:rPr lang="en-US" dirty="0"/>
              <a:t>--link </a:t>
            </a:r>
            <a:r>
              <a:rPr lang="en-US" dirty="0" smtClean="0"/>
              <a:t>&lt;cont2&gt;:sweb2 </a:t>
            </a:r>
            <a:r>
              <a:rPr lang="en-US" dirty="0" err="1"/>
              <a:t>ubuntu</a:t>
            </a:r>
            <a:r>
              <a:rPr lang="en-US" dirty="0"/>
              <a:t> /bin/bash</a:t>
            </a:r>
          </a:p>
          <a:p>
            <a:r>
              <a:rPr lang="en-US" dirty="0" smtClean="0"/>
              <a:t>	apt-get install curl</a:t>
            </a:r>
          </a:p>
          <a:p>
            <a:r>
              <a:rPr lang="en-US" dirty="0"/>
              <a:t>	</a:t>
            </a:r>
            <a:r>
              <a:rPr lang="en-US" dirty="0" smtClean="0"/>
              <a:t>curl http://sweb1</a:t>
            </a:r>
          </a:p>
          <a:p>
            <a:endParaRPr lang="en-US" dirty="0" smtClean="0"/>
          </a:p>
        </p:txBody>
      </p:sp>
      <p:sp>
        <p:nvSpPr>
          <p:cNvPr id="2" name="Textplatzhalter 1"/>
          <p:cNvSpPr>
            <a:spLocks noGrp="1"/>
          </p:cNvSpPr>
          <p:nvPr>
            <p:ph type="body" sz="quarter" idx="23"/>
          </p:nvPr>
        </p:nvSpPr>
        <p:spPr/>
        <p:txBody>
          <a:bodyPr/>
          <a:lstStyle/>
          <a:p>
            <a:r>
              <a:rPr lang="en-US" dirty="0" smtClean="0"/>
              <a:t>Dockerfile</a:t>
            </a:r>
            <a:endParaRPr lang="en-US" dirty="0"/>
          </a:p>
        </p:txBody>
      </p:sp>
      <p:sp>
        <p:nvSpPr>
          <p:cNvPr id="3" name="Textplatzhalter 2"/>
          <p:cNvSpPr>
            <a:spLocks noGrp="1"/>
          </p:cNvSpPr>
          <p:nvPr>
            <p:ph type="body" sz="quarter" idx="24"/>
          </p:nvPr>
        </p:nvSpPr>
        <p:spPr/>
        <p:txBody>
          <a:bodyPr/>
          <a:lstStyle/>
          <a:p>
            <a:endParaRPr lang="en-US" dirty="0"/>
          </a:p>
        </p:txBody>
      </p:sp>
      <p:sp>
        <p:nvSpPr>
          <p:cNvPr id="4" name="Textplatzhalter 3"/>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1157928134"/>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mtClean="0"/>
              <a:t>Demo</a:t>
            </a:r>
            <a:endParaRPr lang="en-US" dirty="0"/>
          </a:p>
        </p:txBody>
      </p:sp>
      <p:sp>
        <p:nvSpPr>
          <p:cNvPr id="6" name="Inhaltsplatzhalter 5"/>
          <p:cNvSpPr>
            <a:spLocks noGrp="1"/>
          </p:cNvSpPr>
          <p:nvPr>
            <p:ph sz="quarter" idx="22"/>
          </p:nvPr>
        </p:nvSpPr>
        <p:spPr/>
        <p:txBody>
          <a:bodyPr/>
          <a:lstStyle/>
          <a:p>
            <a:r>
              <a:rPr lang="en-US" dirty="0" smtClean="0"/>
              <a:t># Run grunt inside a </a:t>
            </a:r>
            <a:r>
              <a:rPr lang="en-US" dirty="0" err="1" smtClean="0"/>
              <a:t>docker</a:t>
            </a:r>
            <a:r>
              <a:rPr lang="en-US" dirty="0" smtClean="0"/>
              <a:t> container</a:t>
            </a:r>
          </a:p>
          <a:p>
            <a:r>
              <a:rPr lang="en-US" dirty="0" err="1" smtClean="0"/>
              <a:t>docker</a:t>
            </a:r>
            <a:r>
              <a:rPr lang="en-US" dirty="0" smtClean="0"/>
              <a:t> run --</a:t>
            </a:r>
            <a:r>
              <a:rPr lang="en-US" dirty="0" err="1" smtClean="0"/>
              <a:t>rm</a:t>
            </a:r>
            <a:r>
              <a:rPr lang="en-US" dirty="0" smtClean="0"/>
              <a:t> -v ~/DockerVS2015Intro/</a:t>
            </a:r>
            <a:r>
              <a:rPr lang="en-US" dirty="0" err="1" smtClean="0"/>
              <a:t>dockerDemos</a:t>
            </a:r>
            <a:r>
              <a:rPr lang="en-US" dirty="0" smtClean="0"/>
              <a:t>/01-staticWeb/app:/data </a:t>
            </a:r>
            <a:r>
              <a:rPr lang="en-US" dirty="0" err="1"/>
              <a:t>digitallyseamless</a:t>
            </a:r>
            <a:r>
              <a:rPr lang="en-US" dirty="0"/>
              <a:t>/</a:t>
            </a:r>
            <a:r>
              <a:rPr lang="en-US" dirty="0" err="1"/>
              <a:t>nodejs</a:t>
            </a:r>
            <a:r>
              <a:rPr lang="en-US" dirty="0"/>
              <a:t>-bower-grunt </a:t>
            </a:r>
            <a:r>
              <a:rPr lang="en-US" dirty="0" smtClean="0"/>
              <a:t>grunt</a:t>
            </a:r>
          </a:p>
          <a:p>
            <a:endParaRPr lang="en-US" dirty="0" smtClean="0"/>
          </a:p>
          <a:p>
            <a:endParaRPr lang="en-US" dirty="0"/>
          </a:p>
          <a:p>
            <a:endParaRPr lang="en-US" dirty="0" smtClean="0"/>
          </a:p>
          <a:p>
            <a:r>
              <a:rPr lang="en-US" dirty="0" smtClean="0"/>
              <a:t># Run </a:t>
            </a:r>
            <a:r>
              <a:rPr lang="en-US" b="1" dirty="0" err="1" smtClean="0"/>
              <a:t>daemonized</a:t>
            </a:r>
            <a:r>
              <a:rPr lang="en-US" dirty="0" smtClean="0"/>
              <a:t> grunt inside a </a:t>
            </a:r>
            <a:r>
              <a:rPr lang="en-US" dirty="0" err="1" smtClean="0"/>
              <a:t>docker</a:t>
            </a:r>
            <a:r>
              <a:rPr lang="en-US" dirty="0" smtClean="0"/>
              <a:t> container</a:t>
            </a:r>
          </a:p>
          <a:p>
            <a:r>
              <a:rPr lang="en-US" dirty="0" err="1" smtClean="0"/>
              <a:t>docker</a:t>
            </a:r>
            <a:r>
              <a:rPr lang="en-US" dirty="0" smtClean="0"/>
              <a:t> run -d -v ~/DockerVS2015Intro/</a:t>
            </a:r>
            <a:r>
              <a:rPr lang="en-US" dirty="0" err="1" smtClean="0"/>
              <a:t>dockerDemos</a:t>
            </a:r>
            <a:r>
              <a:rPr lang="en-US" dirty="0" smtClean="0"/>
              <a:t>/01-staticWeb/app:/data </a:t>
            </a:r>
            <a:r>
              <a:rPr lang="en-US" dirty="0" err="1"/>
              <a:t>digitallyseamless</a:t>
            </a:r>
            <a:r>
              <a:rPr lang="en-US" dirty="0"/>
              <a:t>/</a:t>
            </a:r>
            <a:r>
              <a:rPr lang="en-US" dirty="0" err="1"/>
              <a:t>nodejs</a:t>
            </a:r>
            <a:r>
              <a:rPr lang="en-US" dirty="0"/>
              <a:t>-bower-grunt </a:t>
            </a:r>
            <a:r>
              <a:rPr lang="en-US" dirty="0" smtClean="0"/>
              <a:t>grunt watch</a:t>
            </a:r>
          </a:p>
          <a:p>
            <a:endParaRPr lang="en-US" dirty="0" smtClean="0"/>
          </a:p>
          <a:p>
            <a:endParaRPr lang="en-US" dirty="0" smtClean="0"/>
          </a:p>
          <a:p>
            <a:r>
              <a:rPr lang="en-US" dirty="0" smtClean="0"/>
              <a:t># Run </a:t>
            </a:r>
            <a:r>
              <a:rPr lang="en-US" dirty="0" err="1" smtClean="0"/>
              <a:t>nginx</a:t>
            </a:r>
            <a:r>
              <a:rPr lang="en-US" dirty="0" smtClean="0"/>
              <a:t> webserver inside </a:t>
            </a:r>
            <a:r>
              <a:rPr lang="en-US" dirty="0" err="1" smtClean="0"/>
              <a:t>daemonized</a:t>
            </a:r>
            <a:r>
              <a:rPr lang="en-US" dirty="0" smtClean="0"/>
              <a:t> container</a:t>
            </a:r>
          </a:p>
          <a:p>
            <a:r>
              <a:rPr lang="sv-SE" dirty="0" smtClean="0"/>
              <a:t>docker run -d -p 80:80 -v ~/DockerVS2015Intro/dockerDemos/01-staticWeb/app:</a:t>
            </a:r>
            <a:r>
              <a:rPr lang="de-AT" dirty="0"/>
              <a:t>/</a:t>
            </a:r>
            <a:r>
              <a:rPr lang="de-AT" dirty="0" err="1"/>
              <a:t>usr</a:t>
            </a:r>
            <a:r>
              <a:rPr lang="de-AT" dirty="0"/>
              <a:t>/</a:t>
            </a:r>
            <a:r>
              <a:rPr lang="de-AT" dirty="0" err="1"/>
              <a:t>share</a:t>
            </a:r>
            <a:r>
              <a:rPr lang="de-AT" dirty="0"/>
              <a:t>/</a:t>
            </a:r>
            <a:r>
              <a:rPr lang="de-AT" dirty="0" err="1"/>
              <a:t>nginx</a:t>
            </a:r>
            <a:r>
              <a:rPr lang="de-AT" dirty="0"/>
              <a:t>/</a:t>
            </a:r>
            <a:r>
              <a:rPr lang="de-AT" dirty="0" err="1"/>
              <a:t>html</a:t>
            </a:r>
            <a:r>
              <a:rPr lang="sv-SE" dirty="0" smtClean="0"/>
              <a:t> nginx</a:t>
            </a:r>
          </a:p>
          <a:p>
            <a:endParaRPr lang="en-US" dirty="0" smtClean="0"/>
          </a:p>
          <a:p>
            <a:endParaRPr lang="en-US" dirty="0"/>
          </a:p>
        </p:txBody>
      </p:sp>
      <p:sp>
        <p:nvSpPr>
          <p:cNvPr id="2" name="Textplatzhalter 1"/>
          <p:cNvSpPr>
            <a:spLocks noGrp="1"/>
          </p:cNvSpPr>
          <p:nvPr>
            <p:ph type="body" sz="quarter" idx="23"/>
          </p:nvPr>
        </p:nvSpPr>
        <p:spPr/>
        <p:txBody>
          <a:bodyPr/>
          <a:lstStyle/>
          <a:p>
            <a:r>
              <a:rPr lang="en-US" dirty="0" smtClean="0"/>
              <a:t>Automated build</a:t>
            </a:r>
            <a:endParaRPr lang="en-US" dirty="0"/>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4073918096"/>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Demo</a:t>
            </a:r>
            <a:endParaRPr lang="en-US" dirty="0"/>
          </a:p>
        </p:txBody>
      </p:sp>
      <p:sp>
        <p:nvSpPr>
          <p:cNvPr id="6" name="Inhaltsplatzhalter 5"/>
          <p:cNvSpPr>
            <a:spLocks noGrp="1"/>
          </p:cNvSpPr>
          <p:nvPr>
            <p:ph sz="quarter" idx="22"/>
          </p:nvPr>
        </p:nvSpPr>
        <p:spPr>
          <a:xfrm>
            <a:off x="467543" y="178629"/>
            <a:ext cx="5570399" cy="4721065"/>
          </a:xfrm>
        </p:spPr>
        <p:txBody>
          <a:bodyPr/>
          <a:lstStyle/>
          <a:p>
            <a:r>
              <a:rPr lang="en-US" dirty="0" smtClean="0">
                <a:latin typeface="Courier New" panose="02070309020205020404" pitchFamily="49" charset="0"/>
                <a:cs typeface="Courier New" panose="02070309020205020404" pitchFamily="49" charset="0"/>
              </a:rPr>
              <a:t># Run grunt inside a </a:t>
            </a:r>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container</a:t>
            </a:r>
          </a:p>
          <a:p>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run --</a:t>
            </a:r>
            <a:r>
              <a:rPr lang="en-US" dirty="0" err="1">
                <a:latin typeface="Courier New" panose="02070309020205020404" pitchFamily="49" charset="0"/>
                <a:cs typeface="Courier New" panose="02070309020205020404" pitchFamily="49" charset="0"/>
              </a:rPr>
              <a:t>rm</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v </a:t>
            </a:r>
            <a:r>
              <a:rPr lang="en-US" dirty="0" smtClean="0">
                <a:latin typeface="Courier New" panose="02070309020205020404" pitchFamily="49" charset="0"/>
                <a:cs typeface="Courier New" panose="02070309020205020404" pitchFamily="49" charset="0"/>
              </a:rPr>
              <a:t>~/DockerVS2015Intro/</a:t>
            </a:r>
            <a:r>
              <a:rPr lang="en-US" dirty="0" err="1" smtClean="0">
                <a:latin typeface="Courier New" panose="02070309020205020404" pitchFamily="49" charset="0"/>
                <a:cs typeface="Courier New" panose="02070309020205020404" pitchFamily="49" charset="0"/>
              </a:rPr>
              <a:t>dockerDemos</a:t>
            </a:r>
            <a:r>
              <a:rPr lang="en-US" dirty="0" smtClean="0">
                <a:latin typeface="Courier New" panose="02070309020205020404" pitchFamily="49" charset="0"/>
                <a:cs typeface="Courier New" panose="02070309020205020404" pitchFamily="49" charset="0"/>
              </a:rPr>
              <a:t>/01-staticWeb/app:/</a:t>
            </a:r>
            <a:r>
              <a:rPr lang="en-US" dirty="0">
                <a:latin typeface="Courier New" panose="02070309020205020404" pitchFamily="49" charset="0"/>
                <a:cs typeface="Courier New" panose="02070309020205020404" pitchFamily="49" charset="0"/>
              </a:rPr>
              <a:t>data </a:t>
            </a:r>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hlinkClick r:id="rId2"/>
              </a:rPr>
              <a:t>dockerfile</a:t>
            </a:r>
            <a:r>
              <a:rPr lang="en-US" dirty="0" smtClean="0">
                <a:latin typeface="Courier New" panose="02070309020205020404" pitchFamily="49" charset="0"/>
                <a:cs typeface="Courier New" panose="02070309020205020404" pitchFamily="49" charset="0"/>
                <a:hlinkClick r:id="rId2"/>
              </a:rPr>
              <a:t>/</a:t>
            </a:r>
            <a:r>
              <a:rPr lang="en-US" dirty="0" err="1" smtClean="0">
                <a:latin typeface="Courier New" panose="02070309020205020404" pitchFamily="49" charset="0"/>
                <a:cs typeface="Courier New" panose="02070309020205020404" pitchFamily="49" charset="0"/>
                <a:hlinkClick r:id="rId2"/>
              </a:rPr>
              <a:t>nodejs</a:t>
            </a:r>
            <a:r>
              <a:rPr lang="en-US" dirty="0" smtClean="0">
                <a:latin typeface="Courier New" panose="02070309020205020404" pitchFamily="49" charset="0"/>
                <a:cs typeface="Courier New" panose="02070309020205020404" pitchFamily="49" charset="0"/>
                <a:hlinkClick r:id="rId2"/>
              </a:rPr>
              <a:t>-bower-grunt</a:t>
            </a:r>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grunt</a:t>
            </a:r>
          </a:p>
        </p:txBody>
      </p:sp>
      <p:sp>
        <p:nvSpPr>
          <p:cNvPr id="2" name="Textplatzhalter 1"/>
          <p:cNvSpPr>
            <a:spLocks noGrp="1"/>
          </p:cNvSpPr>
          <p:nvPr>
            <p:ph type="body" sz="quarter" idx="23"/>
          </p:nvPr>
        </p:nvSpPr>
        <p:spPr/>
        <p:txBody>
          <a:bodyPr/>
          <a:lstStyle/>
          <a:p>
            <a:r>
              <a:rPr lang="en-US" dirty="0" smtClean="0"/>
              <a:t>Run Grunt (build) in Container</a:t>
            </a:r>
            <a:endParaRPr lang="en-US" dirty="0"/>
          </a:p>
        </p:txBody>
      </p:sp>
      <p:sp>
        <p:nvSpPr>
          <p:cNvPr id="3" name="Textplatzhalter 2"/>
          <p:cNvSpPr>
            <a:spLocks noGrp="1"/>
          </p:cNvSpPr>
          <p:nvPr>
            <p:ph type="body" sz="quarter" idx="24"/>
          </p:nvPr>
        </p:nvSpPr>
        <p:spPr/>
        <p:txBody>
          <a:bodyPr/>
          <a:lstStyle/>
          <a:p>
            <a:endParaRPr lang="en-US" dirty="0"/>
          </a:p>
        </p:txBody>
      </p:sp>
      <p:sp>
        <p:nvSpPr>
          <p:cNvPr id="4" name="Textplatzhalter 3"/>
          <p:cNvSpPr>
            <a:spLocks noGrp="1"/>
          </p:cNvSpPr>
          <p:nvPr>
            <p:ph type="body" sz="quarter" idx="25"/>
          </p:nvPr>
        </p:nvSpPr>
        <p:spPr/>
        <p:txBody>
          <a:bodyPr/>
          <a:lstStyle/>
          <a:p>
            <a:endParaRPr lang="en-US"/>
          </a:p>
        </p:txBody>
      </p:sp>
      <p:grpSp>
        <p:nvGrpSpPr>
          <p:cNvPr id="7" name="Gruppieren 6"/>
          <p:cNvGrpSpPr/>
          <p:nvPr/>
        </p:nvGrpSpPr>
        <p:grpSpPr>
          <a:xfrm>
            <a:off x="1511972" y="535601"/>
            <a:ext cx="3251214" cy="474716"/>
            <a:chOff x="3861990" y="1424245"/>
            <a:chExt cx="3251214" cy="474716"/>
          </a:xfrm>
        </p:grpSpPr>
        <p:cxnSp>
          <p:nvCxnSpPr>
            <p:cNvPr id="8" name="Gerader Verbinder 7"/>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9" name="Gerader Verbinder 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0" name="Textfeld 9"/>
            <p:cNvSpPr txBox="1"/>
            <p:nvPr/>
          </p:nvSpPr>
          <p:spPr>
            <a:xfrm>
              <a:off x="4078014" y="1591184"/>
              <a:ext cx="303519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Remove the container when it exists</a:t>
              </a:r>
              <a:endParaRPr lang="en-US" sz="1400" dirty="0">
                <a:solidFill>
                  <a:srgbClr val="595959"/>
                </a:solidFill>
                <a:latin typeface="Segoe UI"/>
                <a:ea typeface="+mn-ea"/>
              </a:endParaRPr>
            </a:p>
          </p:txBody>
        </p:sp>
      </p:grpSp>
      <p:grpSp>
        <p:nvGrpSpPr>
          <p:cNvPr id="11" name="Gruppieren 10"/>
          <p:cNvGrpSpPr/>
          <p:nvPr/>
        </p:nvGrpSpPr>
        <p:grpSpPr>
          <a:xfrm>
            <a:off x="971600" y="1309012"/>
            <a:ext cx="3621700" cy="474716"/>
            <a:chOff x="3861990" y="1424245"/>
            <a:chExt cx="3621700" cy="474716"/>
          </a:xfrm>
        </p:grpSpPr>
        <p:cxnSp>
          <p:nvCxnSpPr>
            <p:cNvPr id="12" name="Gerader Verbinder 11"/>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3405676"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Mount host volume (</a:t>
              </a:r>
              <a:r>
                <a:rPr lang="en-US" sz="1400" dirty="0" err="1" smtClean="0">
                  <a:solidFill>
                    <a:srgbClr val="595959"/>
                  </a:solidFill>
                  <a:latin typeface="Courier New" panose="02070309020205020404" pitchFamily="49" charset="0"/>
                  <a:ea typeface="+mn-ea"/>
                  <a:cs typeface="Courier New" panose="02070309020205020404" pitchFamily="49" charset="0"/>
                </a:rPr>
                <a:t>host:container</a:t>
              </a:r>
              <a:r>
                <a:rPr lang="en-US" sz="1400" dirty="0" smtClean="0">
                  <a:solidFill>
                    <a:srgbClr val="595959"/>
                  </a:solidFill>
                  <a:latin typeface="Segoe UI"/>
                  <a:ea typeface="+mn-ea"/>
                </a:rPr>
                <a:t>)</a:t>
              </a:r>
              <a:endParaRPr lang="en-US" sz="1400" dirty="0">
                <a:solidFill>
                  <a:srgbClr val="595959"/>
                </a:solidFill>
                <a:latin typeface="Segoe UI"/>
                <a:ea typeface="+mn-ea"/>
              </a:endParaRPr>
            </a:p>
          </p:txBody>
        </p:sp>
      </p:grpSp>
      <p:grpSp>
        <p:nvGrpSpPr>
          <p:cNvPr id="15" name="Gruppieren 14"/>
          <p:cNvGrpSpPr/>
          <p:nvPr/>
        </p:nvGrpSpPr>
        <p:grpSpPr>
          <a:xfrm>
            <a:off x="674242" y="2127823"/>
            <a:ext cx="1891483" cy="474716"/>
            <a:chOff x="3861990" y="1424245"/>
            <a:chExt cx="1891483" cy="474716"/>
          </a:xfrm>
        </p:grpSpPr>
        <p:cxnSp>
          <p:nvCxnSpPr>
            <p:cNvPr id="16" name="Gerader Verbinder 15"/>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7" name="Gerader Verbinder 16"/>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8" name="Textfeld 17"/>
            <p:cNvSpPr txBox="1"/>
            <p:nvPr/>
          </p:nvSpPr>
          <p:spPr>
            <a:xfrm>
              <a:off x="4078014" y="1591184"/>
              <a:ext cx="167545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Use existing image</a:t>
              </a:r>
              <a:endParaRPr lang="en-US" sz="1400" dirty="0">
                <a:solidFill>
                  <a:srgbClr val="595959"/>
                </a:solidFill>
                <a:latin typeface="Segoe UI"/>
                <a:ea typeface="+mn-ea"/>
              </a:endParaRPr>
            </a:p>
          </p:txBody>
        </p:sp>
      </p:grpSp>
      <p:grpSp>
        <p:nvGrpSpPr>
          <p:cNvPr id="19" name="Gruppieren 18"/>
          <p:cNvGrpSpPr/>
          <p:nvPr/>
        </p:nvGrpSpPr>
        <p:grpSpPr>
          <a:xfrm>
            <a:off x="674242" y="2792744"/>
            <a:ext cx="1296769" cy="474716"/>
            <a:chOff x="3861990" y="1424245"/>
            <a:chExt cx="1296769" cy="474716"/>
          </a:xfrm>
        </p:grpSpPr>
        <p:cxnSp>
          <p:nvCxnSpPr>
            <p:cNvPr id="20" name="Gerader Verbinder 1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108074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Run </a:t>
              </a:r>
              <a:r>
                <a:rPr lang="en-US" sz="1400" dirty="0" smtClean="0">
                  <a:solidFill>
                    <a:srgbClr val="595959"/>
                  </a:solidFill>
                  <a:latin typeface="Courier New" panose="02070309020205020404" pitchFamily="49" charset="0"/>
                  <a:ea typeface="+mn-ea"/>
                  <a:cs typeface="Courier New" panose="02070309020205020404" pitchFamily="49" charset="0"/>
                </a:rPr>
                <a:t>grunt</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spTree>
    <p:extLst>
      <p:ext uri="{BB962C8B-B14F-4D97-AF65-F5344CB8AC3E}">
        <p14:creationId xmlns:p14="http://schemas.microsoft.com/office/powerpoint/2010/main" val="2720399512"/>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Docker Compose</a:t>
            </a:r>
            <a:endParaRPr lang="en-US" dirty="0"/>
          </a:p>
        </p:txBody>
      </p:sp>
      <p:sp>
        <p:nvSpPr>
          <p:cNvPr id="3" name="Textplatzhalter 2"/>
          <p:cNvSpPr>
            <a:spLocks noGrp="1"/>
          </p:cNvSpPr>
          <p:nvPr>
            <p:ph type="body" sz="quarter" idx="25"/>
          </p:nvPr>
        </p:nvSpPr>
        <p:spPr/>
        <p:txBody>
          <a:bodyPr/>
          <a:lstStyle/>
          <a:p>
            <a:r>
              <a:rPr lang="en-US" dirty="0" smtClean="0"/>
              <a:t>Tool for running multi-container applications</a:t>
            </a:r>
            <a:endParaRPr lang="en-US" dirty="0"/>
          </a:p>
        </p:txBody>
      </p:sp>
    </p:spTree>
    <p:extLst>
      <p:ext uri="{BB962C8B-B14F-4D97-AF65-F5344CB8AC3E}">
        <p14:creationId xmlns:p14="http://schemas.microsoft.com/office/powerpoint/2010/main" val="587113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Demo</a:t>
            </a:r>
            <a:endParaRPr lang="de-AT" dirty="0"/>
          </a:p>
        </p:txBody>
      </p:sp>
      <p:sp>
        <p:nvSpPr>
          <p:cNvPr id="5" name="Inhaltsplatzhalter 4"/>
          <p:cNvSpPr>
            <a:spLocks noGrp="1"/>
          </p:cNvSpPr>
          <p:nvPr>
            <p:ph sz="quarter" idx="22"/>
          </p:nvPr>
        </p:nvSpPr>
        <p:spPr/>
        <p:txBody>
          <a:bodyPr/>
          <a:lstStyle/>
          <a:p>
            <a:r>
              <a:rPr lang="de-AT" dirty="0" err="1"/>
              <a:t>printer</a:t>
            </a:r>
            <a:r>
              <a:rPr lang="de-AT" dirty="0"/>
              <a:t>:</a:t>
            </a:r>
          </a:p>
          <a:p>
            <a:r>
              <a:rPr lang="de-AT" dirty="0"/>
              <a:t>  </a:t>
            </a:r>
            <a:r>
              <a:rPr lang="de-AT" dirty="0" err="1"/>
              <a:t>build</a:t>
            </a:r>
            <a:r>
              <a:rPr lang="de-AT" dirty="0"/>
              <a:t>: </a:t>
            </a:r>
            <a:r>
              <a:rPr lang="de-AT" dirty="0" smtClean="0"/>
              <a:t>.</a:t>
            </a:r>
          </a:p>
          <a:p>
            <a:endParaRPr lang="en-US" dirty="0"/>
          </a:p>
          <a:p>
            <a:endParaRPr lang="en-US" dirty="0" smtClean="0"/>
          </a:p>
          <a:p>
            <a:endParaRPr lang="de-AT" dirty="0"/>
          </a:p>
          <a:p>
            <a:r>
              <a:rPr lang="de-AT" dirty="0"/>
              <a:t>  links:</a:t>
            </a:r>
          </a:p>
          <a:p>
            <a:r>
              <a:rPr lang="de-AT" dirty="0"/>
              <a:t>   - </a:t>
            </a:r>
            <a:r>
              <a:rPr lang="de-AT" dirty="0" err="1" smtClean="0"/>
              <a:t>dependent</a:t>
            </a:r>
            <a:r>
              <a:rPr lang="de-AT" dirty="0" smtClean="0"/>
              <a:t>-service</a:t>
            </a:r>
          </a:p>
          <a:p>
            <a:endParaRPr lang="en-US" dirty="0"/>
          </a:p>
          <a:p>
            <a:endParaRPr lang="en-US" dirty="0" smtClean="0"/>
          </a:p>
          <a:p>
            <a:endParaRPr lang="de-AT" dirty="0"/>
          </a:p>
          <a:p>
            <a:r>
              <a:rPr lang="de-AT" dirty="0" err="1"/>
              <a:t>dependent</a:t>
            </a:r>
            <a:r>
              <a:rPr lang="de-AT" dirty="0"/>
              <a:t>-service:</a:t>
            </a:r>
          </a:p>
          <a:p>
            <a:r>
              <a:rPr lang="de-AT" dirty="0"/>
              <a:t>  </a:t>
            </a:r>
            <a:r>
              <a:rPr lang="de-AT" dirty="0" err="1"/>
              <a:t>image</a:t>
            </a:r>
            <a:r>
              <a:rPr lang="de-AT" dirty="0"/>
              <a:t>: </a:t>
            </a:r>
            <a:r>
              <a:rPr lang="de-AT" dirty="0" err="1"/>
              <a:t>dependent</a:t>
            </a:r>
            <a:r>
              <a:rPr lang="de-AT" dirty="0"/>
              <a:t>-service</a:t>
            </a:r>
          </a:p>
          <a:p>
            <a:endParaRPr lang="de-AT" dirty="0"/>
          </a:p>
        </p:txBody>
      </p:sp>
      <p:sp>
        <p:nvSpPr>
          <p:cNvPr id="6" name="Textplatzhalter 5"/>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en-US" dirty="0"/>
              <a:t>For more info visit </a:t>
            </a:r>
            <a:r>
              <a:rPr lang="en-US" dirty="0">
                <a:hlinkClick r:id="rId2"/>
              </a:rPr>
              <a:t>https://docs.docker.com/compose</a:t>
            </a:r>
            <a:r>
              <a:rPr lang="en-US" dirty="0" smtClean="0">
                <a:hlinkClick r:id="rId2"/>
              </a:rPr>
              <a:t>/</a:t>
            </a:r>
            <a:endParaRPr lang="en-US" dirty="0" smtClean="0"/>
          </a:p>
          <a:p>
            <a:endParaRPr lang="de-AT" dirty="0"/>
          </a:p>
        </p:txBody>
      </p:sp>
      <p:sp>
        <p:nvSpPr>
          <p:cNvPr id="8" name="Textplatzhalter 7"/>
          <p:cNvSpPr>
            <a:spLocks noGrp="1"/>
          </p:cNvSpPr>
          <p:nvPr>
            <p:ph type="body" sz="quarter" idx="25"/>
          </p:nvPr>
        </p:nvSpPr>
        <p:spPr/>
        <p:txBody>
          <a:bodyPr/>
          <a:lstStyle/>
          <a:p>
            <a:endParaRPr lang="de-AT"/>
          </a:p>
        </p:txBody>
      </p:sp>
      <p:grpSp>
        <p:nvGrpSpPr>
          <p:cNvPr id="9" name="Gruppieren 8"/>
          <p:cNvGrpSpPr/>
          <p:nvPr/>
        </p:nvGrpSpPr>
        <p:grpSpPr>
          <a:xfrm>
            <a:off x="1264465" y="535601"/>
            <a:ext cx="2062812" cy="474716"/>
            <a:chOff x="3861990" y="1424245"/>
            <a:chExt cx="2062812" cy="474716"/>
          </a:xfrm>
        </p:grpSpPr>
        <p:cxnSp>
          <p:nvCxnSpPr>
            <p:cNvPr id="10" name="Gerader Verbinder 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1" name="Gerader Verbinder 1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2" name="Textfeld 11"/>
            <p:cNvSpPr txBox="1"/>
            <p:nvPr/>
          </p:nvSpPr>
          <p:spPr>
            <a:xfrm>
              <a:off x="4078014" y="1591184"/>
              <a:ext cx="1846788"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Build local </a:t>
              </a:r>
              <a:r>
                <a:rPr lang="en-US" sz="1400" dirty="0" err="1" smtClean="0">
                  <a:solidFill>
                    <a:srgbClr val="595959"/>
                  </a:solidFill>
                  <a:latin typeface="Segoe UI"/>
                  <a:ea typeface="+mn-ea"/>
                </a:rPr>
                <a:t>Dockerfile</a:t>
              </a:r>
              <a:endParaRPr lang="en-US" sz="1400" dirty="0">
                <a:solidFill>
                  <a:srgbClr val="595959"/>
                </a:solidFill>
                <a:latin typeface="Segoe UI"/>
                <a:ea typeface="+mn-ea"/>
              </a:endParaRPr>
            </a:p>
          </p:txBody>
        </p:sp>
      </p:grpSp>
      <p:grpSp>
        <p:nvGrpSpPr>
          <p:cNvPr id="13" name="Gruppieren 12"/>
          <p:cNvGrpSpPr/>
          <p:nvPr/>
        </p:nvGrpSpPr>
        <p:grpSpPr>
          <a:xfrm>
            <a:off x="914977" y="1450759"/>
            <a:ext cx="4087212" cy="474716"/>
            <a:chOff x="3861990" y="1424245"/>
            <a:chExt cx="4087212" cy="474716"/>
          </a:xfrm>
        </p:grpSpPr>
        <p:cxnSp>
          <p:nvCxnSpPr>
            <p:cNvPr id="14" name="Gerader Verbinder 13"/>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5" name="Gerader Verbinder 14"/>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6" name="Textfeld 15"/>
            <p:cNvSpPr txBox="1"/>
            <p:nvPr/>
          </p:nvSpPr>
          <p:spPr>
            <a:xfrm>
              <a:off x="4078014" y="1591184"/>
              <a:ext cx="3871188"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Link to other containers (e.g. </a:t>
              </a:r>
              <a:r>
                <a:rPr lang="en-US" sz="1400" dirty="0" err="1" smtClean="0">
                  <a:solidFill>
                    <a:srgbClr val="595959"/>
                  </a:solidFill>
                  <a:latin typeface="Segoe UI"/>
                  <a:ea typeface="+mn-ea"/>
                </a:rPr>
                <a:t>Redis</a:t>
              </a:r>
              <a:r>
                <a:rPr lang="en-US" sz="1400" dirty="0" smtClean="0">
                  <a:solidFill>
                    <a:srgbClr val="595959"/>
                  </a:solidFill>
                  <a:latin typeface="Segoe UI"/>
                  <a:ea typeface="+mn-ea"/>
                </a:rPr>
                <a:t>, MongoDB)</a:t>
              </a:r>
              <a:endParaRPr lang="en-US" sz="1400" dirty="0">
                <a:solidFill>
                  <a:srgbClr val="595959"/>
                </a:solidFill>
                <a:latin typeface="Segoe UI"/>
                <a:ea typeface="+mn-ea"/>
              </a:endParaRPr>
            </a:p>
          </p:txBody>
        </p:sp>
      </p:grpSp>
      <p:grpSp>
        <p:nvGrpSpPr>
          <p:cNvPr id="17" name="Gruppieren 16"/>
          <p:cNvGrpSpPr/>
          <p:nvPr/>
        </p:nvGrpSpPr>
        <p:grpSpPr>
          <a:xfrm>
            <a:off x="1264465" y="2378968"/>
            <a:ext cx="3871192" cy="690159"/>
            <a:chOff x="3861990" y="1424245"/>
            <a:chExt cx="3871192" cy="690159"/>
          </a:xfrm>
        </p:grpSpPr>
        <p:cxnSp>
          <p:nvCxnSpPr>
            <p:cNvPr id="18" name="Gerader Verbinder 17"/>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9" name="Gerader Verbinder 1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0" name="Textfeld 19"/>
            <p:cNvSpPr txBox="1"/>
            <p:nvPr/>
          </p:nvSpPr>
          <p:spPr>
            <a:xfrm>
              <a:off x="4078014" y="1591184"/>
              <a:ext cx="3655168"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Run service container depends on based on</a:t>
              </a:r>
              <a:br>
                <a:rPr lang="en-US" sz="1400" dirty="0" smtClean="0">
                  <a:solidFill>
                    <a:srgbClr val="595959"/>
                  </a:solidFill>
                  <a:latin typeface="Segoe UI"/>
                  <a:ea typeface="+mn-ea"/>
                </a:rPr>
              </a:br>
              <a:r>
                <a:rPr lang="en-US" sz="1400" dirty="0" smtClean="0">
                  <a:solidFill>
                    <a:srgbClr val="595959"/>
                  </a:solidFill>
                  <a:latin typeface="Segoe UI"/>
                  <a:ea typeface="+mn-ea"/>
                </a:rPr>
                <a:t>an existing image</a:t>
              </a:r>
              <a:endParaRPr lang="en-US" sz="1400" dirty="0">
                <a:solidFill>
                  <a:srgbClr val="595959"/>
                </a:solidFill>
                <a:latin typeface="Segoe UI"/>
                <a:ea typeface="+mn-ea"/>
              </a:endParaRPr>
            </a:p>
          </p:txBody>
        </p:sp>
      </p:grpSp>
    </p:spTree>
    <p:extLst>
      <p:ext uri="{BB962C8B-B14F-4D97-AF65-F5344CB8AC3E}">
        <p14:creationId xmlns:p14="http://schemas.microsoft.com/office/powerpoint/2010/main" val="766905178"/>
      </p:ext>
    </p:extLst>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mtClean="0"/>
              <a:t>Demo</a:t>
            </a:r>
            <a:endParaRPr lang="en-US" dirty="0"/>
          </a:p>
        </p:txBody>
      </p:sp>
      <p:sp>
        <p:nvSpPr>
          <p:cNvPr id="6" name="Inhaltsplatzhalter 5"/>
          <p:cNvSpPr>
            <a:spLocks noGrp="1"/>
          </p:cNvSpPr>
          <p:nvPr>
            <p:ph sz="quarter" idx="22"/>
          </p:nvPr>
        </p:nvSpPr>
        <p:spPr/>
        <p:txBody>
          <a:bodyPr/>
          <a:lstStyle/>
          <a:p>
            <a:r>
              <a:rPr lang="en-US" dirty="0" smtClean="0"/>
              <a:t># Build dependent service</a:t>
            </a:r>
          </a:p>
          <a:p>
            <a:r>
              <a:rPr lang="en-US" dirty="0"/>
              <a:t># directory: </a:t>
            </a:r>
            <a:r>
              <a:rPr lang="en-US" sz="1000" dirty="0"/>
              <a:t>~/DockerVS2015Intro/</a:t>
            </a:r>
            <a:r>
              <a:rPr lang="en-US" sz="1000" dirty="0" err="1"/>
              <a:t>dockerDemos</a:t>
            </a:r>
            <a:r>
              <a:rPr lang="en-US" sz="1000" dirty="0"/>
              <a:t>/02-compose/</a:t>
            </a:r>
            <a:r>
              <a:rPr lang="en-US" sz="1000" dirty="0" err="1"/>
              <a:t>dependentService</a:t>
            </a:r>
            <a:endParaRPr lang="en-US" dirty="0"/>
          </a:p>
          <a:p>
            <a:r>
              <a:rPr lang="en-US" dirty="0" err="1" smtClean="0"/>
              <a:t>npm</a:t>
            </a:r>
            <a:r>
              <a:rPr lang="en-US" dirty="0" smtClean="0"/>
              <a:t> install</a:t>
            </a:r>
          </a:p>
          <a:p>
            <a:r>
              <a:rPr lang="en-US" dirty="0" err="1" smtClean="0"/>
              <a:t>docker</a:t>
            </a:r>
            <a:r>
              <a:rPr lang="en-US" dirty="0" smtClean="0"/>
              <a:t> build –t dependent-service .</a:t>
            </a:r>
          </a:p>
          <a:p>
            <a:endParaRPr lang="en-US" dirty="0"/>
          </a:p>
          <a:p>
            <a:r>
              <a:rPr lang="en-US" dirty="0" smtClean="0"/>
              <a:t># Run container using dependent service</a:t>
            </a:r>
          </a:p>
          <a:p>
            <a:r>
              <a:rPr lang="en-US" dirty="0"/>
              <a:t># directory: ~/</a:t>
            </a:r>
            <a:r>
              <a:rPr lang="en-US" dirty="0" smtClean="0"/>
              <a:t>DockerVS2015Intro/</a:t>
            </a:r>
            <a:r>
              <a:rPr lang="en-US" dirty="0" err="1" smtClean="0"/>
              <a:t>dockerDemos</a:t>
            </a:r>
            <a:r>
              <a:rPr lang="en-US" dirty="0" smtClean="0"/>
              <a:t>/02-compose</a:t>
            </a:r>
            <a:endParaRPr lang="en-US" dirty="0"/>
          </a:p>
          <a:p>
            <a:r>
              <a:rPr lang="en-US" dirty="0" err="1" smtClean="0"/>
              <a:t>npm</a:t>
            </a:r>
            <a:r>
              <a:rPr lang="en-US" dirty="0" smtClean="0"/>
              <a:t> install</a:t>
            </a:r>
          </a:p>
          <a:p>
            <a:r>
              <a:rPr lang="en-US" dirty="0" err="1" smtClean="0"/>
              <a:t>docker</a:t>
            </a:r>
            <a:r>
              <a:rPr lang="en-US" dirty="0" smtClean="0"/>
              <a:t>-compose run printer</a:t>
            </a:r>
            <a:endParaRPr lang="en-US" dirty="0"/>
          </a:p>
        </p:txBody>
      </p:sp>
      <p:sp>
        <p:nvSpPr>
          <p:cNvPr id="2" name="Textplatzhalter 1"/>
          <p:cNvSpPr>
            <a:spLocks noGrp="1"/>
          </p:cNvSpPr>
          <p:nvPr>
            <p:ph type="body" sz="quarter" idx="23"/>
          </p:nvPr>
        </p:nvSpPr>
        <p:spPr/>
        <p:txBody>
          <a:bodyPr/>
          <a:lstStyle/>
          <a:p>
            <a:r>
              <a:rPr lang="en-US" dirty="0" smtClean="0"/>
              <a:t>Automated build</a:t>
            </a:r>
            <a:endParaRPr lang="en-US" dirty="0"/>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209221256"/>
      </p:ext>
    </p:extLst>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ASP.NET in Docker</a:t>
            </a:r>
            <a:endParaRPr lang="en-US" dirty="0"/>
          </a:p>
        </p:txBody>
      </p:sp>
      <p:sp>
        <p:nvSpPr>
          <p:cNvPr id="3" name="Textplatzhalter 2"/>
          <p:cNvSpPr>
            <a:spLocks noGrp="1"/>
          </p:cNvSpPr>
          <p:nvPr>
            <p:ph type="body" sz="quarter" idx="25"/>
          </p:nvPr>
        </p:nvSpPr>
        <p:spPr/>
        <p:txBody>
          <a:bodyPr/>
          <a:lstStyle/>
          <a:p>
            <a:r>
              <a:rPr lang="en-US" dirty="0" smtClean="0"/>
              <a:t>Running ASP.NET in Docker</a:t>
            </a:r>
            <a:endParaRPr lang="en-US" dirty="0"/>
          </a:p>
        </p:txBody>
      </p:sp>
    </p:spTree>
    <p:extLst>
      <p:ext uri="{BB962C8B-B14F-4D97-AF65-F5344CB8AC3E}">
        <p14:creationId xmlns:p14="http://schemas.microsoft.com/office/powerpoint/2010/main" val="28604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Dockerfile</a:t>
            </a:r>
            <a:endParaRPr lang="en-US" dirty="0"/>
          </a:p>
        </p:txBody>
      </p:sp>
      <p:sp>
        <p:nvSpPr>
          <p:cNvPr id="5" name="Inhaltsplatzhalter 4"/>
          <p:cNvSpPr>
            <a:spLocks noGrp="1"/>
          </p:cNvSpPr>
          <p:nvPr>
            <p:ph sz="quarter" idx="22"/>
          </p:nvPr>
        </p:nvSpPr>
        <p:spPr/>
        <p:txBody>
          <a:bodyPr/>
          <a:lstStyle/>
          <a:p>
            <a:r>
              <a:rPr lang="en-US" dirty="0" smtClean="0"/>
              <a:t>FROM </a:t>
            </a:r>
            <a:r>
              <a:rPr lang="en-US" dirty="0" err="1"/>
              <a:t>microsoft</a:t>
            </a:r>
            <a:r>
              <a:rPr lang="en-US" dirty="0"/>
              <a:t>/</a:t>
            </a:r>
            <a:r>
              <a:rPr lang="en-US" dirty="0" err="1"/>
              <a:t>aspnet</a:t>
            </a:r>
            <a:endParaRPr lang="en-US" dirty="0"/>
          </a:p>
          <a:p>
            <a:r>
              <a:rPr lang="en-US" dirty="0"/>
              <a:t>MAINTAINER Rainer Stropek "rainer@timecockpit.com"</a:t>
            </a:r>
          </a:p>
          <a:p>
            <a:r>
              <a:rPr lang="en-US" dirty="0"/>
              <a:t>ENV REFRESHED_AT 2015-01-02</a:t>
            </a:r>
          </a:p>
          <a:p>
            <a:endParaRPr lang="en-US" dirty="0"/>
          </a:p>
          <a:p>
            <a:r>
              <a:rPr lang="en-US" dirty="0" smtClean="0"/>
              <a:t>ENV </a:t>
            </a:r>
            <a:r>
              <a:rPr lang="en-US" dirty="0"/>
              <a:t>SOURCE_DIR /app/</a:t>
            </a:r>
            <a:r>
              <a:rPr lang="en-US" dirty="0" err="1"/>
              <a:t>src</a:t>
            </a:r>
            <a:endParaRPr lang="en-US" dirty="0"/>
          </a:p>
          <a:p>
            <a:endParaRPr lang="en-US" dirty="0"/>
          </a:p>
          <a:p>
            <a:r>
              <a:rPr lang="en-US" dirty="0" smtClean="0"/>
              <a:t>RUN </a:t>
            </a:r>
            <a:r>
              <a:rPr lang="en-US" dirty="0" err="1"/>
              <a:t>mkdir</a:t>
            </a:r>
            <a:r>
              <a:rPr lang="en-US" dirty="0"/>
              <a:t> -p $SOURCE_DIR</a:t>
            </a:r>
          </a:p>
          <a:p>
            <a:r>
              <a:rPr lang="en-US" dirty="0"/>
              <a:t>WORKDIR $SOURCE_DIR</a:t>
            </a:r>
          </a:p>
          <a:p>
            <a:endParaRPr lang="en-US" dirty="0"/>
          </a:p>
          <a:p>
            <a:r>
              <a:rPr lang="en-US" dirty="0" smtClean="0"/>
              <a:t>COPY </a:t>
            </a:r>
            <a:r>
              <a:rPr lang="en-US" dirty="0"/>
              <a:t>refreshAndRunSample.sh $SOURCE_DIR/</a:t>
            </a:r>
          </a:p>
          <a:p>
            <a:r>
              <a:rPr lang="en-US" dirty="0"/>
              <a:t>RUN </a:t>
            </a:r>
            <a:r>
              <a:rPr lang="en-US" dirty="0" err="1"/>
              <a:t>chmod</a:t>
            </a:r>
            <a:r>
              <a:rPr lang="en-US" dirty="0"/>
              <a:t> </a:t>
            </a:r>
            <a:r>
              <a:rPr lang="en-US" dirty="0" err="1"/>
              <a:t>a+x</a:t>
            </a:r>
            <a:r>
              <a:rPr lang="en-US" dirty="0"/>
              <a:t> $SOURCE_DIR/refreshAndRunSample.sh</a:t>
            </a:r>
          </a:p>
          <a:p>
            <a:endParaRPr lang="en-US" dirty="0"/>
          </a:p>
          <a:p>
            <a:r>
              <a:rPr lang="en-US" dirty="0" smtClean="0"/>
              <a:t>RUN </a:t>
            </a:r>
            <a:r>
              <a:rPr lang="en-US" dirty="0"/>
              <a:t>apt-get -</a:t>
            </a:r>
            <a:r>
              <a:rPr lang="en-US" dirty="0" err="1"/>
              <a:t>qqy</a:t>
            </a:r>
            <a:r>
              <a:rPr lang="en-US" dirty="0"/>
              <a:t> install </a:t>
            </a:r>
            <a:r>
              <a:rPr lang="en-US" dirty="0" err="1"/>
              <a:t>git</a:t>
            </a:r>
            <a:endParaRPr lang="en-US" dirty="0"/>
          </a:p>
          <a:p>
            <a:r>
              <a:rPr lang="en-US" dirty="0"/>
              <a:t>RUN </a:t>
            </a:r>
            <a:r>
              <a:rPr lang="en-US" dirty="0" err="1"/>
              <a:t>git</a:t>
            </a:r>
            <a:r>
              <a:rPr lang="en-US" dirty="0"/>
              <a:t> </a:t>
            </a:r>
            <a:r>
              <a:rPr lang="en-US" dirty="0" err="1"/>
              <a:t>init</a:t>
            </a:r>
            <a:r>
              <a:rPr lang="en-US" dirty="0"/>
              <a:t> \</a:t>
            </a:r>
          </a:p>
          <a:p>
            <a:r>
              <a:rPr lang="en-US" dirty="0"/>
              <a:t> &amp;&amp; </a:t>
            </a:r>
            <a:r>
              <a:rPr lang="en-US" dirty="0" err="1"/>
              <a:t>git</a:t>
            </a:r>
            <a:r>
              <a:rPr lang="en-US" dirty="0"/>
              <a:t> pull https://github.com/aspnet/Home.git \</a:t>
            </a:r>
          </a:p>
          <a:p>
            <a:r>
              <a:rPr lang="en-US" dirty="0"/>
              <a:t> &amp;&amp; cd  samples/</a:t>
            </a:r>
            <a:r>
              <a:rPr lang="en-US" dirty="0" err="1"/>
              <a:t>HelloMvc</a:t>
            </a:r>
            <a:r>
              <a:rPr lang="en-US" dirty="0"/>
              <a:t>/ \</a:t>
            </a:r>
          </a:p>
          <a:p>
            <a:r>
              <a:rPr lang="en-US" dirty="0"/>
              <a:t> &amp;&amp; </a:t>
            </a:r>
            <a:r>
              <a:rPr lang="en-US" dirty="0" err="1"/>
              <a:t>kpm</a:t>
            </a:r>
            <a:r>
              <a:rPr lang="en-US" dirty="0"/>
              <a:t> restore</a:t>
            </a:r>
          </a:p>
          <a:p>
            <a:endParaRPr lang="en-US" dirty="0"/>
          </a:p>
          <a:p>
            <a:r>
              <a:rPr lang="en-US" dirty="0"/>
              <a:t>ENTRYPOINT ["/app/</a:t>
            </a:r>
            <a:r>
              <a:rPr lang="en-US" dirty="0" err="1"/>
              <a:t>src</a:t>
            </a:r>
            <a:r>
              <a:rPr lang="en-US" dirty="0"/>
              <a:t>/refreshAndRunSample.sh"]</a:t>
            </a:r>
          </a:p>
        </p:txBody>
      </p:sp>
      <p:sp>
        <p:nvSpPr>
          <p:cNvPr id="6" name="Textplatzhalter 5"/>
          <p:cNvSpPr>
            <a:spLocks noGrp="1"/>
          </p:cNvSpPr>
          <p:nvPr>
            <p:ph type="body" sz="quarter" idx="23"/>
          </p:nvPr>
        </p:nvSpPr>
        <p:spPr/>
        <p:txBody>
          <a:bodyPr/>
          <a:lstStyle/>
          <a:p>
            <a:endParaRPr lang="en-US" dirty="0"/>
          </a:p>
        </p:txBody>
      </p:sp>
      <p:sp>
        <p:nvSpPr>
          <p:cNvPr id="7" name="Textplatzhalter 6"/>
          <p:cNvSpPr>
            <a:spLocks noGrp="1"/>
          </p:cNvSpPr>
          <p:nvPr>
            <p:ph type="body" sz="quarter" idx="24"/>
          </p:nvPr>
        </p:nvSpPr>
        <p:spPr/>
        <p:txBody>
          <a:bodyPr/>
          <a:lstStyle/>
          <a:p>
            <a:r>
              <a:rPr lang="en-US" sz="1600" dirty="0"/>
              <a:t>Base image: </a:t>
            </a:r>
            <a:r>
              <a:rPr lang="en-US" sz="1600" dirty="0">
                <a:hlinkClick r:id="rId2"/>
              </a:rPr>
              <a:t>https://registry.hub.docker.com/u/microsoft/aspnet</a:t>
            </a:r>
            <a:r>
              <a:rPr lang="en-US" sz="1600" dirty="0" smtClean="0">
                <a:hlinkClick r:id="rId2"/>
              </a:rPr>
              <a:t>/</a:t>
            </a:r>
            <a:endParaRPr lang="en-US" sz="1600" dirty="0" smtClean="0"/>
          </a:p>
          <a:p>
            <a:r>
              <a:rPr lang="en-US" sz="1600" dirty="0" smtClean="0"/>
              <a:t>Run container</a:t>
            </a:r>
          </a:p>
          <a:p>
            <a:pPr lvl="1"/>
            <a:r>
              <a:rPr lang="de-AT" sz="1200" dirty="0" err="1">
                <a:latin typeface="Courier New" panose="02070309020205020404" pitchFamily="49" charset="0"/>
                <a:cs typeface="Courier New" panose="02070309020205020404" pitchFamily="49" charset="0"/>
              </a:rPr>
              <a:t>docker</a:t>
            </a:r>
            <a:r>
              <a:rPr lang="de-AT" sz="1200" dirty="0">
                <a:latin typeface="Courier New" panose="02070309020205020404" pitchFamily="49" charset="0"/>
                <a:cs typeface="Courier New" panose="02070309020205020404" pitchFamily="49" charset="0"/>
              </a:rPr>
              <a:t> </a:t>
            </a:r>
            <a:r>
              <a:rPr lang="de-AT" sz="1200" dirty="0" err="1" smtClean="0">
                <a:latin typeface="Courier New" panose="02070309020205020404" pitchFamily="49" charset="0"/>
                <a:cs typeface="Courier New" panose="02070309020205020404" pitchFamily="49" charset="0"/>
              </a:rPr>
              <a:t>run</a:t>
            </a:r>
            <a:r>
              <a:rPr lang="de-AT" sz="1200" dirty="0" smtClean="0">
                <a:latin typeface="Courier New" panose="02070309020205020404" pitchFamily="49" charset="0"/>
                <a:cs typeface="Courier New" panose="02070309020205020404" pitchFamily="49" charset="0"/>
              </a:rPr>
              <a:t> </a:t>
            </a:r>
            <a:r>
              <a:rPr lang="de-AT" sz="1200" dirty="0">
                <a:latin typeface="Courier New" panose="02070309020205020404" pitchFamily="49" charset="0"/>
                <a:cs typeface="Courier New" panose="02070309020205020404" pitchFamily="49" charset="0"/>
              </a:rPr>
              <a:t>-d -t </a:t>
            </a:r>
            <a:br>
              <a:rPr lang="de-AT" sz="1200" dirty="0">
                <a:latin typeface="Courier New" panose="02070309020205020404" pitchFamily="49" charset="0"/>
                <a:cs typeface="Courier New" panose="02070309020205020404" pitchFamily="49" charset="0"/>
              </a:rPr>
            </a:br>
            <a:r>
              <a:rPr lang="de-AT" sz="1200" dirty="0" smtClean="0">
                <a:latin typeface="Courier New" panose="02070309020205020404" pitchFamily="49" charset="0"/>
                <a:cs typeface="Courier New" panose="02070309020205020404" pitchFamily="49" charset="0"/>
              </a:rPr>
              <a:t>-</a:t>
            </a:r>
            <a:r>
              <a:rPr lang="de-AT" sz="1200" dirty="0">
                <a:latin typeface="Courier New" panose="02070309020205020404" pitchFamily="49" charset="0"/>
                <a:cs typeface="Courier New" panose="02070309020205020404" pitchFamily="49" charset="0"/>
              </a:rPr>
              <a:t>p 80:5004 </a:t>
            </a:r>
            <a:r>
              <a:rPr lang="de-AT" sz="1200" dirty="0" smtClean="0">
                <a:latin typeface="Courier New" panose="02070309020205020404" pitchFamily="49" charset="0"/>
                <a:cs typeface="Courier New" panose="02070309020205020404" pitchFamily="49" charset="0"/>
              </a:rPr>
              <a:t>aspnet-beta8</a:t>
            </a:r>
            <a:endParaRPr lang="en-US" sz="1200" dirty="0">
              <a:latin typeface="Courier New" panose="02070309020205020404" pitchFamily="49" charset="0"/>
              <a:cs typeface="Courier New" panose="02070309020205020404" pitchFamily="49" charset="0"/>
            </a:endParaRPr>
          </a:p>
        </p:txBody>
      </p:sp>
      <p:sp>
        <p:nvSpPr>
          <p:cNvPr id="8" name="Textplatzhalter 7"/>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2187140522"/>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What’s Docker?</a:t>
            </a:r>
            <a:endParaRPr lang="en-US" dirty="0"/>
          </a:p>
        </p:txBody>
      </p:sp>
      <p:sp>
        <p:nvSpPr>
          <p:cNvPr id="3" name="Inhaltsplatzhalter 2"/>
          <p:cNvSpPr>
            <a:spLocks noGrp="1"/>
          </p:cNvSpPr>
          <p:nvPr>
            <p:ph sz="quarter" idx="12"/>
          </p:nvPr>
        </p:nvSpPr>
        <p:spPr/>
        <p:txBody>
          <a:bodyPr/>
          <a:lstStyle/>
          <a:p>
            <a:r>
              <a:rPr lang="en-US" dirty="0" smtClean="0"/>
              <a:t>Container virtualization</a:t>
            </a:r>
          </a:p>
          <a:p>
            <a:pPr lvl="1"/>
            <a:r>
              <a:rPr lang="en-US" dirty="0" smtClean="0"/>
              <a:t>Container run in user space and use kernel of host</a:t>
            </a:r>
          </a:p>
          <a:p>
            <a:pPr lvl="1"/>
            <a:r>
              <a:rPr lang="en-US" dirty="0" smtClean="0"/>
              <a:t>Has been existing in Linux for quite a while</a:t>
            </a:r>
          </a:p>
          <a:p>
            <a:pPr lvl="1"/>
            <a:r>
              <a:rPr lang="en-US" dirty="0" smtClean="0"/>
              <a:t>Docker builds on Linux Containers (LXC) and makes it easy to use and consume</a:t>
            </a:r>
          </a:p>
          <a:p>
            <a:r>
              <a:rPr lang="en-US" dirty="0" smtClean="0"/>
              <a:t>Advantages?</a:t>
            </a:r>
          </a:p>
          <a:p>
            <a:pPr lvl="1"/>
            <a:r>
              <a:rPr lang="en-US" dirty="0" smtClean="0"/>
              <a:t>Fast, small, and agile (e.g. Docker in Docker)</a:t>
            </a:r>
          </a:p>
          <a:p>
            <a:r>
              <a:rPr lang="en-US" dirty="0" smtClean="0"/>
              <a:t>Disadvantages?</a:t>
            </a:r>
          </a:p>
          <a:p>
            <a:pPr lvl="1"/>
            <a:r>
              <a:rPr lang="en-US" dirty="0" smtClean="0"/>
              <a:t>Security (less isolated)</a:t>
            </a:r>
            <a:endParaRPr lang="en-US" dirty="0"/>
          </a:p>
        </p:txBody>
      </p:sp>
      <p:sp>
        <p:nvSpPr>
          <p:cNvPr id="4" name="Textplatzhalter 3"/>
          <p:cNvSpPr>
            <a:spLocks noGrp="1"/>
          </p:cNvSpPr>
          <p:nvPr>
            <p:ph type="body" sz="quarter" idx="23"/>
          </p:nvPr>
        </p:nvSpPr>
        <p:spPr/>
        <p:txBody>
          <a:bodyPr/>
          <a:lstStyle/>
          <a:p>
            <a:endParaRPr lang="en-US" dirty="0"/>
          </a:p>
        </p:txBody>
      </p:sp>
      <p:pic>
        <p:nvPicPr>
          <p:cNvPr id="5" name="Grafik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400690" y="2212347"/>
            <a:ext cx="2876660" cy="2566474"/>
          </a:xfrm>
          <a:prstGeom prst="rect">
            <a:avLst/>
          </a:prstGeom>
        </p:spPr>
      </p:pic>
    </p:spTree>
    <p:extLst>
      <p:ext uri="{BB962C8B-B14F-4D97-AF65-F5344CB8AC3E}">
        <p14:creationId xmlns:p14="http://schemas.microsoft.com/office/powerpoint/2010/main" val="1202846377"/>
      </p:ext>
    </p:extLst>
  </p:cSld>
  <p:clrMapOvr>
    <a:masterClrMapping/>
  </p:clrMapOvr>
  <p:transition spd="slow">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Application Scenarios</a:t>
            </a:r>
            <a:endParaRPr lang="en-US" dirty="0"/>
          </a:p>
        </p:txBody>
      </p:sp>
      <p:sp>
        <p:nvSpPr>
          <p:cNvPr id="8" name="Inhaltsplatzhalter 7"/>
          <p:cNvSpPr>
            <a:spLocks noGrp="1"/>
          </p:cNvSpPr>
          <p:nvPr>
            <p:ph sz="quarter" idx="12"/>
          </p:nvPr>
        </p:nvSpPr>
        <p:spPr/>
        <p:txBody>
          <a:bodyPr/>
          <a:lstStyle/>
          <a:p>
            <a:r>
              <a:rPr lang="en-US" dirty="0" smtClean="0"/>
              <a:t>Running continuous integration in containers</a:t>
            </a:r>
          </a:p>
          <a:p>
            <a:r>
              <a:rPr lang="en-US" dirty="0" smtClean="0"/>
              <a:t>Rebuild complex runtime environment on my laptop</a:t>
            </a:r>
          </a:p>
          <a:p>
            <a:pPr lvl="1"/>
            <a:r>
              <a:rPr lang="en-US" dirty="0" smtClean="0"/>
              <a:t>Identical environment for </a:t>
            </a:r>
            <a:r>
              <a:rPr lang="en-US" dirty="0" err="1" smtClean="0"/>
              <a:t>dev</a:t>
            </a:r>
            <a:r>
              <a:rPr lang="en-US" dirty="0" smtClean="0"/>
              <a:t>, test, and prod</a:t>
            </a:r>
          </a:p>
          <a:p>
            <a:r>
              <a:rPr lang="en-US" dirty="0" smtClean="0"/>
              <a:t>Cost reduction in the cloud</a:t>
            </a:r>
          </a:p>
          <a:p>
            <a:pPr lvl="1"/>
            <a:r>
              <a:rPr lang="en-US" dirty="0" smtClean="0"/>
              <a:t>High density hosting (e.g. multiple versions)</a:t>
            </a:r>
          </a:p>
          <a:p>
            <a:r>
              <a:rPr lang="en-US" dirty="0" smtClean="0"/>
              <a:t>Split software into multiple, independent services</a:t>
            </a:r>
          </a:p>
          <a:p>
            <a:pPr lvl="1"/>
            <a:r>
              <a:rPr lang="en-US" dirty="0" smtClean="0"/>
              <a:t>Micro-services, see Manfred’s session tomorrow</a:t>
            </a:r>
          </a:p>
          <a:p>
            <a:pPr lvl="1"/>
            <a:endParaRPr lang="en-US" dirty="0"/>
          </a:p>
        </p:txBody>
      </p:sp>
      <p:sp>
        <p:nvSpPr>
          <p:cNvPr id="9" name="Textplatzhalter 8"/>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028152066"/>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What’s Docker?</a:t>
            </a:r>
            <a:endParaRPr lang="en-US" dirty="0"/>
          </a:p>
        </p:txBody>
      </p:sp>
      <p:sp>
        <p:nvSpPr>
          <p:cNvPr id="3" name="Inhaltsplatzhalter 2"/>
          <p:cNvSpPr>
            <a:spLocks noGrp="1"/>
          </p:cNvSpPr>
          <p:nvPr>
            <p:ph sz="quarter" idx="12"/>
          </p:nvPr>
        </p:nvSpPr>
        <p:spPr/>
        <p:txBody>
          <a:bodyPr/>
          <a:lstStyle/>
          <a:p>
            <a:r>
              <a:rPr lang="en-US" sz="2000" dirty="0" smtClean="0"/>
              <a:t>Command line tool, REST services</a:t>
            </a:r>
          </a:p>
          <a:p>
            <a:pPr lvl="1"/>
            <a:r>
              <a:rPr lang="en-US" sz="1400" dirty="0" smtClean="0"/>
              <a:t>Docker client can manage remote Docker daemon</a:t>
            </a:r>
          </a:p>
          <a:p>
            <a:r>
              <a:rPr lang="en-US" sz="2000" dirty="0" smtClean="0"/>
              <a:t>Container packaging format</a:t>
            </a:r>
          </a:p>
          <a:p>
            <a:r>
              <a:rPr lang="en-US" sz="2000" dirty="0" err="1" smtClean="0"/>
              <a:t>Dockerfiles</a:t>
            </a:r>
            <a:r>
              <a:rPr lang="en-US" sz="2000" dirty="0" smtClean="0"/>
              <a:t> for image creation from source code</a:t>
            </a:r>
          </a:p>
          <a:p>
            <a:r>
              <a:rPr lang="en-US" sz="2000" dirty="0" smtClean="0"/>
              <a:t>Version management for images</a:t>
            </a:r>
          </a:p>
          <a:p>
            <a:pPr lvl="1"/>
            <a:r>
              <a:rPr lang="en-US" sz="1400" dirty="0" smtClean="0"/>
              <a:t>Images can be based on images</a:t>
            </a:r>
          </a:p>
          <a:p>
            <a:r>
              <a:rPr lang="en-US" sz="2000" dirty="0" smtClean="0"/>
              <a:t>Docker Hub: Platform to exchange images and </a:t>
            </a:r>
            <a:r>
              <a:rPr lang="en-US" sz="2000" dirty="0" err="1" smtClean="0"/>
              <a:t>Dockerfiles</a:t>
            </a:r>
            <a:endParaRPr lang="en-US" sz="2000" dirty="0" smtClean="0"/>
          </a:p>
          <a:p>
            <a:pPr lvl="1"/>
            <a:r>
              <a:rPr lang="en-US" sz="1400" dirty="0" smtClean="0"/>
              <a:t>Publishing on Docker Hub is not in scope of this talk</a:t>
            </a:r>
            <a:endParaRPr lang="en-US" sz="1400"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612317688"/>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Docker in Windows</a:t>
            </a:r>
            <a:endParaRPr lang="en-US" dirty="0"/>
          </a:p>
        </p:txBody>
      </p:sp>
      <p:sp>
        <p:nvSpPr>
          <p:cNvPr id="3" name="Inhaltsplatzhalter 2"/>
          <p:cNvSpPr>
            <a:spLocks noGrp="1"/>
          </p:cNvSpPr>
          <p:nvPr>
            <p:ph sz="quarter" idx="12"/>
          </p:nvPr>
        </p:nvSpPr>
        <p:spPr/>
        <p:txBody>
          <a:bodyPr/>
          <a:lstStyle/>
          <a:p>
            <a:r>
              <a:rPr lang="en-US" dirty="0" smtClean="0">
                <a:hlinkClick r:id="rId2"/>
              </a:rPr>
              <a:t>Docker Toolbox</a:t>
            </a:r>
            <a:endParaRPr lang="en-US" dirty="0" smtClean="0"/>
          </a:p>
          <a:p>
            <a:pPr lvl="1"/>
            <a:r>
              <a:rPr lang="en-US" dirty="0" smtClean="0"/>
              <a:t>Docker environment for Windows and Mac incl. </a:t>
            </a:r>
            <a:r>
              <a:rPr lang="en-US" dirty="0" err="1" smtClean="0"/>
              <a:t>VirtualBox</a:t>
            </a:r>
            <a:endParaRPr lang="en-US" dirty="0" smtClean="0"/>
          </a:p>
          <a:p>
            <a:r>
              <a:rPr lang="en-US" dirty="0" smtClean="0"/>
              <a:t>Container virtualization in Windows</a:t>
            </a:r>
          </a:p>
          <a:p>
            <a:pPr lvl="1"/>
            <a:r>
              <a:rPr lang="en-US" dirty="0" smtClean="0"/>
              <a:t>Announced for next version of Windows Server</a:t>
            </a:r>
          </a:p>
          <a:p>
            <a:pPr lvl="1"/>
            <a:r>
              <a:rPr lang="en-US" dirty="0">
                <a:hlinkClick r:id="rId3"/>
              </a:rPr>
              <a:t>Windows Containers Quick Start</a:t>
            </a:r>
            <a:endParaRPr lang="en-US" dirty="0" smtClean="0"/>
          </a:p>
          <a:p>
            <a:r>
              <a:rPr lang="en-US" dirty="0" smtClean="0"/>
              <a:t>Use Azure to play with Docker</a:t>
            </a:r>
          </a:p>
          <a:p>
            <a:pPr lvl="1"/>
            <a:r>
              <a:rPr lang="en-US" dirty="0" smtClean="0"/>
              <a:t>Existing VM image (Docker on Ubuntu server) in Azure marketplace</a:t>
            </a:r>
          </a:p>
          <a:p>
            <a:pPr lvl="1"/>
            <a:r>
              <a:rPr lang="en-US" dirty="0" smtClean="0"/>
              <a:t>Use Docker container to </a:t>
            </a:r>
            <a:r>
              <a:rPr lang="en-US" dirty="0"/>
              <a:t>run Azure tools </a:t>
            </a:r>
            <a:r>
              <a:rPr lang="en-US" sz="1400" dirty="0"/>
              <a:t>(e.g. </a:t>
            </a:r>
            <a:r>
              <a:rPr lang="en-US" sz="1400" dirty="0">
                <a:hlinkClick r:id="rId4"/>
              </a:rPr>
              <a:t>https://hub.docker.com/r/microsoft/azure-cli</a:t>
            </a:r>
            <a:r>
              <a:rPr lang="en-US" sz="1400" dirty="0" smtClean="0">
                <a:hlinkClick r:id="rId4"/>
              </a:rPr>
              <a:t>/</a:t>
            </a:r>
            <a:r>
              <a:rPr lang="en-US" sz="1400" dirty="0" smtClean="0"/>
              <a:t>) </a:t>
            </a:r>
            <a:endParaRPr lang="en-US" dirty="0" smtClean="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4210568527"/>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6"/>
          </p:nvPr>
        </p:nvSpPr>
        <p:spPr/>
        <p:txBody>
          <a:bodyPr/>
          <a:lstStyle/>
          <a:p>
            <a:r>
              <a:rPr lang="en-US" dirty="0" smtClean="0"/>
              <a:t>Docker in Azure</a:t>
            </a:r>
            <a:endParaRPr lang="en-US" dirty="0"/>
          </a:p>
        </p:txBody>
      </p:sp>
      <p:sp>
        <p:nvSpPr>
          <p:cNvPr id="3" name="Textplatzhalter 2"/>
          <p:cNvSpPr>
            <a:spLocks noGrp="1"/>
          </p:cNvSpPr>
          <p:nvPr>
            <p:ph type="body" sz="quarter" idx="24"/>
          </p:nvPr>
        </p:nvSpPr>
        <p:spPr/>
        <p:txBody>
          <a:bodyPr/>
          <a:lstStyle/>
          <a:p>
            <a:r>
              <a:rPr lang="en-US" dirty="0" smtClean="0"/>
              <a:t>Ubuntu server with Docker in Microsoft Azure</a:t>
            </a:r>
          </a:p>
          <a:p>
            <a:pPr lvl="1"/>
            <a:r>
              <a:rPr lang="en-US" dirty="0" smtClean="0">
                <a:hlinkClick r:id="rId2"/>
              </a:rPr>
              <a:t>Azure Docker Extension</a:t>
            </a:r>
            <a:endParaRPr lang="en-US" dirty="0" smtClean="0"/>
          </a:p>
          <a:p>
            <a:r>
              <a:rPr lang="en-US" dirty="0" smtClean="0"/>
              <a:t>ARM Template</a:t>
            </a:r>
          </a:p>
          <a:p>
            <a:pPr lvl="1"/>
            <a:r>
              <a:rPr lang="en-US" sz="1100" dirty="0">
                <a:hlinkClick r:id="rId3"/>
              </a:rPr>
              <a:t>https://</a:t>
            </a:r>
            <a:r>
              <a:rPr lang="en-US" sz="1100" dirty="0" smtClean="0">
                <a:hlinkClick r:id="rId3"/>
              </a:rPr>
              <a:t>github.com/Azure/azure-quickstart-templates/tree/master/docker-simple-on-ubuntu</a:t>
            </a:r>
            <a:r>
              <a:rPr lang="en-US" sz="1100" dirty="0" smtClean="0"/>
              <a:t> </a:t>
            </a:r>
            <a:endParaRPr lang="en-US" dirty="0" smtClean="0"/>
          </a:p>
        </p:txBody>
      </p:sp>
      <p:sp>
        <p:nvSpPr>
          <p:cNvPr id="4" name="Textplatzhalter 3"/>
          <p:cNvSpPr>
            <a:spLocks noGrp="1"/>
          </p:cNvSpPr>
          <p:nvPr>
            <p:ph type="body" sz="quarter" idx="25"/>
          </p:nvPr>
        </p:nvSpPr>
        <p:spPr/>
        <p:txBody>
          <a:bodyPr/>
          <a:lstStyle/>
          <a:p>
            <a:endParaRPr lang="en-US"/>
          </a:p>
        </p:txBody>
      </p:sp>
      <p:sp>
        <p:nvSpPr>
          <p:cNvPr id="5" name="Textplatzhalter 4"/>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209451088"/>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smtClean="0"/>
              <a:t>Access Docker Remotely</a:t>
            </a:r>
            <a:endParaRPr lang="de-AT" dirty="0"/>
          </a:p>
        </p:txBody>
      </p:sp>
      <p:sp>
        <p:nvSpPr>
          <p:cNvPr id="7" name="Inhaltsplatzhalter 6"/>
          <p:cNvSpPr>
            <a:spLocks noGrp="1"/>
          </p:cNvSpPr>
          <p:nvPr>
            <p:ph sz="quarter" idx="12"/>
          </p:nvPr>
        </p:nvSpPr>
        <p:spPr/>
        <p:txBody>
          <a:bodyPr/>
          <a:lstStyle/>
          <a:p>
            <a:r>
              <a:rPr lang="en-US" dirty="0" smtClean="0"/>
              <a:t>Default: Docker runs on non-networked Unix socket</a:t>
            </a:r>
          </a:p>
          <a:p>
            <a:pPr lvl="1"/>
            <a:r>
              <a:rPr lang="en-US" dirty="0" smtClean="0"/>
              <a:t>TCP socket can be enabled (see </a:t>
            </a:r>
            <a:r>
              <a:rPr lang="en-US" dirty="0" smtClean="0">
                <a:hlinkClick r:id="rId2"/>
              </a:rPr>
              <a:t>Docker docs</a:t>
            </a:r>
            <a:r>
              <a:rPr lang="en-US" dirty="0" smtClean="0"/>
              <a:t>)</a:t>
            </a:r>
          </a:p>
          <a:p>
            <a:r>
              <a:rPr lang="en-US" dirty="0" smtClean="0"/>
              <a:t>Docker available on the network </a:t>
            </a:r>
            <a:r>
              <a:rPr lang="en-US" dirty="0" smtClean="0">
                <a:sym typeface="Wingdings" panose="05000000000000000000" pitchFamily="2" charset="2"/>
              </a:rPr>
              <a:t> enable TLS</a:t>
            </a:r>
          </a:p>
          <a:p>
            <a:pPr lvl="1"/>
            <a:r>
              <a:rPr lang="en-US" dirty="0" smtClean="0">
                <a:sym typeface="Wingdings" panose="05000000000000000000" pitchFamily="2" charset="2"/>
                <a:hlinkClick r:id="rId3"/>
              </a:rPr>
              <a:t>Docker docs</a:t>
            </a:r>
            <a:endParaRPr lang="en-US" dirty="0" smtClean="0">
              <a:sym typeface="Wingdings" panose="05000000000000000000" pitchFamily="2" charset="2"/>
            </a:endParaRPr>
          </a:p>
          <a:p>
            <a:endParaRPr lang="de-AT" dirty="0"/>
          </a:p>
        </p:txBody>
      </p:sp>
      <p:sp>
        <p:nvSpPr>
          <p:cNvPr id="8" name="Textplatzhalter 7"/>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899236459"/>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el 10"/>
          <p:cNvSpPr>
            <a:spLocks noGrp="1"/>
          </p:cNvSpPr>
          <p:nvPr>
            <p:ph type="title"/>
          </p:nvPr>
        </p:nvSpPr>
        <p:spPr/>
        <p:txBody>
          <a:bodyPr/>
          <a:lstStyle/>
          <a:p>
            <a:r>
              <a:rPr lang="en-US" dirty="0" smtClean="0"/>
              <a:t>Remote Docker</a:t>
            </a:r>
            <a:endParaRPr lang="en-US" dirty="0"/>
          </a:p>
        </p:txBody>
      </p:sp>
      <p:sp>
        <p:nvSpPr>
          <p:cNvPr id="12" name="Inhaltsplatzhalter 11"/>
          <p:cNvSpPr>
            <a:spLocks noGrp="1"/>
          </p:cNvSpPr>
          <p:nvPr>
            <p:ph sz="quarter" idx="22"/>
          </p:nvPr>
        </p:nvSpPr>
        <p:spPr/>
        <p:txBody>
          <a:bodyPr/>
          <a:lstStyle/>
          <a:p>
            <a:r>
              <a:rPr lang="de-DE" noProof="1" smtClean="0"/>
              <a:t>// Connect to Docker client in Azure</a:t>
            </a:r>
          </a:p>
          <a:p>
            <a:r>
              <a:rPr lang="de-DE" noProof="1" smtClean="0"/>
              <a:t>// (see also </a:t>
            </a:r>
            <a:r>
              <a:rPr lang="de-DE" noProof="1" smtClean="0">
                <a:hlinkClick r:id="rId2"/>
              </a:rPr>
              <a:t>https://github.com/rstropek/DockerVS2015Intro</a:t>
            </a:r>
            <a:r>
              <a:rPr lang="de-DE" noProof="1" smtClean="0"/>
              <a:t>)</a:t>
            </a:r>
          </a:p>
          <a:p>
            <a:endParaRPr lang="de-DE" noProof="1" smtClean="0"/>
          </a:p>
          <a:p>
            <a:r>
              <a:rPr lang="de-DE" noProof="1" smtClean="0"/>
              <a:t>// Try to connect to remote docker daemon</a:t>
            </a:r>
          </a:p>
          <a:p>
            <a:r>
              <a:rPr lang="de-DE" noProof="1" smtClean="0"/>
              <a:t>docker --tls=true \</a:t>
            </a:r>
          </a:p>
          <a:p>
            <a:r>
              <a:rPr lang="de-DE" noProof="1" smtClean="0"/>
              <a:t>	-H tcp://dockersamplehost.cloudapp.net:4243 \</a:t>
            </a:r>
          </a:p>
          <a:p>
            <a:r>
              <a:rPr lang="de-DE" noProof="1" smtClean="0"/>
              <a:t>	info</a:t>
            </a:r>
          </a:p>
          <a:p>
            <a:endParaRPr lang="de-DE" noProof="1" smtClean="0"/>
          </a:p>
          <a:p>
            <a:r>
              <a:rPr lang="de-DE" noProof="1" smtClean="0"/>
              <a:t>// Try to start a docker container remotely</a:t>
            </a:r>
          </a:p>
          <a:p>
            <a:r>
              <a:rPr lang="de-DE" noProof="1" smtClean="0"/>
              <a:t>docker --tls -H tcp://dockersamplehost.cloudapp.net:4243 \</a:t>
            </a:r>
          </a:p>
          <a:p>
            <a:r>
              <a:rPr lang="de-DE" noProof="1" smtClean="0"/>
              <a:t>	run -i -t ubuntu /bin/bash</a:t>
            </a:r>
          </a:p>
          <a:p>
            <a:endParaRPr lang="de-DE" noProof="1" smtClean="0"/>
          </a:p>
          <a:p>
            <a:r>
              <a:rPr lang="de-DE" noProof="1" smtClean="0"/>
              <a:t>// Set environment variable to shorten command line</a:t>
            </a:r>
          </a:p>
          <a:p>
            <a:r>
              <a:rPr lang="de-DE" noProof="1" smtClean="0"/>
              <a:t>export DOCKER_HOST=tcp://dockersamplehost.cloudapp.net:4243</a:t>
            </a:r>
          </a:p>
          <a:p>
            <a:r>
              <a:rPr lang="de-DE" noProof="1" smtClean="0"/>
              <a:t>docker –tls info</a:t>
            </a:r>
          </a:p>
          <a:p>
            <a:endParaRPr lang="de-DE" noProof="1"/>
          </a:p>
        </p:txBody>
      </p:sp>
      <p:sp>
        <p:nvSpPr>
          <p:cNvPr id="13" name="Textplatzhalter 12"/>
          <p:cNvSpPr>
            <a:spLocks noGrp="1"/>
          </p:cNvSpPr>
          <p:nvPr>
            <p:ph type="body" sz="quarter" idx="23"/>
          </p:nvPr>
        </p:nvSpPr>
        <p:spPr/>
        <p:txBody>
          <a:bodyPr/>
          <a:lstStyle/>
          <a:p>
            <a:endParaRPr lang="en-US"/>
          </a:p>
        </p:txBody>
      </p:sp>
      <p:sp>
        <p:nvSpPr>
          <p:cNvPr id="14" name="Textplatzhalter 13"/>
          <p:cNvSpPr>
            <a:spLocks noGrp="1"/>
          </p:cNvSpPr>
          <p:nvPr>
            <p:ph type="body" sz="quarter" idx="24"/>
          </p:nvPr>
        </p:nvSpPr>
        <p:spPr/>
        <p:txBody>
          <a:bodyPr/>
          <a:lstStyle/>
          <a:p>
            <a:endParaRPr lang="en-US"/>
          </a:p>
        </p:txBody>
      </p:sp>
      <p:sp>
        <p:nvSpPr>
          <p:cNvPr id="15" name="Textplatzhalter 14"/>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753824539"/>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Techorama powerpoint template 2015</Template>
  <TotalTime>0</TotalTime>
  <Words>1686</Words>
  <Application>Microsoft Office PowerPoint</Application>
  <PresentationFormat>Bildschirmpräsentation (16:9)</PresentationFormat>
  <Paragraphs>497</Paragraphs>
  <Slides>40</Slides>
  <Notes>0</Notes>
  <HiddenSlides>9</HiddenSlides>
  <MMClips>0</MMClips>
  <ScaleCrop>false</ScaleCrop>
  <HeadingPairs>
    <vt:vector size="6" baseType="variant">
      <vt:variant>
        <vt:lpstr>Verwendete Schriftarten</vt:lpstr>
      </vt:variant>
      <vt:variant>
        <vt:i4>12</vt:i4>
      </vt:variant>
      <vt:variant>
        <vt:lpstr>Design</vt:lpstr>
      </vt:variant>
      <vt:variant>
        <vt:i4>2</vt:i4>
      </vt:variant>
      <vt:variant>
        <vt:lpstr>Folientitel</vt:lpstr>
      </vt:variant>
      <vt:variant>
        <vt:i4>40</vt:i4>
      </vt:variant>
    </vt:vector>
  </HeadingPairs>
  <TitlesOfParts>
    <vt:vector size="54" baseType="lpstr">
      <vt:lpstr>SimSun</vt:lpstr>
      <vt:lpstr>Arial</vt:lpstr>
      <vt:lpstr>Consolas</vt:lpstr>
      <vt:lpstr>Courier New</vt:lpstr>
      <vt:lpstr>Lucida Console</vt:lpstr>
      <vt:lpstr>ＭＳ Ｐゴシック</vt:lpstr>
      <vt:lpstr>Segoe UI</vt:lpstr>
      <vt:lpstr>Segoe UI Light</vt:lpstr>
      <vt:lpstr>Segoe UI Semilight</vt:lpstr>
      <vt:lpstr>Times New Roman</vt:lpstr>
      <vt:lpstr>Wingdings</vt:lpstr>
      <vt:lpstr>Wingdings 3</vt:lpstr>
      <vt:lpstr>Larissa-Design</vt:lpstr>
      <vt:lpstr>1_Larissa-Design</vt:lpstr>
      <vt:lpstr>Docker</vt:lpstr>
      <vt:lpstr>Your Host</vt:lpstr>
      <vt:lpstr>What is Docker?</vt:lpstr>
      <vt:lpstr>What’s Docker?</vt:lpstr>
      <vt:lpstr>What’s Docker?</vt:lpstr>
      <vt:lpstr>Docker in Windows</vt:lpstr>
      <vt:lpstr>PowerPoint-Präsentation</vt:lpstr>
      <vt:lpstr>Access Docker Remotely</vt:lpstr>
      <vt:lpstr>Remote Docker</vt:lpstr>
      <vt:lpstr>Container</vt:lpstr>
      <vt:lpstr>Docker CLI</vt:lpstr>
      <vt:lpstr>Docker CLI</vt:lpstr>
      <vt:lpstr>Demo</vt:lpstr>
      <vt:lpstr>Demo</vt:lpstr>
      <vt:lpstr>Networking</vt:lpstr>
      <vt:lpstr>Networks</vt:lpstr>
      <vt:lpstr>Networks</vt:lpstr>
      <vt:lpstr>DNS</vt:lpstr>
      <vt:lpstr>Binding container  ports to host</vt:lpstr>
      <vt:lpstr>Data Volumes</vt:lpstr>
      <vt:lpstr>Mount Host</vt:lpstr>
      <vt:lpstr>Data Volume Container</vt:lpstr>
      <vt:lpstr>Images</vt:lpstr>
      <vt:lpstr>File System Layers</vt:lpstr>
      <vt:lpstr>Images</vt:lpstr>
      <vt:lpstr>Docker CLI</vt:lpstr>
      <vt:lpstr>Docker CLI</vt:lpstr>
      <vt:lpstr>Demo</vt:lpstr>
      <vt:lpstr>Dockerfiles</vt:lpstr>
      <vt:lpstr>Dockerfiles</vt:lpstr>
      <vt:lpstr>Docker CLI</vt:lpstr>
      <vt:lpstr>Demo</vt:lpstr>
      <vt:lpstr>Demo</vt:lpstr>
      <vt:lpstr>Demo</vt:lpstr>
      <vt:lpstr>Docker Compose</vt:lpstr>
      <vt:lpstr>Demo</vt:lpstr>
      <vt:lpstr>Demo</vt:lpstr>
      <vt:lpstr>ASP.NET in Docker</vt:lpstr>
      <vt:lpstr>Dockerfile</vt:lpstr>
      <vt:lpstr>Application Scenarios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 why it is relevant for developers</dc:title>
  <dc:creator>Rainer Stropek</dc:creator>
  <cp:lastModifiedBy>Rainer Stropek</cp:lastModifiedBy>
  <cp:revision>63</cp:revision>
  <dcterms:created xsi:type="dcterms:W3CDTF">2015-05-11T14:39:12Z</dcterms:created>
  <dcterms:modified xsi:type="dcterms:W3CDTF">2016-02-14T08:57:47Z</dcterms:modified>
</cp:coreProperties>
</file>