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96" r:id="rId1"/>
    <p:sldMasterId id="2147483842" r:id="rId2"/>
  </p:sldMasterIdLst>
  <p:sldIdLst>
    <p:sldId id="297" r:id="rId3"/>
    <p:sldId id="266" r:id="rId4"/>
    <p:sldId id="323" r:id="rId5"/>
    <p:sldId id="327" r:id="rId6"/>
    <p:sldId id="325" r:id="rId7"/>
    <p:sldId id="346" r:id="rId8"/>
    <p:sldId id="345" r:id="rId9"/>
    <p:sldId id="326" r:id="rId10"/>
    <p:sldId id="328" r:id="rId11"/>
    <p:sldId id="352" r:id="rId12"/>
    <p:sldId id="353" r:id="rId13"/>
    <p:sldId id="329" r:id="rId14"/>
    <p:sldId id="330" r:id="rId15"/>
    <p:sldId id="334" r:id="rId16"/>
    <p:sldId id="336" r:id="rId17"/>
    <p:sldId id="332" r:id="rId18"/>
    <p:sldId id="333" r:id="rId19"/>
    <p:sldId id="337" r:id="rId20"/>
    <p:sldId id="338" r:id="rId21"/>
    <p:sldId id="350" r:id="rId22"/>
    <p:sldId id="339" r:id="rId23"/>
    <p:sldId id="340" r:id="rId24"/>
    <p:sldId id="341" r:id="rId25"/>
    <p:sldId id="342" r:id="rId26"/>
    <p:sldId id="347" r:id="rId27"/>
    <p:sldId id="348" r:id="rId28"/>
    <p:sldId id="349" r:id="rId29"/>
    <p:sldId id="343" r:id="rId30"/>
    <p:sldId id="344" r:id="rId31"/>
    <p:sldId id="322" r:id="rId32"/>
  </p:sldIdLst>
  <p:sldSz cx="9144000" cy="5143500" type="screen16x9"/>
  <p:notesSz cx="6858000" cy="9144000"/>
  <p:defaultTextStyle>
    <a:defPPr>
      <a:defRPr lang="en-GB"/>
    </a:defPPr>
    <a:lvl1pPr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1pPr>
    <a:lvl2pPr marL="602855" indent="-231867"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2pPr>
    <a:lvl3pPr marL="927469" indent="-185494"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3pPr>
    <a:lvl4pPr marL="1298457" indent="-185494"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4pPr>
    <a:lvl5pPr marL="1669445" indent="-185494"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5pPr>
    <a:lvl6pPr marL="1854939" algn="l" defTabSz="741975" rtl="0" eaLnBrk="1" latinLnBrk="0" hangingPunct="1">
      <a:defRPr kern="1200">
        <a:solidFill>
          <a:schemeClr val="bg1"/>
        </a:solidFill>
        <a:latin typeface="Arial" pitchFamily="34" charset="0"/>
        <a:ea typeface="SimSun" pitchFamily="2" charset="-122"/>
        <a:cs typeface="+mn-cs"/>
      </a:defRPr>
    </a:lvl6pPr>
    <a:lvl7pPr marL="2225927" algn="l" defTabSz="741975" rtl="0" eaLnBrk="1" latinLnBrk="0" hangingPunct="1">
      <a:defRPr kern="1200">
        <a:solidFill>
          <a:schemeClr val="bg1"/>
        </a:solidFill>
        <a:latin typeface="Arial" pitchFamily="34" charset="0"/>
        <a:ea typeface="SimSun" pitchFamily="2" charset="-122"/>
        <a:cs typeface="+mn-cs"/>
      </a:defRPr>
    </a:lvl7pPr>
    <a:lvl8pPr marL="2596914" algn="l" defTabSz="741975" rtl="0" eaLnBrk="1" latinLnBrk="0" hangingPunct="1">
      <a:defRPr kern="1200">
        <a:solidFill>
          <a:schemeClr val="bg1"/>
        </a:solidFill>
        <a:latin typeface="Arial" pitchFamily="34" charset="0"/>
        <a:ea typeface="SimSun" pitchFamily="2" charset="-122"/>
        <a:cs typeface="+mn-cs"/>
      </a:defRPr>
    </a:lvl8pPr>
    <a:lvl9pPr marL="2967902" algn="l" defTabSz="741975" rtl="0" eaLnBrk="1" latinLnBrk="0" hangingPunct="1">
      <a:defRPr kern="1200">
        <a:solidFill>
          <a:schemeClr val="bg1"/>
        </a:solidFill>
        <a:latin typeface="Arial" pitchFamily="34" charset="0"/>
        <a:ea typeface="SimSun" pitchFamily="2" charset="-122"/>
        <a:cs typeface="+mn-cs"/>
      </a:defRPr>
    </a:lvl9pPr>
  </p:defaultTextStyle>
  <p:extLst>
    <p:ext uri="{521415D9-36F7-43E2-AB2F-B90AF26B5E84}">
      <p14:sectionLst xmlns:p14="http://schemas.microsoft.com/office/powerpoint/2010/main">
        <p14:section name="Intro" id="{C559E0A4-AA95-41FE-A6E4-919DE0265B61}">
          <p14:sldIdLst>
            <p14:sldId id="297"/>
            <p14:sldId id="266"/>
            <p14:sldId id="323"/>
          </p14:sldIdLst>
        </p14:section>
        <p14:section name="Overview" id="{25CFC70C-139B-4091-A53A-663017A2E8F0}">
          <p14:sldIdLst>
            <p14:sldId id="327"/>
            <p14:sldId id="325"/>
            <p14:sldId id="346"/>
            <p14:sldId id="345"/>
            <p14:sldId id="326"/>
            <p14:sldId id="328"/>
            <p14:sldId id="352"/>
            <p14:sldId id="353"/>
          </p14:sldIdLst>
        </p14:section>
        <p14:section name="Linux on Windows" id="{A559C975-F723-4435-8D71-0067758FBC61}">
          <p14:sldIdLst>
            <p14:sldId id="329"/>
            <p14:sldId id="330"/>
            <p14:sldId id="334"/>
            <p14:sldId id="336"/>
          </p14:sldIdLst>
        </p14:section>
        <p14:section name="Windows on Windows" id="{D5F7E770-A59A-4D3E-885C-098426A7C44A}">
          <p14:sldIdLst>
            <p14:sldId id="332"/>
            <p14:sldId id="333"/>
            <p14:sldId id="337"/>
            <p14:sldId id="338"/>
            <p14:sldId id="350"/>
          </p14:sldIdLst>
        </p14:section>
        <p14:section name="Docker on Azure" id="{DBE68348-546D-4F8F-B4F9-FF618E6AA11D}">
          <p14:sldIdLst>
            <p14:sldId id="339"/>
            <p14:sldId id="340"/>
            <p14:sldId id="341"/>
            <p14:sldId id="342"/>
          </p14:sldIdLst>
        </p14:section>
        <p14:section name="Developer Tools" id="{8D3E26B5-4DF3-4CD5-BC29-40777AC2A022}">
          <p14:sldIdLst>
            <p14:sldId id="347"/>
            <p14:sldId id="348"/>
            <p14:sldId id="349"/>
          </p14:sldIdLst>
        </p14:section>
        <p14:section name="Closing" id="{4761B1E4-8EE2-40CB-A150-1A6C59B51778}">
          <p14:sldIdLst>
            <p14:sldId id="343"/>
            <p14:sldId id="344"/>
            <p14:sldId id="322"/>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AA3"/>
    <a:srgbClr val="A8C1A3"/>
    <a:srgbClr val="F0EBDB"/>
    <a:srgbClr val="5F80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49" autoAdjust="0"/>
    <p:restoredTop sz="90435" autoAdjust="0"/>
  </p:normalViewPr>
  <p:slideViewPr>
    <p:cSldViewPr snapToGrid="0" snapToObjects="1">
      <p:cViewPr varScale="1">
        <p:scale>
          <a:sx n="110" d="100"/>
          <a:sy n="110" d="100"/>
        </p:scale>
        <p:origin x="574" y="31"/>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a:t>Add long title here</a:t>
            </a:r>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a:t>Image</a:t>
            </a:r>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en-US" dirty="0">
              <a:solidFill>
                <a:srgbClr val="FFFFFF"/>
              </a:solidFill>
            </a:endParaRPr>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a:t>Your Name</a:t>
            </a:r>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company information here</a:t>
            </a:r>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a:t>Contact</a:t>
            </a:r>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en-US" dirty="0">
              <a:solidFill>
                <a:srgbClr val="FFFFFF"/>
              </a:solidFill>
            </a:endParaRPr>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pPr defTabSz="914400" fontAlgn="auto">
              <a:spcBef>
                <a:spcPts val="0"/>
              </a:spcBef>
              <a:spcAft>
                <a:spcPts val="0"/>
              </a:spcAft>
              <a:buClrTx/>
              <a:buSzTx/>
              <a:buFontTx/>
              <a:buNone/>
            </a:pPr>
            <a:r>
              <a:rPr lang="en-US" sz="1200" b="1" dirty="0">
                <a:solidFill>
                  <a:srgbClr val="0071BC"/>
                </a:solidFill>
                <a:latin typeface="Segoe UI"/>
                <a:ea typeface="+mn-ea"/>
              </a:rPr>
              <a:t>Saves the day.</a:t>
            </a: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303441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528392"/>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9999" y="4736851"/>
            <a:ext cx="2716832"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Tree>
    <p:extLst>
      <p:ext uri="{BB962C8B-B14F-4D97-AF65-F5344CB8AC3E}">
        <p14:creationId xmlns:p14="http://schemas.microsoft.com/office/powerpoint/2010/main" val="124800201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8"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Tree>
    <p:extLst>
      <p:ext uri="{BB962C8B-B14F-4D97-AF65-F5344CB8AC3E}">
        <p14:creationId xmlns:p14="http://schemas.microsoft.com/office/powerpoint/2010/main" val="286415674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6350" y="0"/>
            <a:ext cx="9165105"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a:solidFill>
                <a:srgbClr val="FFFFFF"/>
              </a:solidFill>
            </a:endParaRPr>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380850208"/>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1"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Tree>
    <p:extLst>
      <p:ext uri="{BB962C8B-B14F-4D97-AF65-F5344CB8AC3E}">
        <p14:creationId xmlns:p14="http://schemas.microsoft.com/office/powerpoint/2010/main" val="366377465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9"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2" name="TextBox 1"/>
          <p:cNvSpPr txBox="1"/>
          <p:nvPr userDrawn="1"/>
        </p:nvSpPr>
        <p:spPr>
          <a:xfrm>
            <a:off x="251520" y="3519352"/>
            <a:ext cx="2198038" cy="1015663"/>
          </a:xfrm>
          <a:prstGeom prst="rect">
            <a:avLst/>
          </a:prstGeom>
          <a:noFill/>
        </p:spPr>
        <p:txBody>
          <a:bodyPr wrap="none" rtlCol="0">
            <a:spAutoFit/>
          </a:bodyPr>
          <a:lstStyle/>
          <a:p>
            <a:pPr defTabSz="914400" fontAlgn="auto">
              <a:spcBef>
                <a:spcPts val="0"/>
              </a:spcBef>
              <a:spcAft>
                <a:spcPts val="0"/>
              </a:spcAft>
              <a:buClrTx/>
              <a:buSzTx/>
              <a:buFontTx/>
              <a:buNone/>
            </a:pPr>
            <a:r>
              <a:rPr lang="de-AT" sz="6000" dirty="0">
                <a:solidFill>
                  <a:srgbClr val="595959"/>
                </a:solidFill>
                <a:latin typeface="Segoe UI Semilight" panose="020B0402040204020203" pitchFamily="34" charset="0"/>
                <a:ea typeface="+mn-ea"/>
                <a:cs typeface="Segoe UI Semilight" panose="020B0402040204020203" pitchFamily="34" charset="0"/>
              </a:rPr>
              <a:t>Demo</a:t>
            </a:r>
            <a:endParaRPr lang="en-US" sz="6000" dirty="0">
              <a:solidFill>
                <a:srgbClr val="595959"/>
              </a:solidFill>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65618556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defTabSz="914400" fontAlgn="auto">
              <a:spcBef>
                <a:spcPts val="0"/>
              </a:spcBef>
              <a:spcAft>
                <a:spcPts val="0"/>
              </a:spcAft>
              <a:buClrTx/>
              <a:buSzTx/>
              <a:buFontTx/>
              <a:buNone/>
            </a:pPr>
            <a:r>
              <a:rPr lang="en-US" dirty="0">
                <a:solidFill>
                  <a:srgbClr val="595959"/>
                </a:solidFill>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defTabSz="914400" fontAlgn="auto">
              <a:spcBef>
                <a:spcPts val="0"/>
              </a:spcBef>
              <a:spcAft>
                <a:spcPts val="0"/>
              </a:spcAft>
              <a:buClrTx/>
              <a:buSzTx/>
              <a:buFontTx/>
              <a:buNone/>
            </a:pPr>
            <a:endParaRPr lang="en-US" dirty="0">
              <a:solidFill>
                <a:srgbClr val="595959"/>
              </a:solidFill>
              <a:latin typeface="Segoe UI Semilight" panose="020B0402040204020203" pitchFamily="34" charset="0"/>
              <a:ea typeface="ＭＳ Ｐゴシック" charset="0"/>
              <a:cs typeface="Segoe UI Semilight" panose="020B0402040204020203" pitchFamily="34" charset="0"/>
            </a:endParaRPr>
          </a:p>
          <a:p>
            <a:pPr defTabSz="914400" fontAlgn="auto">
              <a:spcBef>
                <a:spcPts val="0"/>
              </a:spcBef>
              <a:spcAft>
                <a:spcPts val="0"/>
              </a:spcAft>
              <a:buClrTx/>
              <a:buSzTx/>
              <a:buFontTx/>
              <a:buNone/>
            </a:pPr>
            <a:r>
              <a:rPr lang="en-US" dirty="0">
                <a:solidFill>
                  <a:srgbClr val="595959"/>
                </a:solidFill>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dirty="0">
                <a:solidFill>
                  <a:srgbClr val="595959"/>
                </a:solidFill>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dirty="0">
                <a:solidFill>
                  <a:srgbClr val="595959"/>
                </a:solidFill>
                <a:latin typeface="Segoe UI Semilight" panose="020B0402040204020203" pitchFamily="34" charset="0"/>
                <a:ea typeface="ＭＳ Ｐゴシック" charset="0"/>
                <a:cs typeface="Segoe UI Semilight" panose="020B0402040204020203" pitchFamily="34" charset="0"/>
              </a:rPr>
              <a:t>. After the trial period you can use                       for only 0,20€ per user and month without a minimal subscription time and without a minimal number of users.</a:t>
            </a:r>
            <a:endParaRPr lang="en-US" dirty="0">
              <a:solidFill>
                <a:srgbClr val="595959"/>
              </a:solidFill>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134920218"/>
      </p:ext>
    </p:extLst>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defTabSz="914400" fontAlgn="auto">
              <a:spcBef>
                <a:spcPts val="0"/>
              </a:spcBef>
              <a:spcAft>
                <a:spcPts val="0"/>
              </a:spcAft>
              <a:buClrTx/>
              <a:buSzTx/>
              <a:buFontTx/>
              <a:buNone/>
            </a:pP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dirty="0" err="1">
                <a:solidFill>
                  <a:srgbClr val="595959"/>
                </a:solidFill>
                <a:latin typeface="Segoe UI Semilight" panose="020B0402040204020203" pitchFamily="34" charset="0"/>
                <a:ea typeface="ＭＳ Ｐゴシック" charset="0"/>
                <a:cs typeface="Segoe UI Semilight" panose="020B0402040204020203" pitchFamily="34" charset="0"/>
              </a:rPr>
              <a:t>Knowledge</a:t>
            </a: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dirty="0" err="1">
                <a:solidFill>
                  <a:srgbClr val="595959"/>
                </a:solidFill>
                <a:latin typeface="Segoe UI Semilight" panose="020B0402040204020203" pitchFamily="34" charset="0"/>
                <a:ea typeface="ＭＳ Ｐゴシック" charset="0"/>
                <a:cs typeface="Segoe UI Semilight" panose="020B0402040204020203" pitchFamily="34" charset="0"/>
              </a:rPr>
              <a:t>Tracker</a:t>
            </a: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defTabSz="914400" fontAlgn="auto">
              <a:spcBef>
                <a:spcPts val="0"/>
              </a:spcBef>
              <a:spcAft>
                <a:spcPts val="0"/>
              </a:spcAft>
              <a:buClrTx/>
              <a:buSzTx/>
              <a:buFontTx/>
              <a:buNone/>
            </a:pPr>
            <a:endParaRPr lang="de-AT" dirty="0">
              <a:solidFill>
                <a:srgbClr val="595959"/>
              </a:solidFill>
              <a:latin typeface="Segoe UI Semilight" panose="020B0402040204020203" pitchFamily="34" charset="0"/>
              <a:ea typeface="ＭＳ Ｐゴシック" charset="0"/>
              <a:cs typeface="Segoe UI Semilight" panose="020B0402040204020203" pitchFamily="34" charset="0"/>
            </a:endParaRPr>
          </a:p>
          <a:p>
            <a:pPr defTabSz="914400" fontAlgn="auto">
              <a:spcBef>
                <a:spcPts val="0"/>
              </a:spcBef>
              <a:spcAft>
                <a:spcPts val="0"/>
              </a:spcAft>
              <a:buClrTx/>
              <a:buSzTx/>
              <a:buFontTx/>
              <a:buNone/>
            </a:pP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0,20€ pro Benutzer und Tag ohne Mindestdauer und ohne Mindestbenutzeranzahl.</a:t>
            </a:r>
            <a:endParaRPr lang="en-US" dirty="0">
              <a:solidFill>
                <a:srgbClr val="595959"/>
              </a:solidFill>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3281936069"/>
      </p:ext>
    </p:extLst>
  </p:cSld>
  <p:clrMapOvr>
    <a:masterClrMapping/>
  </p:clrMapOvr>
  <p:transition spd="slow">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118421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Illustration">
    <p:spTree>
      <p:nvGrpSpPr>
        <p:cNvPr id="1" name=""/>
        <p:cNvGrpSpPr/>
        <p:nvPr/>
      </p:nvGrpSpPr>
      <p:grpSpPr>
        <a:xfrm>
          <a:off x="0" y="0"/>
          <a:ext cx="0" cy="0"/>
          <a:chOff x="0" y="0"/>
          <a:chExt cx="0" cy="0"/>
        </a:xfrm>
      </p:grpSpPr>
      <p:sp>
        <p:nvSpPr>
          <p:cNvPr id="3" name="Rectangle 2"/>
          <p:cNvSpPr/>
          <p:nvPr userDrawn="1"/>
        </p:nvSpPr>
        <p:spPr>
          <a:xfrm>
            <a:off x="0" y="684246"/>
            <a:ext cx="6012072" cy="445925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75648" y="714748"/>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915566"/>
            <a:ext cx="5328592" cy="398412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1214944"/>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0362939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Tree>
    <p:extLst>
      <p:ext uri="{BB962C8B-B14F-4D97-AF65-F5344CB8AC3E}">
        <p14:creationId xmlns:p14="http://schemas.microsoft.com/office/powerpoint/2010/main" val="48385070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en-US" dirty="0">
              <a:solidFill>
                <a:srgbClr val="FFFFFF"/>
              </a:solidFill>
            </a:endParaRPr>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Tree>
    <p:extLst>
      <p:ext uri="{BB962C8B-B14F-4D97-AF65-F5344CB8AC3E}">
        <p14:creationId xmlns:p14="http://schemas.microsoft.com/office/powerpoint/2010/main" val="2241382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85800" y="742950"/>
            <a:ext cx="7772400" cy="800100"/>
          </a:xfrm>
          <a:prstGeom prst="rect">
            <a:avLst/>
          </a:prstGeom>
        </p:spPr>
        <p:txBody>
          <a:bodyPr/>
          <a:lstStyle/>
          <a:p>
            <a:r>
              <a:rPr lang="en-US"/>
              <a:t>Click to edit Master title style</a:t>
            </a:r>
            <a:endParaRPr lang="de-AT"/>
          </a:p>
        </p:txBody>
      </p:sp>
    </p:spTree>
    <p:extLst>
      <p:ext uri="{BB962C8B-B14F-4D97-AF65-F5344CB8AC3E}">
        <p14:creationId xmlns:p14="http://schemas.microsoft.com/office/powerpoint/2010/main" val="2964146507"/>
      </p:ext>
    </p:extLst>
  </p:cSld>
  <p:clrMapOvr>
    <a:masterClrMapping/>
  </p:clrMapOvr>
  <p:hf hdr="0" ftr="0"/>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Vergleich">
    <p:spTree>
      <p:nvGrpSpPr>
        <p:cNvPr id="1" name=""/>
        <p:cNvGrpSpPr/>
        <p:nvPr/>
      </p:nvGrpSpPr>
      <p:grpSpPr>
        <a:xfrm>
          <a:off x="0" y="0"/>
          <a:ext cx="0" cy="0"/>
          <a:chOff x="0" y="0"/>
          <a:chExt cx="0" cy="0"/>
        </a:xfrm>
      </p:grpSpPr>
      <p:sp>
        <p:nvSpPr>
          <p:cNvPr id="4" name="Inhaltsplatzhalter 3"/>
          <p:cNvSpPr>
            <a:spLocks noGrp="1"/>
          </p:cNvSpPr>
          <p:nvPr>
            <p:ph sz="half" idx="2"/>
          </p:nvPr>
        </p:nvSpPr>
        <p:spPr>
          <a:xfrm>
            <a:off x="662879" y="1635646"/>
            <a:ext cx="4040188" cy="3240360"/>
          </a:xfrm>
          <a:prstGeom prst="rect">
            <a:avLst/>
          </a:prstGeom>
        </p:spPr>
        <p:txBody>
          <a:bodyPr/>
          <a:lstStyle>
            <a:lvl1pPr marL="135731" indent="-135731">
              <a:buFont typeface="Arial" pitchFamily="34" charset="0"/>
              <a:buChar char="•"/>
              <a:tabLst>
                <a:tab pos="358775" algn="l"/>
              </a:tabLst>
              <a:defRPr sz="1500">
                <a:latin typeface="+mj-lt"/>
              </a:defRPr>
            </a:lvl1pPr>
            <a:lvl2pPr marL="358775" indent="-176213">
              <a:tabLst/>
              <a:defRPr sz="1350">
                <a:latin typeface="+mj-lt"/>
              </a:defRPr>
            </a:lvl2pPr>
            <a:lvl3pPr marL="541338" indent="-182563">
              <a:tabLst>
                <a:tab pos="358775" algn="l"/>
              </a:tabLst>
              <a:defRPr sz="1200">
                <a:latin typeface="+mj-lt"/>
              </a:defRPr>
            </a:lvl3pPr>
            <a:lvl4pPr marL="715963" indent="-174625">
              <a:tabLst>
                <a:tab pos="358775" algn="l"/>
              </a:tabLst>
              <a:defRPr sz="1050">
                <a:latin typeface="+mj-lt"/>
              </a:defRPr>
            </a:lvl4pPr>
            <a:lvl5pPr marL="898525" indent="-182563">
              <a:tabLst>
                <a:tab pos="358775" algn="l"/>
              </a:tabLst>
              <a:defRPr sz="1050">
                <a:latin typeface="+mj-lt"/>
              </a:defRPr>
            </a:lvl5pPr>
            <a:lvl6pPr>
              <a:defRPr sz="1200"/>
            </a:lvl6pPr>
            <a:lvl7pPr>
              <a:defRPr sz="1200"/>
            </a:lvl7pPr>
            <a:lvl8pPr>
              <a:defRPr sz="1200"/>
            </a:lvl8pPr>
            <a:lvl9pPr>
              <a:defRPr sz="12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6" name="Inhaltsplatzhalter 5"/>
          <p:cNvSpPr>
            <a:spLocks noGrp="1"/>
          </p:cNvSpPr>
          <p:nvPr>
            <p:ph sz="quarter" idx="4"/>
          </p:nvPr>
        </p:nvSpPr>
        <p:spPr>
          <a:xfrm>
            <a:off x="4850705" y="1635646"/>
            <a:ext cx="4041775" cy="3240360"/>
          </a:xfrm>
          <a:prstGeom prst="rect">
            <a:avLst/>
          </a:prstGeom>
        </p:spPr>
        <p:txBody>
          <a:bodyPr/>
          <a:lstStyle>
            <a:lvl1pPr>
              <a:defRPr lang="de-DE" sz="1500" dirty="0" smtClean="0">
                <a:latin typeface="+mj-lt"/>
              </a:defRPr>
            </a:lvl1pPr>
            <a:lvl2pPr>
              <a:defRPr lang="de-DE" sz="1350" dirty="0" smtClean="0">
                <a:latin typeface="+mj-lt"/>
              </a:defRPr>
            </a:lvl2pPr>
            <a:lvl3pPr>
              <a:defRPr lang="de-DE" sz="1200" dirty="0" smtClean="0">
                <a:latin typeface="+mj-lt"/>
              </a:defRPr>
            </a:lvl3pPr>
            <a:lvl4pPr>
              <a:defRPr lang="de-DE" sz="1050" dirty="0" smtClean="0">
                <a:latin typeface="+mj-lt"/>
              </a:defRPr>
            </a:lvl4pPr>
            <a:lvl5pPr>
              <a:defRPr lang="en-US" sz="1050" dirty="0">
                <a:latin typeface="+mj-lt"/>
              </a:defRPr>
            </a:lvl5pPr>
          </a:lstStyle>
          <a:p>
            <a:pPr marL="135731" lvl="0" indent="-135731">
              <a:tabLst>
                <a:tab pos="358775" algn="l"/>
              </a:tabLst>
            </a:pPr>
            <a:r>
              <a:rPr lang="de-DE" dirty="0"/>
              <a:t>Textmasterformate durch Klicken bearbeiten</a:t>
            </a:r>
          </a:p>
          <a:p>
            <a:pPr marL="358775" lvl="1" indent="-176213">
              <a:tabLst/>
            </a:pPr>
            <a:r>
              <a:rPr lang="de-DE" dirty="0"/>
              <a:t>Zweite Ebene</a:t>
            </a:r>
          </a:p>
          <a:p>
            <a:pPr marL="541338" lvl="2" indent="-182563">
              <a:tabLst>
                <a:tab pos="358775" algn="l"/>
              </a:tabLst>
            </a:pPr>
            <a:r>
              <a:rPr lang="de-DE" dirty="0"/>
              <a:t>Dritte Ebene</a:t>
            </a:r>
          </a:p>
          <a:p>
            <a:pPr marL="715963" lvl="3" indent="-174625">
              <a:tabLst>
                <a:tab pos="358775" algn="l"/>
              </a:tabLst>
            </a:pPr>
            <a:r>
              <a:rPr lang="de-DE" dirty="0"/>
              <a:t>Vierte Ebene</a:t>
            </a:r>
          </a:p>
          <a:p>
            <a:pPr marL="898525" lvl="4" indent="-182563">
              <a:tabLst>
                <a:tab pos="358775" algn="l"/>
              </a:tabLst>
            </a:pPr>
            <a:r>
              <a:rPr lang="de-DE" dirty="0"/>
              <a:t>Fünfte Ebene</a:t>
            </a:r>
            <a:endParaRPr lang="en-US" dirty="0"/>
          </a:p>
        </p:txBody>
      </p:sp>
      <p:sp>
        <p:nvSpPr>
          <p:cNvPr id="7" name="Titel 1"/>
          <p:cNvSpPr>
            <a:spLocks noGrp="1"/>
          </p:cNvSpPr>
          <p:nvPr>
            <p:ph type="title" hasCustomPrompt="1"/>
          </p:nvPr>
        </p:nvSpPr>
        <p:spPr>
          <a:xfrm>
            <a:off x="662880" y="771550"/>
            <a:ext cx="8229602"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Tree>
    <p:extLst>
      <p:ext uri="{BB962C8B-B14F-4D97-AF65-F5344CB8AC3E}">
        <p14:creationId xmlns:p14="http://schemas.microsoft.com/office/powerpoint/2010/main" val="3450580915"/>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85800" y="742950"/>
            <a:ext cx="7772400" cy="800100"/>
          </a:xfrm>
          <a:prstGeom prst="rect">
            <a:avLst/>
          </a:prstGeom>
        </p:spPr>
        <p:txBody>
          <a:bodyPr/>
          <a:lstStyle/>
          <a:p>
            <a:r>
              <a:rPr lang="en-US" dirty="0"/>
              <a:t>Click to edit Master title style</a:t>
            </a:r>
            <a:endParaRPr lang="de-DE" dirty="0"/>
          </a:p>
        </p:txBody>
      </p:sp>
      <p:sp>
        <p:nvSpPr>
          <p:cNvPr id="3" name="Inhaltsplatzhalter 2"/>
          <p:cNvSpPr>
            <a:spLocks noGrp="1"/>
          </p:cNvSpPr>
          <p:nvPr>
            <p:ph idx="1"/>
          </p:nvPr>
        </p:nvSpPr>
        <p:spPr>
          <a:xfrm>
            <a:off x="685800" y="1657350"/>
            <a:ext cx="7772400" cy="32575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23566774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85800" y="742950"/>
            <a:ext cx="7772400" cy="800100"/>
          </a:xfrm>
          <a:prstGeom prst="rect">
            <a:avLst/>
          </a:prstGeom>
        </p:spPr>
        <p:txBody>
          <a:bodyPr/>
          <a:lstStyle/>
          <a:p>
            <a:r>
              <a:rPr lang="de-DE" dirty="0"/>
              <a:t>Titelmasterformat durch Klicken bearbeiten</a:t>
            </a:r>
            <a:endParaRPr lang="de-AT" dirty="0"/>
          </a:p>
        </p:txBody>
      </p:sp>
      <p:sp>
        <p:nvSpPr>
          <p:cNvPr id="3" name="Inhaltsplatzhalter 2"/>
          <p:cNvSpPr>
            <a:spLocks noGrp="1"/>
          </p:cNvSpPr>
          <p:nvPr>
            <p:ph idx="1"/>
          </p:nvPr>
        </p:nvSpPr>
        <p:spPr>
          <a:xfrm>
            <a:off x="285720" y="1125130"/>
            <a:ext cx="8553480" cy="3504020"/>
          </a:xfrm>
          <a:prstGeom prst="rect">
            <a:avLst/>
          </a:prstGeom>
        </p:spPr>
        <p:txBody>
          <a:bodyPr/>
          <a:lstStyle>
            <a:lvl1pPr marL="0" indent="0">
              <a:spcBef>
                <a:spcPts val="0"/>
              </a:spcBef>
              <a:buNone/>
              <a:defRPr sz="1050">
                <a:latin typeface="Courier New" pitchFamily="49" charset="0"/>
                <a:cs typeface="Courier New" pitchFamily="49" charset="0"/>
              </a:defRPr>
            </a:lvl1pPr>
          </a:lstStyle>
          <a:p>
            <a:pPr lvl="0"/>
            <a:endParaRPr lang="de-AT" dirty="0"/>
          </a:p>
        </p:txBody>
      </p:sp>
      <p:sp>
        <p:nvSpPr>
          <p:cNvPr id="4" name="Fußzeilenplatzhalter 3"/>
          <p:cNvSpPr>
            <a:spLocks noGrp="1"/>
          </p:cNvSpPr>
          <p:nvPr>
            <p:ph type="ftr" sz="quarter" idx="10"/>
          </p:nvPr>
        </p:nvSpPr>
        <p:spPr>
          <a:xfrm>
            <a:off x="990600" y="4800600"/>
            <a:ext cx="6172200" cy="228600"/>
          </a:xfrm>
          <a:prstGeom prst="rect">
            <a:avLst/>
          </a:prstGeom>
        </p:spPr>
        <p:txBody>
          <a:bodyPr/>
          <a:lstStyle>
            <a:lvl1pPr>
              <a:defRPr/>
            </a:lvl1pPr>
          </a:lstStyle>
          <a:p>
            <a:pPr defTabSz="914400" fontAlgn="auto">
              <a:spcBef>
                <a:spcPts val="0"/>
              </a:spcBef>
              <a:spcAft>
                <a:spcPts val="0"/>
              </a:spcAft>
              <a:buClrTx/>
              <a:buSzTx/>
              <a:buFontTx/>
              <a:buNone/>
            </a:pPr>
            <a:endParaRPr lang="de-DE">
              <a:solidFill>
                <a:srgbClr val="595959"/>
              </a:solidFill>
              <a:latin typeface="Segoe UI"/>
              <a:ea typeface="+mn-ea"/>
            </a:endParaRPr>
          </a:p>
        </p:txBody>
      </p:sp>
      <p:sp>
        <p:nvSpPr>
          <p:cNvPr id="5" name="Foliennummernplatzhalter 4"/>
          <p:cNvSpPr>
            <a:spLocks noGrp="1"/>
          </p:cNvSpPr>
          <p:nvPr>
            <p:ph type="sldNum" sz="quarter" idx="11"/>
          </p:nvPr>
        </p:nvSpPr>
        <p:spPr>
          <a:xfrm>
            <a:off x="381000" y="4800600"/>
            <a:ext cx="381000" cy="228600"/>
          </a:xfrm>
          <a:prstGeom prst="rect">
            <a:avLst/>
          </a:prstGeom>
        </p:spPr>
        <p:txBody>
          <a:bodyPr/>
          <a:lstStyle>
            <a:lvl1pPr>
              <a:defRPr/>
            </a:lvl1pPr>
          </a:lstStyle>
          <a:p>
            <a:pPr defTabSz="914400" fontAlgn="auto">
              <a:spcBef>
                <a:spcPts val="0"/>
              </a:spcBef>
              <a:spcAft>
                <a:spcPts val="0"/>
              </a:spcAft>
              <a:buClrTx/>
              <a:buSzTx/>
              <a:buFontTx/>
              <a:buNone/>
            </a:pPr>
            <a:fld id="{4042AC8B-4C04-404C-8F05-C0BC1D1BF6FE}" type="slidenum">
              <a:rPr lang="de-DE">
                <a:solidFill>
                  <a:srgbClr val="595959"/>
                </a:solidFill>
                <a:latin typeface="Segoe UI"/>
                <a:ea typeface="+mn-ea"/>
              </a:rPr>
              <a:pPr defTabSz="914400" fontAlgn="auto">
                <a:spcBef>
                  <a:spcPts val="0"/>
                </a:spcBef>
                <a:spcAft>
                  <a:spcPts val="0"/>
                </a:spcAft>
                <a:buClrTx/>
                <a:buSzTx/>
                <a:buFontTx/>
                <a:buNone/>
              </a:pPr>
              <a:t>‹#›</a:t>
            </a:fld>
            <a:endParaRPr lang="de-DE">
              <a:solidFill>
                <a:srgbClr val="595959"/>
              </a:solidFill>
              <a:latin typeface="Segoe UI"/>
              <a:ea typeface="+mn-ea"/>
            </a:endParaRPr>
          </a:p>
        </p:txBody>
      </p:sp>
      <p:sp>
        <p:nvSpPr>
          <p:cNvPr id="7" name="Textplatzhalter 6"/>
          <p:cNvSpPr>
            <a:spLocks noGrp="1"/>
          </p:cNvSpPr>
          <p:nvPr>
            <p:ph type="body" sz="quarter" idx="12"/>
          </p:nvPr>
        </p:nvSpPr>
        <p:spPr>
          <a:xfrm>
            <a:off x="285720" y="696516"/>
            <a:ext cx="8572530" cy="375047"/>
          </a:xfrm>
          <a:prstGeom prst="rect">
            <a:avLst/>
          </a:prstGeom>
        </p:spPr>
        <p:style>
          <a:lnRef idx="1">
            <a:schemeClr val="accent4"/>
          </a:lnRef>
          <a:fillRef idx="2">
            <a:schemeClr val="accent4"/>
          </a:fillRef>
          <a:effectRef idx="1">
            <a:schemeClr val="accent4"/>
          </a:effectRef>
          <a:fontRef idx="none"/>
        </p:style>
        <p:txBody>
          <a:bodyPr/>
          <a:lstStyle>
            <a:lvl1pPr>
              <a:buNone/>
              <a:defRPr sz="1800">
                <a:latin typeface="+mj-lt"/>
              </a:defRPr>
            </a:lvl1pPr>
          </a:lstStyle>
          <a:p>
            <a:pPr lvl="0"/>
            <a:endParaRPr lang="de-AT" dirty="0"/>
          </a:p>
        </p:txBody>
      </p:sp>
    </p:spTree>
    <p:extLst>
      <p:ext uri="{BB962C8B-B14F-4D97-AF65-F5344CB8AC3E}">
        <p14:creationId xmlns:p14="http://schemas.microsoft.com/office/powerpoint/2010/main" val="32707355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685800" y="742950"/>
            <a:ext cx="7772400" cy="800100"/>
          </a:xfrm>
          <a:prstGeom prst="rect">
            <a:avLst/>
          </a:prstGeom>
        </p:spPr>
        <p:txBody>
          <a:bodyPr/>
          <a:lstStyle/>
          <a:p>
            <a:r>
              <a:rPr lang="en-US"/>
              <a:t>Click to edit Master title style</a:t>
            </a:r>
            <a:endParaRPr lang="de-DE"/>
          </a:p>
        </p:txBody>
      </p:sp>
      <p:sp>
        <p:nvSpPr>
          <p:cNvPr id="3" name="Inhaltsplatzhalter 2"/>
          <p:cNvSpPr>
            <a:spLocks noGrp="1"/>
          </p:cNvSpPr>
          <p:nvPr>
            <p:ph sz="half" idx="1"/>
          </p:nvPr>
        </p:nvSpPr>
        <p:spPr>
          <a:xfrm>
            <a:off x="685800" y="1657350"/>
            <a:ext cx="3810000" cy="325755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Inhaltsplatzhalter 3"/>
          <p:cNvSpPr>
            <a:spLocks noGrp="1"/>
          </p:cNvSpPr>
          <p:nvPr>
            <p:ph sz="half" idx="2"/>
          </p:nvPr>
        </p:nvSpPr>
        <p:spPr>
          <a:xfrm>
            <a:off x="4648200" y="1657350"/>
            <a:ext cx="3810000" cy="325755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4180240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a:t>Add long title here</a:t>
            </a:r>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a:t>Image</a:t>
            </a:r>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a:t>Your Name</a:t>
            </a:r>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company information here</a:t>
            </a:r>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a:t>Contact</a:t>
            </a:r>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1BC"/>
                </a:solidFill>
                <a:effectLst/>
                <a:uLnTx/>
                <a:uFillTx/>
                <a:latin typeface="Segoe UI"/>
                <a:ea typeface="+mn-ea"/>
                <a:cs typeface="+mn-cs"/>
              </a:rPr>
              <a:t>Saves the day.</a:t>
            </a: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380055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Tree>
    <p:extLst>
      <p:ext uri="{BB962C8B-B14F-4D97-AF65-F5344CB8AC3E}">
        <p14:creationId xmlns:p14="http://schemas.microsoft.com/office/powerpoint/2010/main" val="3135066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0" y="1203598"/>
            <a:ext cx="8016181"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6256524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203598"/>
            <a:ext cx="4055740"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Content Placeholder 7"/>
          <p:cNvSpPr>
            <a:spLocks noGrp="1"/>
          </p:cNvSpPr>
          <p:nvPr>
            <p:ph sz="quarter" idx="13"/>
          </p:nvPr>
        </p:nvSpPr>
        <p:spPr>
          <a:xfrm>
            <a:off x="5076056" y="1203598"/>
            <a:ext cx="3816425"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5"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6"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809139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209218610"/>
      </p:ext>
    </p:extLst>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0" y="195486"/>
            <a:ext cx="801618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0" y="1203598"/>
            <a:ext cx="8016181"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Tree>
    <p:extLst>
      <p:ext uri="{BB962C8B-B14F-4D97-AF65-F5344CB8AC3E}">
        <p14:creationId xmlns:p14="http://schemas.microsoft.com/office/powerpoint/2010/main" val="364541187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0455478"/>
      </p:ext>
    </p:extLst>
  </p:cSld>
  <p:clrMapOvr>
    <a:masterClrMapping/>
  </p:clrMapOvr>
  <p:transition spd="slow">
    <p:push/>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ual Column with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0544"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419622"/>
            <a:ext cx="4055740" cy="3723878"/>
          </a:xfrm>
          <a:prstGeom prst="rect">
            <a:avLst/>
          </a:prstGeom>
        </p:spPr>
        <p:txBody>
          <a:bodyPr lIns="0" tIns="0" rIns="0" bIns="0"/>
          <a:lstStyle>
            <a:lvl1pPr marL="2667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3"/>
          <p:cNvSpPr>
            <a:spLocks noGrp="1"/>
          </p:cNvSpPr>
          <p:nvPr>
            <p:ph type="body" sz="quarter" idx="13" hasCustomPrompt="1"/>
          </p:nvPr>
        </p:nvSpPr>
        <p:spPr>
          <a:xfrm>
            <a:off x="1140544" y="915566"/>
            <a:ext cx="7751937"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Subtitle</a:t>
            </a:r>
          </a:p>
        </p:txBody>
      </p:sp>
      <p:sp>
        <p:nvSpPr>
          <p:cNvPr id="5" name="Content Placeholder 7"/>
          <p:cNvSpPr>
            <a:spLocks noGrp="1"/>
          </p:cNvSpPr>
          <p:nvPr>
            <p:ph sz="quarter" idx="14"/>
          </p:nvPr>
        </p:nvSpPr>
        <p:spPr>
          <a:xfrm>
            <a:off x="5014812" y="1419622"/>
            <a:ext cx="3874023" cy="3723878"/>
          </a:xfrm>
          <a:prstGeom prst="rect">
            <a:avLst/>
          </a:prstGeom>
        </p:spPr>
        <p:txBody>
          <a:bodyPr lIns="0" tIns="0" rIns="0" bIns="0"/>
          <a:lstStyle>
            <a:lvl1pPr marL="2667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6"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21348473"/>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50887011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uiExpand="1"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uiExpand="1"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uiExpand="1"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2398158"/>
      </p:ext>
    </p:extLst>
  </p:cSld>
  <p:clrMapOvr>
    <a:masterClrMapping/>
  </p:clrMapOvr>
  <p:transition spd="slow">
    <p:push/>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85971591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56412708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14755" y="0"/>
            <a:ext cx="9144000"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a:ln>
                <a:noFill/>
              </a:ln>
              <a:solidFill>
                <a:srgbClr val="FFFFFF"/>
              </a:solidFill>
              <a:effectLst/>
              <a:uLnTx/>
              <a:uFillTx/>
              <a:latin typeface="Segoe UI"/>
              <a:ea typeface="+mn-ea"/>
              <a:cs typeface="+mn-cs"/>
            </a:endParaRPr>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526757923"/>
      </p:ext>
    </p:extLst>
  </p:cSld>
  <p:clrMapOvr>
    <a:masterClrMapping/>
  </p:clrMapOvr>
  <p:transition spd="slow">
    <p:push dir="u"/>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19136355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Box 1"/>
          <p:cNvSpPr txBox="1"/>
          <p:nvPr userDrawn="1"/>
        </p:nvSpPr>
        <p:spPr>
          <a:xfrm>
            <a:off x="251520" y="3884031"/>
            <a:ext cx="2198038" cy="101566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60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rPr>
              <a:t>Demo</a:t>
            </a:r>
            <a:endParaRPr kumimoji="0" lang="en-US" sz="60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05335517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hlinkClick r:id="rId2"/>
              </a:rPr>
              <a:t>http://www.timecockpit.com</a:t>
            </a:r>
            <a:r>
              <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After the trial period you can use                       for only 0,20€ per user and month without a minimal subscription time and without a minimal number of users.</a:t>
            </a:r>
            <a:endPar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982091656"/>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2" y="195486"/>
            <a:ext cx="8016180"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203598"/>
            <a:ext cx="4055740"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tabLst/>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Content Placeholder 7"/>
          <p:cNvSpPr>
            <a:spLocks noGrp="1"/>
          </p:cNvSpPr>
          <p:nvPr>
            <p:ph sz="quarter" idx="13"/>
          </p:nvPr>
        </p:nvSpPr>
        <p:spPr>
          <a:xfrm>
            <a:off x="5076056" y="1203598"/>
            <a:ext cx="3816425"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5"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
        <p:nvSpPr>
          <p:cNvPr id="6"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Tree>
    <p:extLst>
      <p:ext uri="{BB962C8B-B14F-4D97-AF65-F5344CB8AC3E}">
        <p14:creationId xmlns:p14="http://schemas.microsoft.com/office/powerpoint/2010/main" val="40416646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ist die führende Projektzeiterfassung für </a:t>
            </a:r>
            <a:r>
              <a:rPr kumimoji="0" lang="de-AT" sz="1800" b="0" i="0" u="none" strike="noStrike" kern="1200" cap="none" spc="0" normalizeH="0" baseline="0" noProof="0" dirty="0" err="1">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Knowledge</a:t>
            </a:r>
            <a:r>
              <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kumimoji="0" lang="de-AT" sz="1800" b="0" i="0" u="none" strike="noStrike" kern="1200" cap="none" spc="0" normalizeH="0" baseline="0" noProof="0" dirty="0" err="1">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Tracker</a:t>
            </a:r>
            <a:r>
              <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0,20€ pro Benutzer und Tag ohne Mindestdauer und ohne Mindestbenutzeranzahl.</a:t>
            </a:r>
            <a:endPar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454318219"/>
      </p:ext>
    </p:extLst>
  </p:cSld>
  <p:clrMapOvr>
    <a:masterClrMapping/>
  </p:clrMapOvr>
  <p:transition spd="slow">
    <p:push/>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Tree>
    <p:extLst>
      <p:ext uri="{BB962C8B-B14F-4D97-AF65-F5344CB8AC3E}">
        <p14:creationId xmlns:p14="http://schemas.microsoft.com/office/powerpoint/2010/main" val="313857703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7490267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Demo">
    <p:spTree>
      <p:nvGrpSpPr>
        <p:cNvPr id="1" name=""/>
        <p:cNvGrpSpPr/>
        <p:nvPr/>
      </p:nvGrpSpPr>
      <p:grpSpPr>
        <a:xfrm>
          <a:off x="0" y="0"/>
          <a:ext cx="0" cy="0"/>
          <a:chOff x="0" y="0"/>
          <a:chExt cx="0" cy="0"/>
        </a:xfrm>
      </p:grpSpPr>
      <p:sp>
        <p:nvSpPr>
          <p:cNvPr id="3" name="Rectangle 2"/>
          <p:cNvSpPr/>
          <p:nvPr userDrawn="1"/>
        </p:nvSpPr>
        <p:spPr>
          <a:xfrm>
            <a:off x="0" y="699542"/>
            <a:ext cx="6012072" cy="44439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16" name="Text Placeholder 11"/>
          <p:cNvSpPr>
            <a:spLocks noGrp="1"/>
          </p:cNvSpPr>
          <p:nvPr>
            <p:ph type="body" sz="quarter" idx="16" hasCustomPrompt="1"/>
          </p:nvPr>
        </p:nvSpPr>
        <p:spPr>
          <a:xfrm>
            <a:off x="6179999" y="771550"/>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0" name="Text Placeholder 9"/>
          <p:cNvSpPr>
            <a:spLocks noGrp="1"/>
          </p:cNvSpPr>
          <p:nvPr>
            <p:ph type="body" sz="quarter" idx="23" hasCustomPrompt="1"/>
          </p:nvPr>
        </p:nvSpPr>
        <p:spPr>
          <a:xfrm>
            <a:off x="467544" y="4510990"/>
            <a:ext cx="532859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Box 1"/>
          <p:cNvSpPr txBox="1"/>
          <p:nvPr userDrawn="1"/>
        </p:nvSpPr>
        <p:spPr>
          <a:xfrm>
            <a:off x="379060" y="4037198"/>
            <a:ext cx="112242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2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rPr>
              <a:t>Demo</a:t>
            </a:r>
            <a:endParaRPr kumimoji="0" lang="en-US" sz="2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79254989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7732230"/>
      </p:ext>
    </p:extLst>
  </p:cSld>
  <p:clrMapOvr>
    <a:masterClrMapping/>
  </p:clrMapOvr>
  <p:transition spd="slow">
    <p:push/>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959237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3305176"/>
            <a:ext cx="7772400" cy="1021556"/>
          </a:xfrm>
          <a:prstGeom prst="rect">
            <a:avLst/>
          </a:prstGeom>
        </p:spPr>
        <p:txBody>
          <a:bodyPr anchor="t"/>
          <a:lstStyle>
            <a:lvl1pPr algn="l">
              <a:defRPr sz="3000" b="1" cap="all"/>
            </a:lvl1pPr>
          </a:lstStyle>
          <a:p>
            <a:r>
              <a:rPr lang="de-DE"/>
              <a:t>Titelmasterformat durch Klicken bearbeiten</a:t>
            </a:r>
          </a:p>
        </p:txBody>
      </p:sp>
      <p:sp>
        <p:nvSpPr>
          <p:cNvPr id="3" name="Textplatzhalter 2"/>
          <p:cNvSpPr>
            <a:spLocks noGrp="1"/>
          </p:cNvSpPr>
          <p:nvPr>
            <p:ph type="body" idx="1"/>
          </p:nvPr>
        </p:nvSpPr>
        <p:spPr>
          <a:xfrm>
            <a:off x="722313" y="2180035"/>
            <a:ext cx="7772400" cy="1125140"/>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de-DE"/>
              <a:t>Textmasterformat bearbeiten</a:t>
            </a:r>
          </a:p>
        </p:txBody>
      </p:sp>
    </p:spTree>
    <p:extLst>
      <p:ext uri="{BB962C8B-B14F-4D97-AF65-F5344CB8AC3E}">
        <p14:creationId xmlns:p14="http://schemas.microsoft.com/office/powerpoint/2010/main" val="266600479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85800" y="735546"/>
            <a:ext cx="7772400" cy="578904"/>
          </a:xfrm>
          <a:prstGeom prst="rect">
            <a:avLst/>
          </a:prstGeom>
        </p:spPr>
        <p:txBody>
          <a:bodyPr/>
          <a:lstStyle/>
          <a:p>
            <a:r>
              <a:rPr lang="de-DE"/>
              <a:t>Titelmasterformat durch Klicken bearbeiten</a:t>
            </a:r>
          </a:p>
        </p:txBody>
      </p:sp>
      <p:sp>
        <p:nvSpPr>
          <p:cNvPr id="3" name="Inhaltsplatzhalter 2"/>
          <p:cNvSpPr>
            <a:spLocks noGrp="1"/>
          </p:cNvSpPr>
          <p:nvPr>
            <p:ph idx="1"/>
          </p:nvPr>
        </p:nvSpPr>
        <p:spPr>
          <a:xfrm>
            <a:off x="685800" y="1485900"/>
            <a:ext cx="7772400" cy="3429000"/>
          </a:xfrm>
          <a:prstGeom prst="rect">
            <a:avLst/>
          </a:prstGeo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426206210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25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2538773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27584" y="195486"/>
            <a:ext cx="8064897"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037839875"/>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19836669"/>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ual Column with Sub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2" y="195486"/>
            <a:ext cx="8012534"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419622"/>
            <a:ext cx="4055740"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3"/>
          <p:cNvSpPr>
            <a:spLocks noGrp="1"/>
          </p:cNvSpPr>
          <p:nvPr>
            <p:ph type="body" sz="quarter" idx="13" hasCustomPrompt="1"/>
          </p:nvPr>
        </p:nvSpPr>
        <p:spPr>
          <a:xfrm>
            <a:off x="876302" y="915566"/>
            <a:ext cx="8016180"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Subtitle</a:t>
            </a:r>
          </a:p>
        </p:txBody>
      </p:sp>
      <p:sp>
        <p:nvSpPr>
          <p:cNvPr id="5" name="Content Placeholder 7"/>
          <p:cNvSpPr>
            <a:spLocks noGrp="1"/>
          </p:cNvSpPr>
          <p:nvPr>
            <p:ph sz="quarter" idx="14"/>
          </p:nvPr>
        </p:nvSpPr>
        <p:spPr>
          <a:xfrm>
            <a:off x="5014812" y="1419622"/>
            <a:ext cx="3874023"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6"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827122397"/>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7519781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42195818"/>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theme" Target="../theme/theme2.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3740683"/>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5" r:id="rId17"/>
    <p:sldLayoutId id="2147483818" r:id="rId18"/>
    <p:sldLayoutId id="2147483827" r:id="rId19"/>
    <p:sldLayoutId id="2147483828" r:id="rId20"/>
    <p:sldLayoutId id="2147483829" r:id="rId21"/>
    <p:sldLayoutId id="2147483830" r:id="rId22"/>
    <p:sldLayoutId id="2147483831" r:id="rId23"/>
    <p:sldLayoutId id="2147483832" r:id="rId24"/>
  </p:sldLayoutIdLst>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4520659"/>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 id="2147483855" r:id="rId13"/>
    <p:sldLayoutId id="2147483856" r:id="rId14"/>
    <p:sldLayoutId id="2147483857" r:id="rId15"/>
    <p:sldLayoutId id="2147483858" r:id="rId16"/>
    <p:sldLayoutId id="2147483859" r:id="rId17"/>
    <p:sldLayoutId id="2147483861" r:id="rId18"/>
    <p:sldLayoutId id="2147483863" r:id="rId19"/>
    <p:sldLayoutId id="2147483891" r:id="rId20"/>
    <p:sldLayoutId id="2147483892" r:id="rId21"/>
    <p:sldLayoutId id="2147483903" r:id="rId22"/>
    <p:sldLayoutId id="2147483904" r:id="rId23"/>
    <p:sldLayoutId id="2147483905" r:id="rId24"/>
  </p:sldLayoutIdLst>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2.jpeg"/><Relationship Id="rId1" Type="http://schemas.openxmlformats.org/officeDocument/2006/relationships/slideLayout" Target="../slideLayouts/slideLayout25.xml"/><Relationship Id="rId4" Type="http://schemas.openxmlformats.org/officeDocument/2006/relationships/hyperlink" Target="mailto:rainer@timecockpit.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beta.docker.com/docs/windows/getting-started/"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https://msdn.microsoft.com/en-us/virtualization/windowscontainers/docker/manage_windows_dockerfile" TargetMode="Externa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rstropek/DockerVS2015Intro/blob/master/dockerDemos/07-win-container-nano-server/Dockerfile"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mailto:rainer@timecockpit.com" TargetMode="Externa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s://docs.microsoft.com/en-us/virtualization/windowscontainers/manage-docker/manage-windows-dockerfile" TargetMode="External"/><Relationship Id="rId2" Type="http://schemas.openxmlformats.org/officeDocument/2006/relationships/hyperlink" Target="https://docs.microsoft.com/en-us/virtualization/windowscontainers/manage-docker/configure-docker-daemon" TargetMode="External"/><Relationship Id="rId1" Type="http://schemas.openxmlformats.org/officeDocument/2006/relationships/slideLayout" Target="../slideLayouts/slideLayout3.xml"/><Relationship Id="rId5" Type="http://schemas.openxmlformats.org/officeDocument/2006/relationships/hyperlink" Target="https://github.com/Microsoft/Docker-PowerShell" TargetMode="External"/><Relationship Id="rId4" Type="http://schemas.openxmlformats.org/officeDocument/2006/relationships/hyperlink" Target="https://docs.microsoft.com/en-us/virtualization/windowscontainers/manage-containers/container-networking"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Azure/azure-quickstart-templates" TargetMode="External"/><Relationship Id="rId7" Type="http://schemas.openxmlformats.org/officeDocument/2006/relationships/hyperlink" Target="https://github.com/Azure/azurefile-dockervolumedriver" TargetMode="External"/><Relationship Id="rId2" Type="http://schemas.openxmlformats.org/officeDocument/2006/relationships/hyperlink" Target="https://azure.microsoft.com/en-us/documentation/articles/virtual-machines-linux-dockerextension/" TargetMode="External"/><Relationship Id="rId1" Type="http://schemas.openxmlformats.org/officeDocument/2006/relationships/slideLayout" Target="../slideLayouts/slideLayout3.xml"/><Relationship Id="rId6" Type="http://schemas.openxmlformats.org/officeDocument/2006/relationships/hyperlink" Target="https://azure.microsoft.com/en-us/services/container-service/" TargetMode="External"/><Relationship Id="rId5" Type="http://schemas.openxmlformats.org/officeDocument/2006/relationships/hyperlink" Target="https://docs.docker.com/machine/drivers/azure/" TargetMode="External"/><Relationship Id="rId4" Type="http://schemas.openxmlformats.org/officeDocument/2006/relationships/hyperlink" Target="https://github.com/Azure/azure-quickstart-templates/tree/master/docker-simple-on-ubuntu"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marketplace.visualstudio.com/items?itemName=MicrosoftCloudExplorer.VisualStudioToolsforDocker-Preview" TargetMode="External"/><Relationship Id="rId2" Type="http://schemas.openxmlformats.org/officeDocument/2006/relationships/image" Target="../media/image7.png"/><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marketplace.visualstudio.com/search?term=docker&amp;target=vsts&amp;category=Build%20and%20release&amp;sortBy=Relevance" TargetMode="Externa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hyperlink" Target="mailto:rainer@timecockpit.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msdn.microsoft.com/en-us/commandline/wsl/about"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docker/docker/blob/master/contrib/completion/bash/docker" TargetMode="Externa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hyperlink" Target="https://docs.docker.com/docker-for-windows/" TargetMode="External"/><Relationship Id="rId2" Type="http://schemas.openxmlformats.org/officeDocument/2006/relationships/hyperlink" Target="https://msdn.microsoft.com/en-us/commandline/wsl/about" TargetMode="External"/><Relationship Id="rId1" Type="http://schemas.openxmlformats.org/officeDocument/2006/relationships/slideLayout" Target="../slideLayouts/slideLayout3.xml"/><Relationship Id="rId6" Type="http://schemas.openxmlformats.org/officeDocument/2006/relationships/hyperlink" Target="https://docs.microsoft.com/en-us/virtualization/windowscontainers/quick-start/quick-start-windows-10" TargetMode="External"/><Relationship Id="rId5" Type="http://schemas.openxmlformats.org/officeDocument/2006/relationships/hyperlink" Target="https://docs.microsoft.com/en-us/virtualization/windowscontainers/manage-containers/hyperv-container" TargetMode="External"/><Relationship Id="rId4" Type="http://schemas.openxmlformats.org/officeDocument/2006/relationships/hyperlink" Target="https://docs.microsoft.com/en-us/virtualization/windowscontainers/about/index"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github.com/Azure/azure-quickstart-templates/tree/master/docker-simple-on-ubuntu" TargetMode="External"/><Relationship Id="rId13" Type="http://schemas.openxmlformats.org/officeDocument/2006/relationships/hyperlink" Target="https://blogs.msdn.microsoft.com/webdev/2016/11/16/new-docker-tools-for-visual-studio/" TargetMode="External"/><Relationship Id="rId3" Type="http://schemas.openxmlformats.org/officeDocument/2006/relationships/hyperlink" Target="https://hub.docker.com/r/microsoft/azure-cli/" TargetMode="External"/><Relationship Id="rId7" Type="http://schemas.openxmlformats.org/officeDocument/2006/relationships/hyperlink" Target="https://hub.docker.com/r/microsoft/mssql-server-linux/" TargetMode="External"/><Relationship Id="rId12" Type="http://schemas.openxmlformats.org/officeDocument/2006/relationships/hyperlink" Target="https://visualstudiogallery.msdn.microsoft.com/0f5b2caa-ea00-41c8-b8a2-058c7da0b3e4" TargetMode="External"/><Relationship Id="rId2" Type="http://schemas.openxmlformats.org/officeDocument/2006/relationships/hyperlink" Target="https://hub.docker.com/search/?isAutomated=0&amp;isOfficial=0&amp;page=1&amp;pullCount=0&amp;q=microsoft&amp;starCount=0" TargetMode="External"/><Relationship Id="rId1" Type="http://schemas.openxmlformats.org/officeDocument/2006/relationships/slideLayout" Target="../slideLayouts/slideLayout3.xml"/><Relationship Id="rId6" Type="http://schemas.openxmlformats.org/officeDocument/2006/relationships/hyperlink" Target="https://hub.docker.com/r/microsoft/iis/" TargetMode="External"/><Relationship Id="rId11" Type="http://schemas.openxmlformats.org/officeDocument/2006/relationships/hyperlink" Target="https://azure.microsoft.com/en-us/services/container-service/" TargetMode="External"/><Relationship Id="rId5" Type="http://schemas.openxmlformats.org/officeDocument/2006/relationships/hyperlink" Target="https://hub.docker.com/r/microsoft/powershell/" TargetMode="External"/><Relationship Id="rId10" Type="http://schemas.openxmlformats.org/officeDocument/2006/relationships/hyperlink" Target="https://docs.docker.com/machine/drivers/azure/" TargetMode="External"/><Relationship Id="rId4" Type="http://schemas.openxmlformats.org/officeDocument/2006/relationships/hyperlink" Target="https://hub.docker.com/r/microsoft/dotnet/" TargetMode="External"/><Relationship Id="rId9" Type="http://schemas.openxmlformats.org/officeDocument/2006/relationships/hyperlink" Target="https://docs.docker.com/machine/overview/" TargetMode="External"/><Relationship Id="rId14" Type="http://schemas.openxmlformats.org/officeDocument/2006/relationships/hyperlink" Target="https://github.com/Microsoft/VSTS-Docker-Preview"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docs.microsoft.com/en-us/virtualization/windowscontainers/manage-containers/hyperv-container" TargetMode="Externa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en-US" dirty="0"/>
              <a:t>Workshop</a:t>
            </a:r>
          </a:p>
        </p:txBody>
      </p:sp>
      <p:pic>
        <p:nvPicPr>
          <p:cNvPr id="21" name="Content Placeholder 23"/>
          <p:cNvPicPr>
            <a:picLocks noGrp="1" noChangeAspect="1"/>
          </p:cNvPicPr>
          <p:nvPr>
            <p:ph sz="quarter" idx="20"/>
          </p:nvPr>
        </p:nvPicPr>
        <p:blipFill>
          <a:blip r:embed="rId2" cstate="email">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en-US" dirty="0"/>
              <a:t>Container</a:t>
            </a:r>
          </a:p>
        </p:txBody>
      </p:sp>
      <p:sp>
        <p:nvSpPr>
          <p:cNvPr id="14" name="Text Placeholder 13"/>
          <p:cNvSpPr>
            <a:spLocks noGrp="1"/>
          </p:cNvSpPr>
          <p:nvPr>
            <p:ph type="body" sz="quarter" idx="12"/>
          </p:nvPr>
        </p:nvSpPr>
        <p:spPr/>
        <p:txBody>
          <a:bodyPr/>
          <a:lstStyle/>
          <a:p>
            <a:r>
              <a:rPr lang="en-US" dirty="0"/>
              <a:t>Rainer Stropek</a:t>
            </a:r>
          </a:p>
        </p:txBody>
      </p:sp>
      <p:sp>
        <p:nvSpPr>
          <p:cNvPr id="31" name="Text Placeholder 30"/>
          <p:cNvSpPr>
            <a:spLocks noGrp="1"/>
          </p:cNvSpPr>
          <p:nvPr>
            <p:ph type="body" sz="quarter" idx="13"/>
          </p:nvPr>
        </p:nvSpPr>
        <p:spPr/>
        <p:txBody>
          <a:bodyPr/>
          <a:lstStyle/>
          <a:p>
            <a:r>
              <a:rPr lang="en-US" dirty="0"/>
              <a:t>software architects </a:t>
            </a:r>
            <a:r>
              <a:rPr lang="en-US" dirty="0" err="1"/>
              <a:t>gmbh</a:t>
            </a:r>
            <a:endParaRPr lang="en-US" dirty="0"/>
          </a:p>
        </p:txBody>
      </p:sp>
      <p:sp>
        <p:nvSpPr>
          <p:cNvPr id="16" name="Text Placeholder 15"/>
          <p:cNvSpPr>
            <a:spLocks noGrp="1"/>
          </p:cNvSpPr>
          <p:nvPr>
            <p:ph type="body" sz="quarter" idx="15"/>
          </p:nvPr>
        </p:nvSpPr>
        <p:spPr/>
        <p:txBody>
          <a:bodyPr/>
          <a:lstStyle/>
          <a:p>
            <a:r>
              <a:rPr lang="en-US" dirty="0">
                <a:hlinkClick r:id="rId3"/>
              </a:rPr>
              <a:t>http://www.timecockpit.com</a:t>
            </a:r>
            <a:endParaRPr lang="en-US" dirty="0"/>
          </a:p>
          <a:p>
            <a:r>
              <a:rPr lang="en-US" dirty="0">
                <a:hlinkClick r:id="rId4"/>
              </a:rPr>
              <a:t>rainer@timecockpit.com</a:t>
            </a:r>
            <a:endParaRPr lang="en-US" dirty="0"/>
          </a:p>
          <a:p>
            <a:r>
              <a:rPr lang="en-US" dirty="0"/>
              <a:t>@</a:t>
            </a:r>
            <a:r>
              <a:rPr lang="en-US" dirty="0" err="1"/>
              <a:t>rstropek</a:t>
            </a:r>
            <a:endParaRPr lang="en-US" dirty="0"/>
          </a:p>
        </p:txBody>
      </p:sp>
      <p:sp>
        <p:nvSpPr>
          <p:cNvPr id="19" name="Text Placeholder 18"/>
          <p:cNvSpPr>
            <a:spLocks noGrp="1"/>
          </p:cNvSpPr>
          <p:nvPr>
            <p:ph type="body" sz="quarter" idx="25"/>
          </p:nvPr>
        </p:nvSpPr>
        <p:spPr/>
        <p:txBody>
          <a:bodyPr/>
          <a:lstStyle/>
          <a:p>
            <a:r>
              <a:rPr lang="en-US" dirty="0"/>
              <a:t>in the Microsoft Universe</a:t>
            </a:r>
          </a:p>
        </p:txBody>
      </p:sp>
      <p:sp>
        <p:nvSpPr>
          <p:cNvPr id="20" name="Text Placeholder 19"/>
          <p:cNvSpPr>
            <a:spLocks noGrp="1"/>
          </p:cNvSpPr>
          <p:nvPr>
            <p:ph type="body" sz="quarter" idx="26"/>
          </p:nvPr>
        </p:nvSpPr>
        <p:spPr/>
        <p:txBody>
          <a:bodyPr/>
          <a:lstStyle/>
          <a:p>
            <a:r>
              <a:rPr lang="en-US" dirty="0"/>
              <a:t>Web</a:t>
            </a:r>
          </a:p>
          <a:p>
            <a:r>
              <a:rPr lang="en-US" dirty="0"/>
              <a:t>Mail</a:t>
            </a:r>
          </a:p>
          <a:p>
            <a:r>
              <a:rPr lang="en-US" dirty="0"/>
              <a:t>Twitter</a:t>
            </a:r>
          </a:p>
        </p:txBody>
      </p:sp>
    </p:spTree>
    <p:extLst>
      <p:ext uri="{BB962C8B-B14F-4D97-AF65-F5344CB8AC3E}">
        <p14:creationId xmlns:p14="http://schemas.microsoft.com/office/powerpoint/2010/main" val="167075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6"/>
          </p:nvPr>
        </p:nvSpPr>
        <p:spPr/>
        <p:txBody>
          <a:bodyPr/>
          <a:lstStyle/>
          <a:p>
            <a:r>
              <a:rPr lang="en-US"/>
              <a:t>Isoluation</a:t>
            </a:r>
            <a:endParaRPr lang="en-US"/>
          </a:p>
        </p:txBody>
      </p:sp>
      <p:sp>
        <p:nvSpPr>
          <p:cNvPr id="7" name="Text Placeholder 6"/>
          <p:cNvSpPr>
            <a:spLocks noGrp="1"/>
          </p:cNvSpPr>
          <p:nvPr>
            <p:ph type="body" sz="quarter" idx="24"/>
          </p:nvPr>
        </p:nvSpPr>
        <p:spPr/>
        <p:txBody>
          <a:bodyPr/>
          <a:lstStyle/>
          <a:p>
            <a:endParaRPr lang="en-US"/>
          </a:p>
        </p:txBody>
      </p:sp>
      <p:sp>
        <p:nvSpPr>
          <p:cNvPr id="8" name="Text Placeholder 7"/>
          <p:cNvSpPr>
            <a:spLocks noGrp="1"/>
          </p:cNvSpPr>
          <p:nvPr>
            <p:ph type="body" sz="quarter" idx="25"/>
          </p:nvPr>
        </p:nvSpPr>
        <p:spPr/>
        <p:txBody>
          <a:bodyPr/>
          <a:lstStyle/>
          <a:p>
            <a:r>
              <a:rPr lang="en-US"/>
              <a:t>Windows </a:t>
            </a:r>
            <a:r>
              <a:rPr lang="en-US"/>
              <a:t>Hyper-V Containers</a:t>
            </a:r>
            <a:endParaRPr lang="en-US"/>
          </a:p>
        </p:txBody>
      </p:sp>
      <p:sp>
        <p:nvSpPr>
          <p:cNvPr id="9" name="Text Placeholder 8"/>
          <p:cNvSpPr>
            <a:spLocks noGrp="1"/>
          </p:cNvSpPr>
          <p:nvPr>
            <p:ph type="body" sz="quarter" idx="26"/>
          </p:nvPr>
        </p:nvSpPr>
        <p:spPr/>
        <p:txBody>
          <a:bodyPr/>
          <a:lstStyle/>
          <a:p>
            <a:endParaRPr lang="en-US"/>
          </a:p>
        </p:txBody>
      </p:sp>
    </p:spTree>
    <p:extLst>
      <p:ext uri="{BB962C8B-B14F-4D97-AF65-F5344CB8AC3E}">
        <p14:creationId xmlns:p14="http://schemas.microsoft.com/office/powerpoint/2010/main" val="792884403"/>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Isoluation</a:t>
            </a:r>
            <a:endParaRPr lang="en-US" dirty="0"/>
          </a:p>
        </p:txBody>
      </p:sp>
      <p:sp>
        <p:nvSpPr>
          <p:cNvPr id="7" name="Content Placeholder 6"/>
          <p:cNvSpPr>
            <a:spLocks noGrp="1"/>
          </p:cNvSpPr>
          <p:nvPr>
            <p:ph sz="quarter" idx="22"/>
          </p:nvPr>
        </p:nvSpPr>
        <p:spPr/>
        <p:txBody>
          <a:bodyPr/>
          <a:lstStyle/>
          <a:p>
            <a:r>
              <a:rPr lang="en-US" noProof="1"/>
              <a:t># Run Hyper-V container</a:t>
            </a:r>
          </a:p>
          <a:p>
            <a:r>
              <a:rPr lang="en-US" noProof="1"/>
              <a:t>docker run -it --rm --isolation=hyperv microsoft/nanoserver </a:t>
            </a:r>
          </a:p>
          <a:p>
            <a:r>
              <a:rPr lang="en-US" noProof="1"/>
              <a:t>	cmd /c ping localhost –t</a:t>
            </a:r>
          </a:p>
          <a:p>
            <a:endParaRPr lang="en-US" noProof="1"/>
          </a:p>
          <a:p>
            <a:r>
              <a:rPr lang="en-US" noProof="1"/>
              <a:t># Show vmwp.exe process on host -&gt; virtual machine</a:t>
            </a:r>
          </a:p>
          <a:p>
            <a:endParaRPr lang="en-US" noProof="1"/>
          </a:p>
          <a:p>
            <a:endParaRPr lang="en-US" noProof="1"/>
          </a:p>
          <a:p>
            <a:r>
              <a:rPr lang="en-US" noProof="1"/>
              <a:t># Run Windows Server container</a:t>
            </a:r>
          </a:p>
          <a:p>
            <a:r>
              <a:rPr lang="en-US" noProof="1"/>
              <a:t>docker run -it --rm --isolation=hyperv microsoft/nanoserver </a:t>
            </a:r>
          </a:p>
          <a:p>
            <a:r>
              <a:rPr lang="en-US" noProof="1"/>
              <a:t>	cmd /c ping localhost –t</a:t>
            </a:r>
          </a:p>
          <a:p>
            <a:endParaRPr lang="en-US" noProof="1"/>
          </a:p>
          <a:p>
            <a:r>
              <a:rPr lang="en-US" noProof="1"/>
              <a:t># Show ping process on host -&gt; kernel reuse</a:t>
            </a:r>
          </a:p>
        </p:txBody>
      </p:sp>
      <p:sp>
        <p:nvSpPr>
          <p:cNvPr id="8" name="Text Placeholder 7"/>
          <p:cNvSpPr>
            <a:spLocks noGrp="1"/>
          </p:cNvSpPr>
          <p:nvPr>
            <p:ph type="body" sz="quarter" idx="23"/>
          </p:nvPr>
        </p:nvSpPr>
        <p:spPr/>
        <p:txBody>
          <a:bodyPr/>
          <a:lstStyle/>
          <a:p>
            <a:r>
              <a:rPr lang="en-US"/>
              <a:t>Windows Hyper-V Containers</a:t>
            </a:r>
            <a:endParaRPr lang="en-US" dirty="0"/>
          </a:p>
        </p:txBody>
      </p:sp>
      <p:sp>
        <p:nvSpPr>
          <p:cNvPr id="9" name="Text Placeholder 8"/>
          <p:cNvSpPr>
            <a:spLocks noGrp="1"/>
          </p:cNvSpPr>
          <p:nvPr>
            <p:ph type="body" sz="quarter" idx="24"/>
          </p:nvPr>
        </p:nvSpPr>
        <p:spPr/>
        <p:txBody>
          <a:bodyPr/>
          <a:lstStyle/>
          <a:p>
            <a:endParaRPr lang="en-US" dirty="0"/>
          </a:p>
        </p:txBody>
      </p:sp>
      <p:sp>
        <p:nvSpPr>
          <p:cNvPr id="10" name="Text Placeholder 9"/>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1686931475"/>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 on Windows</a:t>
            </a:r>
          </a:p>
        </p:txBody>
      </p:sp>
      <p:sp>
        <p:nvSpPr>
          <p:cNvPr id="3" name="Text Placeholder 2"/>
          <p:cNvSpPr>
            <a:spLocks noGrp="1"/>
          </p:cNvSpPr>
          <p:nvPr>
            <p:ph type="body" sz="quarter" idx="25"/>
          </p:nvPr>
        </p:nvSpPr>
        <p:spPr/>
        <p:txBody>
          <a:bodyPr/>
          <a:lstStyle/>
          <a:p>
            <a:r>
              <a:rPr lang="en-US" dirty="0"/>
              <a:t>Running Linux containers on Windows</a:t>
            </a:r>
          </a:p>
        </p:txBody>
      </p:sp>
    </p:spTree>
    <p:extLst>
      <p:ext uri="{BB962C8B-B14F-4D97-AF65-F5344CB8AC3E}">
        <p14:creationId xmlns:p14="http://schemas.microsoft.com/office/powerpoint/2010/main" val="2845066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Linux on Windows</a:t>
            </a:r>
          </a:p>
        </p:txBody>
      </p:sp>
      <p:sp>
        <p:nvSpPr>
          <p:cNvPr id="5" name="Content Placeholder 4"/>
          <p:cNvSpPr>
            <a:spLocks noGrp="1"/>
          </p:cNvSpPr>
          <p:nvPr>
            <p:ph sz="quarter" idx="12"/>
          </p:nvPr>
        </p:nvSpPr>
        <p:spPr/>
        <p:txBody>
          <a:bodyPr/>
          <a:lstStyle/>
          <a:p>
            <a:r>
              <a:rPr lang="en-US" dirty="0"/>
              <a:t>Use </a:t>
            </a:r>
            <a:r>
              <a:rPr lang="en-US" dirty="0">
                <a:hlinkClick r:id="rId2"/>
              </a:rPr>
              <a:t>Docker for Windows</a:t>
            </a:r>
            <a:endParaRPr lang="en-US" dirty="0"/>
          </a:p>
          <a:p>
            <a:pPr lvl="1"/>
            <a:r>
              <a:rPr lang="en-US" dirty="0"/>
              <a:t>Uses Hyper-V to run Linux with Docker</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Run Docker client on Windows or Linux</a:t>
            </a:r>
          </a:p>
        </p:txBody>
      </p:sp>
      <p:sp>
        <p:nvSpPr>
          <p:cNvPr id="6" name="Text Placeholder 5"/>
          <p:cNvSpPr>
            <a:spLocks noGrp="1"/>
          </p:cNvSpPr>
          <p:nvPr>
            <p:ph type="body" sz="quarter" idx="23"/>
          </p:nvPr>
        </p:nvSpPr>
        <p:spPr/>
        <p:txBody>
          <a:bodyPr/>
          <a:lstStyle/>
          <a:p>
            <a:endParaRPr lang="en-US" dirty="0"/>
          </a:p>
        </p:txBody>
      </p:sp>
      <p:pic>
        <p:nvPicPr>
          <p:cNvPr id="2" name="Picture 1"/>
          <p:cNvPicPr>
            <a:picLocks noChangeAspect="1"/>
          </p:cNvPicPr>
          <p:nvPr/>
        </p:nvPicPr>
        <p:blipFill>
          <a:blip r:embed="rId3"/>
          <a:stretch>
            <a:fillRect/>
          </a:stretch>
        </p:blipFill>
        <p:spPr>
          <a:xfrm>
            <a:off x="876300" y="1817264"/>
            <a:ext cx="4658375" cy="1552792"/>
          </a:xfrm>
          <a:prstGeom prst="rect">
            <a:avLst/>
          </a:prstGeom>
        </p:spPr>
      </p:pic>
    </p:spTree>
    <p:extLst>
      <p:ext uri="{BB962C8B-B14F-4D97-AF65-F5344CB8AC3E}">
        <p14:creationId xmlns:p14="http://schemas.microsoft.com/office/powerpoint/2010/main" val="1085669086"/>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6"/>
          </p:nvPr>
        </p:nvSpPr>
        <p:spPr/>
        <p:txBody>
          <a:bodyPr/>
          <a:lstStyle/>
          <a:p>
            <a:r>
              <a:rPr lang="en-US" dirty="0"/>
              <a:t>Docker for Windows</a:t>
            </a:r>
          </a:p>
        </p:txBody>
      </p:sp>
      <p:sp>
        <p:nvSpPr>
          <p:cNvPr id="6" name="Text Placeholder 5"/>
          <p:cNvSpPr>
            <a:spLocks noGrp="1"/>
          </p:cNvSpPr>
          <p:nvPr>
            <p:ph type="body" sz="quarter" idx="24"/>
          </p:nvPr>
        </p:nvSpPr>
        <p:spPr/>
        <p:txBody>
          <a:bodyPr/>
          <a:lstStyle/>
          <a:p>
            <a:r>
              <a:rPr lang="en-US" dirty="0"/>
              <a:t>Docker for Windows UI</a:t>
            </a:r>
          </a:p>
          <a:p>
            <a:pPr lvl="1"/>
            <a:r>
              <a:rPr lang="en-US" dirty="0"/>
              <a:t>Settings</a:t>
            </a:r>
          </a:p>
          <a:p>
            <a:pPr lvl="1"/>
            <a:r>
              <a:rPr lang="en-US" dirty="0"/>
              <a:t>VM in Hyper-V</a:t>
            </a:r>
          </a:p>
          <a:p>
            <a:r>
              <a:rPr lang="en-US" dirty="0"/>
              <a:t>Container scenarios </a:t>
            </a:r>
          </a:p>
          <a:p>
            <a:pPr lvl="1"/>
            <a:r>
              <a:rPr lang="en-US" dirty="0"/>
              <a:t>Interactive container</a:t>
            </a:r>
          </a:p>
          <a:p>
            <a:pPr lvl="1"/>
            <a:r>
              <a:rPr lang="en-US" dirty="0"/>
              <a:t>Volume mapping</a:t>
            </a:r>
          </a:p>
          <a:p>
            <a:pPr lvl="1"/>
            <a:r>
              <a:rPr lang="en-US" dirty="0"/>
              <a:t>Port mapping</a:t>
            </a:r>
          </a:p>
          <a:p>
            <a:r>
              <a:rPr lang="en-US" dirty="0"/>
              <a:t>Microsoft-provide image</a:t>
            </a:r>
          </a:p>
          <a:p>
            <a:pPr lvl="1"/>
            <a:r>
              <a:rPr lang="en-US" dirty="0"/>
              <a:t>.NET on Linux</a:t>
            </a:r>
          </a:p>
        </p:txBody>
      </p:sp>
      <p:sp>
        <p:nvSpPr>
          <p:cNvPr id="7" name="Text Placeholder 6"/>
          <p:cNvSpPr>
            <a:spLocks noGrp="1"/>
          </p:cNvSpPr>
          <p:nvPr>
            <p:ph type="body" sz="quarter" idx="25"/>
          </p:nvPr>
        </p:nvSpPr>
        <p:spPr/>
        <p:txBody>
          <a:bodyPr/>
          <a:lstStyle/>
          <a:p>
            <a:endParaRPr lang="en-US" dirty="0"/>
          </a:p>
        </p:txBody>
      </p:sp>
      <p:sp>
        <p:nvSpPr>
          <p:cNvPr id="8" name="Text Placeholder 7"/>
          <p:cNvSpPr>
            <a:spLocks noGrp="1"/>
          </p:cNvSpPr>
          <p:nvPr>
            <p:ph type="body" sz="quarter" idx="26"/>
          </p:nvPr>
        </p:nvSpPr>
        <p:spPr/>
        <p:txBody>
          <a:bodyPr/>
          <a:lstStyle/>
          <a:p>
            <a:endParaRPr lang="en-US" dirty="0"/>
          </a:p>
        </p:txBody>
      </p:sp>
    </p:spTree>
    <p:extLst>
      <p:ext uri="{BB962C8B-B14F-4D97-AF65-F5344CB8AC3E}">
        <p14:creationId xmlns:p14="http://schemas.microsoft.com/office/powerpoint/2010/main" val="1350612400"/>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de-AT" dirty="0"/>
              <a:t>Demo</a:t>
            </a:r>
          </a:p>
        </p:txBody>
      </p:sp>
      <p:sp>
        <p:nvSpPr>
          <p:cNvPr id="7" name="Content Placeholder 6"/>
          <p:cNvSpPr>
            <a:spLocks noGrp="1"/>
          </p:cNvSpPr>
          <p:nvPr>
            <p:ph sz="quarter" idx="22"/>
          </p:nvPr>
        </p:nvSpPr>
        <p:spPr/>
        <p:txBody>
          <a:bodyPr/>
          <a:lstStyle/>
          <a:p>
            <a:r>
              <a:rPr lang="en-US" i="1" noProof="1"/>
              <a:t># Run interactive ubuntu container</a:t>
            </a:r>
          </a:p>
          <a:p>
            <a:r>
              <a:rPr lang="en-US" noProof="1"/>
              <a:t>docker run -it --rm ubuntu /bin/bash</a:t>
            </a:r>
          </a:p>
          <a:p>
            <a:endParaRPr lang="en-US" noProof="1"/>
          </a:p>
          <a:p>
            <a:r>
              <a:rPr lang="en-US" i="1" noProof="1"/>
              <a:t># Run postgres with </a:t>
            </a:r>
            <a:r>
              <a:rPr lang="en-US" b="1" i="1" noProof="1"/>
              <a:t>volume mapping</a:t>
            </a:r>
          </a:p>
          <a:p>
            <a:r>
              <a:rPr lang="en-US" noProof="1"/>
              <a:t>docker run –d --name postgres -v c:\temp\data:/dbdata -e POSTGRES_PASSWORD=P@ssw0rd! -e PGDATA=/dbdata postgres</a:t>
            </a:r>
          </a:p>
          <a:p>
            <a:r>
              <a:rPr lang="en-US" i="1" noProof="1"/>
              <a:t># Show content of mapped volume on Windows</a:t>
            </a:r>
          </a:p>
          <a:p>
            <a:endParaRPr lang="en-US" noProof="1"/>
          </a:p>
          <a:p>
            <a:r>
              <a:rPr lang="en-US" i="1" noProof="1"/>
              <a:t># Run mongo with </a:t>
            </a:r>
            <a:r>
              <a:rPr lang="en-US" b="1" i="1" noProof="1"/>
              <a:t>port mapping</a:t>
            </a:r>
          </a:p>
          <a:p>
            <a:r>
              <a:rPr lang="en-US" noProof="1"/>
              <a:t>docker run -d --name mongo -p 27017:27017 mongo</a:t>
            </a:r>
          </a:p>
          <a:p>
            <a:r>
              <a:rPr lang="en-US" i="1" noProof="1"/>
              <a:t># Use mongo client under Windows to access mongo in container</a:t>
            </a:r>
          </a:p>
          <a:p>
            <a:endParaRPr lang="en-US" noProof="1"/>
          </a:p>
          <a:p>
            <a:r>
              <a:rPr lang="en-US" noProof="1"/>
              <a:t># Run .NET Core on Linux</a:t>
            </a:r>
          </a:p>
          <a:p>
            <a:r>
              <a:rPr lang="en-US" noProof="1"/>
              <a:t>docker run -it --rm microsoft/dotnet /bin/bash</a:t>
            </a:r>
          </a:p>
          <a:p>
            <a:r>
              <a:rPr lang="en-US" noProof="1"/>
              <a:t>mkdir /demo</a:t>
            </a:r>
          </a:p>
          <a:p>
            <a:r>
              <a:rPr lang="en-US" noProof="1"/>
              <a:t>cd /demo</a:t>
            </a:r>
          </a:p>
          <a:p>
            <a:r>
              <a:rPr lang="en-US" noProof="1"/>
              <a:t>dotnet new console --framework netcoreapp1.1</a:t>
            </a:r>
          </a:p>
          <a:p>
            <a:r>
              <a:rPr lang="en-US" noProof="1"/>
              <a:t>ls –la</a:t>
            </a:r>
          </a:p>
          <a:p>
            <a:r>
              <a:rPr lang="en-US" noProof="1"/>
              <a:t>dotnet restore</a:t>
            </a:r>
          </a:p>
          <a:p>
            <a:r>
              <a:rPr lang="en-US" noProof="1"/>
              <a:t>dotnet run</a:t>
            </a:r>
          </a:p>
          <a:p>
            <a:endParaRPr lang="en-US" noProof="1"/>
          </a:p>
          <a:p>
            <a:r>
              <a:rPr lang="en-US" noProof="1"/>
              <a:t># Option: Show .NET Core with VSCode and </a:t>
            </a:r>
          </a:p>
          <a:p>
            <a:r>
              <a:rPr lang="en-US" noProof="1"/>
              <a:t>#         Volume mapping</a:t>
            </a:r>
          </a:p>
        </p:txBody>
      </p:sp>
      <p:sp>
        <p:nvSpPr>
          <p:cNvPr id="8" name="Text Placeholder 7"/>
          <p:cNvSpPr>
            <a:spLocks noGrp="1"/>
          </p:cNvSpPr>
          <p:nvPr>
            <p:ph type="body" sz="quarter" idx="23"/>
          </p:nvPr>
        </p:nvSpPr>
        <p:spPr/>
        <p:txBody>
          <a:bodyPr/>
          <a:lstStyle/>
          <a:p>
            <a:endParaRPr lang="de-AT"/>
          </a:p>
        </p:txBody>
      </p:sp>
      <p:sp>
        <p:nvSpPr>
          <p:cNvPr id="9" name="Text Placeholder 8"/>
          <p:cNvSpPr>
            <a:spLocks noGrp="1"/>
          </p:cNvSpPr>
          <p:nvPr>
            <p:ph type="body" sz="quarter" idx="24"/>
          </p:nvPr>
        </p:nvSpPr>
        <p:spPr/>
        <p:txBody>
          <a:bodyPr/>
          <a:lstStyle/>
          <a:p>
            <a:r>
              <a:rPr lang="en-US" dirty="0"/>
              <a:t>Prerequisites</a:t>
            </a:r>
          </a:p>
          <a:p>
            <a:pPr lvl="1"/>
            <a:r>
              <a:rPr lang="en-US" dirty="0"/>
              <a:t>Docker for Windows installed and configured</a:t>
            </a:r>
          </a:p>
          <a:p>
            <a:pPr lvl="1"/>
            <a:r>
              <a:rPr lang="en-US" dirty="0"/>
              <a:t>Don‘t forget to share drive in Docker for Windows settings!</a:t>
            </a:r>
          </a:p>
        </p:txBody>
      </p:sp>
      <p:sp>
        <p:nvSpPr>
          <p:cNvPr id="10" name="Text Placeholder 9"/>
          <p:cNvSpPr>
            <a:spLocks noGrp="1"/>
          </p:cNvSpPr>
          <p:nvPr>
            <p:ph type="body" sz="quarter" idx="25"/>
          </p:nvPr>
        </p:nvSpPr>
        <p:spPr/>
        <p:txBody>
          <a:bodyPr/>
          <a:lstStyle/>
          <a:p>
            <a:endParaRPr lang="de-AT" dirty="0"/>
          </a:p>
        </p:txBody>
      </p:sp>
      <p:pic>
        <p:nvPicPr>
          <p:cNvPr id="11" name="Picture 10"/>
          <p:cNvPicPr>
            <a:picLocks noChangeAspect="1"/>
          </p:cNvPicPr>
          <p:nvPr/>
        </p:nvPicPr>
        <p:blipFill>
          <a:blip r:embed="rId2"/>
          <a:stretch>
            <a:fillRect/>
          </a:stretch>
        </p:blipFill>
        <p:spPr>
          <a:xfrm>
            <a:off x="4790121" y="2479962"/>
            <a:ext cx="4102359" cy="2507673"/>
          </a:xfrm>
          <a:prstGeom prst="rect">
            <a:avLst/>
          </a:prstGeom>
        </p:spPr>
      </p:pic>
    </p:spTree>
    <p:extLst>
      <p:ext uri="{BB962C8B-B14F-4D97-AF65-F5344CB8AC3E}">
        <p14:creationId xmlns:p14="http://schemas.microsoft.com/office/powerpoint/2010/main" val="1794983895"/>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on Windows</a:t>
            </a:r>
          </a:p>
        </p:txBody>
      </p:sp>
      <p:sp>
        <p:nvSpPr>
          <p:cNvPr id="3" name="Text Placeholder 2"/>
          <p:cNvSpPr>
            <a:spLocks noGrp="1"/>
          </p:cNvSpPr>
          <p:nvPr>
            <p:ph type="body" sz="quarter" idx="25"/>
          </p:nvPr>
        </p:nvSpPr>
        <p:spPr/>
        <p:txBody>
          <a:bodyPr/>
          <a:lstStyle/>
          <a:p>
            <a:r>
              <a:rPr lang="en-US" dirty="0"/>
              <a:t>Running Windows containers on Windows</a:t>
            </a:r>
          </a:p>
        </p:txBody>
      </p:sp>
    </p:spTree>
    <p:extLst>
      <p:ext uri="{BB962C8B-B14F-4D97-AF65-F5344CB8AC3E}">
        <p14:creationId xmlns:p14="http://schemas.microsoft.com/office/powerpoint/2010/main" val="591232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Windows on Windows</a:t>
            </a:r>
          </a:p>
        </p:txBody>
      </p:sp>
      <p:sp>
        <p:nvSpPr>
          <p:cNvPr id="5" name="Content Placeholder 4"/>
          <p:cNvSpPr>
            <a:spLocks noGrp="1"/>
          </p:cNvSpPr>
          <p:nvPr>
            <p:ph sz="quarter" idx="12"/>
          </p:nvPr>
        </p:nvSpPr>
        <p:spPr/>
        <p:txBody>
          <a:bodyPr/>
          <a:lstStyle/>
          <a:p>
            <a:r>
              <a:rPr lang="en-US" dirty="0"/>
              <a:t>OS Support</a:t>
            </a:r>
          </a:p>
          <a:p>
            <a:pPr lvl="1"/>
            <a:r>
              <a:rPr lang="en-US" dirty="0"/>
              <a:t>Windows Server 2016</a:t>
            </a:r>
          </a:p>
          <a:p>
            <a:pPr lvl="1"/>
            <a:r>
              <a:rPr lang="en-US" dirty="0"/>
              <a:t>Windows 10 (Hyper-V Container)</a:t>
            </a:r>
          </a:p>
          <a:p>
            <a:pPr lvl="1"/>
            <a:r>
              <a:rPr lang="en-US" dirty="0"/>
              <a:t>Nice integration with Docker for Windows on Windows 10</a:t>
            </a:r>
          </a:p>
          <a:p>
            <a:r>
              <a:rPr lang="en-US" dirty="0"/>
              <a:t>Windows Server Container</a:t>
            </a:r>
          </a:p>
          <a:p>
            <a:r>
              <a:rPr lang="en-US" dirty="0"/>
              <a:t>Hyper-V Container</a:t>
            </a:r>
          </a:p>
          <a:p>
            <a:pPr lvl="1"/>
            <a:r>
              <a:rPr lang="en-US" dirty="0"/>
              <a:t>Additional isolation layer</a:t>
            </a:r>
          </a:p>
          <a:p>
            <a:pPr lvl="1"/>
            <a:r>
              <a:rPr lang="en-US" dirty="0"/>
              <a:t>Runs inside of Windows Nano Server VM</a:t>
            </a:r>
          </a:p>
          <a:p>
            <a:pPr lvl="1"/>
            <a:r>
              <a:rPr lang="en-US" sz="1400" noProof="1">
                <a:latin typeface="Lucida Console" panose="020B0609040504020204" pitchFamily="49" charset="0"/>
              </a:rPr>
              <a:t>docker run -it --rm </a:t>
            </a:r>
            <a:r>
              <a:rPr lang="en-US" sz="1400" noProof="1">
                <a:solidFill>
                  <a:srgbClr val="FF0000"/>
                </a:solidFill>
                <a:latin typeface="Lucida Console" panose="020B0609040504020204" pitchFamily="49" charset="0"/>
              </a:rPr>
              <a:t>--isolation=hyperv</a:t>
            </a:r>
            <a:r>
              <a:rPr lang="en-US" sz="1400" noProof="1">
                <a:latin typeface="Lucida Console" panose="020B0609040504020204" pitchFamily="49" charset="0"/>
              </a:rPr>
              <a:t> microsoft/nanoserver</a:t>
            </a:r>
          </a:p>
        </p:txBody>
      </p:sp>
      <p:sp>
        <p:nvSpPr>
          <p:cNvPr id="6" name="Text Placeholder 5"/>
          <p:cNvSpPr>
            <a:spLocks noGrp="1"/>
          </p:cNvSpPr>
          <p:nvPr>
            <p:ph type="body" sz="quarter" idx="23"/>
          </p:nvPr>
        </p:nvSpPr>
        <p:spPr/>
        <p:txBody>
          <a:bodyPr/>
          <a:lstStyle/>
          <a:p>
            <a:endParaRPr lang="en-US" dirty="0"/>
          </a:p>
        </p:txBody>
      </p:sp>
      <p:pic>
        <p:nvPicPr>
          <p:cNvPr id="1030" name="Picture 6" descr="C:\Users\R22F9~1.STR\AppData\Local\Temp\SNAGHTML4fed7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6193" y="781050"/>
            <a:ext cx="2381250" cy="1790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082434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030"/>
                                        </p:tgtEl>
                                        <p:attrNameLst>
                                          <p:attrName>style.visibility</p:attrName>
                                        </p:attrNameLst>
                                      </p:cBhvr>
                                      <p:to>
                                        <p:strVal val="visible"/>
                                      </p:to>
                                    </p:set>
                                    <p:animEffect transition="in" filter="fade">
                                      <p:cBhvr>
                                        <p:cTn id="19" dur="500"/>
                                        <p:tgtEl>
                                          <p:spTgt spid="103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
                                            <p:txEl>
                                              <p:pRg st="4" end="4"/>
                                            </p:txEl>
                                          </p:spTgt>
                                        </p:tgtEl>
                                        <p:attrNameLst>
                                          <p:attrName>style.visibility</p:attrName>
                                        </p:attrNameLst>
                                      </p:cBhvr>
                                      <p:to>
                                        <p:strVal val="visible"/>
                                      </p:to>
                                    </p:set>
                                    <p:animEffect transition="in" filter="fade">
                                      <p:cBhvr>
                                        <p:cTn id="24" dur="500"/>
                                        <p:tgtEl>
                                          <p:spTgt spid="5">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Effect transition="in" filter="fade">
                                      <p:cBhvr>
                                        <p:cTn id="29" dur="500"/>
                                        <p:tgtEl>
                                          <p:spTgt spid="5">
                                            <p:txEl>
                                              <p:pRg st="5" end="5"/>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fade">
                                      <p:cBhvr>
                                        <p:cTn id="32" dur="500"/>
                                        <p:tgtEl>
                                          <p:spTgt spid="5">
                                            <p:txEl>
                                              <p:pRg st="6" end="6"/>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animEffect transition="in" filter="fade">
                                      <p:cBhvr>
                                        <p:cTn id="35" dur="500"/>
                                        <p:tgtEl>
                                          <p:spTgt spid="5">
                                            <p:txEl>
                                              <p:pRg st="7" end="7"/>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
                                            <p:txEl>
                                              <p:pRg st="8" end="8"/>
                                            </p:txEl>
                                          </p:spTgt>
                                        </p:tgtEl>
                                        <p:attrNameLst>
                                          <p:attrName>style.visibility</p:attrName>
                                        </p:attrNameLst>
                                      </p:cBhvr>
                                      <p:to>
                                        <p:strVal val="visible"/>
                                      </p:to>
                                    </p:set>
                                    <p:animEffect transition="in" filter="fade">
                                      <p:cBhvr>
                                        <p:cTn id="38"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6"/>
          </p:nvPr>
        </p:nvSpPr>
        <p:spPr/>
        <p:txBody>
          <a:bodyPr/>
          <a:lstStyle/>
          <a:p>
            <a:r>
              <a:rPr lang="en-US" dirty="0"/>
              <a:t>Windows Container</a:t>
            </a:r>
          </a:p>
        </p:txBody>
      </p:sp>
      <p:sp>
        <p:nvSpPr>
          <p:cNvPr id="6" name="Text Placeholder 5"/>
          <p:cNvSpPr>
            <a:spLocks noGrp="1"/>
          </p:cNvSpPr>
          <p:nvPr>
            <p:ph type="body" sz="quarter" idx="24"/>
          </p:nvPr>
        </p:nvSpPr>
        <p:spPr/>
        <p:txBody>
          <a:bodyPr/>
          <a:lstStyle/>
          <a:p>
            <a:r>
              <a:rPr lang="en-US" dirty="0"/>
              <a:t>Docker on Windows 10</a:t>
            </a:r>
          </a:p>
          <a:p>
            <a:pPr lvl="1"/>
            <a:r>
              <a:rPr lang="en-US" dirty="0"/>
              <a:t>Nano Server</a:t>
            </a:r>
          </a:p>
          <a:p>
            <a:r>
              <a:rPr lang="en-US" dirty="0"/>
              <a:t>Docker on Windows </a:t>
            </a:r>
            <a:br>
              <a:rPr lang="en-US" dirty="0"/>
            </a:br>
            <a:r>
              <a:rPr lang="en-US" dirty="0"/>
              <a:t>Server 2016</a:t>
            </a:r>
          </a:p>
          <a:p>
            <a:pPr lvl="1"/>
            <a:r>
              <a:rPr lang="en-US" dirty="0"/>
              <a:t>Full Server</a:t>
            </a:r>
          </a:p>
          <a:p>
            <a:pPr lvl="1"/>
            <a:r>
              <a:rPr lang="en-US" dirty="0"/>
              <a:t>Nano Server</a:t>
            </a:r>
          </a:p>
          <a:p>
            <a:pPr lvl="1"/>
            <a:r>
              <a:rPr lang="en-US" dirty="0"/>
              <a:t>Remote Docker (Linux and Windows) client</a:t>
            </a:r>
          </a:p>
          <a:p>
            <a:r>
              <a:rPr lang="en-US" dirty="0"/>
              <a:t>Container scenarios</a:t>
            </a:r>
          </a:p>
          <a:p>
            <a:pPr lvl="1"/>
            <a:r>
              <a:rPr lang="en-US" dirty="0"/>
              <a:t>Interactive container</a:t>
            </a:r>
          </a:p>
          <a:p>
            <a:pPr lvl="1"/>
            <a:r>
              <a:rPr lang="en-US" dirty="0" err="1">
                <a:hlinkClick r:id="rId2"/>
              </a:rPr>
              <a:t>Dockerfiles</a:t>
            </a:r>
            <a:r>
              <a:rPr lang="en-US" dirty="0">
                <a:hlinkClick r:id="rId2"/>
              </a:rPr>
              <a:t> on Windows</a:t>
            </a:r>
            <a:endParaRPr lang="en-US" dirty="0"/>
          </a:p>
          <a:p>
            <a:pPr lvl="1"/>
            <a:r>
              <a:rPr lang="en-US" dirty="0"/>
              <a:t>Volume mapping</a:t>
            </a:r>
          </a:p>
          <a:p>
            <a:pPr lvl="1"/>
            <a:r>
              <a:rPr lang="en-US" dirty="0"/>
              <a:t>Ready-made container (.NET)</a:t>
            </a:r>
          </a:p>
        </p:txBody>
      </p:sp>
      <p:sp>
        <p:nvSpPr>
          <p:cNvPr id="7" name="Text Placeholder 6"/>
          <p:cNvSpPr>
            <a:spLocks noGrp="1"/>
          </p:cNvSpPr>
          <p:nvPr>
            <p:ph type="body" sz="quarter" idx="25"/>
          </p:nvPr>
        </p:nvSpPr>
        <p:spPr/>
        <p:txBody>
          <a:bodyPr/>
          <a:lstStyle/>
          <a:p>
            <a:endParaRPr lang="en-US" dirty="0"/>
          </a:p>
        </p:txBody>
      </p:sp>
      <p:sp>
        <p:nvSpPr>
          <p:cNvPr id="8" name="Text Placeholder 7"/>
          <p:cNvSpPr>
            <a:spLocks noGrp="1"/>
          </p:cNvSpPr>
          <p:nvPr>
            <p:ph type="body" sz="quarter" idx="26"/>
          </p:nvPr>
        </p:nvSpPr>
        <p:spPr/>
        <p:txBody>
          <a:bodyPr/>
          <a:lstStyle/>
          <a:p>
            <a:endParaRPr lang="en-US" dirty="0"/>
          </a:p>
        </p:txBody>
      </p:sp>
    </p:spTree>
    <p:extLst>
      <p:ext uri="{BB962C8B-B14F-4D97-AF65-F5344CB8AC3E}">
        <p14:creationId xmlns:p14="http://schemas.microsoft.com/office/powerpoint/2010/main" val="1144713619"/>
      </p:ext>
    </p:extLst>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de-AT" dirty="0"/>
              <a:t>Demo</a:t>
            </a:r>
          </a:p>
        </p:txBody>
      </p:sp>
      <p:sp>
        <p:nvSpPr>
          <p:cNvPr id="7" name="Content Placeholder 6"/>
          <p:cNvSpPr>
            <a:spLocks noGrp="1"/>
          </p:cNvSpPr>
          <p:nvPr>
            <p:ph sz="quarter" idx="22"/>
          </p:nvPr>
        </p:nvSpPr>
        <p:spPr/>
        <p:txBody>
          <a:bodyPr/>
          <a:lstStyle/>
          <a:p>
            <a:r>
              <a:rPr lang="en-US" i="1" noProof="1"/>
              <a:t># Ping Docker host on Windows Server</a:t>
            </a:r>
          </a:p>
          <a:p>
            <a:r>
              <a:rPr lang="en-US" noProof="1"/>
              <a:t>docker -H tcp://1.2.3.4:2375 info</a:t>
            </a:r>
          </a:p>
          <a:p>
            <a:r>
              <a:rPr lang="en-US" noProof="1"/>
              <a:t>set DOCKER_HOST=tcp://1.2.3.4:2375</a:t>
            </a:r>
          </a:p>
          <a:p>
            <a:r>
              <a:rPr lang="en-US" noProof="1"/>
              <a:t>docker info</a:t>
            </a:r>
          </a:p>
          <a:p>
            <a:r>
              <a:rPr lang="en-US" noProof="1"/>
              <a:t>docker ps -a</a:t>
            </a:r>
          </a:p>
          <a:p>
            <a:r>
              <a:rPr lang="en-US" noProof="1"/>
              <a:t>docker images</a:t>
            </a:r>
          </a:p>
          <a:p>
            <a:endParaRPr lang="en-US" noProof="1"/>
          </a:p>
          <a:p>
            <a:r>
              <a:rPr lang="en-US" i="1" noProof="1"/>
              <a:t># Run ’dir’ inside a short-lived Nano Server container</a:t>
            </a:r>
          </a:p>
          <a:p>
            <a:r>
              <a:rPr lang="en-US" noProof="1"/>
              <a:t>docker run --rm microsoft/nanoserver cmd /C dir</a:t>
            </a:r>
          </a:p>
          <a:p>
            <a:endParaRPr lang="en-US" noProof="1"/>
          </a:p>
          <a:p>
            <a:r>
              <a:rPr lang="en-US" i="1" noProof="1"/>
              <a:t># Run existing IIS image (source: Microsoft)</a:t>
            </a:r>
          </a:p>
          <a:p>
            <a:r>
              <a:rPr lang="en-US" noProof="1"/>
              <a:t>docker run -d -p 80:80 microsoft/iis</a:t>
            </a:r>
          </a:p>
          <a:p>
            <a:endParaRPr lang="en-US" noProof="1"/>
          </a:p>
          <a:p>
            <a:r>
              <a:rPr lang="en-US" i="1" noProof="1"/>
              <a:t># Volume mapping</a:t>
            </a:r>
          </a:p>
          <a:p>
            <a:r>
              <a:rPr lang="en-US" noProof="1"/>
              <a:t>echo Hello &gt; c:\temp\greeting.txt</a:t>
            </a:r>
          </a:p>
          <a:p>
            <a:r>
              <a:rPr lang="en-US" noProof="1"/>
              <a:t>docker run --rm -v c:\temp:c:\somedir microsoft/nanoserver cmd /C type \somedir\greeting.txt </a:t>
            </a:r>
          </a:p>
          <a:p>
            <a:endParaRPr lang="en-US" noProof="1"/>
          </a:p>
        </p:txBody>
      </p:sp>
      <p:sp>
        <p:nvSpPr>
          <p:cNvPr id="8" name="Text Placeholder 7"/>
          <p:cNvSpPr>
            <a:spLocks noGrp="1"/>
          </p:cNvSpPr>
          <p:nvPr>
            <p:ph type="body" sz="quarter" idx="23"/>
          </p:nvPr>
        </p:nvSpPr>
        <p:spPr/>
        <p:txBody>
          <a:bodyPr/>
          <a:lstStyle/>
          <a:p>
            <a:endParaRPr lang="de-AT"/>
          </a:p>
        </p:txBody>
      </p:sp>
      <p:sp>
        <p:nvSpPr>
          <p:cNvPr id="9" name="Text Placeholder 8"/>
          <p:cNvSpPr>
            <a:spLocks noGrp="1"/>
          </p:cNvSpPr>
          <p:nvPr>
            <p:ph type="body" sz="quarter" idx="24"/>
          </p:nvPr>
        </p:nvSpPr>
        <p:spPr/>
        <p:txBody>
          <a:bodyPr/>
          <a:lstStyle/>
          <a:p>
            <a:r>
              <a:rPr lang="en-US" dirty="0"/>
              <a:t>Prerequisites</a:t>
            </a:r>
          </a:p>
          <a:p>
            <a:pPr lvl="1"/>
            <a:r>
              <a:rPr lang="en-US" dirty="0"/>
              <a:t>Windows Server with </a:t>
            </a:r>
            <a:br>
              <a:rPr lang="en-US" dirty="0"/>
            </a:br>
            <a:r>
              <a:rPr lang="en-US" dirty="0"/>
              <a:t>Container support</a:t>
            </a:r>
          </a:p>
        </p:txBody>
      </p:sp>
      <p:sp>
        <p:nvSpPr>
          <p:cNvPr id="10" name="Text Placeholder 9"/>
          <p:cNvSpPr>
            <a:spLocks noGrp="1"/>
          </p:cNvSpPr>
          <p:nvPr>
            <p:ph type="body" sz="quarter" idx="25"/>
          </p:nvPr>
        </p:nvSpPr>
        <p:spPr/>
        <p:txBody>
          <a:bodyPr/>
          <a:lstStyle/>
          <a:p>
            <a:r>
              <a:rPr lang="de-AT" dirty="0"/>
              <a:t>See also sample </a:t>
            </a:r>
            <a:r>
              <a:rPr lang="de-AT" dirty="0" err="1"/>
              <a:t>Dockerfile</a:t>
            </a:r>
            <a:r>
              <a:rPr lang="de-AT" dirty="0"/>
              <a:t> </a:t>
            </a:r>
            <a:r>
              <a:rPr lang="de-AT" dirty="0">
                <a:hlinkClick r:id="rId2"/>
              </a:rPr>
              <a:t>https://github.com/rstropek/DockerVS2015Intro/blob/master/dockerDemos/07-win-container-nano-server/Dockerfile</a:t>
            </a:r>
            <a:endParaRPr lang="de-AT" dirty="0"/>
          </a:p>
        </p:txBody>
      </p:sp>
    </p:spTree>
    <p:extLst>
      <p:ext uri="{BB962C8B-B14F-4D97-AF65-F5344CB8AC3E}">
        <p14:creationId xmlns:p14="http://schemas.microsoft.com/office/powerpoint/2010/main" val="3026475013"/>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Your Host</a:t>
            </a:r>
          </a:p>
        </p:txBody>
      </p:sp>
      <p:sp>
        <p:nvSpPr>
          <p:cNvPr id="3" name="Inhaltsplatzhalter 2"/>
          <p:cNvSpPr>
            <a:spLocks noGrp="1"/>
          </p:cNvSpPr>
          <p:nvPr>
            <p:ph sz="quarter" idx="12"/>
          </p:nvPr>
        </p:nvSpPr>
        <p:spPr/>
        <p:txBody>
          <a:bodyPr/>
          <a:lstStyle/>
          <a:p>
            <a:r>
              <a:rPr lang="en-US" dirty="0"/>
              <a:t>Rainer Stropek</a:t>
            </a:r>
          </a:p>
          <a:p>
            <a:pPr lvl="1"/>
            <a:r>
              <a:rPr lang="en-US" dirty="0"/>
              <a:t>Developer, Entrepreneur</a:t>
            </a:r>
          </a:p>
          <a:p>
            <a:pPr lvl="1"/>
            <a:r>
              <a:rPr lang="en-US" dirty="0"/>
              <a:t>MVP Microsoft Azure</a:t>
            </a:r>
          </a:p>
          <a:p>
            <a:pPr lvl="1"/>
            <a:r>
              <a:rPr lang="en-US" dirty="0"/>
              <a:t>MVP Development Technologies</a:t>
            </a:r>
          </a:p>
          <a:p>
            <a:pPr lvl="1"/>
            <a:r>
              <a:rPr lang="en-US" dirty="0"/>
              <a:t>MS Regional Director</a:t>
            </a:r>
          </a:p>
          <a:p>
            <a:pPr lvl="1"/>
            <a:r>
              <a:rPr lang="en-US" dirty="0"/>
              <a:t>Senior Consultant IT-Visions</a:t>
            </a:r>
          </a:p>
          <a:p>
            <a:r>
              <a:rPr lang="en-US" dirty="0"/>
              <a:t>Contact</a:t>
            </a:r>
          </a:p>
          <a:p>
            <a:pPr lvl="1"/>
            <a:r>
              <a:rPr lang="en-US" dirty="0"/>
              <a:t>software architects </a:t>
            </a:r>
            <a:r>
              <a:rPr lang="en-US" dirty="0" err="1"/>
              <a:t>gmbh</a:t>
            </a:r>
            <a:br>
              <a:rPr lang="en-US" dirty="0"/>
            </a:br>
            <a:r>
              <a:rPr lang="en-US" dirty="0">
                <a:hlinkClick r:id="rId2"/>
              </a:rPr>
              <a:t>rainer@timecockpit.com</a:t>
            </a:r>
            <a:br>
              <a:rPr lang="en-US" dirty="0"/>
            </a:br>
            <a:r>
              <a:rPr lang="en-US" dirty="0"/>
              <a:t>Twitter: @</a:t>
            </a:r>
            <a:r>
              <a:rPr lang="en-US" dirty="0" err="1"/>
              <a:t>rstropek</a:t>
            </a:r>
            <a:endParaRPr lang="en-US" dirty="0"/>
          </a:p>
        </p:txBody>
      </p:sp>
      <p:pic>
        <p:nvPicPr>
          <p:cNvPr id="16" name="Inhaltsplatzhalter 15"/>
          <p:cNvPicPr>
            <a:picLocks noGrp="1" noChangeAspect="1"/>
          </p:cNvPicPr>
          <p:nvPr>
            <p:ph sz="quarter" idx="13"/>
          </p:nvPr>
        </p:nvPicPr>
        <p:blipFill>
          <a:blip r:embed="rId3" cstate="email">
            <a:extLst>
              <a:ext uri="{28A0092B-C50C-407E-A947-70E740481C1C}">
                <a14:useLocalDpi xmlns:a14="http://schemas.microsoft.com/office/drawing/2010/main" val="0"/>
              </a:ext>
            </a:extLst>
          </a:blip>
          <a:stretch>
            <a:fillRect/>
          </a:stretch>
        </p:blipFill>
        <p:spPr>
          <a:xfrm>
            <a:off x="5076131" y="1275607"/>
            <a:ext cx="3240285" cy="2160190"/>
          </a:xfrm>
        </p:spPr>
      </p:pic>
      <p:sp>
        <p:nvSpPr>
          <p:cNvPr id="20" name="Textplatzhalter 19"/>
          <p:cNvSpPr>
            <a:spLocks noGrp="1"/>
          </p:cNvSpPr>
          <p:nvPr>
            <p:ph type="body" sz="quarter" idx="23"/>
          </p:nvPr>
        </p:nvSpPr>
        <p:spPr/>
        <p:txBody>
          <a:bodyPr/>
          <a:lstStyle/>
          <a:p>
            <a:endParaRPr lang="en-US"/>
          </a:p>
        </p:txBody>
      </p:sp>
      <p:sp>
        <p:nvSpPr>
          <p:cNvPr id="21" name="Textplatzhalter 20"/>
          <p:cNvSpPr>
            <a:spLocks noGrp="1"/>
          </p:cNvSpPr>
          <p:nvPr>
            <p:ph type="body" sz="quarter" idx="24"/>
          </p:nvPr>
        </p:nvSpPr>
        <p:spPr/>
        <p:txBody>
          <a:bodyPr/>
          <a:lstStyle/>
          <a:p>
            <a:endParaRPr lang="en-US"/>
          </a:p>
        </p:txBody>
      </p:sp>
    </p:spTree>
    <p:extLst>
      <p:ext uri="{BB962C8B-B14F-4D97-AF65-F5344CB8AC3E}">
        <p14:creationId xmlns:p14="http://schemas.microsoft.com/office/powerpoint/2010/main" val="3721104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Windows on Windows</a:t>
            </a:r>
          </a:p>
        </p:txBody>
      </p:sp>
      <p:sp>
        <p:nvSpPr>
          <p:cNvPr id="3" name="Content Placeholder 2"/>
          <p:cNvSpPr>
            <a:spLocks noGrp="1"/>
          </p:cNvSpPr>
          <p:nvPr>
            <p:ph sz="quarter" idx="12"/>
          </p:nvPr>
        </p:nvSpPr>
        <p:spPr/>
        <p:txBody>
          <a:bodyPr/>
          <a:lstStyle/>
          <a:p>
            <a:r>
              <a:rPr lang="en-US" dirty="0"/>
              <a:t>Configuration via </a:t>
            </a:r>
            <a:r>
              <a:rPr lang="en-US" i="1" dirty="0" err="1"/>
              <a:t>daemon.json</a:t>
            </a:r>
            <a:endParaRPr lang="en-US" i="1" dirty="0"/>
          </a:p>
          <a:p>
            <a:pPr lvl="1"/>
            <a:r>
              <a:rPr lang="en-US" dirty="0"/>
              <a:t>Details see </a:t>
            </a:r>
            <a:r>
              <a:rPr lang="en-US" dirty="0">
                <a:hlinkClick r:id="rId2"/>
              </a:rPr>
              <a:t>Microsoft docs</a:t>
            </a:r>
            <a:endParaRPr lang="en-US" dirty="0"/>
          </a:p>
          <a:p>
            <a:pPr>
              <a:spcBef>
                <a:spcPts val="600"/>
              </a:spcBef>
            </a:pPr>
            <a:r>
              <a:rPr lang="en-US" dirty="0"/>
              <a:t>Support for </a:t>
            </a:r>
            <a:r>
              <a:rPr lang="en-US" dirty="0" err="1"/>
              <a:t>Dockerfiles</a:t>
            </a:r>
            <a:endParaRPr lang="en-US" dirty="0"/>
          </a:p>
          <a:p>
            <a:pPr lvl="1"/>
            <a:r>
              <a:rPr lang="en-US" dirty="0"/>
              <a:t>Windows shell</a:t>
            </a:r>
          </a:p>
          <a:p>
            <a:pPr lvl="1"/>
            <a:r>
              <a:rPr lang="en-US" dirty="0" err="1"/>
              <a:t>Powershell</a:t>
            </a:r>
            <a:r>
              <a:rPr lang="en-US" dirty="0"/>
              <a:t> support</a:t>
            </a:r>
          </a:p>
          <a:p>
            <a:pPr lvl="1"/>
            <a:r>
              <a:rPr lang="en-US" dirty="0"/>
              <a:t>Details see </a:t>
            </a:r>
            <a:r>
              <a:rPr lang="en-US" dirty="0">
                <a:hlinkClick r:id="rId3"/>
              </a:rPr>
              <a:t>Microsoft docs</a:t>
            </a:r>
            <a:endParaRPr lang="en-US" dirty="0"/>
          </a:p>
          <a:p>
            <a:pPr>
              <a:spcBef>
                <a:spcPts val="600"/>
              </a:spcBef>
            </a:pPr>
            <a:r>
              <a:rPr lang="en-US" dirty="0"/>
              <a:t>Swarm-support is coming</a:t>
            </a:r>
          </a:p>
          <a:p>
            <a:pPr lvl="1"/>
            <a:r>
              <a:rPr lang="en-US" dirty="0"/>
              <a:t>Available to Windows 10 insiders already</a:t>
            </a:r>
          </a:p>
          <a:p>
            <a:pPr lvl="1"/>
            <a:r>
              <a:rPr lang="en-US" dirty="0"/>
              <a:t>Details see </a:t>
            </a:r>
            <a:r>
              <a:rPr lang="en-US" dirty="0">
                <a:hlinkClick r:id="rId4"/>
              </a:rPr>
              <a:t>blog post</a:t>
            </a:r>
            <a:endParaRPr lang="en-US" dirty="0"/>
          </a:p>
          <a:p>
            <a:pPr>
              <a:spcBef>
                <a:spcPts val="600"/>
              </a:spcBef>
            </a:pPr>
            <a:r>
              <a:rPr lang="en-US" dirty="0">
                <a:hlinkClick r:id="rId5"/>
              </a:rPr>
              <a:t>PowerShell for Docker</a:t>
            </a:r>
            <a:endParaRPr lang="en-US" dirty="0"/>
          </a:p>
          <a:p>
            <a:pPr lvl="1"/>
            <a:r>
              <a:rPr lang="en-US" dirty="0"/>
              <a:t>Alternative to Docker CLI</a:t>
            </a:r>
          </a:p>
        </p:txBody>
      </p:sp>
      <p:sp>
        <p:nvSpPr>
          <p:cNvPr id="4" name="Text Placehold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328424072"/>
      </p:ext>
    </p:extLst>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on Azure</a:t>
            </a:r>
          </a:p>
        </p:txBody>
      </p:sp>
      <p:sp>
        <p:nvSpPr>
          <p:cNvPr id="3" name="Text Placeholder 2"/>
          <p:cNvSpPr>
            <a:spLocks noGrp="1"/>
          </p:cNvSpPr>
          <p:nvPr>
            <p:ph type="body" sz="quarter" idx="25"/>
          </p:nvPr>
        </p:nvSpPr>
        <p:spPr/>
        <p:txBody>
          <a:bodyPr/>
          <a:lstStyle/>
          <a:p>
            <a:r>
              <a:rPr lang="en-US" dirty="0"/>
              <a:t>Running containers in Azure</a:t>
            </a:r>
          </a:p>
        </p:txBody>
      </p:sp>
    </p:spTree>
    <p:extLst>
      <p:ext uri="{BB962C8B-B14F-4D97-AF65-F5344CB8AC3E}">
        <p14:creationId xmlns:p14="http://schemas.microsoft.com/office/powerpoint/2010/main" val="2753095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Docker on Azure</a:t>
            </a:r>
          </a:p>
        </p:txBody>
      </p:sp>
      <p:sp>
        <p:nvSpPr>
          <p:cNvPr id="5" name="Content Placeholder 4"/>
          <p:cNvSpPr>
            <a:spLocks noGrp="1"/>
          </p:cNvSpPr>
          <p:nvPr>
            <p:ph sz="quarter" idx="12"/>
          </p:nvPr>
        </p:nvSpPr>
        <p:spPr/>
        <p:txBody>
          <a:bodyPr/>
          <a:lstStyle/>
          <a:p>
            <a:r>
              <a:rPr lang="en-US" dirty="0"/>
              <a:t>Docker support in </a:t>
            </a:r>
            <a:r>
              <a:rPr lang="en-US" i="1" dirty="0"/>
              <a:t>Azure Resource Manager</a:t>
            </a:r>
            <a:r>
              <a:rPr lang="en-US" dirty="0"/>
              <a:t> (ARM)</a:t>
            </a:r>
            <a:endParaRPr lang="en-US" dirty="0">
              <a:hlinkClick r:id="rId2"/>
            </a:endParaRPr>
          </a:p>
          <a:p>
            <a:pPr lvl="1"/>
            <a:r>
              <a:rPr lang="en-US" dirty="0">
                <a:hlinkClick r:id="rId2"/>
              </a:rPr>
              <a:t>Extension for Docker on Linux</a:t>
            </a:r>
            <a:endParaRPr lang="en-US" dirty="0"/>
          </a:p>
          <a:p>
            <a:pPr lvl="1"/>
            <a:r>
              <a:rPr lang="en-US" dirty="0">
                <a:hlinkClick r:id="rId3"/>
              </a:rPr>
              <a:t>Ready-made ARM-templates</a:t>
            </a:r>
            <a:r>
              <a:rPr lang="en-US" dirty="0"/>
              <a:t> (e.g. </a:t>
            </a:r>
            <a:r>
              <a:rPr lang="en-US" dirty="0">
                <a:hlinkClick r:id="rId4"/>
              </a:rPr>
              <a:t>Docker on Ubuntu</a:t>
            </a:r>
            <a:r>
              <a:rPr lang="en-US" dirty="0"/>
              <a:t>)</a:t>
            </a:r>
          </a:p>
          <a:p>
            <a:pPr marL="13800"/>
            <a:r>
              <a:rPr lang="en-US" dirty="0">
                <a:hlinkClick r:id="rId5"/>
              </a:rPr>
              <a:t>Azure driver</a:t>
            </a:r>
            <a:r>
              <a:rPr lang="en-US" dirty="0"/>
              <a:t> for </a:t>
            </a:r>
            <a:r>
              <a:rPr lang="en-US" i="1" dirty="0"/>
              <a:t>Docker Machine</a:t>
            </a:r>
          </a:p>
          <a:p>
            <a:r>
              <a:rPr lang="en-US" dirty="0">
                <a:hlinkClick r:id="rId6"/>
              </a:rPr>
              <a:t>Azure Container Services (ACS)</a:t>
            </a:r>
            <a:endParaRPr lang="en-US" dirty="0"/>
          </a:p>
          <a:p>
            <a:r>
              <a:rPr lang="en-US" dirty="0"/>
              <a:t>Storage</a:t>
            </a:r>
            <a:endParaRPr lang="en-US" dirty="0">
              <a:hlinkClick r:id="rId7"/>
            </a:endParaRPr>
          </a:p>
          <a:p>
            <a:pPr lvl="1"/>
            <a:r>
              <a:rPr lang="en-US" dirty="0">
                <a:hlinkClick r:id="rId7"/>
              </a:rPr>
              <a:t>Docker Volume Driver for Azure File Storage</a:t>
            </a:r>
            <a:endParaRPr lang="en-US" dirty="0"/>
          </a:p>
        </p:txBody>
      </p:sp>
      <p:sp>
        <p:nvSpPr>
          <p:cNvPr id="6" name="Text Placeholder 5"/>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3067379427"/>
      </p:ext>
    </p:extLst>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6"/>
          </p:nvPr>
        </p:nvSpPr>
        <p:spPr/>
        <p:txBody>
          <a:bodyPr/>
          <a:lstStyle/>
          <a:p>
            <a:r>
              <a:rPr lang="en-US" dirty="0"/>
              <a:t>Containers in Azure</a:t>
            </a:r>
          </a:p>
        </p:txBody>
      </p:sp>
      <p:sp>
        <p:nvSpPr>
          <p:cNvPr id="6" name="Text Placeholder 5"/>
          <p:cNvSpPr>
            <a:spLocks noGrp="1"/>
          </p:cNvSpPr>
          <p:nvPr>
            <p:ph type="body" sz="quarter" idx="24"/>
          </p:nvPr>
        </p:nvSpPr>
        <p:spPr/>
        <p:txBody>
          <a:bodyPr/>
          <a:lstStyle/>
          <a:p>
            <a:r>
              <a:rPr lang="en-US" dirty="0"/>
              <a:t>Docker Machine</a:t>
            </a:r>
          </a:p>
          <a:p>
            <a:pPr lvl="1"/>
            <a:r>
              <a:rPr lang="en-US" dirty="0"/>
              <a:t>Azure Driver</a:t>
            </a:r>
          </a:p>
          <a:p>
            <a:r>
              <a:rPr lang="en-US" dirty="0"/>
              <a:t>ARM with Docker</a:t>
            </a:r>
          </a:p>
          <a:p>
            <a:pPr lvl="1"/>
            <a:r>
              <a:rPr lang="en-US" dirty="0"/>
              <a:t>Using </a:t>
            </a:r>
            <a:r>
              <a:rPr lang="en-US" dirty="0" err="1"/>
              <a:t>Quickstart</a:t>
            </a:r>
            <a:r>
              <a:rPr lang="en-US" dirty="0"/>
              <a:t> Template</a:t>
            </a:r>
          </a:p>
          <a:p>
            <a:r>
              <a:rPr lang="en-US" dirty="0"/>
              <a:t>Volume driver for Files</a:t>
            </a:r>
          </a:p>
        </p:txBody>
      </p:sp>
      <p:sp>
        <p:nvSpPr>
          <p:cNvPr id="7" name="Text Placeholder 6"/>
          <p:cNvSpPr>
            <a:spLocks noGrp="1"/>
          </p:cNvSpPr>
          <p:nvPr>
            <p:ph type="body" sz="quarter" idx="25"/>
          </p:nvPr>
        </p:nvSpPr>
        <p:spPr/>
        <p:txBody>
          <a:bodyPr/>
          <a:lstStyle/>
          <a:p>
            <a:endParaRPr lang="en-US" dirty="0"/>
          </a:p>
        </p:txBody>
      </p:sp>
      <p:sp>
        <p:nvSpPr>
          <p:cNvPr id="8" name="Text Placeholder 7"/>
          <p:cNvSpPr>
            <a:spLocks noGrp="1"/>
          </p:cNvSpPr>
          <p:nvPr>
            <p:ph type="body" sz="quarter" idx="26"/>
          </p:nvPr>
        </p:nvSpPr>
        <p:spPr/>
        <p:txBody>
          <a:bodyPr/>
          <a:lstStyle/>
          <a:p>
            <a:endParaRPr lang="en-US" dirty="0"/>
          </a:p>
        </p:txBody>
      </p:sp>
    </p:spTree>
    <p:extLst>
      <p:ext uri="{BB962C8B-B14F-4D97-AF65-F5344CB8AC3E}">
        <p14:creationId xmlns:p14="http://schemas.microsoft.com/office/powerpoint/2010/main" val="2339745574"/>
      </p:ext>
    </p:extLst>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de-AT" dirty="0"/>
              <a:t>Demo</a:t>
            </a:r>
          </a:p>
        </p:txBody>
      </p:sp>
      <p:sp>
        <p:nvSpPr>
          <p:cNvPr id="7" name="Content Placeholder 6"/>
          <p:cNvSpPr>
            <a:spLocks noGrp="1"/>
          </p:cNvSpPr>
          <p:nvPr>
            <p:ph sz="quarter" idx="22"/>
          </p:nvPr>
        </p:nvSpPr>
        <p:spPr/>
        <p:txBody>
          <a:bodyPr/>
          <a:lstStyle/>
          <a:p>
            <a:r>
              <a:rPr lang="de-AT" dirty="0" err="1"/>
              <a:t>docker-machine</a:t>
            </a:r>
            <a:r>
              <a:rPr lang="de-AT" dirty="0"/>
              <a:t> </a:t>
            </a:r>
            <a:r>
              <a:rPr lang="de-AT" dirty="0" err="1"/>
              <a:t>create</a:t>
            </a:r>
            <a:r>
              <a:rPr lang="de-AT" dirty="0"/>
              <a:t> --driver </a:t>
            </a:r>
            <a:r>
              <a:rPr lang="de-AT" dirty="0" err="1"/>
              <a:t>azure</a:t>
            </a:r>
            <a:r>
              <a:rPr lang="de-AT" dirty="0"/>
              <a:t> --</a:t>
            </a:r>
            <a:r>
              <a:rPr lang="de-AT" dirty="0" err="1"/>
              <a:t>azure-subscription-id</a:t>
            </a:r>
            <a:r>
              <a:rPr lang="de-AT" dirty="0"/>
              <a:t> 00000000-0000-0000-0000-000000000000 doc16-demo</a:t>
            </a:r>
          </a:p>
          <a:p>
            <a:r>
              <a:rPr lang="de-AT" i="1" dirty="0"/>
              <a:t># Show </a:t>
            </a:r>
            <a:r>
              <a:rPr lang="de-AT" i="1" dirty="0" err="1"/>
              <a:t>result</a:t>
            </a:r>
            <a:r>
              <a:rPr lang="de-AT" i="1" dirty="0"/>
              <a:t> in Azure Portal</a:t>
            </a:r>
          </a:p>
          <a:p>
            <a:endParaRPr lang="sv-SE" dirty="0"/>
          </a:p>
          <a:p>
            <a:r>
              <a:rPr lang="sv-SE" i="1" dirty="0"/>
              <a:t># Create volume on Azure files</a:t>
            </a:r>
          </a:p>
          <a:p>
            <a:r>
              <a:rPr lang="sv-SE" dirty="0"/>
              <a:t>docker volume ls</a:t>
            </a:r>
          </a:p>
          <a:p>
            <a:r>
              <a:rPr lang="en-US" dirty="0" err="1"/>
              <a:t>docker</a:t>
            </a:r>
            <a:r>
              <a:rPr lang="en-US" dirty="0"/>
              <a:t> volume create -d </a:t>
            </a:r>
            <a:r>
              <a:rPr lang="en-US" dirty="0" err="1"/>
              <a:t>azurefile</a:t>
            </a:r>
            <a:r>
              <a:rPr lang="en-US" dirty="0"/>
              <a:t> --name </a:t>
            </a:r>
            <a:r>
              <a:rPr lang="en-US" dirty="0" err="1"/>
              <a:t>myvol</a:t>
            </a:r>
            <a:r>
              <a:rPr lang="en-US" dirty="0"/>
              <a:t> -o share=doc16</a:t>
            </a:r>
          </a:p>
          <a:p>
            <a:r>
              <a:rPr lang="sv-SE" dirty="0"/>
              <a:t>docker volume ls</a:t>
            </a:r>
          </a:p>
          <a:p>
            <a:r>
              <a:rPr lang="en-US" dirty="0" err="1"/>
              <a:t>docker</a:t>
            </a:r>
            <a:r>
              <a:rPr lang="en-US" dirty="0"/>
              <a:t> run -it --</a:t>
            </a:r>
            <a:r>
              <a:rPr lang="en-US" dirty="0" err="1"/>
              <a:t>rm</a:t>
            </a:r>
            <a:r>
              <a:rPr lang="en-US" dirty="0"/>
              <a:t> -v </a:t>
            </a:r>
            <a:r>
              <a:rPr lang="en-US" dirty="0" err="1"/>
              <a:t>myvol</a:t>
            </a:r>
            <a:r>
              <a:rPr lang="en-US" dirty="0"/>
              <a:t>:/data </a:t>
            </a:r>
            <a:r>
              <a:rPr lang="en-US" dirty="0" err="1"/>
              <a:t>ubuntu</a:t>
            </a:r>
            <a:r>
              <a:rPr lang="en-US" dirty="0"/>
              <a:t> /bin/bash</a:t>
            </a:r>
          </a:p>
          <a:p>
            <a:r>
              <a:rPr lang="en-US" dirty="0"/>
              <a:t>	cd /data</a:t>
            </a:r>
          </a:p>
          <a:p>
            <a:r>
              <a:rPr lang="en-US" dirty="0"/>
              <a:t>	echo Hello &gt; greeting.txt</a:t>
            </a:r>
          </a:p>
          <a:p>
            <a:r>
              <a:rPr lang="en-US" i="1" dirty="0"/>
              <a:t>	# Show result in Azure Portal</a:t>
            </a:r>
          </a:p>
        </p:txBody>
      </p:sp>
      <p:sp>
        <p:nvSpPr>
          <p:cNvPr id="8" name="Text Placeholder 7"/>
          <p:cNvSpPr>
            <a:spLocks noGrp="1"/>
          </p:cNvSpPr>
          <p:nvPr>
            <p:ph type="body" sz="quarter" idx="23"/>
          </p:nvPr>
        </p:nvSpPr>
        <p:spPr/>
        <p:txBody>
          <a:bodyPr/>
          <a:lstStyle/>
          <a:p>
            <a:endParaRPr lang="de-AT"/>
          </a:p>
        </p:txBody>
      </p:sp>
      <p:sp>
        <p:nvSpPr>
          <p:cNvPr id="9" name="Text Placeholder 8"/>
          <p:cNvSpPr>
            <a:spLocks noGrp="1"/>
          </p:cNvSpPr>
          <p:nvPr>
            <p:ph type="body" sz="quarter" idx="24"/>
          </p:nvPr>
        </p:nvSpPr>
        <p:spPr/>
        <p:txBody>
          <a:bodyPr/>
          <a:lstStyle/>
          <a:p>
            <a:r>
              <a:rPr lang="de-AT" dirty="0" err="1"/>
              <a:t>Prerequisites</a:t>
            </a:r>
            <a:endParaRPr lang="de-AT" dirty="0"/>
          </a:p>
          <a:p>
            <a:pPr lvl="1"/>
            <a:r>
              <a:rPr lang="de-AT" dirty="0"/>
              <a:t>Docker </a:t>
            </a:r>
            <a:r>
              <a:rPr lang="de-AT" dirty="0" err="1"/>
              <a:t>Machine</a:t>
            </a:r>
            <a:r>
              <a:rPr lang="de-AT" dirty="0"/>
              <a:t> </a:t>
            </a:r>
            <a:r>
              <a:rPr lang="de-AT" dirty="0" err="1"/>
              <a:t>installed</a:t>
            </a:r>
            <a:endParaRPr lang="de-AT" dirty="0"/>
          </a:p>
          <a:p>
            <a:pPr lvl="1"/>
            <a:r>
              <a:rPr lang="de-AT" dirty="0"/>
              <a:t>Docker Driver </a:t>
            </a:r>
            <a:r>
              <a:rPr lang="de-AT" dirty="0" err="1"/>
              <a:t>for</a:t>
            </a:r>
            <a:r>
              <a:rPr lang="de-AT" dirty="0"/>
              <a:t> Azure Files </a:t>
            </a:r>
            <a:r>
              <a:rPr lang="de-AT" dirty="0" err="1"/>
              <a:t>installed</a:t>
            </a:r>
            <a:r>
              <a:rPr lang="de-AT" dirty="0"/>
              <a:t> </a:t>
            </a:r>
            <a:r>
              <a:rPr lang="de-AT" dirty="0" err="1"/>
              <a:t>and</a:t>
            </a:r>
            <a:r>
              <a:rPr lang="de-AT" dirty="0"/>
              <a:t> </a:t>
            </a:r>
            <a:r>
              <a:rPr lang="de-AT" dirty="0" err="1"/>
              <a:t>configured</a:t>
            </a:r>
            <a:endParaRPr lang="de-AT" dirty="0"/>
          </a:p>
        </p:txBody>
      </p:sp>
      <p:sp>
        <p:nvSpPr>
          <p:cNvPr id="10" name="Text Placeholder 9"/>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3933312432"/>
      </p:ext>
    </p:extLst>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Developer Tools</a:t>
            </a:r>
          </a:p>
        </p:txBody>
      </p:sp>
      <p:sp>
        <p:nvSpPr>
          <p:cNvPr id="3" name="Text Placeholder 2"/>
          <p:cNvSpPr>
            <a:spLocks noGrp="1"/>
          </p:cNvSpPr>
          <p:nvPr>
            <p:ph type="body" sz="quarter" idx="25"/>
          </p:nvPr>
        </p:nvSpPr>
        <p:spPr/>
        <p:txBody>
          <a:bodyPr/>
          <a:lstStyle/>
          <a:p>
            <a:r>
              <a:rPr lang="en-US" dirty="0"/>
              <a:t>Visual Studio support</a:t>
            </a:r>
          </a:p>
        </p:txBody>
      </p:sp>
    </p:spTree>
    <p:extLst>
      <p:ext uri="{BB962C8B-B14F-4D97-AF65-F5344CB8AC3E}">
        <p14:creationId xmlns:p14="http://schemas.microsoft.com/office/powerpoint/2010/main" val="615500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AT" dirty="0"/>
              <a:t>Visual Studio</a:t>
            </a:r>
          </a:p>
        </p:txBody>
      </p:sp>
      <p:pic>
        <p:nvPicPr>
          <p:cNvPr id="9" name="Content Placeholder 8"/>
          <p:cNvPicPr>
            <a:picLocks noGrp="1" noChangeAspect="1"/>
          </p:cNvPicPr>
          <p:nvPr>
            <p:ph sz="quarter" idx="22"/>
          </p:nvPr>
        </p:nvPicPr>
        <p:blipFill>
          <a:blip r:embed="rId2"/>
          <a:stretch>
            <a:fillRect/>
          </a:stretch>
        </p:blipFill>
        <p:spPr>
          <a:xfrm>
            <a:off x="357477" y="684246"/>
            <a:ext cx="5327650" cy="1750387"/>
          </a:xfrm>
          <a:prstGeom prst="rect">
            <a:avLst/>
          </a:prstGeom>
        </p:spPr>
      </p:pic>
      <p:sp>
        <p:nvSpPr>
          <p:cNvPr id="6" name="Text Placeholder 5"/>
          <p:cNvSpPr>
            <a:spLocks noGrp="1"/>
          </p:cNvSpPr>
          <p:nvPr>
            <p:ph type="body" sz="quarter" idx="23"/>
          </p:nvPr>
        </p:nvSpPr>
        <p:spPr/>
        <p:txBody>
          <a:bodyPr/>
          <a:lstStyle/>
          <a:p>
            <a:endParaRPr lang="de-AT"/>
          </a:p>
        </p:txBody>
      </p:sp>
      <p:sp>
        <p:nvSpPr>
          <p:cNvPr id="7" name="Text Placeholder 6"/>
          <p:cNvSpPr>
            <a:spLocks noGrp="1"/>
          </p:cNvSpPr>
          <p:nvPr>
            <p:ph type="body" sz="quarter" idx="24"/>
          </p:nvPr>
        </p:nvSpPr>
        <p:spPr/>
        <p:txBody>
          <a:bodyPr/>
          <a:lstStyle/>
          <a:p>
            <a:r>
              <a:rPr lang="de-AT" dirty="0">
                <a:hlinkClick r:id="rId3"/>
              </a:rPr>
              <a:t>Docker Tools </a:t>
            </a:r>
            <a:r>
              <a:rPr lang="de-AT" dirty="0" err="1">
                <a:hlinkClick r:id="rId3"/>
              </a:rPr>
              <a:t>for</a:t>
            </a:r>
            <a:r>
              <a:rPr lang="de-AT" dirty="0">
                <a:hlinkClick r:id="rId3"/>
              </a:rPr>
              <a:t> </a:t>
            </a:r>
            <a:br>
              <a:rPr lang="de-AT" dirty="0">
                <a:hlinkClick r:id="rId3"/>
              </a:rPr>
            </a:br>
            <a:r>
              <a:rPr lang="de-AT" dirty="0">
                <a:hlinkClick r:id="rId3"/>
              </a:rPr>
              <a:t>Visual Studio</a:t>
            </a:r>
            <a:endParaRPr lang="de-AT" dirty="0"/>
          </a:p>
          <a:p>
            <a:r>
              <a:rPr lang="de-AT" dirty="0"/>
              <a:t>Docker </a:t>
            </a:r>
            <a:r>
              <a:rPr lang="de-AT" dirty="0" err="1"/>
              <a:t>support</a:t>
            </a:r>
            <a:r>
              <a:rPr lang="de-AT" dirty="0"/>
              <a:t> </a:t>
            </a:r>
            <a:r>
              <a:rPr lang="de-AT" dirty="0" err="1"/>
              <a:t>for</a:t>
            </a:r>
            <a:r>
              <a:rPr lang="de-AT" dirty="0"/>
              <a:t> </a:t>
            </a:r>
            <a:br>
              <a:rPr lang="de-AT" dirty="0"/>
            </a:br>
            <a:r>
              <a:rPr lang="de-AT" dirty="0"/>
              <a:t>Visual Studio Code</a:t>
            </a:r>
          </a:p>
        </p:txBody>
      </p:sp>
      <p:sp>
        <p:nvSpPr>
          <p:cNvPr id="8" name="Text Placeholder 7"/>
          <p:cNvSpPr>
            <a:spLocks noGrp="1"/>
          </p:cNvSpPr>
          <p:nvPr>
            <p:ph type="body" sz="quarter" idx="25"/>
          </p:nvPr>
        </p:nvSpPr>
        <p:spPr/>
        <p:txBody>
          <a:bodyPr/>
          <a:lstStyle/>
          <a:p>
            <a:endParaRPr lang="de-AT"/>
          </a:p>
        </p:txBody>
      </p:sp>
      <p:sp>
        <p:nvSpPr>
          <p:cNvPr id="10" name="Rectangle 9"/>
          <p:cNvSpPr/>
          <p:nvPr/>
        </p:nvSpPr>
        <p:spPr>
          <a:xfrm>
            <a:off x="391391" y="1551709"/>
            <a:ext cx="1808017" cy="3775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pic>
        <p:nvPicPr>
          <p:cNvPr id="11" name="Picture 10"/>
          <p:cNvPicPr>
            <a:picLocks noChangeAspect="1"/>
          </p:cNvPicPr>
          <p:nvPr/>
        </p:nvPicPr>
        <p:blipFill>
          <a:blip r:embed="rId4"/>
          <a:stretch>
            <a:fillRect/>
          </a:stretch>
        </p:blipFill>
        <p:spPr>
          <a:xfrm>
            <a:off x="357477" y="2596024"/>
            <a:ext cx="6812973" cy="2323166"/>
          </a:xfrm>
          <a:prstGeom prst="rect">
            <a:avLst/>
          </a:prstGeom>
        </p:spPr>
      </p:pic>
      <p:sp>
        <p:nvSpPr>
          <p:cNvPr id="12" name="Rectangle 11"/>
          <p:cNvSpPr/>
          <p:nvPr/>
        </p:nvSpPr>
        <p:spPr>
          <a:xfrm>
            <a:off x="616527" y="3302095"/>
            <a:ext cx="2673928" cy="59795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1724829574"/>
      </p:ext>
    </p:extLst>
  </p:cSld>
  <p:clrMapOvr>
    <a:masterClrMapping/>
  </p:clrMapOvr>
  <p:transition spd="slow">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AT" dirty="0"/>
              <a:t>TFS/VSTS</a:t>
            </a:r>
          </a:p>
        </p:txBody>
      </p:sp>
      <p:sp>
        <p:nvSpPr>
          <p:cNvPr id="6" name="Text Placeholder 5"/>
          <p:cNvSpPr>
            <a:spLocks noGrp="1"/>
          </p:cNvSpPr>
          <p:nvPr>
            <p:ph type="body" sz="quarter" idx="23"/>
          </p:nvPr>
        </p:nvSpPr>
        <p:spPr/>
        <p:txBody>
          <a:bodyPr/>
          <a:lstStyle/>
          <a:p>
            <a:endParaRPr lang="de-AT"/>
          </a:p>
        </p:txBody>
      </p:sp>
      <p:sp>
        <p:nvSpPr>
          <p:cNvPr id="7" name="Text Placeholder 6"/>
          <p:cNvSpPr>
            <a:spLocks noGrp="1"/>
          </p:cNvSpPr>
          <p:nvPr>
            <p:ph type="body" sz="quarter" idx="24"/>
          </p:nvPr>
        </p:nvSpPr>
        <p:spPr/>
        <p:txBody>
          <a:bodyPr/>
          <a:lstStyle/>
          <a:p>
            <a:r>
              <a:rPr lang="de-AT" dirty="0">
                <a:hlinkClick r:id="rId2"/>
              </a:rPr>
              <a:t>Docker </a:t>
            </a:r>
            <a:r>
              <a:rPr lang="de-AT" dirty="0" err="1">
                <a:hlinkClick r:id="rId2"/>
              </a:rPr>
              <a:t>extensions</a:t>
            </a:r>
            <a:r>
              <a:rPr lang="de-AT" dirty="0">
                <a:hlinkClick r:id="rId2"/>
              </a:rPr>
              <a:t> </a:t>
            </a:r>
            <a:r>
              <a:rPr lang="de-AT" dirty="0" err="1">
                <a:hlinkClick r:id="rId2"/>
              </a:rPr>
              <a:t>for</a:t>
            </a:r>
            <a:r>
              <a:rPr lang="de-AT" dirty="0">
                <a:hlinkClick r:id="rId2"/>
              </a:rPr>
              <a:t> TFS/VSTS</a:t>
            </a:r>
            <a:endParaRPr lang="de-AT" dirty="0"/>
          </a:p>
        </p:txBody>
      </p:sp>
      <p:sp>
        <p:nvSpPr>
          <p:cNvPr id="8" name="Text Placeholder 7"/>
          <p:cNvSpPr>
            <a:spLocks noGrp="1"/>
          </p:cNvSpPr>
          <p:nvPr>
            <p:ph type="body" sz="quarter" idx="25"/>
          </p:nvPr>
        </p:nvSpPr>
        <p:spPr/>
        <p:txBody>
          <a:bodyPr/>
          <a:lstStyle/>
          <a:p>
            <a:endParaRPr lang="de-AT"/>
          </a:p>
        </p:txBody>
      </p:sp>
      <p:pic>
        <p:nvPicPr>
          <p:cNvPr id="3" name="Content Placeholder 2"/>
          <p:cNvPicPr>
            <a:picLocks noGrp="1" noChangeAspect="1"/>
          </p:cNvPicPr>
          <p:nvPr>
            <p:ph sz="quarter" idx="22"/>
          </p:nvPr>
        </p:nvPicPr>
        <p:blipFill>
          <a:blip r:embed="rId3"/>
          <a:stretch>
            <a:fillRect/>
          </a:stretch>
        </p:blipFill>
        <p:spPr>
          <a:xfrm>
            <a:off x="527782" y="684213"/>
            <a:ext cx="5208712" cy="4214812"/>
          </a:xfrm>
          <a:prstGeom prst="rect">
            <a:avLst/>
          </a:prstGeom>
        </p:spPr>
      </p:pic>
      <p:sp>
        <p:nvSpPr>
          <p:cNvPr id="13" name="Rectangle 12"/>
          <p:cNvSpPr/>
          <p:nvPr/>
        </p:nvSpPr>
        <p:spPr>
          <a:xfrm>
            <a:off x="422564" y="2473036"/>
            <a:ext cx="3564081" cy="23275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2449036244"/>
      </p:ext>
    </p:extLst>
  </p:cSld>
  <p:clrMapOvr>
    <a:masterClrMapping/>
  </p:clrMapOvr>
  <p:transition spd="slow">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Text Placeholder 2"/>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2272855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AT" dirty="0"/>
              <a:t>Summary</a:t>
            </a:r>
          </a:p>
        </p:txBody>
      </p:sp>
      <p:sp>
        <p:nvSpPr>
          <p:cNvPr id="5" name="Content Placeholder 4"/>
          <p:cNvSpPr>
            <a:spLocks noGrp="1"/>
          </p:cNvSpPr>
          <p:nvPr>
            <p:ph sz="quarter" idx="12"/>
          </p:nvPr>
        </p:nvSpPr>
        <p:spPr/>
        <p:txBody>
          <a:bodyPr/>
          <a:lstStyle/>
          <a:p>
            <a:r>
              <a:rPr lang="en-US" dirty="0"/>
              <a:t>Microsoft </a:t>
            </a:r>
            <a:r>
              <a:rPr lang="en-US" dirty="0">
                <a:sym typeface="Webdings" panose="05030102010509060703" pitchFamily="18" charset="2"/>
              </a:rPr>
              <a:t> Linux and containers</a:t>
            </a:r>
          </a:p>
          <a:p>
            <a:pPr lvl="1"/>
            <a:r>
              <a:rPr lang="en-US" dirty="0">
                <a:sym typeface="Webdings" panose="05030102010509060703" pitchFamily="18" charset="2"/>
              </a:rPr>
              <a:t>Linux on Windows</a:t>
            </a:r>
            <a:br>
              <a:rPr lang="en-US" dirty="0">
                <a:sym typeface="Webdings" panose="05030102010509060703" pitchFamily="18" charset="2"/>
              </a:rPr>
            </a:br>
            <a:r>
              <a:rPr lang="en-US" dirty="0">
                <a:sym typeface="Webdings" panose="05030102010509060703" pitchFamily="18" charset="2"/>
              </a:rPr>
              <a:t>Windows on Windows</a:t>
            </a:r>
            <a:br>
              <a:rPr lang="en-US" dirty="0">
                <a:sym typeface="Webdings" panose="05030102010509060703" pitchFamily="18" charset="2"/>
              </a:rPr>
            </a:br>
            <a:r>
              <a:rPr lang="en-US" dirty="0">
                <a:sym typeface="Webdings" panose="05030102010509060703" pitchFamily="18" charset="2"/>
              </a:rPr>
              <a:t>All kinds of containers on Azure</a:t>
            </a:r>
          </a:p>
          <a:p>
            <a:r>
              <a:rPr lang="en-US" dirty="0">
                <a:sym typeface="Webdings" panose="05030102010509060703" pitchFamily="18" charset="2"/>
              </a:rPr>
              <a:t>For dev/test and prod</a:t>
            </a:r>
          </a:p>
          <a:p>
            <a:pPr lvl="1"/>
            <a:r>
              <a:rPr lang="en-US" dirty="0">
                <a:sym typeface="Webdings" panose="05030102010509060703" pitchFamily="18" charset="2"/>
              </a:rPr>
              <a:t>Containers on Windows 10 for </a:t>
            </a:r>
            <a:r>
              <a:rPr lang="en-US" dirty="0" err="1">
                <a:sym typeface="Webdings" panose="05030102010509060703" pitchFamily="18" charset="2"/>
              </a:rPr>
              <a:t>devs</a:t>
            </a:r>
            <a:endParaRPr lang="en-US" dirty="0">
              <a:sym typeface="Webdings" panose="05030102010509060703" pitchFamily="18" charset="2"/>
            </a:endParaRPr>
          </a:p>
          <a:p>
            <a:pPr lvl="1"/>
            <a:r>
              <a:rPr lang="en-US">
                <a:sym typeface="Webdings" panose="05030102010509060703" pitchFamily="18" charset="2"/>
              </a:rPr>
              <a:t>Windows Server 2016 for Windows prod</a:t>
            </a:r>
            <a:endParaRPr lang="en-US" dirty="0">
              <a:sym typeface="Webdings" panose="05030102010509060703" pitchFamily="18" charset="2"/>
            </a:endParaRPr>
          </a:p>
          <a:p>
            <a:pPr lvl="1"/>
            <a:r>
              <a:rPr lang="en-US" dirty="0">
                <a:sym typeface="Webdings" panose="05030102010509060703" pitchFamily="18" charset="2"/>
              </a:rPr>
              <a:t>Azure Container Service for Linux prod</a:t>
            </a:r>
          </a:p>
        </p:txBody>
      </p:sp>
      <p:sp>
        <p:nvSpPr>
          <p:cNvPr id="6" name="Text Placeholder 5"/>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127359210"/>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Questions for this Session</a:t>
            </a:r>
          </a:p>
        </p:txBody>
      </p:sp>
      <p:sp>
        <p:nvSpPr>
          <p:cNvPr id="8" name="Content Placeholder 7"/>
          <p:cNvSpPr>
            <a:spLocks noGrp="1"/>
          </p:cNvSpPr>
          <p:nvPr>
            <p:ph sz="quarter" idx="12"/>
          </p:nvPr>
        </p:nvSpPr>
        <p:spPr/>
        <p:txBody>
          <a:bodyPr/>
          <a:lstStyle/>
          <a:p>
            <a:r>
              <a:rPr lang="en-US" dirty="0"/>
              <a:t>Options, options, options</a:t>
            </a:r>
          </a:p>
          <a:p>
            <a:pPr lvl="1"/>
            <a:r>
              <a:rPr lang="en-US" dirty="0"/>
              <a:t>When to use what?</a:t>
            </a:r>
          </a:p>
          <a:p>
            <a:r>
              <a:rPr lang="en-US" dirty="0"/>
              <a:t>Demos, demos, demos</a:t>
            </a:r>
          </a:p>
          <a:p>
            <a:pPr lvl="1"/>
            <a:r>
              <a:rPr lang="en-US" dirty="0"/>
              <a:t>See things in action</a:t>
            </a:r>
          </a:p>
          <a:p>
            <a:r>
              <a:rPr lang="en-US" dirty="0"/>
              <a:t>Overview, not a deep-dive</a:t>
            </a:r>
          </a:p>
        </p:txBody>
      </p:sp>
      <p:sp>
        <p:nvSpPr>
          <p:cNvPr id="9" name="Text Placehold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872711031"/>
      </p:ext>
    </p:extLst>
  </p:cSld>
  <p:clrMapOvr>
    <a:masterClrMapping/>
  </p:clrMapOvr>
  <p:transition spd="slow">
    <p:push/>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en-US" dirty="0"/>
              <a:t>Workshop</a:t>
            </a:r>
          </a:p>
        </p:txBody>
      </p:sp>
      <p:pic>
        <p:nvPicPr>
          <p:cNvPr id="21" name="Content Placeholder 23"/>
          <p:cNvPicPr>
            <a:picLocks noGrp="1" noChangeAspect="1"/>
          </p:cNvPicPr>
          <p:nvPr>
            <p:ph sz="quarter" idx="20"/>
          </p:nvPr>
        </p:nvPicPr>
        <p:blipFill>
          <a:blip r:embed="rId2" cstate="email">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en-US" dirty="0"/>
              <a:t>Q&amp;A</a:t>
            </a:r>
          </a:p>
        </p:txBody>
      </p:sp>
      <p:sp>
        <p:nvSpPr>
          <p:cNvPr id="14" name="Text Placeholder 13"/>
          <p:cNvSpPr>
            <a:spLocks noGrp="1"/>
          </p:cNvSpPr>
          <p:nvPr>
            <p:ph type="body" sz="quarter" idx="12"/>
          </p:nvPr>
        </p:nvSpPr>
        <p:spPr/>
        <p:txBody>
          <a:bodyPr/>
          <a:lstStyle/>
          <a:p>
            <a:r>
              <a:rPr lang="en-US" dirty="0"/>
              <a:t>Rainer Stropek</a:t>
            </a:r>
          </a:p>
        </p:txBody>
      </p:sp>
      <p:sp>
        <p:nvSpPr>
          <p:cNvPr id="31" name="Text Placeholder 30"/>
          <p:cNvSpPr>
            <a:spLocks noGrp="1"/>
          </p:cNvSpPr>
          <p:nvPr>
            <p:ph type="body" sz="quarter" idx="13"/>
          </p:nvPr>
        </p:nvSpPr>
        <p:spPr/>
        <p:txBody>
          <a:bodyPr/>
          <a:lstStyle/>
          <a:p>
            <a:r>
              <a:rPr lang="en-US" dirty="0"/>
              <a:t>software architects </a:t>
            </a:r>
            <a:r>
              <a:rPr lang="en-US" dirty="0" err="1"/>
              <a:t>gmbh</a:t>
            </a:r>
            <a:endParaRPr lang="en-US" dirty="0"/>
          </a:p>
        </p:txBody>
      </p:sp>
      <p:sp>
        <p:nvSpPr>
          <p:cNvPr id="16" name="Text Placeholder 15"/>
          <p:cNvSpPr>
            <a:spLocks noGrp="1"/>
          </p:cNvSpPr>
          <p:nvPr>
            <p:ph type="body" sz="quarter" idx="15"/>
          </p:nvPr>
        </p:nvSpPr>
        <p:spPr/>
        <p:txBody>
          <a:bodyPr/>
          <a:lstStyle/>
          <a:p>
            <a:r>
              <a:rPr lang="en-US" dirty="0">
                <a:hlinkClick r:id="rId3"/>
              </a:rPr>
              <a:t>http://www.timecockpit.com</a:t>
            </a:r>
            <a:endParaRPr lang="en-US" dirty="0"/>
          </a:p>
          <a:p>
            <a:r>
              <a:rPr lang="en-US" dirty="0">
                <a:hlinkClick r:id="rId4"/>
              </a:rPr>
              <a:t>rainer@timecockpit.com</a:t>
            </a:r>
            <a:endParaRPr lang="en-US" dirty="0"/>
          </a:p>
          <a:p>
            <a:r>
              <a:rPr lang="en-US" dirty="0"/>
              <a:t>@</a:t>
            </a:r>
            <a:r>
              <a:rPr lang="en-US" dirty="0" err="1"/>
              <a:t>rstropek</a:t>
            </a:r>
            <a:endParaRPr lang="en-US" dirty="0"/>
          </a:p>
        </p:txBody>
      </p:sp>
      <p:sp>
        <p:nvSpPr>
          <p:cNvPr id="19" name="Text Placeholder 18"/>
          <p:cNvSpPr>
            <a:spLocks noGrp="1"/>
          </p:cNvSpPr>
          <p:nvPr>
            <p:ph type="body" sz="quarter" idx="25"/>
          </p:nvPr>
        </p:nvSpPr>
        <p:spPr/>
        <p:txBody>
          <a:bodyPr/>
          <a:lstStyle/>
          <a:p>
            <a:r>
              <a:rPr lang="en-US" dirty="0"/>
              <a:t>Thank you for attending!</a:t>
            </a:r>
          </a:p>
        </p:txBody>
      </p:sp>
      <p:sp>
        <p:nvSpPr>
          <p:cNvPr id="20" name="Text Placeholder 19"/>
          <p:cNvSpPr>
            <a:spLocks noGrp="1"/>
          </p:cNvSpPr>
          <p:nvPr>
            <p:ph type="body" sz="quarter" idx="26"/>
          </p:nvPr>
        </p:nvSpPr>
        <p:spPr/>
        <p:txBody>
          <a:bodyPr/>
          <a:lstStyle/>
          <a:p>
            <a:r>
              <a:rPr lang="en-US" dirty="0"/>
              <a:t>Web</a:t>
            </a:r>
          </a:p>
          <a:p>
            <a:r>
              <a:rPr lang="en-US" dirty="0"/>
              <a:t>Mail</a:t>
            </a:r>
          </a:p>
          <a:p>
            <a:r>
              <a:rPr lang="en-US" dirty="0"/>
              <a:t>Twitter</a:t>
            </a:r>
          </a:p>
        </p:txBody>
      </p:sp>
    </p:spTree>
    <p:extLst>
      <p:ext uri="{BB962C8B-B14F-4D97-AF65-F5344CB8AC3E}">
        <p14:creationId xmlns:p14="http://schemas.microsoft.com/office/powerpoint/2010/main" val="4103361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Text Placeholder 2"/>
          <p:cNvSpPr>
            <a:spLocks noGrp="1"/>
          </p:cNvSpPr>
          <p:nvPr>
            <p:ph type="body" sz="quarter" idx="25"/>
          </p:nvPr>
        </p:nvSpPr>
        <p:spPr/>
        <p:txBody>
          <a:bodyPr/>
          <a:lstStyle/>
          <a:p>
            <a:r>
              <a:rPr lang="en-US" dirty="0"/>
              <a:t>Available Options and Tools</a:t>
            </a:r>
          </a:p>
        </p:txBody>
      </p:sp>
    </p:spTree>
    <p:extLst>
      <p:ext uri="{BB962C8B-B14F-4D97-AF65-F5344CB8AC3E}">
        <p14:creationId xmlns:p14="http://schemas.microsoft.com/office/powerpoint/2010/main" val="1123064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Microsoft </a:t>
            </a:r>
            <a:r>
              <a:rPr lang="en-US" dirty="0">
                <a:sym typeface="Webdings" panose="05030102010509060703" pitchFamily="18" charset="2"/>
              </a:rPr>
              <a:t> Containers</a:t>
            </a:r>
            <a:endParaRPr lang="en-US" dirty="0"/>
          </a:p>
        </p:txBody>
      </p:sp>
      <p:sp>
        <p:nvSpPr>
          <p:cNvPr id="8" name="Content Placeholder 7"/>
          <p:cNvSpPr>
            <a:spLocks noGrp="1"/>
          </p:cNvSpPr>
          <p:nvPr>
            <p:ph sz="quarter" idx="12"/>
          </p:nvPr>
        </p:nvSpPr>
        <p:spPr/>
        <p:txBody>
          <a:bodyPr/>
          <a:lstStyle/>
          <a:p>
            <a:r>
              <a:rPr lang="en-US" dirty="0"/>
              <a:t>Docker client on Windows</a:t>
            </a:r>
          </a:p>
          <a:p>
            <a:pPr lvl="1"/>
            <a:r>
              <a:rPr lang="en-US" dirty="0"/>
              <a:t>In Windows shell</a:t>
            </a:r>
          </a:p>
          <a:p>
            <a:pPr lvl="1"/>
            <a:r>
              <a:rPr lang="en-US" dirty="0"/>
              <a:t>In Bash shell (</a:t>
            </a:r>
            <a:r>
              <a:rPr lang="en-US" dirty="0">
                <a:hlinkClick r:id="rId2"/>
              </a:rPr>
              <a:t>Bash on Ubuntu on Windows</a:t>
            </a:r>
            <a:r>
              <a:rPr lang="en-US" dirty="0"/>
              <a:t>)</a:t>
            </a:r>
          </a:p>
        </p:txBody>
      </p:sp>
      <p:sp>
        <p:nvSpPr>
          <p:cNvPr id="9" name="Text Placehold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131122572"/>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de-AT" dirty="0"/>
              <a:t>Docker Client</a:t>
            </a:r>
          </a:p>
        </p:txBody>
      </p:sp>
      <p:sp>
        <p:nvSpPr>
          <p:cNvPr id="3" name="Text Placeholder 2"/>
          <p:cNvSpPr>
            <a:spLocks noGrp="1"/>
          </p:cNvSpPr>
          <p:nvPr>
            <p:ph type="body" sz="quarter" idx="24"/>
          </p:nvPr>
        </p:nvSpPr>
        <p:spPr/>
        <p:txBody>
          <a:bodyPr/>
          <a:lstStyle/>
          <a:p>
            <a:r>
              <a:rPr lang="en-US" dirty="0"/>
              <a:t>Docker Client in </a:t>
            </a:r>
            <a:br>
              <a:rPr lang="en-US" dirty="0"/>
            </a:br>
            <a:r>
              <a:rPr lang="en-US" dirty="0"/>
              <a:t>Windows Shell</a:t>
            </a:r>
          </a:p>
          <a:p>
            <a:r>
              <a:rPr lang="en-US" dirty="0"/>
              <a:t>Ubuntu subsystem for Windows</a:t>
            </a:r>
          </a:p>
          <a:p>
            <a:pPr lvl="1"/>
            <a:r>
              <a:rPr lang="en-US" dirty="0"/>
              <a:t>Not Docker, not Hyper-V</a:t>
            </a:r>
          </a:p>
          <a:p>
            <a:pPr lvl="1"/>
            <a:r>
              <a:rPr lang="en-US" dirty="0"/>
              <a:t>Pico processes</a:t>
            </a:r>
          </a:p>
          <a:p>
            <a:r>
              <a:rPr lang="en-US" dirty="0"/>
              <a:t>Bash on Ubuntu on Windows</a:t>
            </a:r>
          </a:p>
          <a:p>
            <a:pPr lvl="1"/>
            <a:r>
              <a:rPr lang="en-US" dirty="0"/>
              <a:t>Advantage: </a:t>
            </a:r>
            <a:r>
              <a:rPr lang="en-US" dirty="0">
                <a:hlinkClick r:id="rId2"/>
              </a:rPr>
              <a:t>Completion</a:t>
            </a:r>
            <a:endParaRPr lang="en-US" dirty="0"/>
          </a:p>
        </p:txBody>
      </p:sp>
      <p:sp>
        <p:nvSpPr>
          <p:cNvPr id="4" name="Text Placeholder 3"/>
          <p:cNvSpPr>
            <a:spLocks noGrp="1"/>
          </p:cNvSpPr>
          <p:nvPr>
            <p:ph type="body" sz="quarter" idx="25"/>
          </p:nvPr>
        </p:nvSpPr>
        <p:spPr/>
        <p:txBody>
          <a:bodyPr/>
          <a:lstStyle/>
          <a:p>
            <a:endParaRPr lang="de-AT"/>
          </a:p>
        </p:txBody>
      </p:sp>
      <p:sp>
        <p:nvSpPr>
          <p:cNvPr id="5" name="Text Placeholder 4"/>
          <p:cNvSpPr>
            <a:spLocks noGrp="1"/>
          </p:cNvSpPr>
          <p:nvPr>
            <p:ph type="body" sz="quarter" idx="26"/>
          </p:nvPr>
        </p:nvSpPr>
        <p:spPr/>
        <p:txBody>
          <a:bodyPr/>
          <a:lstStyle/>
          <a:p>
            <a:endParaRPr lang="de-AT"/>
          </a:p>
        </p:txBody>
      </p:sp>
    </p:spTree>
    <p:extLst>
      <p:ext uri="{BB962C8B-B14F-4D97-AF65-F5344CB8AC3E}">
        <p14:creationId xmlns:p14="http://schemas.microsoft.com/office/powerpoint/2010/main" val="3578241534"/>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Microsoft </a:t>
            </a:r>
            <a:r>
              <a:rPr lang="en-US" dirty="0">
                <a:sym typeface="Webdings" panose="05030102010509060703" pitchFamily="18" charset="2"/>
              </a:rPr>
              <a:t> Containers</a:t>
            </a:r>
            <a:endParaRPr lang="en-US" dirty="0"/>
          </a:p>
        </p:txBody>
      </p:sp>
      <p:sp>
        <p:nvSpPr>
          <p:cNvPr id="8" name="Content Placeholder 7"/>
          <p:cNvSpPr>
            <a:spLocks noGrp="1"/>
          </p:cNvSpPr>
          <p:nvPr>
            <p:ph sz="quarter" idx="12"/>
          </p:nvPr>
        </p:nvSpPr>
        <p:spPr/>
        <p:txBody>
          <a:bodyPr/>
          <a:lstStyle/>
          <a:p>
            <a:r>
              <a:rPr lang="en-US" dirty="0"/>
              <a:t>Docker client on Windows</a:t>
            </a:r>
          </a:p>
          <a:p>
            <a:pPr lvl="1"/>
            <a:r>
              <a:rPr lang="en-US" dirty="0"/>
              <a:t>In Windows shell</a:t>
            </a:r>
          </a:p>
          <a:p>
            <a:pPr lvl="1"/>
            <a:r>
              <a:rPr lang="en-US" dirty="0"/>
              <a:t>In Bash shell (</a:t>
            </a:r>
            <a:r>
              <a:rPr lang="en-US" dirty="0">
                <a:hlinkClick r:id="rId2"/>
              </a:rPr>
              <a:t>Bash on Ubuntu on Windows</a:t>
            </a:r>
            <a:r>
              <a:rPr lang="en-US" dirty="0"/>
              <a:t>)</a:t>
            </a:r>
          </a:p>
          <a:p>
            <a:r>
              <a:rPr lang="en-US" dirty="0"/>
              <a:t>Linux containers on Windows</a:t>
            </a:r>
          </a:p>
          <a:p>
            <a:pPr lvl="1"/>
            <a:r>
              <a:rPr lang="en-US" dirty="0">
                <a:hlinkClick r:id="rId3"/>
              </a:rPr>
              <a:t>Docker for Windows</a:t>
            </a:r>
            <a:endParaRPr lang="en-US" dirty="0"/>
          </a:p>
          <a:p>
            <a:r>
              <a:rPr lang="en-US" dirty="0"/>
              <a:t>Windows containers on Windows</a:t>
            </a:r>
          </a:p>
          <a:p>
            <a:pPr lvl="1"/>
            <a:r>
              <a:rPr lang="en-US" dirty="0">
                <a:hlinkClick r:id="rId4"/>
              </a:rPr>
              <a:t>Windows Server containers</a:t>
            </a:r>
            <a:endParaRPr lang="en-US" dirty="0"/>
          </a:p>
          <a:p>
            <a:pPr lvl="1"/>
            <a:r>
              <a:rPr lang="en-US" dirty="0">
                <a:hlinkClick r:id="rId5"/>
              </a:rPr>
              <a:t>Hyper-V containers</a:t>
            </a:r>
            <a:endParaRPr lang="en-US" dirty="0"/>
          </a:p>
          <a:p>
            <a:pPr lvl="1"/>
            <a:r>
              <a:rPr lang="en-US" dirty="0"/>
              <a:t>Docker support on Windows Server 2016 and </a:t>
            </a:r>
            <a:r>
              <a:rPr lang="en-US" dirty="0">
                <a:hlinkClick r:id="rId6"/>
              </a:rPr>
              <a:t>Windows 10</a:t>
            </a:r>
            <a:endParaRPr lang="en-US" dirty="0"/>
          </a:p>
        </p:txBody>
      </p:sp>
      <p:sp>
        <p:nvSpPr>
          <p:cNvPr id="9" name="Text Placehold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16893080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animEffect transition="in" filter="fade">
                                      <p:cBhvr>
                                        <p:cTn id="7" dur="500"/>
                                        <p:tgtEl>
                                          <p:spTgt spid="8">
                                            <p:txEl>
                                              <p:pRg st="3" end="3"/>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4" end="4"/>
                                            </p:txEl>
                                          </p:spTgt>
                                        </p:tgtEl>
                                        <p:attrNameLst>
                                          <p:attrName>style.visibility</p:attrName>
                                        </p:attrNameLst>
                                      </p:cBhvr>
                                      <p:to>
                                        <p:strVal val="visible"/>
                                      </p:to>
                                    </p:set>
                                    <p:animEffect transition="in" filter="fade">
                                      <p:cBhvr>
                                        <p:cTn id="10" dur="500"/>
                                        <p:tgtEl>
                                          <p:spTgt spid="8">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xEl>
                                              <p:pRg st="5" end="5"/>
                                            </p:txEl>
                                          </p:spTgt>
                                        </p:tgtEl>
                                        <p:attrNameLst>
                                          <p:attrName>style.visibility</p:attrName>
                                        </p:attrNameLst>
                                      </p:cBhvr>
                                      <p:to>
                                        <p:strVal val="visible"/>
                                      </p:to>
                                    </p:set>
                                    <p:animEffect transition="in" filter="fade">
                                      <p:cBhvr>
                                        <p:cTn id="15" dur="500"/>
                                        <p:tgtEl>
                                          <p:spTgt spid="8">
                                            <p:txEl>
                                              <p:pRg st="5" end="5"/>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xEl>
                                              <p:pRg st="6" end="6"/>
                                            </p:txEl>
                                          </p:spTgt>
                                        </p:tgtEl>
                                        <p:attrNameLst>
                                          <p:attrName>style.visibility</p:attrName>
                                        </p:attrNameLst>
                                      </p:cBhvr>
                                      <p:to>
                                        <p:strVal val="visible"/>
                                      </p:to>
                                    </p:set>
                                    <p:animEffect transition="in" filter="fade">
                                      <p:cBhvr>
                                        <p:cTn id="18" dur="500"/>
                                        <p:tgtEl>
                                          <p:spTgt spid="8">
                                            <p:txEl>
                                              <p:pRg st="6" end="6"/>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animEffect transition="in" filter="fade">
                                      <p:cBhvr>
                                        <p:cTn id="21" dur="500"/>
                                        <p:tgtEl>
                                          <p:spTgt spid="8">
                                            <p:txEl>
                                              <p:pRg st="7" end="7"/>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xEl>
                                              <p:pRg st="8" end="8"/>
                                            </p:txEl>
                                          </p:spTgt>
                                        </p:tgtEl>
                                        <p:attrNameLst>
                                          <p:attrName>style.visibility</p:attrName>
                                        </p:attrNameLst>
                                      </p:cBhvr>
                                      <p:to>
                                        <p:strVal val="visible"/>
                                      </p:to>
                                    </p:set>
                                    <p:animEffect transition="in" filter="fade">
                                      <p:cBhvr>
                                        <p:cTn id="24"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Microsoft </a:t>
            </a:r>
            <a:r>
              <a:rPr lang="en-US" dirty="0">
                <a:sym typeface="Webdings" panose="05030102010509060703" pitchFamily="18" charset="2"/>
              </a:rPr>
              <a:t> Containers</a:t>
            </a:r>
            <a:endParaRPr lang="en-US" dirty="0"/>
          </a:p>
        </p:txBody>
      </p:sp>
      <p:sp>
        <p:nvSpPr>
          <p:cNvPr id="8" name="Content Placeholder 7"/>
          <p:cNvSpPr>
            <a:spLocks noGrp="1"/>
          </p:cNvSpPr>
          <p:nvPr>
            <p:ph sz="quarter" idx="12"/>
          </p:nvPr>
        </p:nvSpPr>
        <p:spPr/>
        <p:txBody>
          <a:bodyPr/>
          <a:lstStyle/>
          <a:p>
            <a:r>
              <a:rPr lang="en-US" dirty="0"/>
              <a:t>Ready-made containers</a:t>
            </a:r>
          </a:p>
          <a:p>
            <a:pPr lvl="1"/>
            <a:r>
              <a:rPr lang="en-US" dirty="0"/>
              <a:t>For Linux and Windows</a:t>
            </a:r>
          </a:p>
          <a:p>
            <a:pPr lvl="1"/>
            <a:r>
              <a:rPr lang="en-US" dirty="0"/>
              <a:t>See </a:t>
            </a:r>
            <a:r>
              <a:rPr lang="en-US" dirty="0">
                <a:hlinkClick r:id="rId2"/>
              </a:rPr>
              <a:t>Docker Hub</a:t>
            </a:r>
            <a:r>
              <a:rPr lang="en-US" dirty="0"/>
              <a:t> (e.g. </a:t>
            </a:r>
            <a:r>
              <a:rPr lang="en-US" dirty="0">
                <a:hlinkClick r:id="rId3"/>
              </a:rPr>
              <a:t>Azure CLI</a:t>
            </a:r>
            <a:r>
              <a:rPr lang="en-US" dirty="0"/>
              <a:t>, </a:t>
            </a:r>
            <a:r>
              <a:rPr lang="en-US" dirty="0">
                <a:hlinkClick r:id="rId4"/>
              </a:rPr>
              <a:t>.NET Core</a:t>
            </a:r>
            <a:r>
              <a:rPr lang="en-US" dirty="0"/>
              <a:t>, </a:t>
            </a:r>
            <a:r>
              <a:rPr lang="en-US" dirty="0">
                <a:hlinkClick r:id="rId5"/>
              </a:rPr>
              <a:t>PowerShell</a:t>
            </a:r>
            <a:r>
              <a:rPr lang="en-US" dirty="0"/>
              <a:t>, </a:t>
            </a:r>
            <a:r>
              <a:rPr lang="en-US" dirty="0">
                <a:hlinkClick r:id="rId6"/>
              </a:rPr>
              <a:t>IIS</a:t>
            </a:r>
            <a:r>
              <a:rPr lang="en-US" dirty="0"/>
              <a:t>, </a:t>
            </a:r>
            <a:r>
              <a:rPr lang="en-US" dirty="0">
                <a:hlinkClick r:id="rId7"/>
              </a:rPr>
              <a:t>SQL Server on Linux</a:t>
            </a:r>
            <a:r>
              <a:rPr lang="en-US" dirty="0"/>
              <a:t>, etc.)</a:t>
            </a:r>
          </a:p>
          <a:p>
            <a:r>
              <a:rPr lang="en-US" dirty="0"/>
              <a:t>Containers on Azure</a:t>
            </a:r>
          </a:p>
          <a:p>
            <a:pPr lvl="1"/>
            <a:r>
              <a:rPr lang="en-US" dirty="0"/>
              <a:t>Templates (e.g. </a:t>
            </a:r>
            <a:r>
              <a:rPr lang="en-US" dirty="0">
                <a:hlinkClick r:id="rId8"/>
              </a:rPr>
              <a:t>Docker on </a:t>
            </a:r>
            <a:r>
              <a:rPr lang="en-US" dirty="0" err="1">
                <a:hlinkClick r:id="rId8"/>
              </a:rPr>
              <a:t>Unbuntu</a:t>
            </a:r>
            <a:r>
              <a:rPr lang="en-US" dirty="0"/>
              <a:t>) and drivers from Microsoft (details later)</a:t>
            </a:r>
          </a:p>
          <a:p>
            <a:pPr lvl="1"/>
            <a:r>
              <a:rPr lang="en-US" dirty="0">
                <a:hlinkClick r:id="rId9"/>
              </a:rPr>
              <a:t>Docker Machine</a:t>
            </a:r>
            <a:r>
              <a:rPr lang="en-US" dirty="0"/>
              <a:t> with </a:t>
            </a:r>
            <a:r>
              <a:rPr lang="en-US" dirty="0">
                <a:hlinkClick r:id="rId10"/>
              </a:rPr>
              <a:t>Azure driver</a:t>
            </a:r>
            <a:endParaRPr lang="en-US" dirty="0"/>
          </a:p>
          <a:p>
            <a:pPr lvl="1"/>
            <a:r>
              <a:rPr lang="en-US" dirty="0"/>
              <a:t>Run clusters (DC/OS, Docker Swarm, Kubernetes) with </a:t>
            </a:r>
            <a:r>
              <a:rPr lang="en-US" dirty="0">
                <a:hlinkClick r:id="rId11"/>
              </a:rPr>
              <a:t>Azure Container Service</a:t>
            </a:r>
            <a:endParaRPr lang="en-US" dirty="0"/>
          </a:p>
          <a:p>
            <a:r>
              <a:rPr lang="en-US" dirty="0"/>
              <a:t>Visual Studio Support</a:t>
            </a:r>
          </a:p>
          <a:p>
            <a:pPr lvl="1"/>
            <a:r>
              <a:rPr lang="en-US" dirty="0">
                <a:hlinkClick r:id="rId12"/>
              </a:rPr>
              <a:t>Visual Studio Tools for Docker</a:t>
            </a:r>
            <a:r>
              <a:rPr lang="en-US" dirty="0"/>
              <a:t> (</a:t>
            </a:r>
            <a:r>
              <a:rPr lang="en-US" dirty="0">
                <a:hlinkClick r:id="rId13"/>
              </a:rPr>
              <a:t>VS2017</a:t>
            </a:r>
            <a:r>
              <a:rPr lang="en-US" dirty="0"/>
              <a:t>)</a:t>
            </a:r>
          </a:p>
          <a:p>
            <a:pPr lvl="1"/>
            <a:r>
              <a:rPr lang="en-US" dirty="0">
                <a:hlinkClick r:id="rId14"/>
              </a:rPr>
              <a:t>VSTS Docker Extension</a:t>
            </a:r>
            <a:endParaRPr lang="en-US" dirty="0"/>
          </a:p>
        </p:txBody>
      </p:sp>
      <p:sp>
        <p:nvSpPr>
          <p:cNvPr id="9" name="Text Placehold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4152066472"/>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Strengths and Limits</a:t>
            </a:r>
          </a:p>
        </p:txBody>
      </p:sp>
      <p:sp>
        <p:nvSpPr>
          <p:cNvPr id="6" name="Text Placeholder 5"/>
          <p:cNvSpPr>
            <a:spLocks noGrp="1"/>
          </p:cNvSpPr>
          <p:nvPr>
            <p:ph type="body" sz="quarter" idx="23"/>
          </p:nvPr>
        </p:nvSpPr>
        <p:spPr/>
        <p:txBody>
          <a:bodyPr/>
          <a:lstStyle/>
          <a:p>
            <a:endParaRPr lang="en-US" dirty="0"/>
          </a:p>
        </p:txBody>
      </p:sp>
      <p:sp>
        <p:nvSpPr>
          <p:cNvPr id="7" name="Text Placeholder 6"/>
          <p:cNvSpPr>
            <a:spLocks noGrp="1"/>
          </p:cNvSpPr>
          <p:nvPr>
            <p:ph type="body" sz="quarter" idx="24"/>
          </p:nvPr>
        </p:nvSpPr>
        <p:spPr/>
        <p:txBody>
          <a:bodyPr/>
          <a:lstStyle/>
          <a:p>
            <a:r>
              <a:rPr lang="en-US" dirty="0"/>
              <a:t>Windows Server vs. </a:t>
            </a:r>
            <a:br>
              <a:rPr lang="en-US" dirty="0"/>
            </a:br>
            <a:r>
              <a:rPr lang="en-US" dirty="0"/>
              <a:t>Hyper-V Containers</a:t>
            </a:r>
          </a:p>
          <a:p>
            <a:pPr lvl="1"/>
            <a:r>
              <a:rPr lang="en-US" dirty="0"/>
              <a:t>Managed almost identically (Docker and PowerShell)</a:t>
            </a:r>
          </a:p>
          <a:p>
            <a:pPr lvl="1"/>
            <a:r>
              <a:rPr lang="en-US" dirty="0"/>
              <a:t>Difference: Isolation level</a:t>
            </a:r>
          </a:p>
          <a:p>
            <a:pPr lvl="1"/>
            <a:r>
              <a:rPr lang="en-US" dirty="0"/>
              <a:t>More details in </a:t>
            </a:r>
            <a:r>
              <a:rPr lang="en-US" dirty="0">
                <a:hlinkClick r:id="rId2"/>
              </a:rPr>
              <a:t>docs</a:t>
            </a:r>
            <a:endParaRPr lang="en-US" dirty="0"/>
          </a:p>
          <a:p>
            <a:r>
              <a:rPr lang="en-US" dirty="0"/>
              <a:t>Version Compatibility</a:t>
            </a:r>
          </a:p>
          <a:p>
            <a:pPr lvl="1"/>
            <a:r>
              <a:rPr lang="en-US" dirty="0"/>
              <a:t>Server Containers: Must match</a:t>
            </a:r>
          </a:p>
          <a:p>
            <a:pPr lvl="1"/>
            <a:r>
              <a:rPr lang="en-US" dirty="0"/>
              <a:t>Hyper-V Containers: Need not match</a:t>
            </a:r>
          </a:p>
        </p:txBody>
      </p:sp>
      <p:sp>
        <p:nvSpPr>
          <p:cNvPr id="8" name="Text Placeholder 7"/>
          <p:cNvSpPr>
            <a:spLocks noGrp="1"/>
          </p:cNvSpPr>
          <p:nvPr>
            <p:ph type="body" sz="quarter" idx="25"/>
          </p:nvPr>
        </p:nvSpPr>
        <p:spPr/>
        <p:txBody>
          <a:bodyPr/>
          <a:lstStyle/>
          <a:p>
            <a:r>
              <a:rPr lang="en-US" dirty="0"/>
              <a:t>Source: Mark </a:t>
            </a:r>
            <a:r>
              <a:rPr lang="en-US" dirty="0" err="1"/>
              <a:t>Fussel</a:t>
            </a:r>
            <a:r>
              <a:rPr lang="en-US" dirty="0"/>
              <a:t> (Microsoft), Azure Service Fabric - </a:t>
            </a:r>
            <a:br>
              <a:rPr lang="en-US" dirty="0"/>
            </a:br>
            <a:r>
              <a:rPr lang="en-US" dirty="0"/>
              <a:t>Build always-on, hyper-scalable, </a:t>
            </a:r>
            <a:r>
              <a:rPr lang="en-US" dirty="0" err="1"/>
              <a:t>microservice</a:t>
            </a:r>
            <a:r>
              <a:rPr lang="en-US" dirty="0"/>
              <a:t>-based cloud applications</a:t>
            </a:r>
          </a:p>
        </p:txBody>
      </p:sp>
      <p:sp>
        <p:nvSpPr>
          <p:cNvPr id="26" name="Rectangle 25"/>
          <p:cNvSpPr/>
          <p:nvPr/>
        </p:nvSpPr>
        <p:spPr>
          <a:xfrm>
            <a:off x="263185" y="1386785"/>
            <a:ext cx="5439162" cy="10055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7" name="Rectangle 26"/>
          <p:cNvSpPr/>
          <p:nvPr/>
        </p:nvSpPr>
        <p:spPr>
          <a:xfrm>
            <a:off x="263185" y="2595300"/>
            <a:ext cx="5439162" cy="10055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8" name="TextBox 27"/>
          <p:cNvSpPr txBox="1"/>
          <p:nvPr/>
        </p:nvSpPr>
        <p:spPr>
          <a:xfrm rot="16200000">
            <a:off x="175501" y="1751035"/>
            <a:ext cx="550151" cy="276999"/>
          </a:xfrm>
          <a:prstGeom prst="rect">
            <a:avLst/>
          </a:prstGeom>
          <a:noFill/>
        </p:spPr>
        <p:txBody>
          <a:bodyPr wrap="none" rtlCol="0">
            <a:spAutoFit/>
          </a:bodyPr>
          <a:lstStyle/>
          <a:p>
            <a:pPr algn="ctr"/>
            <a:r>
              <a:rPr lang="en-US" sz="1200" dirty="0">
                <a:solidFill>
                  <a:schemeClr val="tx1"/>
                </a:solidFill>
              </a:rPr>
              <a:t>Linux</a:t>
            </a:r>
          </a:p>
        </p:txBody>
      </p:sp>
      <p:sp>
        <p:nvSpPr>
          <p:cNvPr id="29" name="TextBox 28"/>
          <p:cNvSpPr txBox="1"/>
          <p:nvPr/>
        </p:nvSpPr>
        <p:spPr>
          <a:xfrm rot="16200000">
            <a:off x="44535" y="2959551"/>
            <a:ext cx="806631" cy="276999"/>
          </a:xfrm>
          <a:prstGeom prst="rect">
            <a:avLst/>
          </a:prstGeom>
          <a:noFill/>
        </p:spPr>
        <p:txBody>
          <a:bodyPr wrap="none" rtlCol="0">
            <a:spAutoFit/>
          </a:bodyPr>
          <a:lstStyle/>
          <a:p>
            <a:pPr algn="ctr"/>
            <a:r>
              <a:rPr lang="en-US" sz="1200" dirty="0">
                <a:solidFill>
                  <a:schemeClr val="tx1"/>
                </a:solidFill>
              </a:rPr>
              <a:t>Windows</a:t>
            </a:r>
          </a:p>
        </p:txBody>
      </p:sp>
      <p:sp>
        <p:nvSpPr>
          <p:cNvPr id="32" name="Rectangle 31"/>
          <p:cNvSpPr/>
          <p:nvPr/>
        </p:nvSpPr>
        <p:spPr>
          <a:xfrm>
            <a:off x="705201" y="1491384"/>
            <a:ext cx="1049367" cy="5972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1"/>
                </a:solidFill>
              </a:rPr>
              <a:t>Process</a:t>
            </a:r>
          </a:p>
        </p:txBody>
      </p:sp>
      <p:sp>
        <p:nvSpPr>
          <p:cNvPr id="33" name="Rectangle 32"/>
          <p:cNvSpPr/>
          <p:nvPr/>
        </p:nvSpPr>
        <p:spPr>
          <a:xfrm>
            <a:off x="1967702" y="1491384"/>
            <a:ext cx="1049367" cy="5972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1"/>
                </a:solidFill>
              </a:rPr>
              <a:t>Linux Container</a:t>
            </a:r>
          </a:p>
        </p:txBody>
      </p:sp>
      <p:sp>
        <p:nvSpPr>
          <p:cNvPr id="34" name="Rectangle 33"/>
          <p:cNvSpPr/>
          <p:nvPr/>
        </p:nvSpPr>
        <p:spPr>
          <a:xfrm>
            <a:off x="4451653" y="1491384"/>
            <a:ext cx="1049367" cy="5972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1"/>
                </a:solidFill>
              </a:rPr>
              <a:t>Virtual Machines</a:t>
            </a:r>
          </a:p>
        </p:txBody>
      </p:sp>
      <p:sp>
        <p:nvSpPr>
          <p:cNvPr id="35" name="Rectangle 34"/>
          <p:cNvSpPr/>
          <p:nvPr/>
        </p:nvSpPr>
        <p:spPr>
          <a:xfrm>
            <a:off x="705201" y="2696501"/>
            <a:ext cx="1049367" cy="5972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1"/>
                </a:solidFill>
              </a:rPr>
              <a:t>Process</a:t>
            </a:r>
          </a:p>
        </p:txBody>
      </p:sp>
      <p:sp>
        <p:nvSpPr>
          <p:cNvPr id="36" name="Rectangle 35"/>
          <p:cNvSpPr/>
          <p:nvPr/>
        </p:nvSpPr>
        <p:spPr>
          <a:xfrm>
            <a:off x="1967702" y="2696501"/>
            <a:ext cx="1049367" cy="5972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1"/>
                </a:solidFill>
              </a:rPr>
              <a:t>Windows Server Container</a:t>
            </a:r>
          </a:p>
        </p:txBody>
      </p:sp>
      <p:sp>
        <p:nvSpPr>
          <p:cNvPr id="37" name="Rectangle 36"/>
          <p:cNvSpPr/>
          <p:nvPr/>
        </p:nvSpPr>
        <p:spPr>
          <a:xfrm>
            <a:off x="4451653" y="2696501"/>
            <a:ext cx="1049367" cy="5972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1"/>
                </a:solidFill>
              </a:rPr>
              <a:t>Hyper-V VMs</a:t>
            </a:r>
          </a:p>
        </p:txBody>
      </p:sp>
      <p:sp>
        <p:nvSpPr>
          <p:cNvPr id="38" name="Rectangle 37"/>
          <p:cNvSpPr/>
          <p:nvPr/>
        </p:nvSpPr>
        <p:spPr>
          <a:xfrm>
            <a:off x="3230203" y="2693641"/>
            <a:ext cx="1049367" cy="5972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1"/>
                </a:solidFill>
              </a:rPr>
              <a:t>Hyper-V Container</a:t>
            </a:r>
          </a:p>
        </p:txBody>
      </p:sp>
      <p:cxnSp>
        <p:nvCxnSpPr>
          <p:cNvPr id="40" name="Straight Connector 39"/>
          <p:cNvCxnSpPr/>
          <p:nvPr/>
        </p:nvCxnSpPr>
        <p:spPr>
          <a:xfrm flipH="1">
            <a:off x="1832174" y="1179980"/>
            <a:ext cx="20245" cy="2558601"/>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943080" y="918987"/>
            <a:ext cx="1798432" cy="276999"/>
          </a:xfrm>
          <a:prstGeom prst="rect">
            <a:avLst/>
          </a:prstGeom>
          <a:noFill/>
        </p:spPr>
        <p:txBody>
          <a:bodyPr wrap="square" rtlCol="0">
            <a:spAutoFit/>
          </a:bodyPr>
          <a:lstStyle/>
          <a:p>
            <a:pPr algn="ctr"/>
            <a:r>
              <a:rPr lang="en-US" sz="1200" dirty="0">
                <a:solidFill>
                  <a:schemeClr val="tx1"/>
                </a:solidFill>
              </a:rPr>
              <a:t>Quotas, Limits</a:t>
            </a:r>
          </a:p>
        </p:txBody>
      </p:sp>
      <p:cxnSp>
        <p:nvCxnSpPr>
          <p:cNvPr id="42" name="Straight Connector 41"/>
          <p:cNvCxnSpPr/>
          <p:nvPr/>
        </p:nvCxnSpPr>
        <p:spPr>
          <a:xfrm flipH="1">
            <a:off x="3132352" y="1179980"/>
            <a:ext cx="25114" cy="3068101"/>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2248126" y="918987"/>
            <a:ext cx="1798432" cy="276999"/>
          </a:xfrm>
          <a:prstGeom prst="rect">
            <a:avLst/>
          </a:prstGeom>
          <a:noFill/>
        </p:spPr>
        <p:txBody>
          <a:bodyPr wrap="square" rtlCol="0">
            <a:spAutoFit/>
          </a:bodyPr>
          <a:lstStyle/>
          <a:p>
            <a:pPr algn="ctr"/>
            <a:r>
              <a:rPr lang="en-US" sz="1200" dirty="0">
                <a:solidFill>
                  <a:schemeClr val="tx1"/>
                </a:solidFill>
              </a:rPr>
              <a:t>Added Isolation</a:t>
            </a:r>
          </a:p>
        </p:txBody>
      </p:sp>
      <p:sp>
        <p:nvSpPr>
          <p:cNvPr id="44" name="Rectangle 43"/>
          <p:cNvSpPr/>
          <p:nvPr/>
        </p:nvSpPr>
        <p:spPr>
          <a:xfrm>
            <a:off x="704359" y="2144365"/>
            <a:ext cx="2312710" cy="18267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800" dirty="0">
                <a:solidFill>
                  <a:schemeClr val="tx1"/>
                </a:solidFill>
              </a:rPr>
              <a:t>Kernel</a:t>
            </a:r>
          </a:p>
        </p:txBody>
      </p:sp>
      <p:sp>
        <p:nvSpPr>
          <p:cNvPr id="45" name="Rectangle 44"/>
          <p:cNvSpPr/>
          <p:nvPr/>
        </p:nvSpPr>
        <p:spPr>
          <a:xfrm>
            <a:off x="705201" y="3352553"/>
            <a:ext cx="2312710" cy="18267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800" dirty="0">
                <a:solidFill>
                  <a:schemeClr val="tx1"/>
                </a:solidFill>
              </a:rPr>
              <a:t>Kernel</a:t>
            </a:r>
          </a:p>
        </p:txBody>
      </p:sp>
      <p:sp>
        <p:nvSpPr>
          <p:cNvPr id="46" name="Left Arrow 45"/>
          <p:cNvSpPr/>
          <p:nvPr/>
        </p:nvSpPr>
        <p:spPr>
          <a:xfrm>
            <a:off x="707733" y="3803815"/>
            <a:ext cx="2432861" cy="414852"/>
          </a:xfrm>
          <a:prstGeom prst="leftArrow">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t>Faster, more efficient</a:t>
            </a:r>
          </a:p>
        </p:txBody>
      </p:sp>
      <p:sp>
        <p:nvSpPr>
          <p:cNvPr id="48" name="Right Arrow 47"/>
          <p:cNvSpPr/>
          <p:nvPr/>
        </p:nvSpPr>
        <p:spPr>
          <a:xfrm>
            <a:off x="3137220" y="3803816"/>
            <a:ext cx="2531385" cy="414852"/>
          </a:xfrm>
          <a:prstGeom prst="rightArrow">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solidFill>
                  <a:schemeClr val="dk1"/>
                </a:solidFill>
              </a:rPr>
              <a:t>More isolated, more secure</a:t>
            </a:r>
          </a:p>
        </p:txBody>
      </p:sp>
    </p:spTree>
    <p:extLst>
      <p:ext uri="{BB962C8B-B14F-4D97-AF65-F5344CB8AC3E}">
        <p14:creationId xmlns:p14="http://schemas.microsoft.com/office/powerpoint/2010/main" val="2182578633"/>
      </p:ext>
    </p:extLst>
  </p:cSld>
  <p:clrMapOvr>
    <a:masterClrMapping/>
  </p:clrMapOvr>
  <p:transition spd="slow">
    <p:push/>
  </p:transition>
</p:sld>
</file>

<file path=ppt/theme/theme1.xml><?xml version="1.0" encoding="utf-8"?>
<a:theme xmlns:a="http://schemas.openxmlformats.org/drawingml/2006/main" name="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1_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Techorama powerpoint template 2015</Template>
  <TotalTime>0</TotalTime>
  <Words>988</Words>
  <Application>Microsoft Office PowerPoint</Application>
  <PresentationFormat>On-screen Show (16:9)</PresentationFormat>
  <Paragraphs>262</Paragraphs>
  <Slides>30</Slides>
  <Notes>0</Notes>
  <HiddenSlides>4</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30</vt:i4>
      </vt:variant>
    </vt:vector>
  </HeadingPairs>
  <TitlesOfParts>
    <vt:vector size="44" baseType="lpstr">
      <vt:lpstr>ＭＳ Ｐゴシック</vt:lpstr>
      <vt:lpstr>SimSun</vt:lpstr>
      <vt:lpstr>Arial</vt:lpstr>
      <vt:lpstr>Consolas</vt:lpstr>
      <vt:lpstr>Courier New</vt:lpstr>
      <vt:lpstr>Lucida Console</vt:lpstr>
      <vt:lpstr>Segoe UI</vt:lpstr>
      <vt:lpstr>Segoe UI Light</vt:lpstr>
      <vt:lpstr>Segoe UI Semilight</vt:lpstr>
      <vt:lpstr>Times New Roman</vt:lpstr>
      <vt:lpstr>Webdings</vt:lpstr>
      <vt:lpstr>Wingdings 3</vt:lpstr>
      <vt:lpstr>Larissa-Design</vt:lpstr>
      <vt:lpstr>1_Larissa-Design</vt:lpstr>
      <vt:lpstr>Container</vt:lpstr>
      <vt:lpstr>Your Host</vt:lpstr>
      <vt:lpstr>Questions for this Session</vt:lpstr>
      <vt:lpstr>Overview</vt:lpstr>
      <vt:lpstr>Microsoft  Containers</vt:lpstr>
      <vt:lpstr>PowerPoint Presentation</vt:lpstr>
      <vt:lpstr>Microsoft  Containers</vt:lpstr>
      <vt:lpstr>Microsoft  Containers</vt:lpstr>
      <vt:lpstr>Strengths and Limits</vt:lpstr>
      <vt:lpstr>PowerPoint Presentation</vt:lpstr>
      <vt:lpstr>Isoluation</vt:lpstr>
      <vt:lpstr>Linux on Windows</vt:lpstr>
      <vt:lpstr>Linux on Windows</vt:lpstr>
      <vt:lpstr>PowerPoint Presentation</vt:lpstr>
      <vt:lpstr>Demo</vt:lpstr>
      <vt:lpstr>Windows on Windows</vt:lpstr>
      <vt:lpstr>Windows on Windows</vt:lpstr>
      <vt:lpstr>PowerPoint Presentation</vt:lpstr>
      <vt:lpstr>Demo</vt:lpstr>
      <vt:lpstr>Windows on Windows</vt:lpstr>
      <vt:lpstr>Docker on Azure</vt:lpstr>
      <vt:lpstr>Docker on Azure</vt:lpstr>
      <vt:lpstr>PowerPoint Presentation</vt:lpstr>
      <vt:lpstr>Demo</vt:lpstr>
      <vt:lpstr>Developer Tools</vt:lpstr>
      <vt:lpstr>Visual Studio</vt:lpstr>
      <vt:lpstr>TFS/VSTS</vt:lpstr>
      <vt:lpstr>Summary</vt:lpstr>
      <vt:lpstr>Summary</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Containers in the Microsoft Universe</dc:title>
  <dc:creator>Rainer Stropek</dc:creator>
  <cp:lastModifiedBy>Rainer Stropek</cp:lastModifiedBy>
  <cp:revision>157</cp:revision>
  <dcterms:created xsi:type="dcterms:W3CDTF">2015-05-11T14:39:12Z</dcterms:created>
  <dcterms:modified xsi:type="dcterms:W3CDTF">2017-04-04T11:45:18Z</dcterms:modified>
</cp:coreProperties>
</file>