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7" r:id="rId6"/>
    <p:sldId id="325" r:id="rId7"/>
    <p:sldId id="346" r:id="rId8"/>
    <p:sldId id="345" r:id="rId9"/>
    <p:sldId id="326" r:id="rId10"/>
    <p:sldId id="328" r:id="rId11"/>
    <p:sldId id="329" r:id="rId12"/>
    <p:sldId id="330" r:id="rId13"/>
    <p:sldId id="334" r:id="rId14"/>
    <p:sldId id="336" r:id="rId15"/>
    <p:sldId id="332" r:id="rId16"/>
    <p:sldId id="333" r:id="rId17"/>
    <p:sldId id="337" r:id="rId18"/>
    <p:sldId id="338" r:id="rId19"/>
    <p:sldId id="339" r:id="rId20"/>
    <p:sldId id="340" r:id="rId21"/>
    <p:sldId id="341" r:id="rId22"/>
    <p:sldId id="342" r:id="rId23"/>
    <p:sldId id="347" r:id="rId24"/>
    <p:sldId id="348" r:id="rId25"/>
    <p:sldId id="349" r:id="rId26"/>
    <p:sldId id="343" r:id="rId27"/>
    <p:sldId id="344" r:id="rId28"/>
    <p:sldId id="322" r:id="rId29"/>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 id="{C559E0A4-AA95-41FE-A6E4-919DE0265B61}">
          <p14:sldIdLst>
            <p14:sldId id="297"/>
            <p14:sldId id="266"/>
            <p14:sldId id="323"/>
          </p14:sldIdLst>
        </p14:section>
        <p14:section name="Overview" id="{25CFC70C-139B-4091-A53A-663017A2E8F0}">
          <p14:sldIdLst>
            <p14:sldId id="327"/>
            <p14:sldId id="325"/>
            <p14:sldId id="346"/>
            <p14:sldId id="345"/>
            <p14:sldId id="326"/>
            <p14:sldId id="328"/>
          </p14:sldIdLst>
        </p14:section>
        <p14:section name="Linux on Windows" id="{A559C975-F723-4435-8D71-0067758FBC61}">
          <p14:sldIdLst>
            <p14:sldId id="329"/>
            <p14:sldId id="330"/>
            <p14:sldId id="334"/>
            <p14:sldId id="336"/>
          </p14:sldIdLst>
        </p14:section>
        <p14:section name="Windows on Windows" id="{D5F7E770-A59A-4D3E-885C-098426A7C44A}">
          <p14:sldIdLst>
            <p14:sldId id="332"/>
            <p14:sldId id="333"/>
            <p14:sldId id="337"/>
            <p14:sldId id="338"/>
          </p14:sldIdLst>
        </p14:section>
        <p14:section name="Docker on Azure" id="{DBE68348-546D-4F8F-B4F9-FF618E6AA11D}">
          <p14:sldIdLst>
            <p14:sldId id="339"/>
            <p14:sldId id="340"/>
            <p14:sldId id="341"/>
            <p14:sldId id="342"/>
          </p14:sldIdLst>
        </p14:section>
        <p14:section name="Developer Tools" id="{8D3E26B5-4DF3-4CD5-BC29-40777AC2A022}">
          <p14:sldIdLst>
            <p14:sldId id="347"/>
            <p14:sldId id="348"/>
            <p14:sldId id="349"/>
          </p14:sldIdLst>
        </p14:section>
        <p14:section name="Closing" id="{4761B1E4-8EE2-40CB-A150-1A6C59B51778}">
          <p14:sldIdLst>
            <p14:sldId id="343"/>
            <p14:sldId id="34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10" d="100"/>
          <a:sy n="110" d="100"/>
        </p:scale>
        <p:origin x="586" y="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eta.docker.com/docs/windows/getting-started/"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sdn.microsoft.com/en-us/virtualization/windowscontainers/docker/manage_windows_dockerfile"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stropek/DockerVS2015Intro/blob/master/dockerDemos/07-win-container-nano-server/Dockerfile" TargetMode="External"/><Relationship Id="rId2" Type="http://schemas.openxmlformats.org/officeDocument/2006/relationships/hyperlink" Target="https://technet.microsoft.com/en-us/library/mt627783.aspx"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7" Type="http://schemas.openxmlformats.org/officeDocument/2006/relationships/hyperlink" Target="https://github.com/Azure/azurefile-dockervolumedriver" TargetMode="External"/><Relationship Id="rId2" Type="http://schemas.openxmlformats.org/officeDocument/2006/relationships/hyperlink" Target="https://azure.microsoft.com/en-us/documentation/articles/virtual-machines-linux-dockerextension/" TargetMode="External"/><Relationship Id="rId1" Type="http://schemas.openxmlformats.org/officeDocument/2006/relationships/slideLayout" Target="../slideLayouts/slideLayout3.xml"/><Relationship Id="rId6" Type="http://schemas.openxmlformats.org/officeDocument/2006/relationships/hyperlink" Target="https://azure.microsoft.com/en-us/services/container-service/" TargetMode="External"/><Relationship Id="rId5" Type="http://schemas.openxmlformats.org/officeDocument/2006/relationships/hyperlink" Target="https://docs.docker.com/machine/drivers/azure/" TargetMode="External"/><Relationship Id="rId4" Type="http://schemas.openxmlformats.org/officeDocument/2006/relationships/hyperlink" Target="https://github.com/Azure/azure-quickstart-templates/tree/master/docker-simple-on-ubunt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rketplace.visualstudio.com/items?itemName=MicrosoftCloudExplorer.VisualStudioToolsforDocker-Preview" TargetMode="External"/><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arketplace.visualstudio.com/search?term=docker&amp;target=vsts&amp;category=Build%20and%20release&amp;sortBy=Relevance" TargetMode="Externa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ocker/docker/blob/master/contrib/completion/bash/docker"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beta.docker.com/docs/windows/getting-started/" TargetMode="External"/><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 Id="rId6" Type="http://schemas.openxmlformats.org/officeDocument/2006/relationships/hyperlink" Target="https://msdn.microsoft.com/en-us/virtualization/windowscontainers/quick_start/quick_start_windows_10" TargetMode="External"/><Relationship Id="rId5" Type="http://schemas.openxmlformats.org/officeDocument/2006/relationships/hyperlink" Target="https://msdn.microsoft.com/en-us/virtualization/windowscontainers/management/hyperv_container" TargetMode="External"/><Relationship Id="rId4" Type="http://schemas.openxmlformats.org/officeDocument/2006/relationships/hyperlink" Target="https://msdn.microsoft.com/en-us/virtualization/windowscontainers/about/about_overview"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docs.docker.com/machine/overview/" TargetMode="External"/><Relationship Id="rId3" Type="http://schemas.openxmlformats.org/officeDocument/2006/relationships/hyperlink" Target="https://hub.docker.com/r/microsoft/azure-cli/" TargetMode="External"/><Relationship Id="rId7" Type="http://schemas.openxmlformats.org/officeDocument/2006/relationships/hyperlink" Target="https://github.com/Azure/azure-quickstart-templates/tree/master/docker-simple-on-ubuntu" TargetMode="External"/><Relationship Id="rId12" Type="http://schemas.openxmlformats.org/officeDocument/2006/relationships/hyperlink" Target="https://github.com/Microsoft/VSTS-Docker-Preview" TargetMode="External"/><Relationship Id="rId2" Type="http://schemas.openxmlformats.org/officeDocument/2006/relationships/hyperlink" Target="https://hub.docker.com/search/?isAutomated=0&amp;isOfficial=0&amp;page=1&amp;pullCount=0&amp;q=microsoft&amp;starCount=0" TargetMode="External"/><Relationship Id="rId1" Type="http://schemas.openxmlformats.org/officeDocument/2006/relationships/slideLayout" Target="../slideLayouts/slideLayout3.xml"/><Relationship Id="rId6" Type="http://schemas.openxmlformats.org/officeDocument/2006/relationships/hyperlink" Target="https://hub.docker.com/r/microsoft/iis/" TargetMode="External"/><Relationship Id="rId11" Type="http://schemas.openxmlformats.org/officeDocument/2006/relationships/hyperlink" Target="https://visualstudiogallery.msdn.microsoft.com/0f5b2caa-ea00-41c8-b8a2-058c7da0b3e4" TargetMode="External"/><Relationship Id="rId5" Type="http://schemas.openxmlformats.org/officeDocument/2006/relationships/hyperlink" Target="https://hub.docker.com/r/microsoft/powershell/" TargetMode="External"/><Relationship Id="rId10" Type="http://schemas.openxmlformats.org/officeDocument/2006/relationships/hyperlink" Target="https://azure.microsoft.com/en-us/services/container-service/" TargetMode="External"/><Relationship Id="rId4" Type="http://schemas.openxmlformats.org/officeDocument/2006/relationships/hyperlink" Target="https://hub.docker.com/r/microsoft/dotnet/" TargetMode="External"/><Relationship Id="rId9" Type="http://schemas.openxmlformats.org/officeDocument/2006/relationships/hyperlink" Target="https://docs.docker.com/machine/drivers/azur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virtualization/windowscontainers/management/hyperv_container"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Container</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In The MS Universe</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on Windows</a:t>
            </a:r>
          </a:p>
        </p:txBody>
      </p:sp>
      <p:sp>
        <p:nvSpPr>
          <p:cNvPr id="3" name="Text Placeholder 2"/>
          <p:cNvSpPr>
            <a:spLocks noGrp="1"/>
          </p:cNvSpPr>
          <p:nvPr>
            <p:ph type="body" sz="quarter" idx="25"/>
          </p:nvPr>
        </p:nvSpPr>
        <p:spPr/>
        <p:txBody>
          <a:bodyPr/>
          <a:lstStyle/>
          <a:p>
            <a:r>
              <a:rPr lang="en-US" dirty="0"/>
              <a:t>Running Linux containers on Windows</a:t>
            </a:r>
          </a:p>
        </p:txBody>
      </p:sp>
    </p:spTree>
    <p:extLst>
      <p:ext uri="{BB962C8B-B14F-4D97-AF65-F5344CB8AC3E}">
        <p14:creationId xmlns:p14="http://schemas.microsoft.com/office/powerpoint/2010/main" val="2845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on Windows</a:t>
            </a:r>
          </a:p>
        </p:txBody>
      </p:sp>
      <p:sp>
        <p:nvSpPr>
          <p:cNvPr id="5" name="Content Placeholder 4"/>
          <p:cNvSpPr>
            <a:spLocks noGrp="1"/>
          </p:cNvSpPr>
          <p:nvPr>
            <p:ph sz="quarter" idx="12"/>
          </p:nvPr>
        </p:nvSpPr>
        <p:spPr/>
        <p:txBody>
          <a:bodyPr/>
          <a:lstStyle/>
          <a:p>
            <a:r>
              <a:rPr lang="en-US" dirty="0"/>
              <a:t>Use </a:t>
            </a:r>
            <a:r>
              <a:rPr lang="en-US" dirty="0">
                <a:hlinkClick r:id="rId2"/>
              </a:rPr>
              <a:t>Docker for Windows</a:t>
            </a:r>
            <a:endParaRPr lang="en-US" dirty="0"/>
          </a:p>
          <a:p>
            <a:pPr lvl="1"/>
            <a:r>
              <a:rPr lang="en-US" dirty="0"/>
              <a:t>Uses Hyper-V to run Linux with Docker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Run Docker client on Windows or Linux</a:t>
            </a:r>
          </a:p>
        </p:txBody>
      </p:sp>
      <p:sp>
        <p:nvSpPr>
          <p:cNvPr id="6" name="Text Placeholder 5"/>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stretch>
            <a:fillRect/>
          </a:stretch>
        </p:blipFill>
        <p:spPr>
          <a:xfrm>
            <a:off x="876300" y="1817264"/>
            <a:ext cx="4658375" cy="1552792"/>
          </a:xfrm>
          <a:prstGeom prst="rect">
            <a:avLst/>
          </a:prstGeom>
        </p:spPr>
      </p:pic>
    </p:spTree>
    <p:extLst>
      <p:ext uri="{BB962C8B-B14F-4D97-AF65-F5344CB8AC3E}">
        <p14:creationId xmlns:p14="http://schemas.microsoft.com/office/powerpoint/2010/main" val="108566908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Docker for Windows</a:t>
            </a:r>
          </a:p>
        </p:txBody>
      </p:sp>
      <p:sp>
        <p:nvSpPr>
          <p:cNvPr id="6" name="Text Placeholder 5"/>
          <p:cNvSpPr>
            <a:spLocks noGrp="1"/>
          </p:cNvSpPr>
          <p:nvPr>
            <p:ph type="body" sz="quarter" idx="24"/>
          </p:nvPr>
        </p:nvSpPr>
        <p:spPr/>
        <p:txBody>
          <a:bodyPr/>
          <a:lstStyle/>
          <a:p>
            <a:r>
              <a:rPr lang="en-US" dirty="0"/>
              <a:t>Docker for Windows UI</a:t>
            </a:r>
          </a:p>
          <a:p>
            <a:pPr lvl="1"/>
            <a:r>
              <a:rPr lang="en-US" dirty="0"/>
              <a:t>Settings</a:t>
            </a:r>
          </a:p>
          <a:p>
            <a:pPr lvl="1"/>
            <a:r>
              <a:rPr lang="en-US" dirty="0"/>
              <a:t>VM in Hyper-V</a:t>
            </a:r>
          </a:p>
          <a:p>
            <a:r>
              <a:rPr lang="en-US" dirty="0"/>
              <a:t>Container scenarios </a:t>
            </a:r>
          </a:p>
          <a:p>
            <a:pPr lvl="1"/>
            <a:r>
              <a:rPr lang="en-US" dirty="0"/>
              <a:t>Interactive container</a:t>
            </a:r>
          </a:p>
          <a:p>
            <a:pPr lvl="1"/>
            <a:r>
              <a:rPr lang="en-US" dirty="0"/>
              <a:t>Volume mapping</a:t>
            </a:r>
          </a:p>
          <a:p>
            <a:pPr lvl="1"/>
            <a:r>
              <a:rPr lang="en-US" dirty="0"/>
              <a:t>Port mapping</a:t>
            </a:r>
          </a:p>
          <a:p>
            <a:r>
              <a:rPr lang="en-US" dirty="0"/>
              <a:t>Microsoft-provide image</a:t>
            </a:r>
          </a:p>
          <a:p>
            <a:pPr lvl="1"/>
            <a:r>
              <a:rPr lang="en-US" dirty="0"/>
              <a:t>.NET on Linux</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35061240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Run interactive ubuntu container</a:t>
            </a:r>
          </a:p>
          <a:p>
            <a:r>
              <a:rPr lang="en-US" noProof="1"/>
              <a:t>docker run -it --rm ubuntu /bin/bash</a:t>
            </a:r>
          </a:p>
          <a:p>
            <a:endParaRPr lang="en-US" noProof="1"/>
          </a:p>
          <a:p>
            <a:r>
              <a:rPr lang="en-US" i="1" noProof="1"/>
              <a:t># Run postgres with </a:t>
            </a:r>
            <a:r>
              <a:rPr lang="en-US" b="1" i="1" noProof="1"/>
              <a:t>volume mapping</a:t>
            </a:r>
          </a:p>
          <a:p>
            <a:r>
              <a:rPr lang="en-US" noProof="1"/>
              <a:t>docker run –d --name postgres -v c:\temp\data:/dbdata -e POSTGRES_PASSWORD=P@ssw0rd! -e PGDATA=/dbdata postgres</a:t>
            </a:r>
          </a:p>
          <a:p>
            <a:r>
              <a:rPr lang="en-US" i="1" noProof="1"/>
              <a:t># Show content of mapped volume on Windows</a:t>
            </a:r>
          </a:p>
          <a:p>
            <a:endParaRPr lang="en-US" noProof="1"/>
          </a:p>
          <a:p>
            <a:r>
              <a:rPr lang="en-US" i="1" noProof="1"/>
              <a:t># Run mongo with </a:t>
            </a:r>
            <a:r>
              <a:rPr lang="en-US" b="1" i="1" noProof="1"/>
              <a:t>port mapping</a:t>
            </a:r>
          </a:p>
          <a:p>
            <a:r>
              <a:rPr lang="en-US" noProof="1"/>
              <a:t>docker run -d --name mongo -p 27017:27017 mongo</a:t>
            </a:r>
          </a:p>
          <a:p>
            <a:r>
              <a:rPr lang="en-US" i="1" noProof="1"/>
              <a:t># Use mongo client under Windows to access mongo in container</a:t>
            </a:r>
          </a:p>
          <a:p>
            <a:endParaRPr lang="en-US" noProof="1"/>
          </a:p>
          <a:p>
            <a:r>
              <a:rPr lang="en-US" noProof="1"/>
              <a:t># Run .NET Core on Linux</a:t>
            </a:r>
          </a:p>
          <a:p>
            <a:r>
              <a:rPr lang="en-US" noProof="1"/>
              <a:t>docker run -it --rm microsoft/dotnet /bin/bash</a:t>
            </a:r>
          </a:p>
          <a:p>
            <a:r>
              <a:rPr lang="en-US" noProof="1"/>
              <a:t>mkdir /demo</a:t>
            </a:r>
          </a:p>
          <a:p>
            <a:r>
              <a:rPr lang="en-US" noProof="1"/>
              <a:t>cd /demo</a:t>
            </a:r>
          </a:p>
          <a:p>
            <a:r>
              <a:rPr lang="en-US" noProof="1"/>
              <a:t>dotnet new</a:t>
            </a:r>
          </a:p>
          <a:p>
            <a:r>
              <a:rPr lang="en-US" noProof="1"/>
              <a:t>ls –la</a:t>
            </a:r>
          </a:p>
          <a:p>
            <a:r>
              <a:rPr lang="en-US" noProof="1"/>
              <a:t>dotnet restore</a:t>
            </a:r>
          </a:p>
          <a:p>
            <a:r>
              <a:rPr lang="en-US" noProof="1"/>
              <a:t>dotnet run</a:t>
            </a:r>
          </a:p>
          <a:p>
            <a:endParaRPr lang="en-US" noProof="1"/>
          </a:p>
          <a:p>
            <a:r>
              <a:rPr lang="en-US" noProof="1"/>
              <a:t># Option: Show .NET Core with VSCode and </a:t>
            </a:r>
          </a:p>
          <a:p>
            <a:r>
              <a:rPr lang="en-US" noProof="1"/>
              <a:t>#         Volume mapping</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Docker for Windows installed and configured</a:t>
            </a:r>
          </a:p>
          <a:p>
            <a:pPr lvl="1"/>
            <a:r>
              <a:rPr lang="en-US" dirty="0"/>
              <a:t>Don‘t forget to share drive in Docker for Windows settings!</a:t>
            </a:r>
          </a:p>
        </p:txBody>
      </p:sp>
      <p:sp>
        <p:nvSpPr>
          <p:cNvPr id="10" name="Text Placeholder 9"/>
          <p:cNvSpPr>
            <a:spLocks noGrp="1"/>
          </p:cNvSpPr>
          <p:nvPr>
            <p:ph type="body" sz="quarter" idx="25"/>
          </p:nvPr>
        </p:nvSpPr>
        <p:spPr/>
        <p:txBody>
          <a:bodyPr/>
          <a:lstStyle/>
          <a:p>
            <a:endParaRPr lang="de-AT" dirty="0"/>
          </a:p>
        </p:txBody>
      </p:sp>
      <p:pic>
        <p:nvPicPr>
          <p:cNvPr id="11" name="Picture 10"/>
          <p:cNvPicPr>
            <a:picLocks noChangeAspect="1"/>
          </p:cNvPicPr>
          <p:nvPr/>
        </p:nvPicPr>
        <p:blipFill>
          <a:blip r:embed="rId2"/>
          <a:stretch>
            <a:fillRect/>
          </a:stretch>
        </p:blipFill>
        <p:spPr>
          <a:xfrm>
            <a:off x="4790121" y="2479962"/>
            <a:ext cx="4102359" cy="2507673"/>
          </a:xfrm>
          <a:prstGeom prst="rect">
            <a:avLst/>
          </a:prstGeom>
        </p:spPr>
      </p:pic>
    </p:spTree>
    <p:extLst>
      <p:ext uri="{BB962C8B-B14F-4D97-AF65-F5344CB8AC3E}">
        <p14:creationId xmlns:p14="http://schemas.microsoft.com/office/powerpoint/2010/main" val="179498389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on Windows</a:t>
            </a:r>
          </a:p>
        </p:txBody>
      </p:sp>
      <p:sp>
        <p:nvSpPr>
          <p:cNvPr id="3" name="Text Placeholder 2"/>
          <p:cNvSpPr>
            <a:spLocks noGrp="1"/>
          </p:cNvSpPr>
          <p:nvPr>
            <p:ph type="body" sz="quarter" idx="25"/>
          </p:nvPr>
        </p:nvSpPr>
        <p:spPr/>
        <p:txBody>
          <a:bodyPr/>
          <a:lstStyle/>
          <a:p>
            <a:r>
              <a:rPr lang="en-US" dirty="0"/>
              <a:t>Running Windows containers on Windows</a:t>
            </a:r>
          </a:p>
        </p:txBody>
      </p:sp>
    </p:spTree>
    <p:extLst>
      <p:ext uri="{BB962C8B-B14F-4D97-AF65-F5344CB8AC3E}">
        <p14:creationId xmlns:p14="http://schemas.microsoft.com/office/powerpoint/2010/main" val="5912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on Windows</a:t>
            </a:r>
          </a:p>
        </p:txBody>
      </p:sp>
      <p:sp>
        <p:nvSpPr>
          <p:cNvPr id="5" name="Content Placeholder 4"/>
          <p:cNvSpPr>
            <a:spLocks noGrp="1"/>
          </p:cNvSpPr>
          <p:nvPr>
            <p:ph sz="quarter" idx="12"/>
          </p:nvPr>
        </p:nvSpPr>
        <p:spPr/>
        <p:txBody>
          <a:bodyPr/>
          <a:lstStyle/>
          <a:p>
            <a:r>
              <a:rPr lang="en-US" dirty="0"/>
              <a:t>OS Support</a:t>
            </a:r>
          </a:p>
          <a:p>
            <a:pPr lvl="1"/>
            <a:r>
              <a:rPr lang="en-US" dirty="0"/>
              <a:t>Windows Server 2016</a:t>
            </a:r>
          </a:p>
          <a:p>
            <a:pPr lvl="1"/>
            <a:r>
              <a:rPr lang="en-US" dirty="0"/>
              <a:t>Windows 10 (Hyper-V Container)</a:t>
            </a:r>
          </a:p>
          <a:p>
            <a:r>
              <a:rPr lang="en-US" dirty="0"/>
              <a:t>Windows Server Container</a:t>
            </a:r>
          </a:p>
          <a:p>
            <a:r>
              <a:rPr lang="en-US" dirty="0"/>
              <a:t>Hyper-V Container</a:t>
            </a:r>
          </a:p>
          <a:p>
            <a:pPr lvl="1"/>
            <a:r>
              <a:rPr lang="en-US" dirty="0"/>
              <a:t>Additional isolation layer</a:t>
            </a:r>
          </a:p>
          <a:p>
            <a:pPr lvl="1"/>
            <a:r>
              <a:rPr lang="en-US" dirty="0"/>
              <a:t>Runs inside of Windows Nano Server VM</a:t>
            </a:r>
          </a:p>
          <a:p>
            <a:pPr lvl="1"/>
            <a:r>
              <a:rPr lang="en-US" sz="1400" noProof="1">
                <a:latin typeface="Lucida Console" panose="020B0609040504020204" pitchFamily="49" charset="0"/>
              </a:rPr>
              <a:t>docker run -it --rm </a:t>
            </a:r>
            <a:r>
              <a:rPr lang="en-US" sz="1400" noProof="1">
                <a:solidFill>
                  <a:srgbClr val="FF0000"/>
                </a:solidFill>
                <a:latin typeface="Lucida Console" panose="020B0609040504020204" pitchFamily="49" charset="0"/>
              </a:rPr>
              <a:t>--isolation=hyperv</a:t>
            </a:r>
            <a:r>
              <a:rPr lang="en-US" sz="1400" noProof="1">
                <a:latin typeface="Lucida Console" panose="020B0609040504020204" pitchFamily="49" charset="0"/>
              </a:rPr>
              <a:t> microsoft/nanoserver cmd</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6082434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Windows Container</a:t>
            </a:r>
          </a:p>
        </p:txBody>
      </p:sp>
      <p:sp>
        <p:nvSpPr>
          <p:cNvPr id="6" name="Text Placeholder 5"/>
          <p:cNvSpPr>
            <a:spLocks noGrp="1"/>
          </p:cNvSpPr>
          <p:nvPr>
            <p:ph type="body" sz="quarter" idx="24"/>
          </p:nvPr>
        </p:nvSpPr>
        <p:spPr/>
        <p:txBody>
          <a:bodyPr/>
          <a:lstStyle/>
          <a:p>
            <a:r>
              <a:rPr lang="en-US" dirty="0"/>
              <a:t>Docker on Windows </a:t>
            </a:r>
            <a:br>
              <a:rPr lang="en-US" dirty="0"/>
            </a:br>
            <a:r>
              <a:rPr lang="en-US" dirty="0"/>
              <a:t>Server 2016</a:t>
            </a:r>
          </a:p>
          <a:p>
            <a:pPr lvl="1"/>
            <a:r>
              <a:rPr lang="en-US" dirty="0"/>
              <a:t>Full Server</a:t>
            </a:r>
          </a:p>
          <a:p>
            <a:pPr lvl="1"/>
            <a:r>
              <a:rPr lang="en-US" dirty="0"/>
              <a:t>Nano Server</a:t>
            </a:r>
          </a:p>
          <a:p>
            <a:r>
              <a:rPr lang="en-US" dirty="0"/>
              <a:t>Connect Docker client</a:t>
            </a:r>
          </a:p>
          <a:p>
            <a:pPr lvl="1"/>
            <a:r>
              <a:rPr lang="en-US" dirty="0"/>
              <a:t>Docker client on Host</a:t>
            </a:r>
          </a:p>
          <a:p>
            <a:pPr lvl="1"/>
            <a:r>
              <a:rPr lang="en-US" dirty="0"/>
              <a:t>Remote Docker (Linux and Windows) client</a:t>
            </a:r>
          </a:p>
          <a:p>
            <a:r>
              <a:rPr lang="en-US" dirty="0"/>
              <a:t>Container scenarios</a:t>
            </a:r>
          </a:p>
          <a:p>
            <a:pPr lvl="1"/>
            <a:r>
              <a:rPr lang="en-US" dirty="0"/>
              <a:t>Interactive container</a:t>
            </a:r>
          </a:p>
          <a:p>
            <a:pPr lvl="1"/>
            <a:r>
              <a:rPr lang="en-US" dirty="0" err="1">
                <a:hlinkClick r:id="rId2"/>
              </a:rPr>
              <a:t>Dockerfiles</a:t>
            </a:r>
            <a:r>
              <a:rPr lang="en-US" dirty="0">
                <a:hlinkClick r:id="rId2"/>
              </a:rPr>
              <a:t> on Windows</a:t>
            </a:r>
            <a:endParaRPr lang="en-US" dirty="0"/>
          </a:p>
          <a:p>
            <a:pPr lvl="1"/>
            <a:r>
              <a:rPr lang="en-US" dirty="0"/>
              <a:t>Volume mapping</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14471361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Ping Docker host on Windows Server</a:t>
            </a:r>
          </a:p>
          <a:p>
            <a:r>
              <a:rPr lang="en-US" noProof="1"/>
              <a:t>docker -H tcp://1.2.3.4:2375 info</a:t>
            </a:r>
          </a:p>
          <a:p>
            <a:r>
              <a:rPr lang="en-US" noProof="1"/>
              <a:t>set DOCKER_HOST=tcp://1.2.3.4:2375</a:t>
            </a:r>
          </a:p>
          <a:p>
            <a:r>
              <a:rPr lang="en-US" noProof="1"/>
              <a:t>docker info</a:t>
            </a:r>
          </a:p>
          <a:p>
            <a:r>
              <a:rPr lang="en-US" noProof="1"/>
              <a:t>docker ps -a</a:t>
            </a:r>
          </a:p>
          <a:p>
            <a:r>
              <a:rPr lang="en-US" noProof="1"/>
              <a:t>docker images</a:t>
            </a:r>
          </a:p>
          <a:p>
            <a:endParaRPr lang="en-US" noProof="1"/>
          </a:p>
          <a:p>
            <a:r>
              <a:rPr lang="en-US" i="1" noProof="1"/>
              <a:t># Run ’dir’ inside a short-lived Nano Server container</a:t>
            </a:r>
          </a:p>
          <a:p>
            <a:r>
              <a:rPr lang="en-US" noProof="1"/>
              <a:t>docker run -it --rm microsoft/nanoserver cmd /C dir</a:t>
            </a:r>
          </a:p>
          <a:p>
            <a:endParaRPr lang="en-US" noProof="1"/>
          </a:p>
          <a:p>
            <a:r>
              <a:rPr lang="en-US" i="1" noProof="1"/>
              <a:t># Run existing IIS image (source: Microsoft)</a:t>
            </a:r>
          </a:p>
          <a:p>
            <a:r>
              <a:rPr lang="en-US" noProof="1"/>
              <a:t>docker run -d -p 80:80 microsoft/iis cmd ping localhost -t</a:t>
            </a:r>
          </a:p>
          <a:p>
            <a:endParaRPr lang="en-US" noProof="1"/>
          </a:p>
          <a:p>
            <a:r>
              <a:rPr lang="en-US" i="1" noProof="1"/>
              <a:t># Build Dockerfile, install IIS (details about IIS on Nano see </a:t>
            </a:r>
            <a:br>
              <a:rPr lang="en-US" i="1" noProof="1"/>
            </a:br>
            <a:r>
              <a:rPr lang="en-US" i="1" noProof="1"/>
              <a:t># </a:t>
            </a:r>
            <a:r>
              <a:rPr lang="en-US" i="1" noProof="1">
                <a:hlinkClick r:id="rId2"/>
              </a:rPr>
              <a:t>https://technet.microsoft.com/en-us/library/mt627783.aspx</a:t>
            </a:r>
            <a:r>
              <a:rPr lang="en-US" i="1" noProof="1"/>
              <a:t>)</a:t>
            </a:r>
          </a:p>
          <a:p>
            <a:r>
              <a:rPr lang="en-US" noProof="1"/>
              <a:t>docker build -t myiis .</a:t>
            </a:r>
          </a:p>
          <a:p>
            <a:r>
              <a:rPr lang="en-US" noProof="1"/>
              <a:t>docker images</a:t>
            </a:r>
          </a:p>
          <a:p>
            <a:r>
              <a:rPr lang="en-US" noProof="1"/>
              <a:t>docker run -it --rm myiis</a:t>
            </a:r>
          </a:p>
          <a:p>
            <a:r>
              <a:rPr lang="en-US" noProof="1"/>
              <a:t>	cd \install</a:t>
            </a:r>
          </a:p>
          <a:p>
            <a:r>
              <a:rPr lang="en-US" noProof="1"/>
              <a:t>	dism /online /apply-unattend:.\unattend.xml</a:t>
            </a:r>
          </a:p>
          <a:p>
            <a:r>
              <a:rPr lang="en-US" noProof="1"/>
              <a:t>	net start w3svc</a:t>
            </a:r>
          </a:p>
          <a:p>
            <a:endParaRPr lang="en-US" noProof="1"/>
          </a:p>
          <a:p>
            <a:r>
              <a:rPr lang="en-US" i="1" noProof="1"/>
              <a:t># On Docker host (Enter-PSSession)</a:t>
            </a:r>
          </a:p>
          <a:p>
            <a:r>
              <a:rPr lang="en-US" noProof="1"/>
              <a:t>echo Hello &gt; c:\temp\greeting.txt</a:t>
            </a:r>
          </a:p>
          <a:p>
            <a:r>
              <a:rPr lang="en-US" noProof="1"/>
              <a:t>c:\docker\docker.exe run --rm -v c:\temp:c:\somedir microsoft/nanoserver cmd /C type \somedir\greeting.txt </a:t>
            </a:r>
          </a:p>
          <a:p>
            <a:endParaRPr lang="en-US" noProof="1"/>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Windows Server with </a:t>
            </a:r>
            <a:br>
              <a:rPr lang="en-US" dirty="0"/>
            </a:br>
            <a:r>
              <a:rPr lang="en-US" dirty="0"/>
              <a:t>Container support</a:t>
            </a:r>
          </a:p>
        </p:txBody>
      </p:sp>
      <p:sp>
        <p:nvSpPr>
          <p:cNvPr id="10" name="Text Placeholder 9"/>
          <p:cNvSpPr>
            <a:spLocks noGrp="1"/>
          </p:cNvSpPr>
          <p:nvPr>
            <p:ph type="body" sz="quarter" idx="25"/>
          </p:nvPr>
        </p:nvSpPr>
        <p:spPr/>
        <p:txBody>
          <a:bodyPr/>
          <a:lstStyle/>
          <a:p>
            <a:r>
              <a:rPr lang="de-AT" dirty="0"/>
              <a:t>See also sample </a:t>
            </a:r>
            <a:r>
              <a:rPr lang="de-AT" dirty="0" err="1"/>
              <a:t>Dockerfile</a:t>
            </a:r>
            <a:r>
              <a:rPr lang="de-AT" dirty="0"/>
              <a:t> </a:t>
            </a:r>
            <a:r>
              <a:rPr lang="de-AT" dirty="0">
                <a:hlinkClick r:id="rId3"/>
              </a:rPr>
              <a:t>https://github.com/rstropek/DockerVS2015Intro/blob/master/dockerDemos/07-win-container-nano-server/Dockerfile</a:t>
            </a:r>
            <a:endParaRPr lang="de-AT" dirty="0"/>
          </a:p>
        </p:txBody>
      </p:sp>
    </p:spTree>
    <p:extLst>
      <p:ext uri="{BB962C8B-B14F-4D97-AF65-F5344CB8AC3E}">
        <p14:creationId xmlns:p14="http://schemas.microsoft.com/office/powerpoint/2010/main" val="302647501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Azure</a:t>
            </a:r>
          </a:p>
        </p:txBody>
      </p:sp>
      <p:sp>
        <p:nvSpPr>
          <p:cNvPr id="3" name="Text Placeholder 2"/>
          <p:cNvSpPr>
            <a:spLocks noGrp="1"/>
          </p:cNvSpPr>
          <p:nvPr>
            <p:ph type="body" sz="quarter" idx="25"/>
          </p:nvPr>
        </p:nvSpPr>
        <p:spPr/>
        <p:txBody>
          <a:bodyPr/>
          <a:lstStyle/>
          <a:p>
            <a:r>
              <a:rPr lang="en-US" dirty="0"/>
              <a:t>Running containers in Azure</a:t>
            </a:r>
          </a:p>
        </p:txBody>
      </p:sp>
    </p:spTree>
    <p:extLst>
      <p:ext uri="{BB962C8B-B14F-4D97-AF65-F5344CB8AC3E}">
        <p14:creationId xmlns:p14="http://schemas.microsoft.com/office/powerpoint/2010/main" val="275309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on Azure</a:t>
            </a:r>
          </a:p>
        </p:txBody>
      </p:sp>
      <p:sp>
        <p:nvSpPr>
          <p:cNvPr id="5" name="Content Placeholder 4"/>
          <p:cNvSpPr>
            <a:spLocks noGrp="1"/>
          </p:cNvSpPr>
          <p:nvPr>
            <p:ph sz="quarter" idx="12"/>
          </p:nvPr>
        </p:nvSpPr>
        <p:spPr/>
        <p:txBody>
          <a:bodyPr/>
          <a:lstStyle/>
          <a:p>
            <a:r>
              <a:rPr lang="en-US" dirty="0"/>
              <a:t>Docker support in </a:t>
            </a:r>
            <a:r>
              <a:rPr lang="en-US" i="1" dirty="0"/>
              <a:t>Azure Resource Manager</a:t>
            </a:r>
            <a:r>
              <a:rPr lang="en-US" dirty="0"/>
              <a:t> (ARM)</a:t>
            </a:r>
            <a:endParaRPr lang="en-US" dirty="0">
              <a:hlinkClick r:id="rId2"/>
            </a:endParaRPr>
          </a:p>
          <a:p>
            <a:pPr lvl="1"/>
            <a:r>
              <a:rPr lang="en-US" dirty="0">
                <a:hlinkClick r:id="rId2"/>
              </a:rPr>
              <a:t>Extension for Docker on Linux</a:t>
            </a:r>
            <a:endParaRPr lang="en-US" dirty="0"/>
          </a:p>
          <a:p>
            <a:pPr lvl="1"/>
            <a:r>
              <a:rPr lang="en-US" dirty="0">
                <a:hlinkClick r:id="rId3"/>
              </a:rPr>
              <a:t>Ready-made ARM-templates</a:t>
            </a:r>
            <a:r>
              <a:rPr lang="en-US" dirty="0"/>
              <a:t> (e.g. </a:t>
            </a:r>
            <a:r>
              <a:rPr lang="en-US" dirty="0">
                <a:hlinkClick r:id="rId4"/>
              </a:rPr>
              <a:t>Docker on Ubuntu</a:t>
            </a:r>
            <a:r>
              <a:rPr lang="en-US" dirty="0"/>
              <a:t>)</a:t>
            </a:r>
          </a:p>
          <a:p>
            <a:pPr marL="13800"/>
            <a:r>
              <a:rPr lang="en-US" dirty="0">
                <a:hlinkClick r:id="rId5"/>
              </a:rPr>
              <a:t>Azure driver</a:t>
            </a:r>
            <a:r>
              <a:rPr lang="en-US" dirty="0"/>
              <a:t> for </a:t>
            </a:r>
            <a:r>
              <a:rPr lang="en-US" i="1" dirty="0"/>
              <a:t>Docker Machine</a:t>
            </a:r>
          </a:p>
          <a:p>
            <a:r>
              <a:rPr lang="en-US" dirty="0">
                <a:hlinkClick r:id="rId6"/>
              </a:rPr>
              <a:t>Azure Container Services (ACS)</a:t>
            </a:r>
            <a:endParaRPr lang="en-US" dirty="0"/>
          </a:p>
          <a:p>
            <a:r>
              <a:rPr lang="en-US" dirty="0"/>
              <a:t>Storage</a:t>
            </a:r>
            <a:endParaRPr lang="en-US" dirty="0">
              <a:hlinkClick r:id="rId7"/>
            </a:endParaRPr>
          </a:p>
          <a:p>
            <a:pPr lvl="1"/>
            <a:r>
              <a:rPr lang="en-US" dirty="0">
                <a:hlinkClick r:id="rId7"/>
              </a:rPr>
              <a:t>Docker Volume Driver for Azure File Storage</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737942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Containers in Azure</a:t>
            </a:r>
          </a:p>
        </p:txBody>
      </p:sp>
      <p:sp>
        <p:nvSpPr>
          <p:cNvPr id="6" name="Text Placeholder 5"/>
          <p:cNvSpPr>
            <a:spLocks noGrp="1"/>
          </p:cNvSpPr>
          <p:nvPr>
            <p:ph type="body" sz="quarter" idx="24"/>
          </p:nvPr>
        </p:nvSpPr>
        <p:spPr/>
        <p:txBody>
          <a:bodyPr/>
          <a:lstStyle/>
          <a:p>
            <a:r>
              <a:rPr lang="en-US" dirty="0"/>
              <a:t>Docker Machine</a:t>
            </a:r>
          </a:p>
          <a:p>
            <a:pPr lvl="1"/>
            <a:r>
              <a:rPr lang="en-US" dirty="0"/>
              <a:t>Azure Driver</a:t>
            </a:r>
          </a:p>
          <a:p>
            <a:r>
              <a:rPr lang="en-US" dirty="0"/>
              <a:t>ARM with Docker</a:t>
            </a:r>
          </a:p>
          <a:p>
            <a:pPr lvl="1"/>
            <a:r>
              <a:rPr lang="en-US" dirty="0"/>
              <a:t>Using </a:t>
            </a:r>
            <a:r>
              <a:rPr lang="en-US" dirty="0" err="1"/>
              <a:t>Quickstart</a:t>
            </a:r>
            <a:r>
              <a:rPr lang="en-US" dirty="0"/>
              <a:t> Template</a:t>
            </a:r>
          </a:p>
          <a:p>
            <a:r>
              <a:rPr lang="en-US" dirty="0"/>
              <a:t>Volume driver for Files</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339745574"/>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de-AT" dirty="0" err="1"/>
              <a:t>docker-machine</a:t>
            </a:r>
            <a:r>
              <a:rPr lang="de-AT" dirty="0"/>
              <a:t> </a:t>
            </a:r>
            <a:r>
              <a:rPr lang="de-AT" dirty="0" err="1"/>
              <a:t>create</a:t>
            </a:r>
            <a:r>
              <a:rPr lang="de-AT" dirty="0"/>
              <a:t> --driver </a:t>
            </a:r>
            <a:r>
              <a:rPr lang="de-AT" dirty="0" err="1"/>
              <a:t>azure</a:t>
            </a:r>
            <a:r>
              <a:rPr lang="de-AT" dirty="0"/>
              <a:t> --</a:t>
            </a:r>
            <a:r>
              <a:rPr lang="de-AT" dirty="0" err="1"/>
              <a:t>azure-subscription-id</a:t>
            </a:r>
            <a:r>
              <a:rPr lang="de-AT" dirty="0"/>
              <a:t> 00000000-0000-0000-0000-000000000000 doc16-demo</a:t>
            </a:r>
          </a:p>
          <a:p>
            <a:r>
              <a:rPr lang="de-AT" i="1" dirty="0"/>
              <a:t># Show </a:t>
            </a:r>
            <a:r>
              <a:rPr lang="de-AT" i="1" dirty="0" err="1"/>
              <a:t>result</a:t>
            </a:r>
            <a:r>
              <a:rPr lang="de-AT" i="1" dirty="0"/>
              <a:t> in Azure Portal</a:t>
            </a:r>
          </a:p>
          <a:p>
            <a:endParaRPr lang="sv-SE" dirty="0"/>
          </a:p>
          <a:p>
            <a:r>
              <a:rPr lang="sv-SE" i="1" dirty="0"/>
              <a:t># Create volume on Azure files</a:t>
            </a:r>
          </a:p>
          <a:p>
            <a:r>
              <a:rPr lang="sv-SE" dirty="0"/>
              <a:t>docker volume ls</a:t>
            </a:r>
          </a:p>
          <a:p>
            <a:r>
              <a:rPr lang="en-US" dirty="0" err="1"/>
              <a:t>docker</a:t>
            </a:r>
            <a:r>
              <a:rPr lang="en-US" dirty="0"/>
              <a:t> volume create -d </a:t>
            </a:r>
            <a:r>
              <a:rPr lang="en-US" dirty="0" err="1"/>
              <a:t>azurefile</a:t>
            </a:r>
            <a:r>
              <a:rPr lang="en-US" dirty="0"/>
              <a:t> --name </a:t>
            </a:r>
            <a:r>
              <a:rPr lang="en-US" dirty="0" err="1"/>
              <a:t>myvol</a:t>
            </a:r>
            <a:r>
              <a:rPr lang="en-US" dirty="0"/>
              <a:t> -o share=doc16</a:t>
            </a:r>
          </a:p>
          <a:p>
            <a:r>
              <a:rPr lang="sv-SE" dirty="0"/>
              <a:t>docker volume ls</a:t>
            </a:r>
          </a:p>
          <a:p>
            <a:r>
              <a:rPr lang="en-US" dirty="0" err="1"/>
              <a:t>docker</a:t>
            </a:r>
            <a:r>
              <a:rPr lang="en-US" dirty="0"/>
              <a:t> run -it --</a:t>
            </a:r>
            <a:r>
              <a:rPr lang="en-US" dirty="0" err="1"/>
              <a:t>rm</a:t>
            </a:r>
            <a:r>
              <a:rPr lang="en-US" dirty="0"/>
              <a:t> -v </a:t>
            </a:r>
            <a:r>
              <a:rPr lang="en-US" dirty="0" err="1"/>
              <a:t>myvol</a:t>
            </a:r>
            <a:r>
              <a:rPr lang="en-US" dirty="0"/>
              <a:t>:/data </a:t>
            </a:r>
            <a:r>
              <a:rPr lang="en-US" dirty="0" err="1"/>
              <a:t>ubuntu</a:t>
            </a:r>
            <a:r>
              <a:rPr lang="en-US" dirty="0"/>
              <a:t> /bin/bash</a:t>
            </a:r>
          </a:p>
          <a:p>
            <a:r>
              <a:rPr lang="en-US" dirty="0"/>
              <a:t>	cd /data</a:t>
            </a:r>
          </a:p>
          <a:p>
            <a:r>
              <a:rPr lang="en-US" dirty="0"/>
              <a:t>	echo Hello &gt; greeting.txt</a:t>
            </a:r>
          </a:p>
          <a:p>
            <a:r>
              <a:rPr lang="en-US" i="1" dirty="0"/>
              <a:t>	# Show result in Azure Portal</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Docker </a:t>
            </a:r>
            <a:r>
              <a:rPr lang="de-AT" dirty="0" err="1"/>
              <a:t>Machine</a:t>
            </a:r>
            <a:r>
              <a:rPr lang="de-AT" dirty="0"/>
              <a:t> </a:t>
            </a:r>
            <a:r>
              <a:rPr lang="de-AT" dirty="0" err="1"/>
              <a:t>installed</a:t>
            </a:r>
            <a:endParaRPr lang="de-AT" dirty="0"/>
          </a:p>
          <a:p>
            <a:pPr lvl="1"/>
            <a:r>
              <a:rPr lang="de-AT" dirty="0"/>
              <a:t>Docker Driver </a:t>
            </a:r>
            <a:r>
              <a:rPr lang="de-AT" dirty="0" err="1"/>
              <a:t>for</a:t>
            </a:r>
            <a:r>
              <a:rPr lang="de-AT" dirty="0"/>
              <a:t> Azure Files </a:t>
            </a:r>
            <a:r>
              <a:rPr lang="de-AT" dirty="0" err="1"/>
              <a:t>installed</a:t>
            </a:r>
            <a:r>
              <a:rPr lang="de-AT" dirty="0"/>
              <a:t> </a:t>
            </a:r>
            <a:r>
              <a:rPr lang="de-AT" dirty="0" err="1"/>
              <a:t>and</a:t>
            </a:r>
            <a:r>
              <a:rPr lang="de-AT" dirty="0"/>
              <a:t> </a:t>
            </a:r>
            <a:r>
              <a:rPr lang="de-AT" dirty="0" err="1"/>
              <a:t>configured</a:t>
            </a:r>
            <a:endParaRPr lang="de-AT" dirty="0"/>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3331243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
        <p:nvSpPr>
          <p:cNvPr id="3" name="Text Placeholder 2"/>
          <p:cNvSpPr>
            <a:spLocks noGrp="1"/>
          </p:cNvSpPr>
          <p:nvPr>
            <p:ph type="body" sz="quarter" idx="25"/>
          </p:nvPr>
        </p:nvSpPr>
        <p:spPr/>
        <p:txBody>
          <a:bodyPr/>
          <a:lstStyle/>
          <a:p>
            <a:r>
              <a:rPr lang="en-US" dirty="0"/>
              <a:t>Visual Studio support</a:t>
            </a:r>
          </a:p>
        </p:txBody>
      </p:sp>
    </p:spTree>
    <p:extLst>
      <p:ext uri="{BB962C8B-B14F-4D97-AF65-F5344CB8AC3E}">
        <p14:creationId xmlns:p14="http://schemas.microsoft.com/office/powerpoint/2010/main" val="61550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Visual Studio</a:t>
            </a:r>
          </a:p>
        </p:txBody>
      </p:sp>
      <p:pic>
        <p:nvPicPr>
          <p:cNvPr id="9" name="Content Placeholder 8"/>
          <p:cNvPicPr>
            <a:picLocks noGrp="1" noChangeAspect="1"/>
          </p:cNvPicPr>
          <p:nvPr>
            <p:ph sz="quarter" idx="22"/>
          </p:nvPr>
        </p:nvPicPr>
        <p:blipFill>
          <a:blip r:embed="rId2"/>
          <a:stretch>
            <a:fillRect/>
          </a:stretch>
        </p:blipFill>
        <p:spPr>
          <a:xfrm>
            <a:off x="357477" y="684246"/>
            <a:ext cx="5327650" cy="1750387"/>
          </a:xfrm>
          <a:prstGeom prst="rect">
            <a:avLst/>
          </a:prstGeom>
        </p:spPr>
      </p:pic>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3"/>
              </a:rPr>
              <a:t>Docker Tools </a:t>
            </a:r>
            <a:r>
              <a:rPr lang="de-AT" dirty="0" err="1">
                <a:hlinkClick r:id="rId3"/>
              </a:rPr>
              <a:t>for</a:t>
            </a:r>
            <a:r>
              <a:rPr lang="de-AT" dirty="0">
                <a:hlinkClick r:id="rId3"/>
              </a:rPr>
              <a:t> </a:t>
            </a:r>
            <a:br>
              <a:rPr lang="de-AT" dirty="0">
                <a:hlinkClick r:id="rId3"/>
              </a:rPr>
            </a:br>
            <a:r>
              <a:rPr lang="de-AT" dirty="0">
                <a:hlinkClick r:id="rId3"/>
              </a:rPr>
              <a:t>Visual Studio</a:t>
            </a:r>
            <a:endParaRPr lang="de-AT" dirty="0"/>
          </a:p>
          <a:p>
            <a:r>
              <a:rPr lang="de-AT" dirty="0"/>
              <a:t>Docker </a:t>
            </a:r>
            <a:r>
              <a:rPr lang="de-AT" dirty="0" err="1"/>
              <a:t>support</a:t>
            </a:r>
            <a:r>
              <a:rPr lang="de-AT" dirty="0"/>
              <a:t> </a:t>
            </a:r>
            <a:r>
              <a:rPr lang="de-AT" dirty="0" err="1"/>
              <a:t>for</a:t>
            </a:r>
            <a:r>
              <a:rPr lang="de-AT" dirty="0"/>
              <a:t> </a:t>
            </a:r>
            <a:br>
              <a:rPr lang="de-AT" dirty="0"/>
            </a:br>
            <a:r>
              <a:rPr lang="de-AT" dirty="0"/>
              <a:t>Visual Studio Code</a:t>
            </a:r>
          </a:p>
        </p:txBody>
      </p:sp>
      <p:sp>
        <p:nvSpPr>
          <p:cNvPr id="8" name="Text Placeholder 7"/>
          <p:cNvSpPr>
            <a:spLocks noGrp="1"/>
          </p:cNvSpPr>
          <p:nvPr>
            <p:ph type="body" sz="quarter" idx="25"/>
          </p:nvPr>
        </p:nvSpPr>
        <p:spPr/>
        <p:txBody>
          <a:bodyPr/>
          <a:lstStyle/>
          <a:p>
            <a:endParaRPr lang="de-AT"/>
          </a:p>
        </p:txBody>
      </p:sp>
      <p:sp>
        <p:nvSpPr>
          <p:cNvPr id="10" name="Rectangle 9"/>
          <p:cNvSpPr/>
          <p:nvPr/>
        </p:nvSpPr>
        <p:spPr>
          <a:xfrm>
            <a:off x="391391" y="1551709"/>
            <a:ext cx="1808017" cy="377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1" name="Picture 10"/>
          <p:cNvPicPr>
            <a:picLocks noChangeAspect="1"/>
          </p:cNvPicPr>
          <p:nvPr/>
        </p:nvPicPr>
        <p:blipFill>
          <a:blip r:embed="rId4"/>
          <a:stretch>
            <a:fillRect/>
          </a:stretch>
        </p:blipFill>
        <p:spPr>
          <a:xfrm>
            <a:off x="357477" y="2596024"/>
            <a:ext cx="6812973" cy="2323166"/>
          </a:xfrm>
          <a:prstGeom prst="rect">
            <a:avLst/>
          </a:prstGeom>
        </p:spPr>
      </p:pic>
      <p:sp>
        <p:nvSpPr>
          <p:cNvPr id="12" name="Rectangle 11"/>
          <p:cNvSpPr/>
          <p:nvPr/>
        </p:nvSpPr>
        <p:spPr>
          <a:xfrm>
            <a:off x="616527" y="3302095"/>
            <a:ext cx="2673928" cy="597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724829574"/>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TFS/VSTS</a:t>
            </a:r>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2"/>
              </a:rPr>
              <a:t>Docker </a:t>
            </a:r>
            <a:r>
              <a:rPr lang="de-AT" dirty="0" err="1">
                <a:hlinkClick r:id="rId2"/>
              </a:rPr>
              <a:t>extensions</a:t>
            </a:r>
            <a:r>
              <a:rPr lang="de-AT" dirty="0">
                <a:hlinkClick r:id="rId2"/>
              </a:rPr>
              <a:t> </a:t>
            </a:r>
            <a:r>
              <a:rPr lang="de-AT" dirty="0" err="1">
                <a:hlinkClick r:id="rId2"/>
              </a:rPr>
              <a:t>for</a:t>
            </a:r>
            <a:r>
              <a:rPr lang="de-AT" dirty="0">
                <a:hlinkClick r:id="rId2"/>
              </a:rPr>
              <a:t> TFS/VSTS</a:t>
            </a:r>
            <a:endParaRPr lang="de-AT" dirty="0"/>
          </a:p>
        </p:txBody>
      </p:sp>
      <p:sp>
        <p:nvSpPr>
          <p:cNvPr id="8" name="Text Placeholder 7"/>
          <p:cNvSpPr>
            <a:spLocks noGrp="1"/>
          </p:cNvSpPr>
          <p:nvPr>
            <p:ph type="body" sz="quarter" idx="25"/>
          </p:nvPr>
        </p:nvSpPr>
        <p:spPr/>
        <p:txBody>
          <a:bodyPr/>
          <a:lstStyle/>
          <a:p>
            <a:endParaRPr lang="de-AT"/>
          </a:p>
        </p:txBody>
      </p:sp>
      <p:pic>
        <p:nvPicPr>
          <p:cNvPr id="3" name="Content Placeholder 2"/>
          <p:cNvPicPr>
            <a:picLocks noGrp="1" noChangeAspect="1"/>
          </p:cNvPicPr>
          <p:nvPr>
            <p:ph sz="quarter" idx="22"/>
          </p:nvPr>
        </p:nvPicPr>
        <p:blipFill>
          <a:blip r:embed="rId3"/>
          <a:stretch>
            <a:fillRect/>
          </a:stretch>
        </p:blipFill>
        <p:spPr>
          <a:xfrm>
            <a:off x="527782" y="684213"/>
            <a:ext cx="5208712" cy="4214812"/>
          </a:xfrm>
          <a:prstGeom prst="rect">
            <a:avLst/>
          </a:prstGeom>
        </p:spPr>
      </p:pic>
      <p:sp>
        <p:nvSpPr>
          <p:cNvPr id="13" name="Rectangle 12"/>
          <p:cNvSpPr/>
          <p:nvPr/>
        </p:nvSpPr>
        <p:spPr>
          <a:xfrm>
            <a:off x="422564" y="2473036"/>
            <a:ext cx="3564081" cy="2327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4903624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728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Summary</a:t>
            </a:r>
          </a:p>
        </p:txBody>
      </p:sp>
      <p:sp>
        <p:nvSpPr>
          <p:cNvPr id="5" name="Content Placeholder 4"/>
          <p:cNvSpPr>
            <a:spLocks noGrp="1"/>
          </p:cNvSpPr>
          <p:nvPr>
            <p:ph sz="quarter" idx="12"/>
          </p:nvPr>
        </p:nvSpPr>
        <p:spPr/>
        <p:txBody>
          <a:bodyPr/>
          <a:lstStyle/>
          <a:p>
            <a:r>
              <a:rPr lang="en-US" dirty="0"/>
              <a:t>Microsoft </a:t>
            </a:r>
            <a:r>
              <a:rPr lang="en-US" dirty="0">
                <a:sym typeface="Webdings" panose="05030102010509060703" pitchFamily="18" charset="2"/>
              </a:rPr>
              <a:t> Linux and containers</a:t>
            </a:r>
          </a:p>
          <a:p>
            <a:pPr lvl="1"/>
            <a:r>
              <a:rPr lang="en-US" dirty="0">
                <a:sym typeface="Webdings" panose="05030102010509060703" pitchFamily="18" charset="2"/>
              </a:rPr>
              <a:t>Linux on Windows</a:t>
            </a:r>
            <a:br>
              <a:rPr lang="en-US" dirty="0">
                <a:sym typeface="Webdings" panose="05030102010509060703" pitchFamily="18" charset="2"/>
              </a:rPr>
            </a:br>
            <a:r>
              <a:rPr lang="en-US" dirty="0">
                <a:sym typeface="Webdings" panose="05030102010509060703" pitchFamily="18" charset="2"/>
              </a:rPr>
              <a:t>Windows on Windows</a:t>
            </a:r>
            <a:br>
              <a:rPr lang="en-US" dirty="0">
                <a:sym typeface="Webdings" panose="05030102010509060703" pitchFamily="18" charset="2"/>
              </a:rPr>
            </a:br>
            <a:r>
              <a:rPr lang="en-US" dirty="0">
                <a:sym typeface="Webdings" panose="05030102010509060703" pitchFamily="18" charset="2"/>
              </a:rPr>
              <a:t>All kinds of containers on Azure</a:t>
            </a:r>
          </a:p>
          <a:p>
            <a:r>
              <a:rPr lang="en-US" dirty="0">
                <a:sym typeface="Webdings" panose="05030102010509060703" pitchFamily="18" charset="2"/>
              </a:rPr>
              <a:t>For dev/test and prod</a:t>
            </a:r>
          </a:p>
          <a:p>
            <a:pPr lvl="1"/>
            <a:r>
              <a:rPr lang="en-US" dirty="0">
                <a:sym typeface="Webdings" panose="05030102010509060703" pitchFamily="18" charset="2"/>
              </a:rPr>
              <a:t>Containers on Windows 10 for </a:t>
            </a:r>
            <a:r>
              <a:rPr lang="en-US" dirty="0" err="1">
                <a:sym typeface="Webdings" panose="05030102010509060703" pitchFamily="18" charset="2"/>
              </a:rPr>
              <a:t>devs</a:t>
            </a:r>
            <a:endParaRPr lang="en-US" dirty="0">
              <a:sym typeface="Webdings" panose="05030102010509060703" pitchFamily="18" charset="2"/>
            </a:endParaRPr>
          </a:p>
          <a:p>
            <a:pPr lvl="1"/>
            <a:r>
              <a:rPr lang="en-US" dirty="0">
                <a:sym typeface="Webdings" panose="05030102010509060703" pitchFamily="18" charset="2"/>
              </a:rPr>
              <a:t>Azure Container Service for prod</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7359210"/>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for this Session</a:t>
            </a:r>
          </a:p>
        </p:txBody>
      </p:sp>
      <p:sp>
        <p:nvSpPr>
          <p:cNvPr id="8" name="Content Placeholder 7"/>
          <p:cNvSpPr>
            <a:spLocks noGrp="1"/>
          </p:cNvSpPr>
          <p:nvPr>
            <p:ph sz="quarter" idx="12"/>
          </p:nvPr>
        </p:nvSpPr>
        <p:spPr/>
        <p:txBody>
          <a:bodyPr/>
          <a:lstStyle/>
          <a:p>
            <a:r>
              <a:rPr lang="en-US" dirty="0"/>
              <a:t>Options, options, options</a:t>
            </a:r>
          </a:p>
          <a:p>
            <a:pPr lvl="1"/>
            <a:r>
              <a:rPr lang="en-US" dirty="0"/>
              <a:t>When to use what?</a:t>
            </a:r>
          </a:p>
          <a:p>
            <a:r>
              <a:rPr lang="en-US" dirty="0"/>
              <a:t>Demos, demos, demos</a:t>
            </a:r>
          </a:p>
          <a:p>
            <a:pPr lvl="1"/>
            <a:r>
              <a:rPr lang="en-US" dirty="0"/>
              <a:t>See things in action</a:t>
            </a:r>
          </a:p>
          <a:p>
            <a:r>
              <a:rPr lang="en-US" dirty="0"/>
              <a:t>Overview, not a deep-dive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727110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sz="quarter" idx="25"/>
          </p:nvPr>
        </p:nvSpPr>
        <p:spPr/>
        <p:txBody>
          <a:bodyPr/>
          <a:lstStyle/>
          <a:p>
            <a:r>
              <a:rPr lang="en-US" dirty="0"/>
              <a:t>Available Options and Tools</a:t>
            </a:r>
          </a:p>
        </p:txBody>
      </p:sp>
    </p:spTree>
    <p:extLst>
      <p:ext uri="{BB962C8B-B14F-4D97-AF65-F5344CB8AC3E}">
        <p14:creationId xmlns:p14="http://schemas.microsoft.com/office/powerpoint/2010/main" val="112306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3112257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de-AT" dirty="0"/>
              <a:t>Docker Client</a:t>
            </a:r>
          </a:p>
        </p:txBody>
      </p:sp>
      <p:sp>
        <p:nvSpPr>
          <p:cNvPr id="3" name="Text Placeholder 2"/>
          <p:cNvSpPr>
            <a:spLocks noGrp="1"/>
          </p:cNvSpPr>
          <p:nvPr>
            <p:ph type="body" sz="quarter" idx="24"/>
          </p:nvPr>
        </p:nvSpPr>
        <p:spPr/>
        <p:txBody>
          <a:bodyPr/>
          <a:lstStyle/>
          <a:p>
            <a:r>
              <a:rPr lang="en-US" dirty="0"/>
              <a:t>Docker Client in </a:t>
            </a:r>
            <a:br>
              <a:rPr lang="en-US" dirty="0"/>
            </a:br>
            <a:r>
              <a:rPr lang="en-US" dirty="0"/>
              <a:t>Windows Shell</a:t>
            </a:r>
          </a:p>
          <a:p>
            <a:r>
              <a:rPr lang="en-US" dirty="0"/>
              <a:t>Ubuntu subsystem for Windows</a:t>
            </a:r>
          </a:p>
          <a:p>
            <a:pPr lvl="1"/>
            <a:r>
              <a:rPr lang="en-US" dirty="0"/>
              <a:t>Not Docker, not Hyper-V</a:t>
            </a:r>
          </a:p>
          <a:p>
            <a:pPr lvl="1"/>
            <a:r>
              <a:rPr lang="en-US" dirty="0"/>
              <a:t>Pico processes</a:t>
            </a:r>
          </a:p>
          <a:p>
            <a:r>
              <a:rPr lang="en-US" dirty="0"/>
              <a:t>Bash on Ubuntu on Windows</a:t>
            </a:r>
          </a:p>
          <a:p>
            <a:pPr lvl="1"/>
            <a:r>
              <a:rPr lang="en-US" dirty="0"/>
              <a:t>Advantage: </a:t>
            </a:r>
            <a:r>
              <a:rPr lang="en-US" dirty="0">
                <a:hlinkClick r:id="rId2"/>
              </a:rPr>
              <a:t>Completion</a:t>
            </a:r>
            <a:endParaRPr lang="en-US" dirty="0"/>
          </a:p>
        </p:txBody>
      </p:sp>
      <p:sp>
        <p:nvSpPr>
          <p:cNvPr id="4" name="Text Placeholder 3"/>
          <p:cNvSpPr>
            <a:spLocks noGrp="1"/>
          </p:cNvSpPr>
          <p:nvPr>
            <p:ph type="body" sz="quarter" idx="25"/>
          </p:nvPr>
        </p:nvSpPr>
        <p:spPr/>
        <p:txBody>
          <a:bodyPr/>
          <a:lstStyle/>
          <a:p>
            <a:endParaRPr lang="de-AT"/>
          </a:p>
        </p:txBody>
      </p:sp>
      <p:sp>
        <p:nvSpPr>
          <p:cNvPr id="5" name="Text Placehold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57824153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a:p>
            <a:r>
              <a:rPr lang="en-US" dirty="0"/>
              <a:t>Linux containers on Windows</a:t>
            </a:r>
          </a:p>
          <a:p>
            <a:pPr lvl="1"/>
            <a:r>
              <a:rPr lang="en-US" dirty="0">
                <a:hlinkClick r:id="rId3"/>
              </a:rPr>
              <a:t>Docker for Windows</a:t>
            </a:r>
            <a:endParaRPr lang="en-US" dirty="0"/>
          </a:p>
          <a:p>
            <a:r>
              <a:rPr lang="en-US" dirty="0"/>
              <a:t>Windows containers on Windows</a:t>
            </a:r>
          </a:p>
          <a:p>
            <a:pPr lvl="1"/>
            <a:r>
              <a:rPr lang="en-US" dirty="0">
                <a:hlinkClick r:id="rId4"/>
              </a:rPr>
              <a:t>Windows Server containers</a:t>
            </a:r>
            <a:endParaRPr lang="en-US" dirty="0"/>
          </a:p>
          <a:p>
            <a:pPr lvl="1"/>
            <a:r>
              <a:rPr lang="en-US" dirty="0">
                <a:hlinkClick r:id="rId5"/>
              </a:rPr>
              <a:t>Hyper-V containers</a:t>
            </a:r>
            <a:endParaRPr lang="en-US" dirty="0"/>
          </a:p>
          <a:p>
            <a:pPr lvl="1"/>
            <a:r>
              <a:rPr lang="en-US" dirty="0"/>
              <a:t>Docker support on Windows Server 2016 and </a:t>
            </a:r>
            <a:r>
              <a:rPr lang="en-US" dirty="0">
                <a:hlinkClick r:id="rId6"/>
              </a:rPr>
              <a:t>Windows 10</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68930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Ready-made containers</a:t>
            </a:r>
          </a:p>
          <a:p>
            <a:pPr lvl="1"/>
            <a:r>
              <a:rPr lang="en-US" dirty="0"/>
              <a:t>For Linux and Windows</a:t>
            </a:r>
          </a:p>
          <a:p>
            <a:pPr lvl="1"/>
            <a:r>
              <a:rPr lang="en-US" dirty="0"/>
              <a:t>See </a:t>
            </a:r>
            <a:r>
              <a:rPr lang="en-US" dirty="0">
                <a:hlinkClick r:id="rId2"/>
              </a:rPr>
              <a:t>Docker Hub</a:t>
            </a:r>
            <a:r>
              <a:rPr lang="en-US" dirty="0"/>
              <a:t> (e.g. </a:t>
            </a:r>
            <a:r>
              <a:rPr lang="en-US" dirty="0">
                <a:hlinkClick r:id="rId3"/>
              </a:rPr>
              <a:t>Azure CLI</a:t>
            </a:r>
            <a:r>
              <a:rPr lang="en-US" dirty="0"/>
              <a:t>, </a:t>
            </a:r>
            <a:r>
              <a:rPr lang="en-US" dirty="0">
                <a:hlinkClick r:id="rId4"/>
              </a:rPr>
              <a:t>.NET Core</a:t>
            </a:r>
            <a:r>
              <a:rPr lang="en-US" dirty="0"/>
              <a:t>, </a:t>
            </a:r>
            <a:r>
              <a:rPr lang="en-US" dirty="0">
                <a:hlinkClick r:id="rId5"/>
              </a:rPr>
              <a:t>PowerShell</a:t>
            </a:r>
            <a:r>
              <a:rPr lang="en-US" dirty="0"/>
              <a:t>, </a:t>
            </a:r>
            <a:r>
              <a:rPr lang="en-US" dirty="0">
                <a:hlinkClick r:id="rId6"/>
              </a:rPr>
              <a:t>IIS</a:t>
            </a:r>
            <a:r>
              <a:rPr lang="en-US" dirty="0"/>
              <a:t>)</a:t>
            </a:r>
          </a:p>
          <a:p>
            <a:r>
              <a:rPr lang="en-US" dirty="0"/>
              <a:t>Containers on Azure</a:t>
            </a:r>
          </a:p>
          <a:p>
            <a:pPr lvl="1"/>
            <a:r>
              <a:rPr lang="en-US" dirty="0"/>
              <a:t>Templates (e.g. </a:t>
            </a:r>
            <a:r>
              <a:rPr lang="en-US" dirty="0">
                <a:hlinkClick r:id="rId7"/>
              </a:rPr>
              <a:t>Docker on </a:t>
            </a:r>
            <a:r>
              <a:rPr lang="en-US" dirty="0" err="1">
                <a:hlinkClick r:id="rId7"/>
              </a:rPr>
              <a:t>Unbuntu</a:t>
            </a:r>
            <a:r>
              <a:rPr lang="en-US" dirty="0"/>
              <a:t>) and drivers from Microsoft (details later)</a:t>
            </a:r>
          </a:p>
          <a:p>
            <a:pPr lvl="1"/>
            <a:r>
              <a:rPr lang="en-US" dirty="0">
                <a:hlinkClick r:id="rId8"/>
              </a:rPr>
              <a:t>Docker Machine</a:t>
            </a:r>
            <a:r>
              <a:rPr lang="en-US" dirty="0"/>
              <a:t> with </a:t>
            </a:r>
            <a:r>
              <a:rPr lang="en-US" dirty="0">
                <a:hlinkClick r:id="rId9"/>
              </a:rPr>
              <a:t>Azure driver</a:t>
            </a:r>
            <a:endParaRPr lang="en-US" dirty="0"/>
          </a:p>
          <a:p>
            <a:pPr lvl="1"/>
            <a:r>
              <a:rPr lang="en-US" dirty="0"/>
              <a:t>Run clusters (DC/OS, Docker Swarm, Kubernetes) with </a:t>
            </a:r>
            <a:r>
              <a:rPr lang="en-US" dirty="0">
                <a:hlinkClick r:id="rId10"/>
              </a:rPr>
              <a:t>Azure Container Service</a:t>
            </a:r>
            <a:endParaRPr lang="en-US" dirty="0"/>
          </a:p>
          <a:p>
            <a:r>
              <a:rPr lang="en-US" dirty="0"/>
              <a:t>Visual Studio Support</a:t>
            </a:r>
          </a:p>
          <a:p>
            <a:pPr lvl="1"/>
            <a:r>
              <a:rPr lang="en-US" dirty="0">
                <a:hlinkClick r:id="rId11"/>
              </a:rPr>
              <a:t>Visual Studio Tools for Docker</a:t>
            </a:r>
            <a:endParaRPr lang="en-US" dirty="0"/>
          </a:p>
          <a:p>
            <a:pPr lvl="1"/>
            <a:r>
              <a:rPr lang="en-US" dirty="0">
                <a:hlinkClick r:id="rId12"/>
              </a:rPr>
              <a:t>VSTS Docker Extension</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20664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MSDN</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2182578633"/>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795</Words>
  <Application>Microsoft Office PowerPoint</Application>
  <PresentationFormat>On-screen Show (16:9)</PresentationFormat>
  <Paragraphs>236</Paragraphs>
  <Slides>27</Slides>
  <Notes>0</Notes>
  <HiddenSlides>3</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27</vt:i4>
      </vt:variant>
    </vt:vector>
  </HeadingPairs>
  <TitlesOfParts>
    <vt:vector size="41"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Webdings</vt:lpstr>
      <vt:lpstr>Wingdings 3</vt:lpstr>
      <vt:lpstr>Larissa-Design</vt:lpstr>
      <vt:lpstr>1_Larissa-Design</vt:lpstr>
      <vt:lpstr>Container</vt:lpstr>
      <vt:lpstr>Your Host</vt:lpstr>
      <vt:lpstr>Questions for this Session</vt:lpstr>
      <vt:lpstr>Overview</vt:lpstr>
      <vt:lpstr>Microsoft  Containers</vt:lpstr>
      <vt:lpstr>PowerPoint Presentation</vt:lpstr>
      <vt:lpstr>Microsoft  Containers</vt:lpstr>
      <vt:lpstr>Microsoft  Containers</vt:lpstr>
      <vt:lpstr>Strengths and Limits</vt:lpstr>
      <vt:lpstr>Linux on Windows</vt:lpstr>
      <vt:lpstr>Linux on Windows</vt:lpstr>
      <vt:lpstr>PowerPoint Presentation</vt:lpstr>
      <vt:lpstr>Demo</vt:lpstr>
      <vt:lpstr>Windows on Windows</vt:lpstr>
      <vt:lpstr>Windows on Windows</vt:lpstr>
      <vt:lpstr>PowerPoint Presentation</vt:lpstr>
      <vt:lpstr>Demo</vt:lpstr>
      <vt:lpstr>Docker on Azure</vt:lpstr>
      <vt:lpstr>Docker on Azure</vt:lpstr>
      <vt:lpstr>PowerPoint Presentation</vt:lpstr>
      <vt:lpstr>Demo</vt:lpstr>
      <vt:lpstr>Developer Tools</vt:lpstr>
      <vt:lpstr>Visual Studio</vt:lpstr>
      <vt:lpstr>TFS/VSTS</vt:lpstr>
      <vt:lpstr>Summary</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in the Microsoft Universe</dc:title>
  <dc:creator>Rainer Stropek</dc:creator>
  <cp:lastModifiedBy>Rainer Stropek</cp:lastModifiedBy>
  <cp:revision>144</cp:revision>
  <dcterms:created xsi:type="dcterms:W3CDTF">2015-05-11T14:39:12Z</dcterms:created>
  <dcterms:modified xsi:type="dcterms:W3CDTF">2016-11-15T11:57:15Z</dcterms:modified>
</cp:coreProperties>
</file>