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377" r:id="rId5"/>
    <p:sldId id="378" r:id="rId6"/>
    <p:sldId id="379" r:id="rId7"/>
    <p:sldId id="381" r:id="rId8"/>
    <p:sldId id="383" r:id="rId9"/>
    <p:sldId id="382" r:id="rId10"/>
    <p:sldId id="384" r:id="rId11"/>
    <p:sldId id="388" r:id="rId12"/>
    <p:sldId id="393" r:id="rId13"/>
    <p:sldId id="387" r:id="rId14"/>
    <p:sldId id="389" r:id="rId15"/>
    <p:sldId id="385" r:id="rId16"/>
    <p:sldId id="390" r:id="rId17"/>
    <p:sldId id="391" r:id="rId18"/>
    <p:sldId id="392" r:id="rId19"/>
    <p:sldId id="362" r:id="rId2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8E2D901-EC1B-4D76-9422-609576AD1C89}">
          <p14:sldIdLst>
            <p14:sldId id="377"/>
            <p14:sldId id="378"/>
            <p14:sldId id="379"/>
          </p14:sldIdLst>
        </p14:section>
        <p14:section name="Installation" id="{133BC408-D9CD-4413-BF7A-132D56030633}">
          <p14:sldIdLst>
            <p14:sldId id="381"/>
            <p14:sldId id="383"/>
            <p14:sldId id="382"/>
            <p14:sldId id="384"/>
            <p14:sldId id="388"/>
            <p14:sldId id="393"/>
          </p14:sldIdLst>
        </p14:section>
        <p14:section name="Manage" id="{20647ED0-39B9-4CF1-B01F-0F1CF7DDAF40}">
          <p14:sldIdLst>
            <p14:sldId id="387"/>
            <p14:sldId id="389"/>
            <p14:sldId id="385"/>
          </p14:sldIdLst>
        </p14:section>
        <p14:section name="Container" id="{F62D23DC-85AC-4E60-B107-7A261F393481}">
          <p14:sldIdLst>
            <p14:sldId id="390"/>
            <p14:sldId id="391"/>
          </p14:sldIdLst>
        </p14:section>
        <p14:section name="Summary" id="{523A764E-73CA-4323-9C67-CF88985C42B2}">
          <p14:sldIdLst>
            <p14:sldId id="392"/>
            <p14:sldId id="3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00" d="100"/>
          <a:sy n="100" d="100"/>
        </p:scale>
        <p:origin x="890" y="36"/>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15.11.2016</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15.11.2016</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technet.microsoft.com/en-us/windows-server-docs/get-started/update-nano-server"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technet.microsoft.com/en-us/windows-server-docs/get-started/developing-powershell-cmdlets-for-nano-server" TargetMode="External"/><Relationship Id="rId2" Type="http://schemas.openxmlformats.org/officeDocument/2006/relationships/hyperlink" Target="https://technet.microsoft.com/en-us/windows-server-docs/get-started/powershell-on-nano-server#differences-in-powershell-on-nano-server"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hub.docker.com/r/microsoft/nanoserver/" TargetMode="External"/><Relationship Id="rId2" Type="http://schemas.openxmlformats.org/officeDocument/2006/relationships/hyperlink" Target="https://msdn.microsoft.com/en-us/virtualization/windowscontainers/deployment/deployment_nano"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stropek/DockerVS2015Intro/blob/master/dockerDemos/07-win-container-nano-server/setup-nano-docker-server.ps1" TargetMode="External"/><Relationship Id="rId2" Type="http://schemas.openxmlformats.org/officeDocument/2006/relationships/hyperlink" Target="https://github.com/rstropek/DockerVS2015Intro/blob/master/dockerDemos/07-win-container-nano-server/Dockerfile"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blogs.technet.microsoft.com/windowsserver/2016/07/12/windows-server-2016-new-current-branch-for-business-servicing-option/" TargetMode="External"/><Relationship Id="rId2" Type="http://schemas.openxmlformats.org/officeDocument/2006/relationships/hyperlink" Target="https://technet.microsoft.com/en-us/windows-server-docs/get-started/getting-started-with-nano-server#important-differences-in-nano-server"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rstropek/DockerVS2015Intro/blob/master/dockerDemos/07-win-container-nano-server/setup-simple-nano-server.ps1"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rstropek/DockerVS2015Intro/blob/master/dockerDemos/07-win-container-nano-server/connect-nano-server.ps1"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technet.microsoft.com/en-us/library/hh825039.aspx" TargetMode="External"/><Relationship Id="rId2" Type="http://schemas.openxmlformats.org/officeDocument/2006/relationships/hyperlink" Target="https://blogs.technet.microsoft.com/nanoserver/2015/06/02/how-to-use-wds-to-pxe-boot-a-nano-server-vhd/" TargetMode="External"/><Relationship Id="rId1" Type="http://schemas.openxmlformats.org/officeDocument/2006/relationships/slideLayout" Target="../slideLayouts/slideLayout3.xml"/><Relationship Id="rId5" Type="http://schemas.openxmlformats.org/officeDocument/2006/relationships/hyperlink" Target="https://blogs.technet.microsoft.com/nanoserver/2016/10/15/introducing-the-nano-server-image-builder/" TargetMode="External"/><Relationship Id="rId4" Type="http://schemas.openxmlformats.org/officeDocument/2006/relationships/hyperlink" Target="https://blogs.technet.microsoft.com/nanoserver/2016/07/29/bare-metal-machine-using-a-wim-and-winp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logs.technet.microsoft.com/nanoserver/2016/10/15/introducing-the-nano-server-image-builder/"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Nano Server 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Nano Server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and</a:t>
            </a:r>
            <a:r>
              <a:rPr lang="de-AT" dirty="0"/>
              <a:t> Windows Containers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Updates</a:t>
            </a:r>
          </a:p>
        </p:txBody>
      </p:sp>
      <p:sp>
        <p:nvSpPr>
          <p:cNvPr id="8" name="Content Placeholder 7"/>
          <p:cNvSpPr>
            <a:spLocks noGrp="1"/>
          </p:cNvSpPr>
          <p:nvPr>
            <p:ph sz="quarter" idx="12"/>
          </p:nvPr>
        </p:nvSpPr>
        <p:spPr/>
        <p:txBody>
          <a:bodyPr/>
          <a:lstStyle/>
          <a:p>
            <a:r>
              <a:rPr lang="en-US" dirty="0"/>
              <a:t>Use </a:t>
            </a:r>
            <a:r>
              <a:rPr lang="en-US" i="1" dirty="0"/>
              <a:t>-</a:t>
            </a:r>
            <a:r>
              <a:rPr lang="en-US" i="1" dirty="0" err="1"/>
              <a:t>ServicingPackagePath</a:t>
            </a:r>
            <a:r>
              <a:rPr lang="en-US" dirty="0"/>
              <a:t> option</a:t>
            </a:r>
          </a:p>
          <a:p>
            <a:pPr lvl="1"/>
            <a:r>
              <a:rPr lang="en-US" i="1" dirty="0"/>
              <a:t>New-</a:t>
            </a:r>
            <a:r>
              <a:rPr lang="en-US" i="1" dirty="0" err="1"/>
              <a:t>NanoServerImage</a:t>
            </a:r>
            <a:r>
              <a:rPr lang="en-US" dirty="0"/>
              <a:t> and </a:t>
            </a:r>
            <a:r>
              <a:rPr lang="en-US" i="1" dirty="0"/>
              <a:t>Edit-</a:t>
            </a:r>
            <a:r>
              <a:rPr lang="en-US" i="1" dirty="0" err="1"/>
              <a:t>NanoServerImage</a:t>
            </a:r>
            <a:endParaRPr lang="en-US" dirty="0"/>
          </a:p>
          <a:p>
            <a:r>
              <a:rPr lang="en-US" dirty="0"/>
              <a:t>Apply update to an existing VHD or VHDX</a:t>
            </a:r>
          </a:p>
          <a:p>
            <a:pPr lvl="1"/>
            <a:r>
              <a:rPr lang="en-US" dirty="0"/>
              <a:t>Offline or running</a:t>
            </a:r>
          </a:p>
          <a:p>
            <a:pPr lvl="1"/>
            <a:r>
              <a:rPr lang="en-US" i="1" dirty="0"/>
              <a:t>Add-</a:t>
            </a:r>
            <a:r>
              <a:rPr lang="en-US" i="1" dirty="0" err="1"/>
              <a:t>WindowsPackage</a:t>
            </a:r>
            <a:r>
              <a:rPr lang="en-US" dirty="0"/>
              <a:t> or </a:t>
            </a:r>
            <a:r>
              <a:rPr lang="en-US" i="1" dirty="0" err="1"/>
              <a:t>dism</a:t>
            </a:r>
            <a:endParaRPr lang="en-US" i="1" dirty="0"/>
          </a:p>
          <a:p>
            <a:r>
              <a:rPr lang="en-US" dirty="0"/>
              <a:t>Manage updates using CIM/WMI</a:t>
            </a:r>
          </a:p>
          <a:p>
            <a:pPr lvl="1"/>
            <a:endParaRPr lang="en-US" dirty="0"/>
          </a:p>
        </p:txBody>
      </p:sp>
      <p:sp>
        <p:nvSpPr>
          <p:cNvPr id="9" name="Text Placeholder 8"/>
          <p:cNvSpPr>
            <a:spLocks noGrp="1"/>
          </p:cNvSpPr>
          <p:nvPr>
            <p:ph type="body" sz="quarter" idx="23"/>
          </p:nvPr>
        </p:nvSpPr>
        <p:spPr/>
        <p:txBody>
          <a:bodyPr/>
          <a:lstStyle/>
          <a:p>
            <a:r>
              <a:rPr lang="en-US" dirty="0">
                <a:hlinkClick r:id="rId2"/>
              </a:rPr>
              <a:t>https://technet.microsoft.com/en-us/windows-server-docs/get-started/update-nano-server</a:t>
            </a:r>
            <a:endParaRPr lang="en-US" dirty="0"/>
          </a:p>
        </p:txBody>
      </p:sp>
    </p:spTree>
    <p:extLst>
      <p:ext uri="{BB962C8B-B14F-4D97-AF65-F5344CB8AC3E}">
        <p14:creationId xmlns:p14="http://schemas.microsoft.com/office/powerpoint/2010/main" val="329134622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Demo</a:t>
            </a:r>
          </a:p>
        </p:txBody>
      </p:sp>
      <p:sp>
        <p:nvSpPr>
          <p:cNvPr id="6" name="Content Placeholder 5"/>
          <p:cNvSpPr>
            <a:spLocks noGrp="1"/>
          </p:cNvSpPr>
          <p:nvPr>
            <p:ph sz="quarter" idx="22"/>
          </p:nvPr>
        </p:nvSpPr>
        <p:spPr/>
        <p:txBody>
          <a:bodyPr/>
          <a:lstStyle/>
          <a:p>
            <a:r>
              <a:rPr lang="en-US" noProof="1"/>
              <a:t>$sess = New-CimInstance `</a:t>
            </a:r>
          </a:p>
          <a:p>
            <a:r>
              <a:rPr lang="en-US" noProof="1"/>
              <a:t>	-Namespace root/Microsoft/Windows/WindowsUpdate `</a:t>
            </a:r>
          </a:p>
          <a:p>
            <a:r>
              <a:rPr lang="en-US" noProof="1"/>
              <a:t>	-ClassName MSFT_WUOperationsSession </a:t>
            </a:r>
          </a:p>
          <a:p>
            <a:endParaRPr lang="en-US" noProof="1"/>
          </a:p>
          <a:p>
            <a:r>
              <a:rPr lang="en-US" noProof="1"/>
              <a:t>$scanResults = Invoke-CimMethod -InputObject $sess `</a:t>
            </a:r>
          </a:p>
          <a:p>
            <a:r>
              <a:rPr lang="en-US" noProof="1"/>
              <a:t>	-MethodName ScanForUpdates `</a:t>
            </a:r>
          </a:p>
          <a:p>
            <a:r>
              <a:rPr lang="en-US" noProof="1"/>
              <a:t>	-Arguments @{SearchCriteria="IsInstalled=0";OnlineScan=$true} </a:t>
            </a:r>
          </a:p>
          <a:p>
            <a:endParaRPr lang="en-US" noProof="1"/>
          </a:p>
          <a:p>
            <a:r>
              <a:rPr lang="en-US" noProof="1"/>
              <a:t>$scanResults.Updates | Select Title </a:t>
            </a:r>
          </a:p>
          <a:p>
            <a:r>
              <a:rPr lang="en-US" noProof="1"/>
              <a:t># SAMPLE RESULT:</a:t>
            </a:r>
          </a:p>
          <a:p>
            <a:r>
              <a:rPr lang="en-US" sz="900" noProof="1"/>
              <a:t># Title                                                                      </a:t>
            </a:r>
          </a:p>
          <a:p>
            <a:r>
              <a:rPr lang="en-US" sz="900" noProof="1"/>
              <a:t># -----                                                                      </a:t>
            </a:r>
          </a:p>
          <a:p>
            <a:r>
              <a:rPr lang="en-US" sz="900" noProof="1"/>
              <a:t># Cumulative Update for Windows Server 2016 for x64-based Systems (KB3197954)</a:t>
            </a:r>
          </a:p>
          <a:p>
            <a:r>
              <a:rPr lang="en-US" sz="900" noProof="1"/>
              <a:t># Update for Windows Server 2016 for x64-based Systems (KB3199986)           </a:t>
            </a:r>
          </a:p>
          <a:p>
            <a:r>
              <a:rPr lang="en-US" sz="900" noProof="1"/>
              <a:t># Cumulative Update for Windows Server 2016 for x64-based Systems (KB3200970) </a:t>
            </a:r>
          </a:p>
          <a:p>
            <a:endParaRPr lang="en-US" noProof="1"/>
          </a:p>
          <a:p>
            <a:r>
              <a:rPr lang="en-US" noProof="1"/>
              <a:t># DOWNLOAD AND EXPAND UPDATES</a:t>
            </a:r>
          </a:p>
          <a:p>
            <a:r>
              <a:rPr lang="en-US" noProof="1">
                <a:solidFill>
                  <a:srgbClr val="FF0000"/>
                </a:solidFill>
              </a:rPr>
              <a:t>Expand</a:t>
            </a:r>
            <a:r>
              <a:rPr lang="en-US" noProof="1"/>
              <a:t> kb3200970.msu -F:* kb3200970</a:t>
            </a:r>
          </a:p>
          <a:p>
            <a:r>
              <a:rPr lang="en-US" noProof="1"/>
              <a:t># COPY CAB FILES</a:t>
            </a:r>
          </a:p>
          <a:p>
            <a:endParaRPr lang="en-US" noProof="1"/>
          </a:p>
          <a:p>
            <a:r>
              <a:rPr lang="en-US" noProof="1"/>
              <a:t>New-NanoServerImage … `</a:t>
            </a:r>
          </a:p>
          <a:p>
            <a:r>
              <a:rPr lang="en-US" noProof="1"/>
              <a:t>	</a:t>
            </a:r>
            <a:r>
              <a:rPr lang="en-US" noProof="1">
                <a:solidFill>
                  <a:srgbClr val="FF0000"/>
                </a:solidFill>
              </a:rPr>
              <a:t>-ServicingPackagePath</a:t>
            </a:r>
            <a:r>
              <a:rPr lang="en-US" noProof="1"/>
              <a:t> `</a:t>
            </a:r>
          </a:p>
          <a:p>
            <a:r>
              <a:rPr lang="en-US" noProof="1"/>
              <a:t>		"c:\temp\Windows10.0-KB3197954-x64.cab", `</a:t>
            </a:r>
          </a:p>
          <a:p>
            <a:r>
              <a:rPr lang="en-US" noProof="1"/>
              <a:t>		"c:\temp\Windows10.0-KB3199986-x64.cab", `</a:t>
            </a:r>
          </a:p>
          <a:p>
            <a:r>
              <a:rPr lang="en-US" noProof="1"/>
              <a:t>		"c:\temp\Windows10.0-KB3200970-x64.cab" …</a:t>
            </a:r>
          </a:p>
        </p:txBody>
      </p:sp>
      <p:sp>
        <p:nvSpPr>
          <p:cNvPr id="7" name="Text Placeholder 6"/>
          <p:cNvSpPr>
            <a:spLocks noGrp="1"/>
          </p:cNvSpPr>
          <p:nvPr>
            <p:ph type="body" sz="quarter" idx="23"/>
          </p:nvPr>
        </p:nvSpPr>
        <p:spPr/>
        <p:txBody>
          <a:bodyPr/>
          <a:lstStyle/>
          <a:p>
            <a:r>
              <a:rPr lang="en-US" dirty="0"/>
              <a:t>Install Updates during VHD building</a:t>
            </a:r>
          </a:p>
        </p:txBody>
      </p:sp>
      <p:sp>
        <p:nvSpPr>
          <p:cNvPr id="8" name="Text Placeholder 7"/>
          <p:cNvSpPr>
            <a:spLocks noGrp="1"/>
          </p:cNvSpPr>
          <p:nvPr>
            <p:ph type="body" sz="quarter" idx="24"/>
          </p:nvPr>
        </p:nvSpPr>
        <p:spPr/>
        <p:txBody>
          <a:bodyPr/>
          <a:lstStyle/>
          <a:p>
            <a:endParaRPr lang="de-AT"/>
          </a:p>
        </p:txBody>
      </p:sp>
      <p:sp>
        <p:nvSpPr>
          <p:cNvPr id="9" name="Text Placeholder 8"/>
          <p:cNvSpPr>
            <a:spLocks noGrp="1"/>
          </p:cNvSpPr>
          <p:nvPr>
            <p:ph type="body" sz="quarter" idx="25"/>
          </p:nvPr>
        </p:nvSpPr>
        <p:spPr/>
        <p:txBody>
          <a:bodyPr/>
          <a:lstStyle/>
          <a:p>
            <a:endParaRPr lang="de-AT"/>
          </a:p>
        </p:txBody>
      </p:sp>
      <p:pic>
        <p:nvPicPr>
          <p:cNvPr id="10" name="Picture 9"/>
          <p:cNvPicPr>
            <a:picLocks noChangeAspect="1"/>
          </p:cNvPicPr>
          <p:nvPr/>
        </p:nvPicPr>
        <p:blipFill>
          <a:blip r:embed="rId2"/>
          <a:stretch>
            <a:fillRect/>
          </a:stretch>
        </p:blipFill>
        <p:spPr>
          <a:xfrm>
            <a:off x="5724128" y="3770891"/>
            <a:ext cx="3201521" cy="1230615"/>
          </a:xfrm>
          <a:prstGeom prst="rect">
            <a:avLst/>
          </a:prstGeom>
        </p:spPr>
      </p:pic>
      <p:sp>
        <p:nvSpPr>
          <p:cNvPr id="11" name="Rectangle 10"/>
          <p:cNvSpPr/>
          <p:nvPr/>
        </p:nvSpPr>
        <p:spPr>
          <a:xfrm>
            <a:off x="5652120" y="4192527"/>
            <a:ext cx="2520280" cy="342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3" name="Straight Arrow Connector 12"/>
          <p:cNvCxnSpPr/>
          <p:nvPr/>
        </p:nvCxnSpPr>
        <p:spPr>
          <a:xfrm flipV="1">
            <a:off x="4355976" y="4371950"/>
            <a:ext cx="1224136" cy="7200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91446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PowerShell</a:t>
            </a:r>
          </a:p>
        </p:txBody>
      </p:sp>
      <p:sp>
        <p:nvSpPr>
          <p:cNvPr id="8" name="Content Placeholder 7"/>
          <p:cNvSpPr>
            <a:spLocks noGrp="1"/>
          </p:cNvSpPr>
          <p:nvPr>
            <p:ph sz="quarter" idx="12"/>
          </p:nvPr>
        </p:nvSpPr>
        <p:spPr/>
        <p:txBody>
          <a:bodyPr/>
          <a:lstStyle/>
          <a:p>
            <a:r>
              <a:rPr lang="en-US" dirty="0"/>
              <a:t>PowerShell Core Edition</a:t>
            </a:r>
          </a:p>
          <a:p>
            <a:r>
              <a:rPr lang="en-US" dirty="0"/>
              <a:t>Limited functionality</a:t>
            </a:r>
          </a:p>
          <a:p>
            <a:pPr lvl="1"/>
            <a:r>
              <a:rPr lang="en-US" dirty="0">
                <a:hlinkClick r:id="rId2"/>
              </a:rPr>
              <a:t>Details in TechNet</a:t>
            </a:r>
            <a:endParaRPr lang="en-US" dirty="0"/>
          </a:p>
          <a:p>
            <a:r>
              <a:rPr lang="en-US" dirty="0"/>
              <a:t>Guidelines for porting to PowerShell Core available</a:t>
            </a:r>
          </a:p>
          <a:p>
            <a:pPr lvl="1"/>
            <a:r>
              <a:rPr lang="en-US" dirty="0">
                <a:hlinkClick r:id="rId3"/>
              </a:rPr>
              <a:t>Details in TechNet</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8128534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Container</a:t>
            </a:r>
          </a:p>
        </p:txBody>
      </p:sp>
      <p:sp>
        <p:nvSpPr>
          <p:cNvPr id="8" name="Content Placeholder 7"/>
          <p:cNvSpPr>
            <a:spLocks noGrp="1"/>
          </p:cNvSpPr>
          <p:nvPr>
            <p:ph sz="quarter" idx="12"/>
          </p:nvPr>
        </p:nvSpPr>
        <p:spPr/>
        <p:txBody>
          <a:bodyPr/>
          <a:lstStyle/>
          <a:p>
            <a:r>
              <a:rPr lang="en-US" dirty="0"/>
              <a:t>Container Host</a:t>
            </a:r>
          </a:p>
          <a:p>
            <a:pPr lvl="1"/>
            <a:r>
              <a:rPr lang="en-US" dirty="0">
                <a:hlinkClick r:id="rId2"/>
              </a:rPr>
              <a:t>Installation details</a:t>
            </a:r>
            <a:endParaRPr lang="en-US" dirty="0"/>
          </a:p>
          <a:p>
            <a:r>
              <a:rPr lang="en-US" dirty="0"/>
              <a:t>Container Base Image</a:t>
            </a:r>
          </a:p>
          <a:p>
            <a:pPr lvl="1"/>
            <a:r>
              <a:rPr lang="en-US" i="1" dirty="0" err="1"/>
              <a:t>microsoft</a:t>
            </a:r>
            <a:r>
              <a:rPr lang="en-US" i="1" dirty="0"/>
              <a:t>/</a:t>
            </a:r>
            <a:r>
              <a:rPr lang="en-US" i="1" dirty="0" err="1"/>
              <a:t>nanoserver</a:t>
            </a:r>
            <a:r>
              <a:rPr lang="en-US" dirty="0"/>
              <a:t> on </a:t>
            </a:r>
            <a:r>
              <a:rPr lang="en-US" dirty="0">
                <a:hlinkClick r:id="rId3"/>
              </a:rPr>
              <a:t>Docker Hub</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72730999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Docker and Nano</a:t>
            </a:r>
          </a:p>
        </p:txBody>
      </p:sp>
      <p:sp>
        <p:nvSpPr>
          <p:cNvPr id="3" name="Text Placeholder 2"/>
          <p:cNvSpPr>
            <a:spLocks noGrp="1"/>
          </p:cNvSpPr>
          <p:nvPr>
            <p:ph type="body" sz="quarter" idx="24"/>
          </p:nvPr>
        </p:nvSpPr>
        <p:spPr/>
        <p:txBody>
          <a:bodyPr/>
          <a:lstStyle/>
          <a:p>
            <a:r>
              <a:rPr lang="en-US" dirty="0"/>
              <a:t>Start Nano Server as Docker Container</a:t>
            </a:r>
          </a:p>
          <a:p>
            <a:r>
              <a:rPr lang="en-US" dirty="0" err="1">
                <a:hlinkClick r:id="rId2"/>
              </a:rPr>
              <a:t>Dockerfile</a:t>
            </a:r>
            <a:endParaRPr lang="en-US" dirty="0"/>
          </a:p>
          <a:p>
            <a:pPr lvl="1"/>
            <a:r>
              <a:rPr lang="en-US" dirty="0"/>
              <a:t>Nano Server with IIS</a:t>
            </a:r>
          </a:p>
          <a:p>
            <a:r>
              <a:rPr lang="en-US" dirty="0"/>
              <a:t>Nano Server as </a:t>
            </a:r>
            <a:br>
              <a:rPr lang="en-US" dirty="0"/>
            </a:br>
            <a:r>
              <a:rPr lang="en-US" dirty="0"/>
              <a:t>Docker Host</a:t>
            </a:r>
          </a:p>
          <a:p>
            <a:pPr lvl="1"/>
            <a:r>
              <a:rPr lang="en-US" dirty="0">
                <a:hlinkClick r:id="rId3"/>
              </a:rPr>
              <a:t>Setup</a:t>
            </a:r>
            <a:endParaRPr lang="en-US" dirty="0"/>
          </a:p>
          <a:p>
            <a:pPr lvl="1"/>
            <a:r>
              <a:rPr lang="en-US" dirty="0"/>
              <a:t>Connect from Docker client</a:t>
            </a:r>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44028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p>
        </p:txBody>
      </p:sp>
      <p:sp>
        <p:nvSpPr>
          <p:cNvPr id="7" name="Content Placeholder 6"/>
          <p:cNvSpPr>
            <a:spLocks noGrp="1"/>
          </p:cNvSpPr>
          <p:nvPr>
            <p:ph sz="quarter" idx="12"/>
          </p:nvPr>
        </p:nvSpPr>
        <p:spPr/>
        <p:txBody>
          <a:bodyPr/>
          <a:lstStyle/>
          <a:p>
            <a:r>
              <a:rPr lang="en-US" dirty="0"/>
              <a:t>Higher hosting density </a:t>
            </a:r>
            <a:r>
              <a:rPr lang="en-US" dirty="0">
                <a:sym typeface="Wingdings" panose="05000000000000000000" pitchFamily="2" charset="2"/>
              </a:rPr>
              <a:t> lower costs</a:t>
            </a:r>
          </a:p>
          <a:p>
            <a:r>
              <a:rPr lang="en-US" dirty="0">
                <a:sym typeface="Wingdings" panose="05000000000000000000" pitchFamily="2" charset="2"/>
              </a:rPr>
              <a:t>Less updates and reboots  higher availability</a:t>
            </a:r>
          </a:p>
          <a:p>
            <a:r>
              <a:rPr lang="en-US" dirty="0"/>
              <a:t>Frequent update </a:t>
            </a:r>
            <a:r>
              <a:rPr lang="en-US" dirty="0">
                <a:sym typeface="Wingdings" panose="05000000000000000000" pitchFamily="2" charset="2"/>
              </a:rPr>
              <a:t> faster innovation</a:t>
            </a:r>
          </a:p>
          <a:p>
            <a:r>
              <a:rPr lang="en-US" dirty="0">
                <a:sym typeface="Wingdings" panose="05000000000000000000" pitchFamily="2" charset="2"/>
              </a:rPr>
              <a:t>Nano Server: Windows OS for the private and public cloud</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5878617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de-AT" dirty="0"/>
              <a:t>Nano Server Workshop</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83501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OS for the Cloud</a:t>
            </a:r>
          </a:p>
        </p:txBody>
      </p:sp>
      <p:sp>
        <p:nvSpPr>
          <p:cNvPr id="3" name="Content Placeholder 2"/>
          <p:cNvSpPr>
            <a:spLocks noGrp="1"/>
          </p:cNvSpPr>
          <p:nvPr>
            <p:ph sz="quarter" idx="12"/>
          </p:nvPr>
        </p:nvSpPr>
        <p:spPr/>
        <p:txBody>
          <a:bodyPr/>
          <a:lstStyle/>
          <a:p>
            <a:r>
              <a:rPr lang="en-US" dirty="0"/>
              <a:t>Optimized for the cloud (private/public)</a:t>
            </a:r>
          </a:p>
          <a:p>
            <a:pPr lvl="1"/>
            <a:r>
              <a:rPr lang="en-US" dirty="0"/>
              <a:t>Smaller footprint, faster startup, less update, etc.</a:t>
            </a:r>
          </a:p>
          <a:p>
            <a:r>
              <a:rPr lang="en-US" dirty="0"/>
              <a:t>How can it be smaller and faster?</a:t>
            </a:r>
          </a:p>
          <a:p>
            <a:pPr lvl="1"/>
            <a:r>
              <a:rPr lang="en-US" dirty="0"/>
              <a:t>Headless (=no GUI)</a:t>
            </a:r>
          </a:p>
          <a:p>
            <a:pPr lvl="1"/>
            <a:r>
              <a:rPr lang="en-US" dirty="0"/>
              <a:t>Limited functionality (e.g. only 64bit, no AD domain controller, no group policy, …; </a:t>
            </a:r>
            <a:r>
              <a:rPr lang="en-US" dirty="0">
                <a:hlinkClick r:id="rId2"/>
              </a:rPr>
              <a:t>details</a:t>
            </a:r>
            <a:r>
              <a:rPr lang="en-US" dirty="0"/>
              <a:t>)</a:t>
            </a:r>
          </a:p>
          <a:p>
            <a:r>
              <a:rPr lang="en-US" dirty="0"/>
              <a:t>Current Branch for Business (CBB)</a:t>
            </a:r>
          </a:p>
          <a:p>
            <a:pPr lvl="1"/>
            <a:r>
              <a:rPr lang="en-US" dirty="0"/>
              <a:t>2-3 feature update/year for Nano Server</a:t>
            </a:r>
          </a:p>
          <a:p>
            <a:pPr lvl="1"/>
            <a:r>
              <a:rPr lang="en-US" dirty="0"/>
              <a:t>Not more than two Nano Server CBB releases behind for support (</a:t>
            </a:r>
            <a:r>
              <a:rPr lang="en-US" dirty="0">
                <a:hlinkClick r:id="rId3"/>
              </a:rPr>
              <a:t>details</a:t>
            </a:r>
            <a:r>
              <a:rPr lang="en-US" dirty="0"/>
              <a:t>)</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4817815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Installation</a:t>
            </a:r>
          </a:p>
        </p:txBody>
      </p:sp>
      <p:sp>
        <p:nvSpPr>
          <p:cNvPr id="5" name="Content Placeholder 4"/>
          <p:cNvSpPr>
            <a:spLocks noGrp="1"/>
          </p:cNvSpPr>
          <p:nvPr>
            <p:ph type="body" sz="quarter" idx="23"/>
          </p:nvPr>
        </p:nvSpPr>
        <p:spPr/>
        <p:txBody>
          <a:bodyPr/>
          <a:lstStyle/>
          <a:p>
            <a:endParaRPr lang="en-US" dirty="0"/>
          </a:p>
        </p:txBody>
      </p:sp>
      <p:pic>
        <p:nvPicPr>
          <p:cNvPr id="7" name="Picture 6"/>
          <p:cNvPicPr>
            <a:picLocks noChangeAspect="1"/>
          </p:cNvPicPr>
          <p:nvPr/>
        </p:nvPicPr>
        <p:blipFill>
          <a:blip r:embed="rId2"/>
          <a:stretch>
            <a:fillRect/>
          </a:stretch>
        </p:blipFill>
        <p:spPr>
          <a:xfrm>
            <a:off x="615844" y="2067694"/>
            <a:ext cx="3747794" cy="2919109"/>
          </a:xfrm>
          <a:prstGeom prst="rect">
            <a:avLst/>
          </a:prstGeom>
        </p:spPr>
      </p:pic>
      <p:pic>
        <p:nvPicPr>
          <p:cNvPr id="8" name="Picture 7"/>
          <p:cNvPicPr>
            <a:picLocks noChangeAspect="1"/>
          </p:cNvPicPr>
          <p:nvPr/>
        </p:nvPicPr>
        <p:blipFill>
          <a:blip r:embed="rId3"/>
          <a:stretch>
            <a:fillRect/>
          </a:stretch>
        </p:blipFill>
        <p:spPr>
          <a:xfrm>
            <a:off x="4644008" y="2067694"/>
            <a:ext cx="2596572" cy="2923501"/>
          </a:xfrm>
          <a:prstGeom prst="rect">
            <a:avLst/>
          </a:prstGeom>
        </p:spPr>
      </p:pic>
      <p:pic>
        <p:nvPicPr>
          <p:cNvPr id="9" name="Picture 8"/>
          <p:cNvPicPr>
            <a:picLocks noChangeAspect="1"/>
          </p:cNvPicPr>
          <p:nvPr/>
        </p:nvPicPr>
        <p:blipFill>
          <a:blip r:embed="rId4"/>
          <a:stretch>
            <a:fillRect/>
          </a:stretch>
        </p:blipFill>
        <p:spPr>
          <a:xfrm>
            <a:off x="611560" y="888963"/>
            <a:ext cx="3975563" cy="1072062"/>
          </a:xfrm>
          <a:prstGeom prst="rect">
            <a:avLst/>
          </a:prstGeom>
        </p:spPr>
      </p:pic>
      <p:sp>
        <p:nvSpPr>
          <p:cNvPr id="10" name="Speech Bubble: Rectangle with Corners Rounded 9"/>
          <p:cNvSpPr/>
          <p:nvPr/>
        </p:nvSpPr>
        <p:spPr>
          <a:xfrm>
            <a:off x="4768814" y="569460"/>
            <a:ext cx="2827521" cy="922170"/>
          </a:xfrm>
          <a:prstGeom prst="wedgeRoundRectCallout">
            <a:avLst>
              <a:gd name="adj1" fmla="val -82268"/>
              <a:gd name="adj2" fmla="val 60538"/>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latin typeface="+mj-lt"/>
              </a:rPr>
              <a:t>Tip: You can create custom Windows images to be used as a baseline</a:t>
            </a:r>
          </a:p>
        </p:txBody>
      </p:sp>
    </p:spTree>
    <p:extLst>
      <p:ext uri="{BB962C8B-B14F-4D97-AF65-F5344CB8AC3E}">
        <p14:creationId xmlns:p14="http://schemas.microsoft.com/office/powerpoint/2010/main" val="31962072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Install Nano Server</a:t>
            </a:r>
          </a:p>
        </p:txBody>
      </p:sp>
      <p:sp>
        <p:nvSpPr>
          <p:cNvPr id="3" name="Text Placeholder 2"/>
          <p:cNvSpPr>
            <a:spLocks noGrp="1"/>
          </p:cNvSpPr>
          <p:nvPr>
            <p:ph type="body" sz="quarter" idx="24"/>
          </p:nvPr>
        </p:nvSpPr>
        <p:spPr/>
        <p:txBody>
          <a:bodyPr/>
          <a:lstStyle/>
          <a:p>
            <a:r>
              <a:rPr lang="en-US" dirty="0"/>
              <a:t>Create VHD</a:t>
            </a:r>
          </a:p>
          <a:p>
            <a:r>
              <a:rPr lang="en-US" dirty="0"/>
              <a:t>Add virtual Machine</a:t>
            </a:r>
          </a:p>
          <a:p>
            <a:r>
              <a:rPr lang="en-US" dirty="0"/>
              <a:t>Connect</a:t>
            </a:r>
          </a:p>
          <a:p>
            <a:pPr lvl="1"/>
            <a:r>
              <a:rPr lang="en-US" dirty="0"/>
              <a:t>Remote PowerShell</a:t>
            </a:r>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71528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Installation</a:t>
            </a:r>
          </a:p>
        </p:txBody>
      </p:sp>
      <p:sp>
        <p:nvSpPr>
          <p:cNvPr id="6" name="Content Placeholder 5"/>
          <p:cNvSpPr>
            <a:spLocks noGrp="1"/>
          </p:cNvSpPr>
          <p:nvPr>
            <p:ph sz="quarter" idx="22"/>
          </p:nvPr>
        </p:nvSpPr>
        <p:spPr/>
        <p:txBody>
          <a:bodyPr/>
          <a:lstStyle/>
          <a:p>
            <a:r>
              <a:rPr lang="de-AT" sz="1000" noProof="1"/>
              <a:t># Location where the Windows Server 2016 ISO is mounted. </a:t>
            </a:r>
          </a:p>
          <a:p>
            <a:r>
              <a:rPr lang="de-AT" sz="1000" noProof="1"/>
              <a:t># We will copy the Nano Server Image Generator from there.</a:t>
            </a:r>
          </a:p>
          <a:p>
            <a:r>
              <a:rPr lang="de-AT" sz="1000" noProof="1"/>
              <a:t>$winServerInstallRoot = "d:\"</a:t>
            </a:r>
          </a:p>
          <a:p>
            <a:r>
              <a:rPr lang="de-AT" sz="1000" noProof="1"/>
              <a:t>$temp = "c:\temp"</a:t>
            </a:r>
          </a:p>
          <a:p>
            <a:r>
              <a:rPr lang="de-AT" sz="1000" noProof="1"/>
              <a:t>$nanoServerImageGeneratorFolder = "$temp\NanoServerImageGenerator"</a:t>
            </a:r>
          </a:p>
          <a:p>
            <a:r>
              <a:rPr lang="de-AT" sz="1000" noProof="1"/>
              <a:t>$targetPath = $temp + "\demo\NanoServerVM.vhd"</a:t>
            </a:r>
          </a:p>
          <a:p>
            <a:r>
              <a:rPr lang="de-AT" sz="1000" noProof="1"/>
              <a:t>$computerName = "mynanoserver"</a:t>
            </a:r>
          </a:p>
          <a:p>
            <a:r>
              <a:rPr lang="de-AT" sz="1000" noProof="1"/>
              <a:t>$secure_string_pwd = convertto-securestring "pass" -asplaintext -force</a:t>
            </a:r>
          </a:p>
          <a:p>
            <a:r>
              <a:rPr lang="de-AT" sz="1000" noProof="1"/>
              <a:t>[Environment]::SetEnvironmentVariable("TEMP", "c:\temp\tempFolder",`</a:t>
            </a:r>
          </a:p>
          <a:p>
            <a:r>
              <a:rPr lang="de-AT" sz="1000" noProof="1"/>
              <a:t>	"Process")</a:t>
            </a:r>
          </a:p>
          <a:p>
            <a:endParaRPr lang="de-AT" sz="1000" noProof="1"/>
          </a:p>
          <a:p>
            <a:r>
              <a:rPr lang="de-AT" sz="1000" noProof="1"/>
              <a:t># Copy Nano Server Image Generator to local disk</a:t>
            </a:r>
          </a:p>
          <a:p>
            <a:r>
              <a:rPr lang="de-AT" sz="1000" noProof="1"/>
              <a:t>if (!(Test-Path -Path "$nanoServerImageGeneratorFolder")) {</a:t>
            </a:r>
          </a:p>
          <a:p>
            <a:r>
              <a:rPr lang="de-AT" sz="1000" noProof="1"/>
              <a:t>	Copy-Item "$winServerInstallRoot\NanoServer\NanoServerImageGenerator" `</a:t>
            </a:r>
          </a:p>
          <a:p>
            <a:r>
              <a:rPr lang="de-AT" sz="1000" noProof="1"/>
              <a:t> 		"$nanoServerImageGeneratorFolder" -Recurse -Force</a:t>
            </a:r>
          </a:p>
          <a:p>
            <a:r>
              <a:rPr lang="de-AT" sz="1000" noProof="1"/>
              <a:t>}</a:t>
            </a:r>
          </a:p>
          <a:p>
            <a:endParaRPr lang="de-AT" sz="1000" noProof="1"/>
          </a:p>
          <a:p>
            <a:r>
              <a:rPr lang="de-AT" sz="1000" noProof="1"/>
              <a:t># Import Nano Generator module</a:t>
            </a:r>
          </a:p>
          <a:p>
            <a:r>
              <a:rPr lang="de-AT" sz="1000" noProof="1"/>
              <a:t>cd $nanoServerImageGeneratorFolder</a:t>
            </a:r>
          </a:p>
          <a:p>
            <a:r>
              <a:rPr lang="de-AT" sz="1000" noProof="1"/>
              <a:t>Import-Module .\NanoServerImageGenerator -Verbose</a:t>
            </a:r>
          </a:p>
          <a:p>
            <a:endParaRPr lang="de-AT" sz="1000" noProof="1"/>
          </a:p>
          <a:p>
            <a:r>
              <a:rPr lang="de-AT" sz="1000" noProof="1"/>
              <a:t># Create Nano Server ISO VHD</a:t>
            </a:r>
          </a:p>
          <a:p>
            <a:r>
              <a:rPr lang="de-AT" sz="1000" noProof="1">
                <a:solidFill>
                  <a:srgbClr val="FF0000"/>
                </a:solidFill>
              </a:rPr>
              <a:t>New-NanoServerImage</a:t>
            </a:r>
            <a:r>
              <a:rPr lang="de-AT" sz="1000" noProof="1"/>
              <a:t> -Edition Standard -DeploymentType Guest `</a:t>
            </a:r>
          </a:p>
          <a:p>
            <a:r>
              <a:rPr lang="de-AT" sz="1000" noProof="1"/>
              <a:t>	-MediaPath $winServerInstallRoot `</a:t>
            </a:r>
          </a:p>
          <a:p>
            <a:r>
              <a:rPr lang="de-AT" sz="1000" noProof="1"/>
              <a:t>	-BasePath .\Base -TargetPath $targetPath -ComputerName $computerName `</a:t>
            </a:r>
          </a:p>
          <a:p>
            <a:r>
              <a:rPr lang="de-AT" sz="1000" noProof="1"/>
              <a:t>	-AdministratorPassword $secure_string_pwd `</a:t>
            </a:r>
          </a:p>
          <a:p>
            <a:r>
              <a:rPr lang="de-AT" sz="1000" noProof="1"/>
              <a:t>	-Package Microsoft-NanoServer-Guest-Package -MaxSize 100GB `</a:t>
            </a:r>
          </a:p>
          <a:p>
            <a:r>
              <a:rPr lang="de-AT" sz="1000" noProof="1"/>
              <a:t>	-EnableRemoteManagementPort -Verbose</a:t>
            </a:r>
          </a:p>
        </p:txBody>
      </p:sp>
      <p:sp>
        <p:nvSpPr>
          <p:cNvPr id="7" name="Text Placeholder 6"/>
          <p:cNvSpPr>
            <a:spLocks noGrp="1"/>
          </p:cNvSpPr>
          <p:nvPr>
            <p:ph type="body" sz="quarter" idx="23"/>
          </p:nvPr>
        </p:nvSpPr>
        <p:spPr/>
        <p:txBody>
          <a:bodyPr/>
          <a:lstStyle/>
          <a:p>
            <a:r>
              <a:rPr lang="de-AT" dirty="0"/>
              <a:t>Create VHD</a:t>
            </a:r>
          </a:p>
        </p:txBody>
      </p:sp>
      <p:sp>
        <p:nvSpPr>
          <p:cNvPr id="8" name="Text Placeholder 7"/>
          <p:cNvSpPr>
            <a:spLocks noGrp="1"/>
          </p:cNvSpPr>
          <p:nvPr>
            <p:ph type="body" sz="quarter" idx="24"/>
          </p:nvPr>
        </p:nvSpPr>
        <p:spPr/>
        <p:txBody>
          <a:bodyPr/>
          <a:lstStyle/>
          <a:p>
            <a:endParaRPr lang="de-AT"/>
          </a:p>
        </p:txBody>
      </p:sp>
      <p:sp>
        <p:nvSpPr>
          <p:cNvPr id="9" name="Text Placeholder 8"/>
          <p:cNvSpPr>
            <a:spLocks noGrp="1"/>
          </p:cNvSpPr>
          <p:nvPr>
            <p:ph type="body" sz="quarter" idx="25"/>
          </p:nvPr>
        </p:nvSpPr>
        <p:spPr/>
        <p:txBody>
          <a:bodyPr/>
          <a:lstStyle/>
          <a:p>
            <a:r>
              <a:rPr lang="de-AT" dirty="0">
                <a:hlinkClick r:id="rId2"/>
              </a:rPr>
              <a:t>https://github.com/rstropek/DockerVS2015Intro/blob/master/dockerDemos/07-win-container-nano-server/setup-simple-nano-server.ps1</a:t>
            </a:r>
            <a:endParaRPr lang="de-AT" dirty="0"/>
          </a:p>
        </p:txBody>
      </p:sp>
    </p:spTree>
    <p:extLst>
      <p:ext uri="{BB962C8B-B14F-4D97-AF65-F5344CB8AC3E}">
        <p14:creationId xmlns:p14="http://schemas.microsoft.com/office/powerpoint/2010/main" val="338340799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Installation</a:t>
            </a:r>
          </a:p>
        </p:txBody>
      </p:sp>
      <p:sp>
        <p:nvSpPr>
          <p:cNvPr id="6" name="Content Placeholder 5"/>
          <p:cNvSpPr>
            <a:spLocks noGrp="1"/>
          </p:cNvSpPr>
          <p:nvPr>
            <p:ph sz="quarter" idx="22"/>
          </p:nvPr>
        </p:nvSpPr>
        <p:spPr/>
        <p:txBody>
          <a:bodyPr/>
          <a:lstStyle/>
          <a:p>
            <a:r>
              <a:rPr lang="en-US" sz="1000" noProof="1"/>
              <a:t>Import-Module Hyper-V</a:t>
            </a:r>
          </a:p>
          <a:p>
            <a:r>
              <a:rPr lang="en-US" sz="1000" noProof="1"/>
              <a:t>net start WinRM</a:t>
            </a:r>
          </a:p>
          <a:p>
            <a:endParaRPr lang="en-US" sz="1000" noProof="1"/>
          </a:p>
          <a:p>
            <a:r>
              <a:rPr lang="en-US" sz="1000" noProof="1"/>
              <a:t>$computerName = "Simple Nano Server"</a:t>
            </a:r>
          </a:p>
          <a:p>
            <a:endParaRPr lang="en-US" sz="1000" noProof="1"/>
          </a:p>
          <a:p>
            <a:r>
              <a:rPr lang="en-US" sz="1000" noProof="1"/>
              <a:t>$vm = Get-VM -Name $computerName</a:t>
            </a:r>
          </a:p>
          <a:p>
            <a:r>
              <a:rPr lang="en-US" sz="1000" noProof="1"/>
              <a:t>$vmIP = (Get-VMNetworkAdapter $vm)[0].IPAddresses[0]</a:t>
            </a:r>
          </a:p>
          <a:p>
            <a:endParaRPr lang="en-US" sz="1000" noProof="1"/>
          </a:p>
          <a:p>
            <a:r>
              <a:rPr lang="en-US" sz="1000" noProof="1"/>
              <a:t>Set-Item WSMan:\localhost\Client\TrustedHosts $vmIP -Force</a:t>
            </a:r>
          </a:p>
          <a:p>
            <a:r>
              <a:rPr lang="en-US" sz="1000" noProof="1"/>
              <a:t>$cred = Get-Credential</a:t>
            </a:r>
          </a:p>
          <a:p>
            <a:r>
              <a:rPr lang="en-US" sz="1000" noProof="1"/>
              <a:t>$session = </a:t>
            </a:r>
            <a:r>
              <a:rPr lang="en-US" sz="1000" noProof="1">
                <a:solidFill>
                  <a:srgbClr val="FF0000"/>
                </a:solidFill>
              </a:rPr>
              <a:t>New-PSSession</a:t>
            </a:r>
            <a:r>
              <a:rPr lang="en-US" sz="1000" noProof="1"/>
              <a:t> -ComputerName $vmIP -Credential $cred</a:t>
            </a:r>
          </a:p>
          <a:p>
            <a:r>
              <a:rPr lang="en-US" sz="1000" noProof="1">
                <a:solidFill>
                  <a:srgbClr val="FF0000"/>
                </a:solidFill>
              </a:rPr>
              <a:t>Enter-PSSession</a:t>
            </a:r>
            <a:r>
              <a:rPr lang="en-US" sz="1000" noProof="1"/>
              <a:t> -Session $session</a:t>
            </a:r>
          </a:p>
          <a:p>
            <a:endParaRPr lang="en-US" sz="1000" noProof="1"/>
          </a:p>
        </p:txBody>
      </p:sp>
      <p:sp>
        <p:nvSpPr>
          <p:cNvPr id="7" name="Text Placeholder 6"/>
          <p:cNvSpPr>
            <a:spLocks noGrp="1"/>
          </p:cNvSpPr>
          <p:nvPr>
            <p:ph type="body" sz="quarter" idx="23"/>
          </p:nvPr>
        </p:nvSpPr>
        <p:spPr/>
        <p:txBody>
          <a:bodyPr/>
          <a:lstStyle/>
          <a:p>
            <a:r>
              <a:rPr lang="en-US" dirty="0"/>
              <a:t>Connect and create session</a:t>
            </a:r>
          </a:p>
        </p:txBody>
      </p:sp>
      <p:sp>
        <p:nvSpPr>
          <p:cNvPr id="8" name="Text Placeholder 7"/>
          <p:cNvSpPr>
            <a:spLocks noGrp="1"/>
          </p:cNvSpPr>
          <p:nvPr>
            <p:ph type="body" sz="quarter" idx="24"/>
          </p:nvPr>
        </p:nvSpPr>
        <p:spPr/>
        <p:txBody>
          <a:bodyPr/>
          <a:lstStyle/>
          <a:p>
            <a:endParaRPr lang="en-US" dirty="0"/>
          </a:p>
        </p:txBody>
      </p:sp>
      <p:sp>
        <p:nvSpPr>
          <p:cNvPr id="9" name="Text Placeholder 8"/>
          <p:cNvSpPr>
            <a:spLocks noGrp="1"/>
          </p:cNvSpPr>
          <p:nvPr>
            <p:ph type="body" sz="quarter" idx="25"/>
          </p:nvPr>
        </p:nvSpPr>
        <p:spPr/>
        <p:txBody>
          <a:bodyPr/>
          <a:lstStyle/>
          <a:p>
            <a:r>
              <a:rPr lang="de-AT" dirty="0">
                <a:hlinkClick r:id="rId2"/>
              </a:rPr>
              <a:t>https://github.com/rstropek/DockerVS2015Intro/blob/master/dockerDemos/07-win-container-nano-server/connect-nano-server.ps1</a:t>
            </a:r>
            <a:endParaRPr lang="de-AT" dirty="0"/>
          </a:p>
        </p:txBody>
      </p:sp>
    </p:spTree>
    <p:extLst>
      <p:ext uri="{BB962C8B-B14F-4D97-AF65-F5344CB8AC3E}">
        <p14:creationId xmlns:p14="http://schemas.microsoft.com/office/powerpoint/2010/main" val="340536150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Deployment</a:t>
            </a:r>
          </a:p>
        </p:txBody>
      </p:sp>
      <p:sp>
        <p:nvSpPr>
          <p:cNvPr id="8" name="Content Placeholder 7"/>
          <p:cNvSpPr>
            <a:spLocks noGrp="1"/>
          </p:cNvSpPr>
          <p:nvPr>
            <p:ph sz="quarter" idx="12"/>
          </p:nvPr>
        </p:nvSpPr>
        <p:spPr/>
        <p:txBody>
          <a:bodyPr/>
          <a:lstStyle/>
          <a:p>
            <a:r>
              <a:rPr lang="en-US" dirty="0"/>
              <a:t>Virtual machine from ISO</a:t>
            </a:r>
          </a:p>
          <a:p>
            <a:r>
              <a:rPr lang="en-US" dirty="0"/>
              <a:t>Physical machine</a:t>
            </a:r>
          </a:p>
          <a:p>
            <a:pPr lvl="1"/>
            <a:r>
              <a:rPr lang="en-US" dirty="0"/>
              <a:t>Dual boot VHD/VHDX</a:t>
            </a:r>
          </a:p>
          <a:p>
            <a:pPr lvl="1"/>
            <a:r>
              <a:rPr lang="en-US" dirty="0" err="1"/>
              <a:t>PxE</a:t>
            </a:r>
            <a:r>
              <a:rPr lang="en-US" dirty="0"/>
              <a:t>-boot and install Nano Server from WDS (</a:t>
            </a:r>
            <a:r>
              <a:rPr lang="en-US" dirty="0">
                <a:hlinkClick r:id="rId2"/>
              </a:rPr>
              <a:t>details</a:t>
            </a:r>
            <a:r>
              <a:rPr lang="en-US" dirty="0"/>
              <a:t>)</a:t>
            </a:r>
          </a:p>
          <a:p>
            <a:pPr lvl="1"/>
            <a:r>
              <a:rPr lang="en-US" dirty="0"/>
              <a:t>Booting into </a:t>
            </a:r>
            <a:r>
              <a:rPr lang="en-US" dirty="0">
                <a:hlinkClick r:id="rId3"/>
              </a:rPr>
              <a:t>WinPE</a:t>
            </a:r>
            <a:r>
              <a:rPr lang="en-US" dirty="0"/>
              <a:t> and deploying Nano Server using a .</a:t>
            </a:r>
            <a:r>
              <a:rPr lang="en-US" dirty="0" err="1"/>
              <a:t>wim</a:t>
            </a:r>
            <a:r>
              <a:rPr lang="en-US" dirty="0"/>
              <a:t> file (</a:t>
            </a:r>
            <a:r>
              <a:rPr lang="en-US" dirty="0">
                <a:hlinkClick r:id="rId4"/>
              </a:rPr>
              <a:t>details</a:t>
            </a:r>
            <a:r>
              <a:rPr lang="en-US" dirty="0"/>
              <a:t>)</a:t>
            </a:r>
          </a:p>
          <a:p>
            <a:r>
              <a:rPr lang="en-US" dirty="0"/>
              <a:t>Tip: Consider </a:t>
            </a:r>
            <a:r>
              <a:rPr lang="en-US" dirty="0">
                <a:hlinkClick r:id="rId5"/>
              </a:rPr>
              <a:t>Nano Server Image Builder GUI</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9019269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Install Nano Server</a:t>
            </a:r>
          </a:p>
        </p:txBody>
      </p:sp>
      <p:sp>
        <p:nvSpPr>
          <p:cNvPr id="3" name="Text Placeholder 2"/>
          <p:cNvSpPr>
            <a:spLocks noGrp="1"/>
          </p:cNvSpPr>
          <p:nvPr>
            <p:ph type="body" sz="quarter" idx="24"/>
          </p:nvPr>
        </p:nvSpPr>
        <p:spPr/>
        <p:txBody>
          <a:bodyPr/>
          <a:lstStyle/>
          <a:p>
            <a:r>
              <a:rPr lang="en-US" dirty="0"/>
              <a:t>Nano Server Image Builder</a:t>
            </a:r>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r>
              <a:rPr lang="de-AT" dirty="0">
                <a:hlinkClick r:id="rId2"/>
              </a:rPr>
              <a:t>https://blogs.technet.microsoft.com/nanoserver/2016/10/15/introducing-the-nano-server-image-builder/</a:t>
            </a:r>
            <a:endParaRPr lang="de-AT" dirty="0"/>
          </a:p>
        </p:txBody>
      </p:sp>
      <p:pic>
        <p:nvPicPr>
          <p:cNvPr id="6" name="Content Placeholder 9"/>
          <p:cNvPicPr>
            <a:picLocks noChangeAspect="1"/>
          </p:cNvPicPr>
          <p:nvPr/>
        </p:nvPicPr>
        <p:blipFill>
          <a:blip r:embed="rId3"/>
          <a:stretch>
            <a:fillRect/>
          </a:stretch>
        </p:blipFill>
        <p:spPr>
          <a:xfrm>
            <a:off x="395536" y="267494"/>
            <a:ext cx="4392488" cy="3416953"/>
          </a:xfrm>
          <a:prstGeom prst="rect">
            <a:avLst/>
          </a:prstGeom>
        </p:spPr>
      </p:pic>
    </p:spTree>
    <p:extLst>
      <p:ext uri="{BB962C8B-B14F-4D97-AF65-F5344CB8AC3E}">
        <p14:creationId xmlns:p14="http://schemas.microsoft.com/office/powerpoint/2010/main" val="105787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purl.org/dc/terms/"/>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499</Words>
  <Application>Microsoft Office PowerPoint</Application>
  <PresentationFormat>On-screen Show (16:9)</PresentationFormat>
  <Paragraphs>157</Paragraphs>
  <Slides>16</Slides>
  <Notes>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Nano Server</vt:lpstr>
      <vt:lpstr>Your Host</vt:lpstr>
      <vt:lpstr>Windows OS for the Cloud</vt:lpstr>
      <vt:lpstr>Installation</vt:lpstr>
      <vt:lpstr>PowerPoint Presentation</vt:lpstr>
      <vt:lpstr>Installation</vt:lpstr>
      <vt:lpstr>Installation</vt:lpstr>
      <vt:lpstr>Deployment</vt:lpstr>
      <vt:lpstr>PowerPoint Presentation</vt:lpstr>
      <vt:lpstr>Updates</vt:lpstr>
      <vt:lpstr>Demo</vt:lpstr>
      <vt:lpstr>PowerShell</vt:lpstr>
      <vt:lpstr>Container</vt:lpstr>
      <vt:lpstr>PowerPoint Presentation</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Nano Server Introduction</dc:title>
  <dc:subject/>
  <dc:creator>Rainer Stropek</dc:creator>
  <cp:keywords/>
  <dc:description/>
  <cp:lastModifiedBy>Rainer Stropek</cp:lastModifiedBy>
  <cp:revision>544</cp:revision>
  <dcterms:created xsi:type="dcterms:W3CDTF">2008-12-21T08:14:37Z</dcterms:created>
  <dcterms:modified xsi:type="dcterms:W3CDTF">2016-11-15T11:57:32Z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