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733"/>
  </p:normalViewPr>
  <p:slideViewPr>
    <p:cSldViewPr snapToGrid="0">
      <p:cViewPr varScale="1">
        <p:scale>
          <a:sx n="104" d="100"/>
          <a:sy n="10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F3D1-8246-8B48-868E-2EFC27E495D2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7174B-2100-4145-82EF-A50DFC1B798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2741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7174B-2100-4145-82EF-A50DFC1B7985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7137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A790-237D-FAAA-3BF7-81DAFFACC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A6358-180D-9A63-E824-88455F7A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AC6BB-CB51-3123-16A8-F5F794EF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4A35-BF98-7847-84B4-5E64105D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02ED3-68EA-68B0-8DB0-D6587795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1509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B52D-55E4-20DA-CF71-541AF59E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62FD5-E891-32FB-EFFA-743C7CDD8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BAB3F-2801-3F39-88D2-B179DE68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A8617-B568-9BFE-1D42-ECAB16A8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E8B1F-E129-AE95-C323-DA6204EA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0457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AF9D5-506D-5DDC-BBF7-01E468BEA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DBD4B-95B1-07F7-8B8A-717801723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039BF-A483-D536-F0A9-4BA154F0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BC97-2EC2-A30D-58F3-86BE030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3ED0-579A-39B3-357B-9F69DF1C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690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C5C3-0764-59E2-0EEA-9C1F7775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18FC-0610-E74A-9807-EDC6820A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51D4-824F-C112-F263-A30EBC64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BFD0-1EAC-79C7-90F0-229740D4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AD1A-4450-CBA1-9C60-BB00B924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13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9BE4-E230-6D7B-0399-B719DFC0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505FE-C7BC-FFD7-1E52-8F72AAFB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C3FD-7C5A-A532-ADB4-EADD0AB1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72A2-E7C0-DFB9-1576-6DAEEB6F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F40E2-18DB-4256-3FCF-3616C50B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50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379B-1D9C-DA00-C9F3-B5A14E61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4692-B280-E652-9400-969FF7C0D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0732-A251-F2D5-1E2F-91792B5A4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2C3A-957D-EC4D-E28C-2C04A056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A3A5A-3ED4-E435-5B6A-057900B9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45E38-3727-5062-6E90-98FDCD5F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0533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A884-B3C1-691B-6478-E455ED66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E575C-6F7F-B1BF-449D-AD51398F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573EA-7AFA-A30E-23C8-10D4FA400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4CD70-71B9-A7C4-819A-E2903A35B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4120C-6A0A-2649-4922-C4C6DD817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397F7-62C0-58AC-E507-873D9550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BE6E1-FB9F-0B58-2D83-336DE9DE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FDFA9-4164-47A7-EACD-6C774B4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921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F17C-0566-50DF-8D69-0B297F3D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73BB2-F7A2-18CC-B6A4-52BED1AD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DA8DB-AB68-D2A2-0993-3FCEA474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F1AF1-53F7-9D50-B60A-3CE7BD8F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8726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97641-DEA8-3C54-8E07-8EB94EDE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16BAF-4CAD-34EE-B3D1-BF4FC219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B906-654D-A673-C25E-6F5AE65C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4643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652D-C773-3F79-3177-62B5096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D726-B96D-EBF7-2995-788206C6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F57D0-90D7-4D69-8F18-0E9EC83F9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2BC92-A9C2-2782-EDBD-7E3463AD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C56CE-1A5C-43FD-5737-F9535757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5063C-E6F7-37C8-8670-9B3F59F7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8644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231-D70E-25D6-D1F2-896B94F3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8A62B-9B1C-CE88-B553-80B47EB39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9AE02-5486-BCC7-8D29-B2883DBB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368DB-7C1D-C841-D302-0C8A8DDE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037A-E77F-79CD-E90A-D1D4128A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4B6A2-CC68-C4AB-4C48-ABE01AE5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13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18363-CDDC-3093-C3F1-5A318822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37AEF-3D77-2C2A-F0AF-893E2A98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AB7C-D301-7CBE-759A-D2240AE46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0F5DC-0BD6-2F43-A0C8-4187E2D0CEAF}" type="datetimeFigureOut">
              <a:rPr lang="en-AT" smtClean="0"/>
              <a:t>21.05.23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90F4-CD88-E076-E49C-03DA7747E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D4FE-CEF1-8D18-B47E-33467E0D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8AA8-6DDA-2844-8CC3-33EEDA69400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2943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19C2-C5CF-2384-018D-19448BF4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872" y="1168400"/>
            <a:ext cx="9144000" cy="2387600"/>
          </a:xfr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A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RNA- Seq De novo Assembly using Trinity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22A7-BC68-CDAB-D3B1-1B3A3B60A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884" y="6304547"/>
            <a:ext cx="4616116" cy="553453"/>
          </a:xfr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A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Paula Sliva (12122187) </a:t>
            </a:r>
          </a:p>
          <a:p>
            <a:r>
              <a:rPr lang="en-A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biotechnology</a:t>
            </a:r>
          </a:p>
        </p:txBody>
      </p:sp>
      <p:pic>
        <p:nvPicPr>
          <p:cNvPr id="1026" name="Picture 2" descr="What is RNA? – YourGenome">
            <a:extLst>
              <a:ext uri="{FF2B5EF4-FFF2-40B4-BE49-F238E27FC236}">
                <a16:creationId xmlns:a16="http://schemas.microsoft.com/office/drawing/2014/main" id="{A64EAECC-6047-3793-8BFB-C7FC956E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706" y="-279400"/>
            <a:ext cx="5143500" cy="74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6E2DE-47F6-CB2D-9866-87CE57A1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159" y="-119856"/>
            <a:ext cx="2257425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become a biotechnologist in India -Career Guidance 2023">
            <a:extLst>
              <a:ext uri="{FF2B5EF4-FFF2-40B4-BE49-F238E27FC236}">
                <a16:creationId xmlns:a16="http://schemas.microsoft.com/office/drawing/2014/main" id="{0AAEBE1E-AE79-B737-F71B-490A1DD78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81" y="3757404"/>
            <a:ext cx="4616117" cy="23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2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9C12-8657-4BBA-28F5-CD279E76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38"/>
            <a:ext cx="12192000" cy="777876"/>
          </a:xfrm>
          <a:solidFill>
            <a:schemeClr val="accent2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A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Contemporary strategies for transcript reconstruction from RNA- Seq</a:t>
            </a:r>
          </a:p>
        </p:txBody>
      </p:sp>
      <p:pic>
        <p:nvPicPr>
          <p:cNvPr id="5" name="Content Placeholder 4" descr="A group of rectangles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F0CA6ECE-BC5D-B4C0-1E0F-7EC4A12C4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8364" y="785814"/>
            <a:ext cx="4584700" cy="1016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92C1B8-AE60-51F5-43E2-0F00A0CAF8C3}"/>
              </a:ext>
            </a:extLst>
          </p:cNvPr>
          <p:cNvCxnSpPr/>
          <p:nvPr/>
        </p:nvCxnSpPr>
        <p:spPr>
          <a:xfrm flipH="1">
            <a:off x="3529013" y="1828800"/>
            <a:ext cx="542925" cy="65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A picture containing screenshot, line, diagram&#10;&#10;Description automatically generated">
            <a:extLst>
              <a:ext uri="{FF2B5EF4-FFF2-40B4-BE49-F238E27FC236}">
                <a16:creationId xmlns:a16="http://schemas.microsoft.com/office/drawing/2014/main" id="{F5226245-1FE0-6426-62B6-F42D31A9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14" y="2513011"/>
            <a:ext cx="3517900" cy="1016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DE295A-A1BD-9329-8849-750202E6756C}"/>
              </a:ext>
            </a:extLst>
          </p:cNvPr>
          <p:cNvCxnSpPr>
            <a:cxnSpLocks/>
          </p:cNvCxnSpPr>
          <p:nvPr/>
        </p:nvCxnSpPr>
        <p:spPr>
          <a:xfrm>
            <a:off x="3186113" y="3663894"/>
            <a:ext cx="1014412" cy="1340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 descr="A picture containing colorfulness, writing implement, pen&#10;&#10;Description automatically generated">
            <a:extLst>
              <a:ext uri="{FF2B5EF4-FFF2-40B4-BE49-F238E27FC236}">
                <a16:creationId xmlns:a16="http://schemas.microsoft.com/office/drawing/2014/main" id="{57760131-4EE8-6268-9BEE-9FF93EE64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864" y="5357011"/>
            <a:ext cx="4457700" cy="9652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7B06EE-AE76-7127-3ED5-5621ECF7F414}"/>
              </a:ext>
            </a:extLst>
          </p:cNvPr>
          <p:cNvCxnSpPr>
            <a:cxnSpLocks/>
          </p:cNvCxnSpPr>
          <p:nvPr/>
        </p:nvCxnSpPr>
        <p:spPr>
          <a:xfrm>
            <a:off x="6638925" y="1826416"/>
            <a:ext cx="619125" cy="686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Picture 21" descr="A picture containing writing implement, office supplies, pen, chalk&#10;&#10;Description automatically generated">
            <a:extLst>
              <a:ext uri="{FF2B5EF4-FFF2-40B4-BE49-F238E27FC236}">
                <a16:creationId xmlns:a16="http://schemas.microsoft.com/office/drawing/2014/main" id="{A3B125F1-6472-FF55-7E71-D58231661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732" y="2612871"/>
            <a:ext cx="1549400" cy="83036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7B6501-1441-5CDE-F3AD-CB1624A268A5}"/>
              </a:ext>
            </a:extLst>
          </p:cNvPr>
          <p:cNvCxnSpPr>
            <a:cxnSpLocks/>
          </p:cNvCxnSpPr>
          <p:nvPr/>
        </p:nvCxnSpPr>
        <p:spPr>
          <a:xfrm flipH="1">
            <a:off x="6400800" y="3663894"/>
            <a:ext cx="905269" cy="1377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A7D78A06-336A-7636-360B-19014B834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089" y="2513011"/>
            <a:ext cx="1778000" cy="1193800"/>
          </a:xfrm>
          <a:prstGeom prst="rect">
            <a:avLst/>
          </a:prstGeom>
        </p:spPr>
      </p:pic>
      <p:pic>
        <p:nvPicPr>
          <p:cNvPr id="31" name="Picture 30" descr="A black top hat with white band&#10;&#10;Description automatically generated with medium confidence">
            <a:extLst>
              <a:ext uri="{FF2B5EF4-FFF2-40B4-BE49-F238E27FC236}">
                <a16:creationId xmlns:a16="http://schemas.microsoft.com/office/drawing/2014/main" id="{A207B00E-675E-857D-3696-2F50F2F95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625" y="2615302"/>
            <a:ext cx="990600" cy="825500"/>
          </a:xfrm>
          <a:prstGeom prst="rect">
            <a:avLst/>
          </a:prstGeom>
        </p:spPr>
      </p:pic>
      <p:pic>
        <p:nvPicPr>
          <p:cNvPr id="33" name="Picture 32" descr="A picture containing tool&#10;&#10;Description automatically generated">
            <a:extLst>
              <a:ext uri="{FF2B5EF4-FFF2-40B4-BE49-F238E27FC236}">
                <a16:creationId xmlns:a16="http://schemas.microsoft.com/office/drawing/2014/main" id="{B45FDA09-CEB0-2A27-C172-82E89F246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625" y="5382411"/>
            <a:ext cx="990600" cy="939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4C03C4-4C22-0199-4535-68C843C1B721}"/>
              </a:ext>
            </a:extLst>
          </p:cNvPr>
          <p:cNvSpPr txBox="1"/>
          <p:nvPr/>
        </p:nvSpPr>
        <p:spPr>
          <a:xfrm>
            <a:off x="406401" y="932303"/>
            <a:ext cx="2486025" cy="5232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RNA-Seq</a:t>
            </a:r>
          </a:p>
          <a:p>
            <a:pPr algn="just"/>
            <a:r>
              <a:rPr lang="en-A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100 base leng</a:t>
            </a:r>
            <a:r>
              <a:rPr lang="en-GB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A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9D8A57-CE4B-5D1B-C70C-83A25251C08D}"/>
              </a:ext>
            </a:extLst>
          </p:cNvPr>
          <p:cNvSpPr txBox="1"/>
          <p:nvPr/>
        </p:nvSpPr>
        <p:spPr>
          <a:xfrm>
            <a:off x="8245475" y="2111128"/>
            <a:ext cx="2486025" cy="307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novo transcript assembly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DB2E1C-03A0-05B8-14BD-5349D09D2695}"/>
              </a:ext>
            </a:extLst>
          </p:cNvPr>
          <p:cNvSpPr txBox="1"/>
          <p:nvPr/>
        </p:nvSpPr>
        <p:spPr>
          <a:xfrm>
            <a:off x="7258050" y="4112414"/>
            <a:ext cx="3739759" cy="5232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 reconstruction from spliced alignment of assembled transcripts to genome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A7168-4526-FDFA-4108-C3963F174B02}"/>
              </a:ext>
            </a:extLst>
          </p:cNvPr>
          <p:cNvSpPr txBox="1"/>
          <p:nvPr/>
        </p:nvSpPr>
        <p:spPr>
          <a:xfrm>
            <a:off x="678657" y="1902396"/>
            <a:ext cx="2729707" cy="5232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Spliced alignment of RNA-Seq to genome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849669-11C4-A065-3F22-A7C088BB3A31}"/>
              </a:ext>
            </a:extLst>
          </p:cNvPr>
          <p:cNvSpPr txBox="1"/>
          <p:nvPr/>
        </p:nvSpPr>
        <p:spPr>
          <a:xfrm>
            <a:off x="1514869" y="3955331"/>
            <a:ext cx="1785544" cy="954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 reconstruction from RNA-Seq spliced alignments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1B2034-BE51-D590-899B-EA0486FD9F83}"/>
              </a:ext>
            </a:extLst>
          </p:cNvPr>
          <p:cNvSpPr txBox="1"/>
          <p:nvPr/>
        </p:nvSpPr>
        <p:spPr>
          <a:xfrm>
            <a:off x="241300" y="3506539"/>
            <a:ext cx="874713" cy="307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Tophat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296B0-F4FD-4DC1-004B-B6EA7BF7D6BC}"/>
              </a:ext>
            </a:extLst>
          </p:cNvPr>
          <p:cNvSpPr txBox="1"/>
          <p:nvPr/>
        </p:nvSpPr>
        <p:spPr>
          <a:xfrm>
            <a:off x="315719" y="6325038"/>
            <a:ext cx="951506" cy="307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T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Cufflinks</a:t>
            </a:r>
          </a:p>
        </p:txBody>
      </p:sp>
    </p:spTree>
    <p:extLst>
      <p:ext uri="{BB962C8B-B14F-4D97-AF65-F5344CB8AC3E}">
        <p14:creationId xmlns:p14="http://schemas.microsoft.com/office/powerpoint/2010/main" val="380395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DFF7-C16E-A088-ADB8-DB1F792D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9924"/>
            <a:ext cx="10515600" cy="28178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eveloped at the Broad Institute and the Hebrew University of Jerusalem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ethod for the efficient and robust de novo reconstruction of transcriptomes from RNA-seq data</a:t>
            </a:r>
          </a:p>
          <a:p>
            <a:pPr marL="0" indent="0">
              <a:buNone/>
            </a:pPr>
            <a:endParaRPr lang="en-AT" dirty="0"/>
          </a:p>
        </p:txBody>
      </p:sp>
      <p:pic>
        <p:nvPicPr>
          <p:cNvPr id="3074" name="Picture 2" descr="Broad Institute">
            <a:extLst>
              <a:ext uri="{FF2B5EF4-FFF2-40B4-BE49-F238E27FC236}">
                <a16:creationId xmlns:a16="http://schemas.microsoft.com/office/drawing/2014/main" id="{7EBBF9A6-F7A9-BC9F-28AF-D252443C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3088"/>
            <a:ext cx="4675909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brew University of Jerusalem - Wikipedia">
            <a:extLst>
              <a:ext uri="{FF2B5EF4-FFF2-40B4-BE49-F238E27FC236}">
                <a16:creationId xmlns:a16="http://schemas.microsoft.com/office/drawing/2014/main" id="{CA46C734-59EB-776C-2F2C-D45BD3A1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4371975" cy="14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7ADF-6F7E-7D27-86F0-C594D39C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3588"/>
          </a:xfr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A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software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A857-DE81-276E-6494-D32BCFBE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17" y="159315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1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Inchworm</a:t>
            </a:r>
            <a:r>
              <a:rPr lang="en-GB" b="1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assembles the RNA-</a:t>
            </a:r>
            <a:r>
              <a:rPr lang="en-GB" b="0" i="0" u="none" strike="noStrike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into the unique sequences of transcripts, often generating full-length transcripts for a dominant isoform, but then reports just the unique portions of alternatively spliced transcripts.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1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Chrysalis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clusters the Inchworm contigs into clusters and constructs complete de Bruijn graphs for each cluster. Each cluster represents the full transcriptional complexity for a given gene (or sets of genes that share sequences in common). Chrysalis then partitions the full read set among these disjoint graphs.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1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Butterfly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then processes the individual graphs in parallel, tracing the paths that reads and pairs of reads take within the graph, ultimately reporting full-length transcripts for alternatively spliced isoforms, and teasing apart transcripts that corresponds to paralogous genes.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244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75CB-DD1B-2D9C-E90D-69A04F88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760"/>
          </a:xfr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A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3B41-E664-27BA-CE0E-81018F2E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>
              <a:lnSpc>
                <a:spcPct val="150000"/>
              </a:lnSpc>
            </a:pP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 RAM per 1 M Ilumina reads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ypical data sets involve 20M to 100 M paired-end 76 base reads </a:t>
            </a:r>
          </a:p>
          <a:p>
            <a:pPr>
              <a:lnSpc>
                <a:spcPct val="150000"/>
              </a:lnSpc>
            </a:pP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 storage per 1M Ilumina reads</a:t>
            </a:r>
          </a:p>
        </p:txBody>
      </p:sp>
    </p:spTree>
    <p:extLst>
      <p:ext uri="{BB962C8B-B14F-4D97-AF65-F5344CB8AC3E}">
        <p14:creationId xmlns:p14="http://schemas.microsoft.com/office/powerpoint/2010/main" val="15830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7048-E161-17C6-4097-36D43E46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7763"/>
          </a:xfr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AT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Trinity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BE27-EA3E-CF0C-8845-9F11B462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7762"/>
            <a:ext cx="12192000" cy="6200237"/>
          </a:xfrm>
        </p:spPr>
        <p:txBody>
          <a:bodyPr/>
          <a:lstStyle/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Trinity.pl --seqType fq \</a:t>
            </a:r>
          </a:p>
          <a:p>
            <a:pPr marL="0" indent="0">
              <a:buNone/>
            </a:pP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--JM 20G \ </a:t>
            </a:r>
          </a:p>
          <a:p>
            <a:pPr marL="0" indent="0">
              <a:buNone/>
            </a:pP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--left reads_1.fq –right reads_2.fq \ </a:t>
            </a:r>
          </a:p>
          <a:p>
            <a:pPr marL="0" indent="0">
              <a:buNone/>
            </a:pPr>
            <a:r>
              <a:rPr lang="en-A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--CPU 6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6222FA-A254-2870-D96E-1B94A8EADA43}"/>
              </a:ext>
            </a:extLst>
          </p:cNvPr>
          <p:cNvCxnSpPr/>
          <p:nvPr/>
        </p:nvCxnSpPr>
        <p:spPr>
          <a:xfrm flipV="1">
            <a:off x="3642102" y="1999281"/>
            <a:ext cx="836908" cy="371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0C6DD1-4314-CE10-7BED-80F3FFD679AA}"/>
              </a:ext>
            </a:extLst>
          </p:cNvPr>
          <p:cNvCxnSpPr>
            <a:cxnSpLocks/>
          </p:cNvCxnSpPr>
          <p:nvPr/>
        </p:nvCxnSpPr>
        <p:spPr>
          <a:xfrm>
            <a:off x="3199109" y="2911099"/>
            <a:ext cx="885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D8A650-19AB-F532-7ECD-0481685B5EDC}"/>
              </a:ext>
            </a:extLst>
          </p:cNvPr>
          <p:cNvCxnSpPr>
            <a:cxnSpLocks/>
          </p:cNvCxnSpPr>
          <p:nvPr/>
        </p:nvCxnSpPr>
        <p:spPr>
          <a:xfrm>
            <a:off x="3604647" y="3584815"/>
            <a:ext cx="455909" cy="56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B367BE-FA0F-6908-8941-240AD36455D7}"/>
              </a:ext>
            </a:extLst>
          </p:cNvPr>
          <p:cNvCxnSpPr>
            <a:cxnSpLocks/>
          </p:cNvCxnSpPr>
          <p:nvPr/>
        </p:nvCxnSpPr>
        <p:spPr>
          <a:xfrm flipH="1">
            <a:off x="4844511" y="3584815"/>
            <a:ext cx="152400" cy="596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B1A958-CC23-21B8-FE01-E27BA201EB2E}"/>
              </a:ext>
            </a:extLst>
          </p:cNvPr>
          <p:cNvCxnSpPr>
            <a:cxnSpLocks/>
          </p:cNvCxnSpPr>
          <p:nvPr/>
        </p:nvCxnSpPr>
        <p:spPr>
          <a:xfrm>
            <a:off x="2173636" y="4145795"/>
            <a:ext cx="0" cy="64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3C0DA0-354F-0F88-44E6-9D4A0BFA6FC5}"/>
              </a:ext>
            </a:extLst>
          </p:cNvPr>
          <p:cNvSpPr/>
          <p:nvPr/>
        </p:nvSpPr>
        <p:spPr>
          <a:xfrm>
            <a:off x="4612036" y="1750849"/>
            <a:ext cx="1757767" cy="43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 file format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42FB58-4AAA-C9B6-6151-6F4391CBDE55}"/>
              </a:ext>
            </a:extLst>
          </p:cNvPr>
          <p:cNvSpPr/>
          <p:nvPr/>
        </p:nvSpPr>
        <p:spPr>
          <a:xfrm>
            <a:off x="4570060" y="2667832"/>
            <a:ext cx="1757767" cy="43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limit of RAM to allocate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0EFBF0-BA0E-93DC-C485-14BE59A945B7}"/>
              </a:ext>
            </a:extLst>
          </p:cNvPr>
          <p:cNvSpPr/>
          <p:nvPr/>
        </p:nvSpPr>
        <p:spPr>
          <a:xfrm>
            <a:off x="3733152" y="4253220"/>
            <a:ext cx="1757767" cy="43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Paired-end reads filenames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3FABB-976D-93C5-A448-2A7DD61F805D}"/>
              </a:ext>
            </a:extLst>
          </p:cNvPr>
          <p:cNvSpPr/>
          <p:nvPr/>
        </p:nvSpPr>
        <p:spPr>
          <a:xfrm>
            <a:off x="1294752" y="4934085"/>
            <a:ext cx="1757767" cy="43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parallel processes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7DA885A-FFEB-B719-3FD4-60BD5864C217}"/>
              </a:ext>
            </a:extLst>
          </p:cNvPr>
          <p:cNvSpPr/>
          <p:nvPr/>
        </p:nvSpPr>
        <p:spPr>
          <a:xfrm>
            <a:off x="7950631" y="1999281"/>
            <a:ext cx="3425125" cy="3151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Trinity output: single FASTA file containing all transcript sequence</a:t>
            </a:r>
          </a:p>
        </p:txBody>
      </p:sp>
    </p:spTree>
    <p:extLst>
      <p:ext uri="{BB962C8B-B14F-4D97-AF65-F5344CB8AC3E}">
        <p14:creationId xmlns:p14="http://schemas.microsoft.com/office/powerpoint/2010/main" val="18422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304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RNA- Seq De novo Assembly using Trinity</vt:lpstr>
      <vt:lpstr>Contemporary strategies for transcript reconstruction from RNA- Seq</vt:lpstr>
      <vt:lpstr>PowerPoint Presentation</vt:lpstr>
      <vt:lpstr>Independent software modules</vt:lpstr>
      <vt:lpstr>Hardware requirements</vt:lpstr>
      <vt:lpstr>Running Trinity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 Seq De novo Assembly using Trinity</dc:title>
  <dc:creator>Sliva, Paula</dc:creator>
  <cp:lastModifiedBy>Sliva, Paula</cp:lastModifiedBy>
  <cp:revision>2</cp:revision>
  <dcterms:created xsi:type="dcterms:W3CDTF">2023-05-18T11:56:01Z</dcterms:created>
  <dcterms:modified xsi:type="dcterms:W3CDTF">2023-05-25T09:30:43Z</dcterms:modified>
</cp:coreProperties>
</file>