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5" r:id="rId8"/>
    <p:sldId id="264" r:id="rId9"/>
    <p:sldId id="268" r:id="rId10"/>
    <p:sldId id="266" r:id="rId11"/>
    <p:sldId id="272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CE"/>
    <a:srgbClr val="898989"/>
    <a:srgbClr val="D8D6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mollus/eyad001" TargetMode="External"/><Relationship Id="rId1" Type="http://schemas.openxmlformats.org/officeDocument/2006/relationships/hyperlink" Target="https://doi.org/10.1093/molbev/msab199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mollus/eyad001" TargetMode="External"/><Relationship Id="rId1" Type="http://schemas.openxmlformats.org/officeDocument/2006/relationships/hyperlink" Target="https://doi.org/10.1093/molbev/msab19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80D2B-3C6E-4725-9BE4-C91CC64B98BE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451CD27-C60A-495E-9104-65BD333575CD}">
      <dgm:prSet custT="1"/>
      <dgm:spPr/>
      <dgm:t>
        <a:bodyPr/>
        <a:lstStyle/>
        <a:p>
          <a:r>
            <a:rPr lang="en-US" sz="1600" baseline="0" dirty="0" err="1"/>
            <a:t>Mosè</a:t>
          </a:r>
          <a:r>
            <a:rPr lang="en-US" sz="1600" baseline="0" dirty="0"/>
            <a:t> Manni, Matthew R Berkeley, Mathieu </a:t>
          </a:r>
          <a:r>
            <a:rPr lang="en-US" sz="1600" baseline="0" dirty="0" err="1"/>
            <a:t>Seppey</a:t>
          </a:r>
          <a:r>
            <a:rPr lang="en-US" sz="1600" baseline="0" dirty="0"/>
            <a:t>, Felipe A </a:t>
          </a:r>
          <a:r>
            <a:rPr lang="en-US" sz="1600" baseline="0" dirty="0" err="1"/>
            <a:t>Simão</a:t>
          </a:r>
          <a:r>
            <a:rPr lang="en-US" sz="1600" baseline="0" dirty="0"/>
            <a:t>, </a:t>
          </a:r>
          <a:r>
            <a:rPr lang="en-US" sz="1600" baseline="0" dirty="0" err="1"/>
            <a:t>Evgeny</a:t>
          </a:r>
          <a:r>
            <a:rPr lang="en-US" sz="1600" baseline="0" dirty="0"/>
            <a:t> M </a:t>
          </a:r>
          <a:r>
            <a:rPr lang="en-US" sz="1600" baseline="0" dirty="0" err="1"/>
            <a:t>Zdobnov</a:t>
          </a:r>
          <a:r>
            <a:rPr lang="en-US" sz="1600" baseline="0" dirty="0"/>
            <a:t>, </a:t>
          </a:r>
          <a:r>
            <a:rPr lang="en-US" sz="1600" b="1" baseline="0" dirty="0"/>
            <a:t>BUSCO Update: Novel and Streamlined Workflows along with Broader and Deeper Phylogenetic Coverage for Scoring of Eukaryotic, Prokaryotic, and Viral Genomes</a:t>
          </a:r>
          <a:r>
            <a:rPr lang="en-US" sz="1600" baseline="0" dirty="0"/>
            <a:t>. Molecular Biology and Evolution, Volume 38, Issue 10, October 2021, Pages 4647–4654, </a:t>
          </a:r>
          <a:r>
            <a:rPr lang="en-US" sz="1600" baseline="0" dirty="0">
              <a:hlinkClick xmlns:r="http://schemas.openxmlformats.org/officeDocument/2006/relationships" r:id="rId1"/>
            </a:rPr>
            <a:t>https://doi.org/10.1093/molbev/msab199</a:t>
          </a:r>
          <a:endParaRPr lang="en-US" sz="1600" dirty="0"/>
        </a:p>
      </dgm:t>
    </dgm:pt>
    <dgm:pt modelId="{ECBC903C-A8E8-42A2-86E3-E122BB5BF0BB}" type="parTrans" cxnId="{0ABD764D-BD8A-4541-9040-B72A44CE03AB}">
      <dgm:prSet/>
      <dgm:spPr/>
      <dgm:t>
        <a:bodyPr/>
        <a:lstStyle/>
        <a:p>
          <a:endParaRPr lang="en-US" sz="1800"/>
        </a:p>
      </dgm:t>
    </dgm:pt>
    <dgm:pt modelId="{462E45FD-98D7-41CC-B870-4D2AFD4220B2}" type="sibTrans" cxnId="{0ABD764D-BD8A-4541-9040-B72A44CE03AB}">
      <dgm:prSet/>
      <dgm:spPr/>
      <dgm:t>
        <a:bodyPr/>
        <a:lstStyle/>
        <a:p>
          <a:endParaRPr lang="en-US" sz="1800"/>
        </a:p>
      </dgm:t>
    </dgm:pt>
    <dgm:pt modelId="{84333B53-EB2E-4297-A7BD-F8C4531A20D8}">
      <dgm:prSet custT="1"/>
      <dgm:spPr/>
      <dgm:t>
        <a:bodyPr/>
        <a:lstStyle/>
        <a:p>
          <a:r>
            <a:rPr lang="en-US" sz="1600" baseline="0" dirty="0"/>
            <a:t>Manuel Mendoza and others, Transcriptomic landscape of the </a:t>
          </a:r>
          <a:r>
            <a:rPr lang="en-US" sz="1600" baseline="0" dirty="0" err="1"/>
            <a:t>kleptoplastic</a:t>
          </a:r>
          <a:r>
            <a:rPr lang="en-US" sz="1600" baseline="0" dirty="0"/>
            <a:t> sea slug Elysia </a:t>
          </a:r>
          <a:r>
            <a:rPr lang="en-US" sz="1600" baseline="0" dirty="0" err="1"/>
            <a:t>viridis</a:t>
          </a:r>
          <a:r>
            <a:rPr lang="en-US" sz="1600" baseline="0" dirty="0"/>
            <a:t>, Journal of Molluscan Studies, Volume 89, Issue 1, March 2023, eyad001, </a:t>
          </a:r>
          <a:r>
            <a:rPr lang="en-US" sz="1600" baseline="0" dirty="0">
              <a:hlinkClick xmlns:r="http://schemas.openxmlformats.org/officeDocument/2006/relationships" r:id="rId2"/>
            </a:rPr>
            <a:t>https://doi.org/10.1093/mollus/eyad001</a:t>
          </a:r>
          <a:endParaRPr lang="en-US" sz="1600" dirty="0"/>
        </a:p>
      </dgm:t>
    </dgm:pt>
    <dgm:pt modelId="{63C40F25-A0FD-4A35-A7DD-519C4BDE8DAC}" type="parTrans" cxnId="{096D3DF8-C611-41E7-A4A0-99309C6E01D9}">
      <dgm:prSet/>
      <dgm:spPr/>
      <dgm:t>
        <a:bodyPr/>
        <a:lstStyle/>
        <a:p>
          <a:endParaRPr lang="en-US" sz="1800"/>
        </a:p>
      </dgm:t>
    </dgm:pt>
    <dgm:pt modelId="{A16BF094-FA6D-4EE5-A622-94A9C83DA52F}" type="sibTrans" cxnId="{096D3DF8-C611-41E7-A4A0-99309C6E01D9}">
      <dgm:prSet/>
      <dgm:spPr/>
      <dgm:t>
        <a:bodyPr/>
        <a:lstStyle/>
        <a:p>
          <a:endParaRPr lang="en-US" sz="1800"/>
        </a:p>
      </dgm:t>
    </dgm:pt>
    <dgm:pt modelId="{FC6BD81B-BEBD-40C8-8C3A-21DD16B9D735}" type="pres">
      <dgm:prSet presAssocID="{4D480D2B-3C6E-4725-9BE4-C91CC64B98BE}" presName="vert0" presStyleCnt="0">
        <dgm:presLayoutVars>
          <dgm:dir/>
          <dgm:animOne val="branch"/>
          <dgm:animLvl val="lvl"/>
        </dgm:presLayoutVars>
      </dgm:prSet>
      <dgm:spPr/>
    </dgm:pt>
    <dgm:pt modelId="{89C1F0EF-A298-46F6-B1E5-8C6C7C22C78C}" type="pres">
      <dgm:prSet presAssocID="{9451CD27-C60A-495E-9104-65BD333575CD}" presName="thickLine" presStyleLbl="alignNode1" presStyleIdx="0" presStyleCnt="2"/>
      <dgm:spPr/>
    </dgm:pt>
    <dgm:pt modelId="{12C7BEBF-0F03-4628-9875-5F73724C9A37}" type="pres">
      <dgm:prSet presAssocID="{9451CD27-C60A-495E-9104-65BD333575CD}" presName="horz1" presStyleCnt="0"/>
      <dgm:spPr/>
    </dgm:pt>
    <dgm:pt modelId="{E2966A21-FEAB-45D1-8770-21DF92B2789E}" type="pres">
      <dgm:prSet presAssocID="{9451CD27-C60A-495E-9104-65BD333575CD}" presName="tx1" presStyleLbl="revTx" presStyleIdx="0" presStyleCnt="2"/>
      <dgm:spPr/>
    </dgm:pt>
    <dgm:pt modelId="{902D2CB1-76DB-4239-A55A-32A201FCA879}" type="pres">
      <dgm:prSet presAssocID="{9451CD27-C60A-495E-9104-65BD333575CD}" presName="vert1" presStyleCnt="0"/>
      <dgm:spPr/>
    </dgm:pt>
    <dgm:pt modelId="{48085D9E-D536-4FBC-9F39-54CFFD082AF1}" type="pres">
      <dgm:prSet presAssocID="{84333B53-EB2E-4297-A7BD-F8C4531A20D8}" presName="thickLine" presStyleLbl="alignNode1" presStyleIdx="1" presStyleCnt="2"/>
      <dgm:spPr/>
    </dgm:pt>
    <dgm:pt modelId="{0F76CE8A-DD31-4A6A-AB27-30837B6D7A86}" type="pres">
      <dgm:prSet presAssocID="{84333B53-EB2E-4297-A7BD-F8C4531A20D8}" presName="horz1" presStyleCnt="0"/>
      <dgm:spPr/>
    </dgm:pt>
    <dgm:pt modelId="{90CFB480-C1D2-4A41-B853-5A756EC7E9D4}" type="pres">
      <dgm:prSet presAssocID="{84333B53-EB2E-4297-A7BD-F8C4531A20D8}" presName="tx1" presStyleLbl="revTx" presStyleIdx="1" presStyleCnt="2"/>
      <dgm:spPr/>
    </dgm:pt>
    <dgm:pt modelId="{0AD60CFF-4B22-4B10-9344-7FD6E871FF3F}" type="pres">
      <dgm:prSet presAssocID="{84333B53-EB2E-4297-A7BD-F8C4531A20D8}" presName="vert1" presStyleCnt="0"/>
      <dgm:spPr/>
    </dgm:pt>
  </dgm:ptLst>
  <dgm:cxnLst>
    <dgm:cxn modelId="{56693A25-205C-4EF9-8B76-4D312F290A81}" type="presOf" srcId="{84333B53-EB2E-4297-A7BD-F8C4531A20D8}" destId="{90CFB480-C1D2-4A41-B853-5A756EC7E9D4}" srcOrd="0" destOrd="0" presId="urn:microsoft.com/office/officeart/2008/layout/LinedList"/>
    <dgm:cxn modelId="{AA034A49-03F9-4853-8C37-C19998A05A20}" type="presOf" srcId="{9451CD27-C60A-495E-9104-65BD333575CD}" destId="{E2966A21-FEAB-45D1-8770-21DF92B2789E}" srcOrd="0" destOrd="0" presId="urn:microsoft.com/office/officeart/2008/layout/LinedList"/>
    <dgm:cxn modelId="{0ABD764D-BD8A-4541-9040-B72A44CE03AB}" srcId="{4D480D2B-3C6E-4725-9BE4-C91CC64B98BE}" destId="{9451CD27-C60A-495E-9104-65BD333575CD}" srcOrd="0" destOrd="0" parTransId="{ECBC903C-A8E8-42A2-86E3-E122BB5BF0BB}" sibTransId="{462E45FD-98D7-41CC-B870-4D2AFD4220B2}"/>
    <dgm:cxn modelId="{9B55D6D3-CD12-41D9-A9F5-D3A6A227552B}" type="presOf" srcId="{4D480D2B-3C6E-4725-9BE4-C91CC64B98BE}" destId="{FC6BD81B-BEBD-40C8-8C3A-21DD16B9D735}" srcOrd="0" destOrd="0" presId="urn:microsoft.com/office/officeart/2008/layout/LinedList"/>
    <dgm:cxn modelId="{096D3DF8-C611-41E7-A4A0-99309C6E01D9}" srcId="{4D480D2B-3C6E-4725-9BE4-C91CC64B98BE}" destId="{84333B53-EB2E-4297-A7BD-F8C4531A20D8}" srcOrd="1" destOrd="0" parTransId="{63C40F25-A0FD-4A35-A7DD-519C4BDE8DAC}" sibTransId="{A16BF094-FA6D-4EE5-A622-94A9C83DA52F}"/>
    <dgm:cxn modelId="{5055D8F8-6B8A-4F4B-93C0-DB39E216B2E9}" type="presParOf" srcId="{FC6BD81B-BEBD-40C8-8C3A-21DD16B9D735}" destId="{89C1F0EF-A298-46F6-B1E5-8C6C7C22C78C}" srcOrd="0" destOrd="0" presId="urn:microsoft.com/office/officeart/2008/layout/LinedList"/>
    <dgm:cxn modelId="{016F650E-3E5B-4F19-8F67-E2DBA62A954E}" type="presParOf" srcId="{FC6BD81B-BEBD-40C8-8C3A-21DD16B9D735}" destId="{12C7BEBF-0F03-4628-9875-5F73724C9A37}" srcOrd="1" destOrd="0" presId="urn:microsoft.com/office/officeart/2008/layout/LinedList"/>
    <dgm:cxn modelId="{EDA71D16-E237-4D87-BB6B-4FD97FD504F8}" type="presParOf" srcId="{12C7BEBF-0F03-4628-9875-5F73724C9A37}" destId="{E2966A21-FEAB-45D1-8770-21DF92B2789E}" srcOrd="0" destOrd="0" presId="urn:microsoft.com/office/officeart/2008/layout/LinedList"/>
    <dgm:cxn modelId="{D314F54D-F5DC-4314-B429-BACCE57045EC}" type="presParOf" srcId="{12C7BEBF-0F03-4628-9875-5F73724C9A37}" destId="{902D2CB1-76DB-4239-A55A-32A201FCA879}" srcOrd="1" destOrd="0" presId="urn:microsoft.com/office/officeart/2008/layout/LinedList"/>
    <dgm:cxn modelId="{962F93A5-D7DF-428E-94FC-F016E6E8E703}" type="presParOf" srcId="{FC6BD81B-BEBD-40C8-8C3A-21DD16B9D735}" destId="{48085D9E-D536-4FBC-9F39-54CFFD082AF1}" srcOrd="2" destOrd="0" presId="urn:microsoft.com/office/officeart/2008/layout/LinedList"/>
    <dgm:cxn modelId="{76DD83AC-BD5A-4E78-A16C-EED78E6E39D2}" type="presParOf" srcId="{FC6BD81B-BEBD-40C8-8C3A-21DD16B9D735}" destId="{0F76CE8A-DD31-4A6A-AB27-30837B6D7A86}" srcOrd="3" destOrd="0" presId="urn:microsoft.com/office/officeart/2008/layout/LinedList"/>
    <dgm:cxn modelId="{CEC5A6BC-B081-488B-AA27-01DE4112DEA3}" type="presParOf" srcId="{0F76CE8A-DD31-4A6A-AB27-30837B6D7A86}" destId="{90CFB480-C1D2-4A41-B853-5A756EC7E9D4}" srcOrd="0" destOrd="0" presId="urn:microsoft.com/office/officeart/2008/layout/LinedList"/>
    <dgm:cxn modelId="{7AF77F32-5A66-45C1-B81C-397D94C22B34}" type="presParOf" srcId="{0F76CE8A-DD31-4A6A-AB27-30837B6D7A86}" destId="{0AD60CFF-4B22-4B10-9344-7FD6E871FF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1F0EF-A298-46F6-B1E5-8C6C7C22C78C}">
      <dsp:nvSpPr>
        <dsp:cNvPr id="0" name=""/>
        <dsp:cNvSpPr/>
      </dsp:nvSpPr>
      <dsp:spPr>
        <a:xfrm>
          <a:off x="0" y="0"/>
          <a:ext cx="93049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966A21-FEAB-45D1-8770-21DF92B2789E}">
      <dsp:nvSpPr>
        <dsp:cNvPr id="0" name=""/>
        <dsp:cNvSpPr/>
      </dsp:nvSpPr>
      <dsp:spPr>
        <a:xfrm>
          <a:off x="0" y="0"/>
          <a:ext cx="9304953" cy="135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 err="1"/>
            <a:t>Mosè</a:t>
          </a:r>
          <a:r>
            <a:rPr lang="en-US" sz="1600" kern="1200" baseline="0" dirty="0"/>
            <a:t> Manni, Matthew R Berkeley, Mathieu </a:t>
          </a:r>
          <a:r>
            <a:rPr lang="en-US" sz="1600" kern="1200" baseline="0" dirty="0" err="1"/>
            <a:t>Seppey</a:t>
          </a:r>
          <a:r>
            <a:rPr lang="en-US" sz="1600" kern="1200" baseline="0" dirty="0"/>
            <a:t>, Felipe A </a:t>
          </a:r>
          <a:r>
            <a:rPr lang="en-US" sz="1600" kern="1200" baseline="0" dirty="0" err="1"/>
            <a:t>Simão</a:t>
          </a:r>
          <a:r>
            <a:rPr lang="en-US" sz="1600" kern="1200" baseline="0" dirty="0"/>
            <a:t>, </a:t>
          </a:r>
          <a:r>
            <a:rPr lang="en-US" sz="1600" kern="1200" baseline="0" dirty="0" err="1"/>
            <a:t>Evgeny</a:t>
          </a:r>
          <a:r>
            <a:rPr lang="en-US" sz="1600" kern="1200" baseline="0" dirty="0"/>
            <a:t> M </a:t>
          </a:r>
          <a:r>
            <a:rPr lang="en-US" sz="1600" kern="1200" baseline="0" dirty="0" err="1"/>
            <a:t>Zdobnov</a:t>
          </a:r>
          <a:r>
            <a:rPr lang="en-US" sz="1600" kern="1200" baseline="0" dirty="0"/>
            <a:t>, </a:t>
          </a:r>
          <a:r>
            <a:rPr lang="en-US" sz="1600" b="1" kern="1200" baseline="0" dirty="0"/>
            <a:t>BUSCO Update: Novel and Streamlined Workflows along with Broader and Deeper Phylogenetic Coverage for Scoring of Eukaryotic, Prokaryotic, and Viral Genomes</a:t>
          </a:r>
          <a:r>
            <a:rPr lang="en-US" sz="1600" kern="1200" baseline="0" dirty="0"/>
            <a:t>. Molecular Biology and Evolution, Volume 38, Issue 10, October 2021, Pages 4647–4654, </a:t>
          </a:r>
          <a:r>
            <a:rPr lang="en-US" sz="1600" kern="1200" baseline="0" dirty="0">
              <a:hlinkClick xmlns:r="http://schemas.openxmlformats.org/officeDocument/2006/relationships" r:id="rId1"/>
            </a:rPr>
            <a:t>https://doi.org/10.1093/molbev/msab199</a:t>
          </a:r>
          <a:endParaRPr lang="en-US" sz="1600" kern="1200" dirty="0"/>
        </a:p>
      </dsp:txBody>
      <dsp:txXfrm>
        <a:off x="0" y="0"/>
        <a:ext cx="9304953" cy="1351756"/>
      </dsp:txXfrm>
    </dsp:sp>
    <dsp:sp modelId="{48085D9E-D536-4FBC-9F39-54CFFD082AF1}">
      <dsp:nvSpPr>
        <dsp:cNvPr id="0" name=""/>
        <dsp:cNvSpPr/>
      </dsp:nvSpPr>
      <dsp:spPr>
        <a:xfrm>
          <a:off x="0" y="1351756"/>
          <a:ext cx="93049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CFB480-C1D2-4A41-B853-5A756EC7E9D4}">
      <dsp:nvSpPr>
        <dsp:cNvPr id="0" name=""/>
        <dsp:cNvSpPr/>
      </dsp:nvSpPr>
      <dsp:spPr>
        <a:xfrm>
          <a:off x="0" y="1351756"/>
          <a:ext cx="9304953" cy="135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Manuel Mendoza and others, Transcriptomic landscape of the </a:t>
          </a:r>
          <a:r>
            <a:rPr lang="en-US" sz="1600" kern="1200" baseline="0" dirty="0" err="1"/>
            <a:t>kleptoplastic</a:t>
          </a:r>
          <a:r>
            <a:rPr lang="en-US" sz="1600" kern="1200" baseline="0" dirty="0"/>
            <a:t> sea slug Elysia </a:t>
          </a:r>
          <a:r>
            <a:rPr lang="en-US" sz="1600" kern="1200" baseline="0" dirty="0" err="1"/>
            <a:t>viridis</a:t>
          </a:r>
          <a:r>
            <a:rPr lang="en-US" sz="1600" kern="1200" baseline="0" dirty="0"/>
            <a:t>, Journal of Molluscan Studies, Volume 89, Issue 1, March 2023, eyad001, </a:t>
          </a:r>
          <a:r>
            <a:rPr lang="en-US" sz="1600" kern="1200" baseline="0" dirty="0">
              <a:hlinkClick xmlns:r="http://schemas.openxmlformats.org/officeDocument/2006/relationships" r:id="rId2"/>
            </a:rPr>
            <a:t>https://doi.org/10.1093/mollus/eyad001</a:t>
          </a:r>
          <a:endParaRPr lang="en-US" sz="1600" kern="1200" dirty="0"/>
        </a:p>
      </dsp:txBody>
      <dsp:txXfrm>
        <a:off x="0" y="1351756"/>
        <a:ext cx="9304953" cy="1351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367" y="3714044"/>
            <a:ext cx="4048165" cy="1786553"/>
          </a:xfrm>
        </p:spPr>
        <p:txBody>
          <a:bodyPr/>
          <a:lstStyle/>
          <a:p>
            <a:r>
              <a:rPr lang="en-US" sz="4400" b="1" dirty="0"/>
              <a:t>BUSCO</a:t>
            </a:r>
            <a:r>
              <a:rPr lang="en-US" sz="4400" dirty="0"/>
              <a:t>:</a:t>
            </a:r>
            <a:br>
              <a:rPr lang="en-US" sz="4400" dirty="0"/>
            </a:br>
            <a:r>
              <a:rPr lang="en-US" dirty="0"/>
              <a:t>Assessment of Transcriptome Completeness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368" y="5620757"/>
            <a:ext cx="3789116" cy="396660"/>
          </a:xfrm>
        </p:spPr>
        <p:txBody>
          <a:bodyPr>
            <a:normAutofit/>
          </a:bodyPr>
          <a:lstStyle/>
          <a:p>
            <a:r>
              <a:rPr lang="en-US" sz="2000" dirty="0"/>
              <a:t>Azra Kapetanovic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587161"/>
            <a:ext cx="6324601" cy="1524735"/>
          </a:xfrm>
        </p:spPr>
        <p:txBody>
          <a:bodyPr/>
          <a:lstStyle/>
          <a:p>
            <a:r>
              <a:rPr lang="en-US" sz="4400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959554" cy="365125"/>
          </a:xfrm>
        </p:spPr>
        <p:txBody>
          <a:bodyPr/>
          <a:lstStyle/>
          <a:p>
            <a:r>
              <a:rPr lang="en-US" dirty="0"/>
              <a:t>BUSCO: Assessment of Transcriptome Completeness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D7CE"/>
            </a:gs>
            <a:gs pos="0">
              <a:schemeClr val="accent1">
                <a:lumMod val="45000"/>
                <a:lumOff val="55000"/>
              </a:schemeClr>
            </a:gs>
            <a:gs pos="0">
              <a:srgbClr val="DCD7C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06400"/>
            <a:ext cx="3306233" cy="116275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OVERVIEW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86844"/>
            <a:ext cx="4202806" cy="395111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Overview of Transcriptome Analysis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What is BUSCO?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Does BUSCO Work?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Interpreting BUSCO 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0921" y="6345765"/>
            <a:ext cx="985157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657" y="6356349"/>
            <a:ext cx="3517699" cy="365125"/>
          </a:xfrm>
        </p:spPr>
        <p:txBody>
          <a:bodyPr/>
          <a:lstStyle/>
          <a:p>
            <a:r>
              <a:rPr lang="en-US"/>
              <a:t>BUSCO: Assessment of Transcriptome Completeness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71575"/>
            <a:ext cx="7572376" cy="1866900"/>
          </a:xfrm>
        </p:spPr>
        <p:txBody>
          <a:bodyPr>
            <a:normAutofit/>
          </a:bodyPr>
          <a:lstStyle/>
          <a:p>
            <a:r>
              <a:rPr lang="en-US" sz="4400" dirty="0"/>
              <a:t>Overview of Transcriptome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6191250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gene expression and functional genomics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Examination of the transcriptome at a particular time and condition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038600" cy="365125"/>
          </a:xfrm>
        </p:spPr>
        <p:txBody>
          <a:bodyPr/>
          <a:lstStyle/>
          <a:p>
            <a:r>
              <a:rPr lang="en-US" dirty="0"/>
              <a:t>BUSCO: Assessment of Transcriptome Completeness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583" y="1206500"/>
            <a:ext cx="5076825" cy="1085850"/>
          </a:xfrm>
        </p:spPr>
        <p:txBody>
          <a:bodyPr>
            <a:normAutofit/>
          </a:bodyPr>
          <a:lstStyle/>
          <a:p>
            <a:r>
              <a:rPr lang="en-US" sz="4400" dirty="0"/>
              <a:t>What is BUSCO?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914651" cy="365125"/>
          </a:xfrm>
        </p:spPr>
        <p:txBody>
          <a:bodyPr/>
          <a:lstStyle/>
          <a:p>
            <a:r>
              <a:rPr lang="en-US" dirty="0"/>
              <a:t>BUSCO: Assessment of Transcriptome Completeness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16404B-4435-189C-6821-EB786719DF20}"/>
              </a:ext>
            </a:extLst>
          </p:cNvPr>
          <p:cNvSpPr txBox="1">
            <a:spLocks/>
          </p:cNvSpPr>
          <p:nvPr/>
        </p:nvSpPr>
        <p:spPr>
          <a:xfrm>
            <a:off x="5524499" y="2533650"/>
            <a:ext cx="5829301" cy="179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Acronym for </a:t>
            </a:r>
            <a:r>
              <a:rPr lang="en-US" sz="2000" b="1" dirty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enchmarking </a:t>
            </a:r>
            <a:r>
              <a:rPr lang="en-US" sz="2000" b="1" dirty="0">
                <a:solidFill>
                  <a:schemeClr val="tx1"/>
                </a:solidFill>
              </a:rPr>
              <a:t>U</a:t>
            </a:r>
            <a:r>
              <a:rPr lang="en-US" sz="2000" dirty="0">
                <a:solidFill>
                  <a:schemeClr val="tx1"/>
                </a:solidFill>
              </a:rPr>
              <a:t>niversal </a:t>
            </a:r>
            <a:r>
              <a:rPr lang="en-US" sz="2000" b="1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ingle-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opy </a:t>
            </a:r>
            <a:r>
              <a:rPr lang="en-US" sz="2000" b="1" dirty="0">
                <a:solidFill>
                  <a:schemeClr val="tx1"/>
                </a:solidFill>
              </a:rPr>
              <a:t>O</a:t>
            </a:r>
            <a:r>
              <a:rPr lang="en-US" sz="2000" dirty="0">
                <a:solidFill>
                  <a:schemeClr val="tx1"/>
                </a:solidFill>
              </a:rPr>
              <a:t>rthologs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Bioinformatics tool for assessing the completeness and quality of genome or transcriptome assemblies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BUSCO: Assessment of Transcriptome Completeness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2602BDC4-9260-C50E-046D-8E0E4DBB4825}"/>
              </a:ext>
            </a:extLst>
          </p:cNvPr>
          <p:cNvSpPr txBox="1">
            <a:spLocks/>
          </p:cNvSpPr>
          <p:nvPr/>
        </p:nvSpPr>
        <p:spPr>
          <a:xfrm>
            <a:off x="1885156" y="2734843"/>
            <a:ext cx="8421688" cy="249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Comparison of the input transcriptome sequences with a predefined set of orthologs</a:t>
            </a:r>
          </a:p>
          <a:p>
            <a:pPr marL="285750" indent="-285750"/>
            <a:r>
              <a:rPr lang="en-US" sz="2000" dirty="0"/>
              <a:t>Conserved orthologs are universally present </a:t>
            </a:r>
            <a:r>
              <a:rPr lang="en-US" sz="2000"/>
              <a:t>in most </a:t>
            </a:r>
            <a:r>
              <a:rPr lang="en-US" sz="2000" dirty="0"/>
              <a:t>genomes</a:t>
            </a:r>
          </a:p>
          <a:p>
            <a:pPr marL="285750" indent="-285750"/>
            <a:r>
              <a:rPr lang="en-US" sz="2000" dirty="0"/>
              <a:t>Single-copy control</a:t>
            </a:r>
          </a:p>
          <a:p>
            <a:pPr marL="285750" indent="-285750"/>
            <a:r>
              <a:rPr lang="en-US" sz="2000" dirty="0"/>
              <a:t>Assessment of presence, absence, and fragmentation of each ortholog</a:t>
            </a:r>
          </a:p>
          <a:p>
            <a:endParaRPr lang="en-AT" sz="2000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F35676A-D476-88D0-A56A-164CC29F7D53}"/>
              </a:ext>
            </a:extLst>
          </p:cNvPr>
          <p:cNvSpPr txBox="1">
            <a:spLocks/>
          </p:cNvSpPr>
          <p:nvPr/>
        </p:nvSpPr>
        <p:spPr>
          <a:xfrm>
            <a:off x="1885156" y="892177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Does BUSCO Work?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Interpretation OF Results</a:t>
            </a:r>
          </a:p>
        </p:txBody>
      </p:sp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1F1A40C-A380-FDF1-5E2C-83459B58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389701"/>
            <a:ext cx="5646474" cy="3966649"/>
          </a:xfrm>
          <a:prstGeom prst="rect">
            <a:avLst/>
          </a:prstGeom>
          <a:noFill/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A622BB91-AD5A-E1A2-8996-D603B68181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24612" y="2791083"/>
            <a:ext cx="5186363" cy="29919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(C) orthologs: present as a single (S) or duplicated (D), full-length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Fragmented (F) orthologs: partially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(M) orthologs: not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percentages indicate a more complete assembly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BUSCO: Assessment of Transcriptome Completeness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485775"/>
            <a:ext cx="5365750" cy="1885951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Interpretation OF Results: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TROUBLESHOOTING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2887662"/>
            <a:ext cx="5365750" cy="295275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Duplicated orthologs: gene duplication, alternative splicing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Fragmented orthologs: sequencing errors, incomplete transcriptome assembly, limitations of the assembly algorithm, highly divergent orthologs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orthologs: low/no gene expression, incomplete sequencing coverage, highly fragmented transcripts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BUSCO: Assessment of Transcriptome Completeness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text, screenshot, number, parallel&#10;&#10;Description automatically generated">
            <a:extLst>
              <a:ext uri="{FF2B5EF4-FFF2-40B4-BE49-F238E27FC236}">
                <a16:creationId xmlns:a16="http://schemas.microsoft.com/office/drawing/2014/main" id="{12BA8FBF-4766-6953-02BB-48A545700D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124621" y="419100"/>
            <a:ext cx="6146657" cy="58265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BUSCO: Assessment of Transcriptome Completeness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96839-19EA-E4A4-ED9B-AFAD2C108D5F}"/>
              </a:ext>
            </a:extLst>
          </p:cNvPr>
          <p:cNvSpPr/>
          <p:nvPr/>
        </p:nvSpPr>
        <p:spPr>
          <a:xfrm>
            <a:off x="8153400" y="552450"/>
            <a:ext cx="1009650" cy="5600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9241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REFERENCES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BUSCO: Assessment of Transcriptome Completeness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C494330-202F-FF5F-0B9D-3CC1AD960873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13186469"/>
              </p:ext>
            </p:extLst>
          </p:nvPr>
        </p:nvGraphicFramePr>
        <p:xfrm>
          <a:off x="1443523" y="2175474"/>
          <a:ext cx="9304953" cy="270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394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BUSCO: Assessment of Transcriptome Completeness</vt:lpstr>
      <vt:lpstr>OVERVIEW</vt:lpstr>
      <vt:lpstr>Overview of Transcriptome Analysis</vt:lpstr>
      <vt:lpstr>What is BUSCO?</vt:lpstr>
      <vt:lpstr>PowerPoint Presentation</vt:lpstr>
      <vt:lpstr>Interpretation OF Results</vt:lpstr>
      <vt:lpstr>Interpretation OF Results: TROUBLESHOOTING</vt:lpstr>
      <vt:lpstr>PowerPoint Presentation</vt:lpstr>
      <vt:lpstr>REFERENCES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BUSCO: Assessment of Transcriptome Completeness</dc:title>
  <dc:creator>Kapetanovic, Adnan</dc:creator>
  <cp:lastModifiedBy>Kapetanovic, Adnan</cp:lastModifiedBy>
  <cp:revision>26</cp:revision>
  <dcterms:created xsi:type="dcterms:W3CDTF">2023-05-21T16:56:36Z</dcterms:created>
  <dcterms:modified xsi:type="dcterms:W3CDTF">2023-05-24T22:08:31Z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