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002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9415-DA2C-4A36-9017-48629D228F9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81454-3894-494A-94C3-A4F1F9FD1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identifying a certain number of long </a:t>
            </a:r>
            <a:r>
              <a:rPr lang="en-US" dirty="0" err="1"/>
              <a:t>ORFs</a:t>
            </a:r>
            <a:r>
              <a:rPr lang="en-US" dirty="0"/>
              <a:t> from within the assembly, which serve as test set for predicting CDS from the remaining contigs afterwards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81454-3894-494A-94C3-A4F1F9FD1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for both exon-defining signals and protein-coding potential are computed as log-likelihood ratios, which for a given predicted exon are summed up into the exon score, in consequence also a log-likelihood ratio.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81454-3894-494A-94C3-A4F1F9FD15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transcripts are oriented according to the sense strand,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81454-3894-494A-94C3-A4F1F9FD15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sDecoder/TransDecode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nsDecoder/TransDecoder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9CE99-62E3-3C2B-4DA2-49134172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7B3B3F-D5D3-D488-3FC7-76FC04468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95065-A8D7-2C2B-793B-D62599A7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D38-59EE-4B0D-8CE8-74096CA3C27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699322-C836-155C-5FB9-A37D6A46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A3A2C-D601-C150-604F-4EC72866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E2FC429-1AD4-20C7-580D-0A46FF5DBF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7832" y="0"/>
            <a:ext cx="1724167" cy="706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225FE21-1607-1FC2-D489-7001C0824BBA}"/>
              </a:ext>
            </a:extLst>
          </p:cNvPr>
          <p:cNvSpPr txBox="1"/>
          <p:nvPr userDrawn="1"/>
        </p:nvSpPr>
        <p:spPr>
          <a:xfrm>
            <a:off x="7806520" y="6385023"/>
            <a:ext cx="597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Haas, BJ.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TransDecoder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TransDecoder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08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F33E7-B089-94BA-7411-B7FA32A1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EA647F-BD22-DA65-A57E-AF5DB7EF6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D6F8E-7D2D-4D03-FB53-211C9851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0BDE-1FC3-4C19-AC32-753A7033DB49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322CD-90B4-3F31-99E5-0126ABF8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A2E44-43EF-AEC4-BEB2-B09A6F33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715C46-0702-E168-127E-8B6522CC6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4C33B5-3521-3FBE-29AC-03FE3537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B8A75-4FAD-56C2-018C-9C26304F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0E2D-F489-4930-AD2E-2E5E665BA497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710E4-9AD8-538A-FEA5-BBEB7FC6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64ECEB-B627-9BBA-C8E1-E020351F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A7F95-11E6-34C3-C84A-55C8049E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4303D-192F-66ED-9EC2-A84DEA89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6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2C42C-EA03-A11A-4021-AAA7628B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7DCBFF-7732-B9C7-8FA5-8ED5F5B4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C6316-1C4E-41CE-AA3B-0BE2D954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4AD743-2FA1-5596-E4D0-A7006BCC4297}"/>
              </a:ext>
            </a:extLst>
          </p:cNvPr>
          <p:cNvSpPr txBox="1"/>
          <p:nvPr userDrawn="1"/>
        </p:nvSpPr>
        <p:spPr>
          <a:xfrm>
            <a:off x="7792872" y="6385023"/>
            <a:ext cx="597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Haas, BJ.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github.com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TransDecoder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TransDecoder</a:t>
            </a:r>
            <a:endParaRPr lang="en-US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59CE15B-E867-9394-38DB-E9FF219A0D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7832" y="0"/>
            <a:ext cx="1724167" cy="7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3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564F8-D6E0-B096-1C85-A3363A30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E41E59-72A8-A687-B124-0C362E13E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27A3A-1CDA-EB01-75BC-3E188611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A5CF-E82C-4233-B6FF-C86E9AEB8277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2E319-D77D-2CD3-AC43-C3D7988F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7C6C4-AFC4-BF19-7EF6-14BDF4D7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2B9B-F377-7FE2-EB28-1482268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F8148-FF7E-5EA1-F1B3-8AB71DB76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4FA546-E0E5-47A7-2459-BCF989AE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ADF3A-9A33-5C16-A2D6-AAB9008C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97DB-AE45-4D0F-8EDF-4BEBA056DDEA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D48F80-506F-4C47-1BB0-FD537A7F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2D05A-4E7E-6480-E39C-275F217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DC7CB-ED9D-88D8-6B7B-30BF063F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0E05D4-87F8-6A22-E6A0-9B5DD62B4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861DAD-7435-27C6-C734-FB6FFE593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77511D-A78F-AAB2-400D-65AB09813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E05DA2-8505-11A0-F8BC-9951E9C32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0FB596-9D37-876A-2D8C-EFF53779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A95-C89C-46AD-925E-910BCBF6171F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12ED3C-FBED-017A-B4F0-A58D7A21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3A7CF6-EA3E-A512-411F-D3EB94DE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4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DA184-4795-CC73-77F6-BD725AB7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46A42C-B2B6-2C60-B728-B7C756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D43D-D15A-4568-9640-01A5597029B3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9A43D2-DDDE-B9F1-3476-1B6CF482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2717E1-ACB0-F764-8981-3B0A8FF6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2CB464-E069-D38F-0807-C2EF9B7A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157F-B02B-4982-8C7A-C774C88137F5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3214E5-6239-E557-7097-DFC8AC10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2EEA39-FC50-E28F-8E77-8DA153E6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36979-50ED-6BD4-289A-33377721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860E8-18B0-9BDA-FFAF-D31D532E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4733B3-B873-EA33-C507-960B599BD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F94ED9-F1A2-D1A1-A91C-5BCFABA8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0C3E-ED6B-4FE1-9568-568AED36F18A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FB28E-3492-DE0C-1413-420542B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FE3DF-15EA-9D3A-EC8E-E7F44FEE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EBA74-43EE-127C-482A-DBBD035E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D53460-8A24-599E-FC6E-D27E4A7A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63DE11-DEC5-30BB-1D9B-C1075159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0D0D2D-EE2B-247B-F18D-1BB5FBCE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FFF-762D-40BF-BC53-45C3B7BB0DBC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7EDAD7-CDFD-601A-1A49-A4A25E93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F17D98-69FB-B3D9-F2C1-78AB6D26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FEFAB1-6DAB-026B-ABE9-9574792A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3E6012-92E0-C151-1129-B75B5F5A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3AE3B-EEEA-0A4A-12A9-901C4F931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FFF0-09CD-4765-B637-2FD2C5B2EB01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FE799-AE40-8F79-FD38-88F68313A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Vanessa Holzschuster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05C11-511F-2111-CE0C-0562A8078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D8D8-A9A8-45B5-8E8E-2BA3AF0D9F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BBA0F-97D9-6B40-4083-D39AE4B93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TransDecoder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9239D0-B98B-602F-148E-6C0D25E80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Coding Regions Within Transcripts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35C2EB-51F2-0E32-6E0E-91D4E106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E608-ED43-4CA9-B709-6CEB0DD8AE0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B54C6C-C895-2E87-352F-3C293B48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</p:spTree>
    <p:extLst>
      <p:ext uri="{BB962C8B-B14F-4D97-AF65-F5344CB8AC3E}">
        <p14:creationId xmlns:p14="http://schemas.microsoft.com/office/powerpoint/2010/main" val="273129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80B5E-0EC8-3F70-AB34-5F9F7657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ORFs</a:t>
            </a:r>
            <a:r>
              <a:rPr lang="en-US" dirty="0"/>
              <a:t> on target transcripts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45E09-82DD-6E08-91A8-8BE3803A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2395249"/>
            <a:ext cx="3645288" cy="2067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Loading the transcript </a:t>
            </a:r>
            <a:r>
              <a:rPr lang="en-US" sz="2400" dirty="0" err="1"/>
              <a:t>fasta</a:t>
            </a:r>
            <a:r>
              <a:rPr lang="en-US" sz="2400" dirty="0"/>
              <a:t> file and the </a:t>
            </a:r>
            <a:r>
              <a:rPr lang="en-US" sz="2400" dirty="0" err="1"/>
              <a:t>ORF</a:t>
            </a:r>
            <a:r>
              <a:rPr lang="en-US" sz="2400" dirty="0"/>
              <a:t> predictions (bed file) into </a:t>
            </a:r>
            <a:r>
              <a:rPr lang="en-US" sz="2400" dirty="0" err="1"/>
              <a:t>GenomeView</a:t>
            </a:r>
            <a:r>
              <a:rPr lang="en-US" sz="24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71C8F-2CA7-1A85-3E64-1A5B4271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3699E-7602-9E7D-DC0E-535932C8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080738-8BA9-FC1A-9084-33455B1D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52" y="1646238"/>
            <a:ext cx="678718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3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9159-B915-5F09-2431-9F27C0E6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47" y="287562"/>
            <a:ext cx="9155394" cy="1325563"/>
          </a:xfrm>
        </p:spPr>
        <p:txBody>
          <a:bodyPr/>
          <a:lstStyle/>
          <a:p>
            <a:r>
              <a:rPr lang="en-US" dirty="0" err="1"/>
              <a:t>TransDecoder</a:t>
            </a:r>
            <a:r>
              <a:rPr lang="en-US" dirty="0"/>
              <a:t> identifies coding regions within transcript sequences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38A838-527D-A76B-80AC-1C8A7924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5937EB-6C6A-D224-0AA0-507DE09E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59AA404-6718-8C55-150E-9E00374C60D1}"/>
              </a:ext>
            </a:extLst>
          </p:cNvPr>
          <p:cNvSpPr txBox="1"/>
          <p:nvPr/>
        </p:nvSpPr>
        <p:spPr>
          <a:xfrm>
            <a:off x="734291" y="4710311"/>
            <a:ext cx="536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Fasta</a:t>
            </a:r>
            <a:r>
              <a:rPr lang="en-US" sz="2400" dirty="0"/>
              <a:t> output file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48ADE7-C73C-C318-25D9-AEA500F8C9D7}"/>
              </a:ext>
            </a:extLst>
          </p:cNvPr>
          <p:cNvSpPr txBox="1"/>
          <p:nvPr/>
        </p:nvSpPr>
        <p:spPr>
          <a:xfrm>
            <a:off x="568036" y="2326299"/>
            <a:ext cx="4890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Sequences generated by</a:t>
            </a:r>
          </a:p>
          <a:p>
            <a:r>
              <a:rPr lang="en-US" sz="2400" dirty="0"/>
              <a:t>de novo RNA-Seq transcript assembly using Trinity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9940B7-09D8-A014-2E74-A41B7CC2C25B}"/>
              </a:ext>
            </a:extLst>
          </p:cNvPr>
          <p:cNvSpPr txBox="1"/>
          <p:nvPr/>
        </p:nvSpPr>
        <p:spPr>
          <a:xfrm>
            <a:off x="6733310" y="2326298"/>
            <a:ext cx="4890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Sequences generated based on</a:t>
            </a:r>
          </a:p>
          <a:p>
            <a:r>
              <a:rPr lang="en-US" sz="2400" dirty="0"/>
              <a:t>RNA-Seq alignments to the genome using Cufflinks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331A919F-C8B1-4856-74F6-3EF968417B4D}"/>
              </a:ext>
            </a:extLst>
          </p:cNvPr>
          <p:cNvSpPr/>
          <p:nvPr/>
        </p:nvSpPr>
        <p:spPr>
          <a:xfrm>
            <a:off x="1752600" y="3828072"/>
            <a:ext cx="457200" cy="663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B6A7864-F509-30BE-5E5C-972953167D12}"/>
              </a:ext>
            </a:extLst>
          </p:cNvPr>
          <p:cNvSpPr/>
          <p:nvPr/>
        </p:nvSpPr>
        <p:spPr>
          <a:xfrm>
            <a:off x="7696200" y="3828072"/>
            <a:ext cx="457200" cy="663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C769CA-122B-2FBD-C81F-E65EC282F3B5}"/>
              </a:ext>
            </a:extLst>
          </p:cNvPr>
          <p:cNvSpPr txBox="1"/>
          <p:nvPr/>
        </p:nvSpPr>
        <p:spPr>
          <a:xfrm>
            <a:off x="6996546" y="4706905"/>
            <a:ext cx="536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GTF</a:t>
            </a:r>
            <a:r>
              <a:rPr lang="en-US" sz="2400" dirty="0"/>
              <a:t> output file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48E36-10C0-C530-FE95-FC603343C931}"/>
              </a:ext>
            </a:extLst>
          </p:cNvPr>
          <p:cNvSpPr txBox="1"/>
          <p:nvPr/>
        </p:nvSpPr>
        <p:spPr>
          <a:xfrm>
            <a:off x="5320148" y="5232016"/>
            <a:ext cx="697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GTF</a:t>
            </a:r>
            <a:r>
              <a:rPr lang="en-US" sz="2000" dirty="0"/>
              <a:t>/GFF files define genomic regions covered by different types of genomic features, e.g. genes, transcripts, exons, or UTRs.</a:t>
            </a:r>
          </a:p>
        </p:txBody>
      </p:sp>
    </p:spTree>
    <p:extLst>
      <p:ext uri="{BB962C8B-B14F-4D97-AF65-F5344CB8AC3E}">
        <p14:creationId xmlns:p14="http://schemas.microsoft.com/office/powerpoint/2010/main" val="36212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EBA95-EF0F-CE6A-8367-B99921F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32059"/>
            <a:ext cx="10515600" cy="1325563"/>
          </a:xfrm>
        </p:spPr>
        <p:txBody>
          <a:bodyPr/>
          <a:lstStyle/>
          <a:p>
            <a:r>
              <a:rPr lang="en-US" dirty="0" err="1"/>
              <a:t>TransDecoder</a:t>
            </a:r>
            <a:r>
              <a:rPr lang="en-US" dirty="0"/>
              <a:t> is run on </a:t>
            </a:r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9A081B-F2D3-BDE1-525A-A114F342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73FB97-FDC3-1221-C167-DA666BCE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9D6F66-5EC5-F25D-5B59-5D6AA88F64C6}"/>
              </a:ext>
            </a:extLst>
          </p:cNvPr>
          <p:cNvSpPr txBox="1"/>
          <p:nvPr/>
        </p:nvSpPr>
        <p:spPr>
          <a:xfrm>
            <a:off x="609599" y="1443365"/>
            <a:ext cx="46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Having a </a:t>
            </a:r>
            <a:r>
              <a:rPr lang="de-AT" sz="2400" dirty="0" err="1"/>
              <a:t>GTF</a:t>
            </a:r>
            <a:r>
              <a:rPr lang="de-AT" sz="2400" dirty="0"/>
              <a:t>/</a:t>
            </a:r>
            <a:r>
              <a:rPr lang="de-AT" sz="2400" dirty="0" err="1"/>
              <a:t>GFF</a:t>
            </a:r>
            <a:r>
              <a:rPr lang="de-AT" sz="2400" dirty="0"/>
              <a:t> </a:t>
            </a:r>
            <a:r>
              <a:rPr lang="de-AT" sz="2400" dirty="0" err="1"/>
              <a:t>file</a:t>
            </a:r>
            <a:endParaRPr lang="en-US" sz="2400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6355B40-68C7-F9CC-24BB-7A75D60B63AA}"/>
              </a:ext>
            </a:extLst>
          </p:cNvPr>
          <p:cNvSpPr/>
          <p:nvPr/>
        </p:nvSpPr>
        <p:spPr>
          <a:xfrm>
            <a:off x="1087582" y="2167903"/>
            <a:ext cx="457200" cy="663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DE4AB9-0B54-61C1-3146-7EAB7867B9D3}"/>
              </a:ext>
            </a:extLst>
          </p:cNvPr>
          <p:cNvSpPr txBox="1"/>
          <p:nvPr/>
        </p:nvSpPr>
        <p:spPr>
          <a:xfrm>
            <a:off x="588817" y="2909186"/>
            <a:ext cx="550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 the transcript </a:t>
            </a:r>
            <a:r>
              <a:rPr lang="en-US" sz="2400" dirty="0" err="1"/>
              <a:t>fasta</a:t>
            </a:r>
            <a:r>
              <a:rPr lang="en-US" sz="2400" dirty="0"/>
              <a:t> file from the annotation coordinates in the </a:t>
            </a:r>
            <a:r>
              <a:rPr lang="en-US" sz="2400" dirty="0" err="1"/>
              <a:t>GTF</a:t>
            </a:r>
            <a:r>
              <a:rPr lang="en-US" sz="2400" dirty="0"/>
              <a:t>/GFF file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067BA5D-7887-6DAE-0E6D-9FCDE42EB740}"/>
              </a:ext>
            </a:extLst>
          </p:cNvPr>
          <p:cNvSpPr/>
          <p:nvPr/>
        </p:nvSpPr>
        <p:spPr>
          <a:xfrm>
            <a:off x="1087582" y="3968271"/>
            <a:ext cx="457200" cy="663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FF7ECBD-7F6A-9720-1B8E-C7A06955D891}"/>
              </a:ext>
            </a:extLst>
          </p:cNvPr>
          <p:cNvSpPr txBox="1"/>
          <p:nvPr/>
        </p:nvSpPr>
        <p:spPr>
          <a:xfrm>
            <a:off x="609599" y="4774696"/>
            <a:ext cx="342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Execute </a:t>
            </a:r>
            <a:r>
              <a:rPr lang="de-AT" sz="2400" dirty="0" err="1"/>
              <a:t>TransDecoder</a:t>
            </a:r>
            <a:endParaRPr lang="en-US" sz="2400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316BCC4-5392-609A-5E8C-0965902E04A2}"/>
              </a:ext>
            </a:extLst>
          </p:cNvPr>
          <p:cNvSpPr/>
          <p:nvPr/>
        </p:nvSpPr>
        <p:spPr>
          <a:xfrm rot="16200000">
            <a:off x="5008418" y="4671390"/>
            <a:ext cx="457200" cy="663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F5FD1BA-DA16-6DD2-B52F-FB6A6F6C3610}"/>
              </a:ext>
            </a:extLst>
          </p:cNvPr>
          <p:cNvSpPr txBox="1"/>
          <p:nvPr/>
        </p:nvSpPr>
        <p:spPr>
          <a:xfrm>
            <a:off x="6435436" y="4587796"/>
            <a:ext cx="587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Recompute a genome-based coding region annotation file (GFF)</a:t>
            </a:r>
          </a:p>
        </p:txBody>
      </p:sp>
    </p:spTree>
    <p:extLst>
      <p:ext uri="{BB962C8B-B14F-4D97-AF65-F5344CB8AC3E}">
        <p14:creationId xmlns:p14="http://schemas.microsoft.com/office/powerpoint/2010/main" val="355003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12166-0924-7620-5B0A-52B3DE88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9" y="360492"/>
            <a:ext cx="10515600" cy="1325563"/>
          </a:xfrm>
        </p:spPr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TransDecoder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? 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DB296-8EEC-630E-ADAF-784332FE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6" y="1825625"/>
            <a:ext cx="10515600" cy="21617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probabilistic models</a:t>
            </a:r>
          </a:p>
          <a:p>
            <a:r>
              <a:rPr lang="en-US" dirty="0"/>
              <a:t>Takes nucleotide composition as well as length of open reading frames (</a:t>
            </a:r>
            <a:r>
              <a:rPr lang="en-US" dirty="0" err="1"/>
              <a:t>ORFs</a:t>
            </a:r>
            <a:r>
              <a:rPr lang="en-US" dirty="0"/>
              <a:t>) into account</a:t>
            </a:r>
          </a:p>
          <a:p>
            <a:r>
              <a:rPr lang="en-US" dirty="0"/>
              <a:t>ab initio predictor -&gt; the prediction model is based on self-training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4ECE8-66C2-BA9F-DD95-475F20C8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99E1-6E73-8D48-647B-29FEBA57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BD2D4E5-D923-65D1-5F2B-390A205B4524}"/>
              </a:ext>
            </a:extLst>
          </p:cNvPr>
          <p:cNvSpPr txBox="1">
            <a:spLocks/>
          </p:cNvSpPr>
          <p:nvPr/>
        </p:nvSpPr>
        <p:spPr>
          <a:xfrm>
            <a:off x="327029" y="3825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en-US" dirty="0"/>
              <a:t>CDS predictions performed?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9226D05-8B41-F1A3-3374-77B8A89B8F35}"/>
              </a:ext>
            </a:extLst>
          </p:cNvPr>
          <p:cNvSpPr txBox="1">
            <a:spLocks/>
          </p:cNvSpPr>
          <p:nvPr/>
        </p:nvSpPr>
        <p:spPr>
          <a:xfrm>
            <a:off x="742666" y="5150636"/>
            <a:ext cx="10515600" cy="83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Sequence comparisons are more sensitive with protein sequences</a:t>
            </a:r>
          </a:p>
        </p:txBody>
      </p:sp>
    </p:spTree>
    <p:extLst>
      <p:ext uri="{BB962C8B-B14F-4D97-AF65-F5344CB8AC3E}">
        <p14:creationId xmlns:p14="http://schemas.microsoft.com/office/powerpoint/2010/main" val="335263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65C91-8FDF-4A63-C05A-42DD13EE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136525"/>
            <a:ext cx="10515600" cy="1325563"/>
          </a:xfrm>
        </p:spPr>
        <p:txBody>
          <a:bodyPr/>
          <a:lstStyle/>
          <a:p>
            <a:r>
              <a:rPr lang="en-US" dirty="0"/>
              <a:t>Criteria used for the identification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DD7E5-4324-93EE-B874-037B838F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95" y="14620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minimum length open reading frame (</a:t>
            </a:r>
            <a:r>
              <a:rPr lang="en-US" dirty="0" err="1"/>
              <a:t>ORF</a:t>
            </a:r>
            <a:r>
              <a:rPr lang="en-US" dirty="0"/>
              <a:t>) is found in a transcript sequence</a:t>
            </a:r>
          </a:p>
          <a:p>
            <a:pPr>
              <a:lnSpc>
                <a:spcPct val="100000"/>
              </a:lnSpc>
            </a:pPr>
            <a:r>
              <a:rPr lang="en-US" dirty="0"/>
              <a:t>a log-likelihood score similar to what is computed by the </a:t>
            </a:r>
            <a:r>
              <a:rPr lang="en-US" dirty="0" err="1"/>
              <a:t>GeneID</a:t>
            </a:r>
            <a:r>
              <a:rPr lang="en-US" dirty="0"/>
              <a:t> software is &gt; 0.</a:t>
            </a:r>
          </a:p>
          <a:p>
            <a:pPr>
              <a:lnSpc>
                <a:spcPct val="100000"/>
              </a:lnSpc>
            </a:pPr>
            <a:r>
              <a:rPr lang="en-US" dirty="0"/>
              <a:t>The coding score is greatest when the </a:t>
            </a:r>
            <a:r>
              <a:rPr lang="en-US" dirty="0" err="1"/>
              <a:t>ORF</a:t>
            </a:r>
            <a:r>
              <a:rPr lang="en-US" dirty="0"/>
              <a:t> is scored in the 1st reading frame </a:t>
            </a:r>
          </a:p>
          <a:p>
            <a:pPr>
              <a:lnSpc>
                <a:spcPct val="100000"/>
              </a:lnSpc>
            </a:pPr>
            <a:r>
              <a:rPr lang="en-US" dirty="0"/>
              <a:t>If a candidate </a:t>
            </a:r>
            <a:r>
              <a:rPr lang="en-US" dirty="0" err="1"/>
              <a:t>ORF</a:t>
            </a:r>
            <a:r>
              <a:rPr lang="en-US" dirty="0"/>
              <a:t> is found fully encapsulated by the coordinates of another candidate </a:t>
            </a:r>
            <a:r>
              <a:rPr lang="en-US" dirty="0" err="1"/>
              <a:t>ORF</a:t>
            </a:r>
            <a:r>
              <a:rPr lang="en-US" dirty="0"/>
              <a:t>, the longer one is reported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DB084-A494-AA2D-5DC8-91443DB4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B2AA8-CA11-2806-4E51-DD5C84FD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</p:spTree>
    <p:extLst>
      <p:ext uri="{BB962C8B-B14F-4D97-AF65-F5344CB8AC3E}">
        <p14:creationId xmlns:p14="http://schemas.microsoft.com/office/powerpoint/2010/main" val="145495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A412E-408C-9BFD-F582-77089016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76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sz="4400" dirty="0"/>
              <a:t> </a:t>
            </a:r>
            <a:r>
              <a:rPr lang="en-US" sz="4400" dirty="0" err="1"/>
              <a:t>PSSM</a:t>
            </a:r>
            <a:r>
              <a:rPr lang="en-US" sz="4400" dirty="0"/>
              <a:t> is built/trained/used to refine the start codon prediction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D13F0-C7FA-2B9A-59BB-633EFB9E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6C263-FBDE-C172-A5A0-779FED6C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Vanessa Holzschuster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FA6D89D-F18B-4D5D-98C7-AB798542463C}"/>
              </a:ext>
            </a:extLst>
          </p:cNvPr>
          <p:cNvSpPr txBox="1"/>
          <p:nvPr/>
        </p:nvSpPr>
        <p:spPr>
          <a:xfrm>
            <a:off x="838200" y="1828801"/>
            <a:ext cx="67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position-specific scoring matrix </a:t>
            </a:r>
            <a:r>
              <a:rPr lang="en-US" sz="2400" dirty="0"/>
              <a:t>is a commonly used representation of motifs in biological sequences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AF421C-A2F6-B82B-C2F2-5DB77003A232}"/>
              </a:ext>
            </a:extLst>
          </p:cNvPr>
          <p:cNvSpPr txBox="1"/>
          <p:nvPr/>
        </p:nvSpPr>
        <p:spPr>
          <a:xfrm>
            <a:off x="838200" y="3013501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The ATG </a:t>
            </a:r>
            <a:r>
              <a:rPr lang="de-AT" sz="2400" dirty="0" err="1"/>
              <a:t>PSSM</a:t>
            </a:r>
            <a:r>
              <a:rPr lang="de-AT" sz="2400" dirty="0"/>
              <a:t> </a:t>
            </a:r>
            <a:r>
              <a:rPr lang="de-AT" sz="2400" dirty="0" err="1"/>
              <a:t>context</a:t>
            </a:r>
            <a:r>
              <a:rPr lang="de-AT" sz="2400" dirty="0"/>
              <a:t> score </a:t>
            </a:r>
            <a:r>
              <a:rPr lang="de-AT" sz="2400" dirty="0" err="1"/>
              <a:t>is</a:t>
            </a:r>
            <a:r>
              <a:rPr lang="de-AT" sz="2400" dirty="0"/>
              <a:t> </a:t>
            </a:r>
            <a:r>
              <a:rPr lang="de-AT" sz="2400" dirty="0" err="1"/>
              <a:t>calculated</a:t>
            </a:r>
            <a:r>
              <a:rPr lang="de-AT" sz="2400" dirty="0"/>
              <a:t> </a:t>
            </a:r>
            <a:r>
              <a:rPr lang="de-AT" sz="2400" dirty="0" err="1"/>
              <a:t>based</a:t>
            </a:r>
            <a:r>
              <a:rPr lang="de-AT" sz="2400" dirty="0"/>
              <a:t> on a 3 </a:t>
            </a:r>
            <a:r>
              <a:rPr lang="de-AT" sz="2400" dirty="0" err="1"/>
              <a:t>step</a:t>
            </a:r>
            <a:r>
              <a:rPr lang="de-AT" sz="2400" dirty="0"/>
              <a:t> a</a:t>
            </a:r>
            <a:r>
              <a:rPr lang="en-US" sz="2400" dirty="0" err="1"/>
              <a:t>lgorithm</a:t>
            </a:r>
            <a:r>
              <a:rPr lang="en-US" sz="2400" dirty="0"/>
              <a:t> 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52BBD92-9133-ECA2-5229-56D73905C070}"/>
              </a:ext>
            </a:extLst>
          </p:cNvPr>
          <p:cNvSpPr/>
          <p:nvPr/>
        </p:nvSpPr>
        <p:spPr>
          <a:xfrm rot="16200000">
            <a:off x="1981200" y="4569239"/>
            <a:ext cx="457200" cy="663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E6D6F5-3211-B1AF-0B16-A625E9F049DB}"/>
              </a:ext>
            </a:extLst>
          </p:cNvPr>
          <p:cNvSpPr txBox="1"/>
          <p:nvPr/>
        </p:nvSpPr>
        <p:spPr>
          <a:xfrm>
            <a:off x="3374923" y="4342885"/>
            <a:ext cx="79788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PSSM</a:t>
            </a:r>
            <a:r>
              <a:rPr lang="en-US" sz="2400" dirty="0"/>
              <a:t> a twice higher correlation with ribosomal density and protein levels can be obtained</a:t>
            </a:r>
          </a:p>
          <a:p>
            <a:r>
              <a:rPr lang="en-US" sz="2000" dirty="0"/>
              <a:t>(in comparison to the previous translation initiation efficiency rule)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F43150C-E699-F2DE-75C7-51A1CB2A0058}"/>
              </a:ext>
            </a:extLst>
          </p:cNvPr>
          <p:cNvSpPr txBox="1"/>
          <p:nvPr/>
        </p:nvSpPr>
        <p:spPr>
          <a:xfrm>
            <a:off x="3918089" y="5421179"/>
            <a:ext cx="826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Zur</a:t>
            </a:r>
            <a:r>
              <a:rPr lang="en-US" sz="1400" dirty="0"/>
              <a:t> H, </a:t>
            </a:r>
            <a:r>
              <a:rPr lang="en-US" sz="1400" dirty="0" err="1"/>
              <a:t>Tuller</a:t>
            </a:r>
            <a:r>
              <a:rPr lang="en-US" sz="1400" dirty="0"/>
              <a:t> T. New universal rules of eukaryotic translation initiation fidelity. </a:t>
            </a:r>
            <a:r>
              <a:rPr lang="en-US" sz="1400" dirty="0" err="1"/>
              <a:t>PLoS</a:t>
            </a:r>
            <a:r>
              <a:rPr lang="en-US" sz="1400" dirty="0"/>
              <a:t> </a:t>
            </a:r>
            <a:r>
              <a:rPr lang="en-US" sz="1400" dirty="0" err="1"/>
              <a:t>Comput</a:t>
            </a:r>
            <a:r>
              <a:rPr lang="en-US" sz="1400" dirty="0"/>
              <a:t> Biol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93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08C0C-D4AA-5012-9B06-DAE0E15D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4" y="320675"/>
            <a:ext cx="10515600" cy="1325563"/>
          </a:xfrm>
        </p:spPr>
        <p:txBody>
          <a:bodyPr/>
          <a:lstStyle/>
          <a:p>
            <a:r>
              <a:rPr lang="en-US" dirty="0"/>
              <a:t>Predicting coding regions from a transcript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47E2A-66A5-A787-BC9E-0887D2A8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b="1" dirty="0"/>
              <a:t>Step 1: </a:t>
            </a:r>
            <a:r>
              <a:rPr lang="en-US" b="1" dirty="0"/>
              <a:t>extract the long open reading frames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TransDecoder.LongOrfs</a:t>
            </a:r>
            <a:r>
              <a:rPr lang="en-US" dirty="0"/>
              <a:t> will identify </a:t>
            </a:r>
            <a:r>
              <a:rPr lang="en-US" dirty="0" err="1"/>
              <a:t>ORFs</a:t>
            </a:r>
            <a:r>
              <a:rPr lang="en-US" dirty="0"/>
              <a:t> that are at least 100 amino acids long – Can be lowered via the '-m' 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include the -S flag to examine only the top strand.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Include --</a:t>
            </a:r>
            <a:r>
              <a:rPr lang="en-US" dirty="0" err="1"/>
              <a:t>complete_orfs_only</a:t>
            </a:r>
            <a:r>
              <a:rPr lang="en-US" dirty="0"/>
              <a:t> if you want to exclude partials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4AE06-C9A7-D715-0AF5-DF63B49C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0D012-9FEE-A57A-D2C9-6CB0C342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E1DFDB-66E7-DF9B-CABB-CABDCA802FFD}"/>
              </a:ext>
            </a:extLst>
          </p:cNvPr>
          <p:cNvSpPr txBox="1"/>
          <p:nvPr/>
        </p:nvSpPr>
        <p:spPr>
          <a:xfrm>
            <a:off x="867696" y="2595404"/>
            <a:ext cx="63418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TransDecoder.LongOrfs</a:t>
            </a:r>
            <a:r>
              <a:rPr lang="en-US" sz="2400" dirty="0"/>
              <a:t> -t </a:t>
            </a:r>
            <a:r>
              <a:rPr lang="en-US" sz="2400" dirty="0" err="1"/>
              <a:t>target_transcripts.fasta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67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08C0C-D4AA-5012-9B06-DAE0E15D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94639" cy="1325563"/>
          </a:xfrm>
        </p:spPr>
        <p:txBody>
          <a:bodyPr/>
          <a:lstStyle/>
          <a:p>
            <a:r>
              <a:rPr lang="en-US" dirty="0"/>
              <a:t>Predicting coding regions from a transcript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47E2A-66A5-A787-BC9E-0887D2A8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AT" b="1" dirty="0"/>
              <a:t>Step 2: </a:t>
            </a:r>
            <a:r>
              <a:rPr lang="en-US" b="1" dirty="0"/>
              <a:t>predict the likely coding regions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working directory (ex. </a:t>
            </a:r>
            <a:r>
              <a:rPr lang="en-US" dirty="0" err="1"/>
              <a:t>transcripts.transdecoder_dir</a:t>
            </a:r>
            <a:r>
              <a:rPr lang="en-US" dirty="0"/>
              <a:t>/) is created to run and store intermediate parts of the pipeline</a:t>
            </a:r>
            <a:endParaRPr lang="de-AT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4AE06-C9A7-D715-0AF5-DF63B49C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0D012-9FEE-A57A-D2C9-6CB0C342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316D3E-E5B7-D1C2-F0DE-14E152A0D6C8}"/>
              </a:ext>
            </a:extLst>
          </p:cNvPr>
          <p:cNvSpPr txBox="1"/>
          <p:nvPr/>
        </p:nvSpPr>
        <p:spPr>
          <a:xfrm>
            <a:off x="838200" y="3198167"/>
            <a:ext cx="604929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TransDecoder.Predict</a:t>
            </a:r>
            <a:r>
              <a:rPr lang="en-US" sz="2400" dirty="0"/>
              <a:t> -t </a:t>
            </a:r>
            <a:r>
              <a:rPr lang="en-US" sz="2400" dirty="0" err="1"/>
              <a:t>target_transcripts.fasta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8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2D61A-4519-C602-0F66-FFB3EA5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33"/>
            <a:ext cx="10515600" cy="1325563"/>
          </a:xfrm>
        </p:spPr>
        <p:txBody>
          <a:bodyPr/>
          <a:lstStyle/>
          <a:p>
            <a:r>
              <a:rPr lang="en-US" dirty="0"/>
              <a:t>Output 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D0FC0D-9ACB-717C-AD0A-90CA1E6D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.pep file : peptide sequences for the final candidate </a:t>
            </a:r>
            <a:r>
              <a:rPr lang="en-US" dirty="0" err="1"/>
              <a:t>ORFs</a:t>
            </a:r>
            <a:r>
              <a:rPr lang="en-US" dirty="0"/>
              <a:t>; all shorter candidates within longer </a:t>
            </a:r>
            <a:r>
              <a:rPr lang="en-US" dirty="0" err="1"/>
              <a:t>ORFs</a:t>
            </a:r>
            <a:r>
              <a:rPr lang="en-US" dirty="0"/>
              <a:t> were removed.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cds</a:t>
            </a:r>
            <a:r>
              <a:rPr lang="en-US" dirty="0"/>
              <a:t> file : nucleotide sequences for coding regions of the final candidate </a:t>
            </a:r>
            <a:r>
              <a:rPr lang="en-US" dirty="0" err="1"/>
              <a:t>ORFs</a:t>
            </a:r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gff3</a:t>
            </a:r>
            <a:r>
              <a:rPr lang="en-US" dirty="0"/>
              <a:t> file : positions within the target transcripts of the final selected </a:t>
            </a:r>
            <a:r>
              <a:rPr lang="en-US" dirty="0" err="1"/>
              <a:t>ORFs</a:t>
            </a:r>
            <a:endParaRPr lang="en-US" dirty="0"/>
          </a:p>
          <a:p>
            <a:endParaRPr lang="en-US" dirty="0"/>
          </a:p>
          <a:p>
            <a:r>
              <a:rPr lang="en-US" dirty="0"/>
              <a:t>.bed file : bed-formatted file describing </a:t>
            </a:r>
            <a:r>
              <a:rPr lang="en-US" dirty="0" err="1"/>
              <a:t>ORF</a:t>
            </a:r>
            <a:r>
              <a:rPr lang="en-US" dirty="0"/>
              <a:t> positions, best for viewing using </a:t>
            </a:r>
            <a:r>
              <a:rPr lang="en-US" dirty="0" err="1"/>
              <a:t>GenomeView</a:t>
            </a:r>
            <a:r>
              <a:rPr lang="en-US" dirty="0"/>
              <a:t> or </a:t>
            </a:r>
            <a:r>
              <a:rPr lang="en-US" dirty="0" err="1"/>
              <a:t>IGV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60EE2-F033-5EB7-BB14-BCD0AEA8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B84-5C60-4FE1-8AC1-21106A5F97D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EC0FD-FD86-12CE-FECC-988C8BEC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Vanessa Holzschuster</a:t>
            </a:r>
          </a:p>
        </p:txBody>
      </p:sp>
    </p:spTree>
    <p:extLst>
      <p:ext uri="{BB962C8B-B14F-4D97-AF65-F5344CB8AC3E}">
        <p14:creationId xmlns:p14="http://schemas.microsoft.com/office/powerpoint/2010/main" val="61833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Breitbild</PresentationFormat>
  <Paragraphs>87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TransDecoder</vt:lpstr>
      <vt:lpstr>TransDecoder identifies coding regions within transcript sequences</vt:lpstr>
      <vt:lpstr>TransDecoder is run on fasta files</vt:lpstr>
      <vt:lpstr>How does TransDecoder work?  </vt:lpstr>
      <vt:lpstr>Criteria used for the identification</vt:lpstr>
      <vt:lpstr>A PSSM is built/trained/used to refine the start codon prediction</vt:lpstr>
      <vt:lpstr>Predicting coding regions from a transcript fasta file</vt:lpstr>
      <vt:lpstr>Predicting coding regions from a transcript fasta file</vt:lpstr>
      <vt:lpstr>Output files</vt:lpstr>
      <vt:lpstr>Viewing ORFs on target transcripts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TransDecoder</dc:title>
  <dc:creator>Vanessa Holzschuster</dc:creator>
  <cp:lastModifiedBy>Vanessa Holzschuster</cp:lastModifiedBy>
  <cp:revision>13</cp:revision>
  <dcterms:created xsi:type="dcterms:W3CDTF">2023-05-19T11:29:53Z</dcterms:created>
  <dcterms:modified xsi:type="dcterms:W3CDTF">2023-05-26T09:29:19Z</dcterms:modified>
</cp:coreProperties>
</file>