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2"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21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June 8, 2024</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62855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June 8, 2024</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90163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June 8, 2024</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515172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June 8, 2024</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86546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June 8, 2024</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8893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June 8, 2024</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3502188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June 8, 2024</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2008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June 8, 2024</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6747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June 8, 2024</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20232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June 8, 2024</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27490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June 8, 2024</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700584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June 8, 2024</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410489113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Freeform: Shape 1044">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5440670"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CAF997-6882-EF68-CCE2-601E12C2EEE7}"/>
              </a:ext>
            </a:extLst>
          </p:cNvPr>
          <p:cNvSpPr>
            <a:spLocks noGrp="1"/>
          </p:cNvSpPr>
          <p:nvPr>
            <p:ph type="ctrTitle"/>
          </p:nvPr>
        </p:nvSpPr>
        <p:spPr>
          <a:xfrm>
            <a:off x="340789" y="3451224"/>
            <a:ext cx="4408192" cy="2852319"/>
          </a:xfrm>
        </p:spPr>
        <p:txBody>
          <a:bodyPr>
            <a:normAutofit/>
          </a:bodyPr>
          <a:lstStyle/>
          <a:p>
            <a:r>
              <a:rPr lang="de-AT" b="1" i="1" dirty="0"/>
              <a:t>Atif </a:t>
            </a:r>
            <a:r>
              <a:rPr lang="de-AT" b="1" i="1" dirty="0" err="1"/>
              <a:t>Junaid</a:t>
            </a:r>
            <a:br>
              <a:rPr lang="de-AT" b="1" i="1" dirty="0"/>
            </a:br>
            <a:r>
              <a:rPr lang="de-AT" b="1" i="1" dirty="0"/>
              <a:t>Stefan Koncar</a:t>
            </a:r>
          </a:p>
        </p:txBody>
      </p:sp>
      <p:pic>
        <p:nvPicPr>
          <p:cNvPr id="1026" name="Picture 2" descr="Molecular Evolutionary Genetics Analysis - Wikipedia">
            <a:extLst>
              <a:ext uri="{FF2B5EF4-FFF2-40B4-BE49-F238E27FC236}">
                <a16:creationId xmlns:a16="http://schemas.microsoft.com/office/drawing/2014/main" id="{A7BB2529-3DB5-2BE6-4B8A-FEEAB90994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17029" y="2067479"/>
            <a:ext cx="5857124" cy="2767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385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A7733C-DE5B-E45A-9265-4EF8C46AFC4A}"/>
              </a:ext>
            </a:extLst>
          </p:cNvPr>
          <p:cNvSpPr>
            <a:spLocks noGrp="1"/>
          </p:cNvSpPr>
          <p:nvPr>
            <p:ph idx="1"/>
          </p:nvPr>
        </p:nvSpPr>
        <p:spPr>
          <a:xfrm>
            <a:off x="628091" y="1284850"/>
            <a:ext cx="9810604" cy="4428753"/>
          </a:xfrm>
        </p:spPr>
        <p:txBody>
          <a:bodyPr>
            <a:normAutofit fontScale="25000" lnSpcReduction="20000"/>
          </a:bodyPr>
          <a:lstStyle/>
          <a:p>
            <a:r>
              <a:rPr lang="de-AT" sz="7200" b="1" kern="0" dirty="0">
                <a:effectLst/>
                <a:latin typeface="+mj-lt"/>
                <a:ea typeface="Times New Roman" panose="02020603050405020304" pitchFamily="18" charset="0"/>
                <a:cs typeface="Times New Roman" panose="02020603050405020304" pitchFamily="18" charset="0"/>
              </a:rPr>
              <a:t>MEGA </a:t>
            </a:r>
            <a:r>
              <a:rPr lang="de-AT" sz="7200" b="1" kern="0" dirty="0" err="1">
                <a:effectLst/>
                <a:latin typeface="+mj-lt"/>
                <a:ea typeface="Times New Roman" panose="02020603050405020304" pitchFamily="18" charset="0"/>
                <a:cs typeface="Times New Roman" panose="02020603050405020304" pitchFamily="18" charset="0"/>
              </a:rPr>
              <a:t>is</a:t>
            </a:r>
            <a:r>
              <a:rPr lang="de-AT" sz="7200" b="1" kern="0" dirty="0">
                <a:effectLst/>
                <a:latin typeface="+mj-lt"/>
                <a:ea typeface="Times New Roman" panose="02020603050405020304" pitchFamily="18" charset="0"/>
                <a:cs typeface="Times New Roman" panose="02020603050405020304" pitchFamily="18" charset="0"/>
              </a:rPr>
              <a:t> a </a:t>
            </a:r>
            <a:r>
              <a:rPr lang="de-AT" sz="7200" b="1" kern="0" dirty="0" err="1">
                <a:effectLst/>
                <a:latin typeface="+mj-lt"/>
                <a:ea typeface="Times New Roman" panose="02020603050405020304" pitchFamily="18" charset="0"/>
                <a:cs typeface="Times New Roman" panose="02020603050405020304" pitchFamily="18" charset="0"/>
              </a:rPr>
              <a:t>comprehensive</a:t>
            </a:r>
            <a:r>
              <a:rPr lang="de-AT" sz="7200" b="1" kern="0" dirty="0">
                <a:effectLst/>
                <a:latin typeface="+mj-lt"/>
                <a:ea typeface="Times New Roman" panose="02020603050405020304" pitchFamily="18" charset="0"/>
                <a:cs typeface="Times New Roman" panose="02020603050405020304" pitchFamily="18" charset="0"/>
              </a:rPr>
              <a:t> </a:t>
            </a:r>
            <a:r>
              <a:rPr lang="de-AT" sz="7200" b="1" kern="0" dirty="0" err="1">
                <a:effectLst/>
                <a:latin typeface="+mj-lt"/>
                <a:ea typeface="Times New Roman" panose="02020603050405020304" pitchFamily="18" charset="0"/>
                <a:cs typeface="Times New Roman" panose="02020603050405020304" pitchFamily="18" charset="0"/>
              </a:rPr>
              <a:t>tool</a:t>
            </a:r>
            <a:r>
              <a:rPr lang="de-AT" sz="7200" b="1" kern="0" dirty="0">
                <a:effectLst/>
                <a:latin typeface="+mj-lt"/>
                <a:ea typeface="Times New Roman" panose="02020603050405020304" pitchFamily="18" charset="0"/>
                <a:cs typeface="Times New Roman" panose="02020603050405020304" pitchFamily="18" charset="0"/>
              </a:rPr>
              <a:t> </a:t>
            </a:r>
            <a:r>
              <a:rPr lang="de-AT" sz="7200" b="1" kern="0" dirty="0" err="1">
                <a:effectLst/>
                <a:latin typeface="+mj-lt"/>
                <a:ea typeface="Times New Roman" panose="02020603050405020304" pitchFamily="18" charset="0"/>
                <a:cs typeface="Times New Roman" panose="02020603050405020304" pitchFamily="18" charset="0"/>
              </a:rPr>
              <a:t>designed</a:t>
            </a:r>
            <a:r>
              <a:rPr lang="de-AT" sz="7200" b="1" kern="0" dirty="0">
                <a:effectLst/>
                <a:latin typeface="+mj-lt"/>
                <a:ea typeface="Times New Roman" panose="02020603050405020304" pitchFamily="18" charset="0"/>
                <a:cs typeface="Times New Roman" panose="02020603050405020304" pitchFamily="18" charset="0"/>
              </a:rPr>
              <a:t> </a:t>
            </a:r>
            <a:r>
              <a:rPr lang="de-AT" sz="7200" b="1" kern="0" dirty="0" err="1">
                <a:effectLst/>
                <a:latin typeface="+mj-lt"/>
                <a:ea typeface="Times New Roman" panose="02020603050405020304" pitchFamily="18" charset="0"/>
                <a:cs typeface="Times New Roman" panose="02020603050405020304" pitchFamily="18" charset="0"/>
              </a:rPr>
              <a:t>for</a:t>
            </a:r>
            <a:r>
              <a:rPr lang="de-AT" sz="7200" b="1" kern="0" dirty="0">
                <a:effectLst/>
                <a:latin typeface="+mj-lt"/>
                <a:ea typeface="Times New Roman" panose="02020603050405020304" pitchFamily="18" charset="0"/>
                <a:cs typeface="Times New Roman" panose="02020603050405020304" pitchFamily="18" charset="0"/>
              </a:rPr>
              <a:t> </a:t>
            </a:r>
            <a:r>
              <a:rPr lang="de-AT" sz="7200" b="1" kern="0" dirty="0" err="1">
                <a:effectLst/>
                <a:latin typeface="+mj-lt"/>
                <a:ea typeface="Times New Roman" panose="02020603050405020304" pitchFamily="18" charset="0"/>
                <a:cs typeface="Times New Roman" panose="02020603050405020304" pitchFamily="18" charset="0"/>
              </a:rPr>
              <a:t>the</a:t>
            </a:r>
            <a:r>
              <a:rPr lang="de-AT" sz="7200" b="1" kern="0" dirty="0">
                <a:effectLst/>
                <a:latin typeface="+mj-lt"/>
                <a:ea typeface="Times New Roman" panose="02020603050405020304" pitchFamily="18" charset="0"/>
                <a:cs typeface="Times New Roman" panose="02020603050405020304" pitchFamily="18" charset="0"/>
              </a:rPr>
              <a:t> </a:t>
            </a:r>
            <a:r>
              <a:rPr lang="de-AT" sz="7200" b="1" kern="0" dirty="0" err="1">
                <a:effectLst/>
                <a:latin typeface="+mj-lt"/>
                <a:ea typeface="Times New Roman" panose="02020603050405020304" pitchFamily="18" charset="0"/>
                <a:cs typeface="Times New Roman" panose="02020603050405020304" pitchFamily="18" charset="0"/>
              </a:rPr>
              <a:t>comparative</a:t>
            </a:r>
            <a:r>
              <a:rPr lang="de-AT" sz="7200" b="1" kern="0" dirty="0">
                <a:effectLst/>
                <a:latin typeface="+mj-lt"/>
                <a:ea typeface="Times New Roman" panose="02020603050405020304" pitchFamily="18" charset="0"/>
                <a:cs typeface="Times New Roman" panose="02020603050405020304" pitchFamily="18" charset="0"/>
              </a:rPr>
              <a:t> </a:t>
            </a:r>
            <a:r>
              <a:rPr lang="de-AT" sz="7200" b="1" kern="0" dirty="0" err="1">
                <a:effectLst/>
                <a:latin typeface="+mj-lt"/>
                <a:ea typeface="Times New Roman" panose="02020603050405020304" pitchFamily="18" charset="0"/>
                <a:cs typeface="Times New Roman" panose="02020603050405020304" pitchFamily="18" charset="0"/>
              </a:rPr>
              <a:t>analysis</a:t>
            </a:r>
            <a:r>
              <a:rPr lang="de-AT" sz="7200" b="1" kern="0" dirty="0">
                <a:effectLst/>
                <a:latin typeface="+mj-lt"/>
                <a:ea typeface="Times New Roman" panose="02020603050405020304" pitchFamily="18" charset="0"/>
                <a:cs typeface="Times New Roman" panose="02020603050405020304" pitchFamily="18" charset="0"/>
              </a:rPr>
              <a:t> </a:t>
            </a:r>
            <a:r>
              <a:rPr lang="de-AT" sz="7200" b="1" kern="0" dirty="0" err="1">
                <a:effectLst/>
                <a:latin typeface="+mj-lt"/>
                <a:ea typeface="Times New Roman" panose="02020603050405020304" pitchFamily="18" charset="0"/>
                <a:cs typeface="Times New Roman" panose="02020603050405020304" pitchFamily="18" charset="0"/>
              </a:rPr>
              <a:t>of</a:t>
            </a:r>
            <a:r>
              <a:rPr lang="de-AT" sz="7200" b="1" kern="0" dirty="0">
                <a:effectLst/>
                <a:latin typeface="+mj-lt"/>
                <a:ea typeface="Times New Roman" panose="02020603050405020304" pitchFamily="18" charset="0"/>
                <a:cs typeface="Times New Roman" panose="02020603050405020304" pitchFamily="18" charset="0"/>
              </a:rPr>
              <a:t> </a:t>
            </a:r>
            <a:r>
              <a:rPr lang="de-AT" sz="7200" b="1" kern="0" dirty="0" err="1">
                <a:effectLst/>
                <a:latin typeface="+mj-lt"/>
                <a:ea typeface="Times New Roman" panose="02020603050405020304" pitchFamily="18" charset="0"/>
                <a:cs typeface="Times New Roman" panose="02020603050405020304" pitchFamily="18" charset="0"/>
              </a:rPr>
              <a:t>molecular</a:t>
            </a:r>
            <a:r>
              <a:rPr lang="de-AT" sz="7200" b="1" kern="0" dirty="0">
                <a:effectLst/>
                <a:latin typeface="+mj-lt"/>
                <a:ea typeface="Times New Roman" panose="02020603050405020304" pitchFamily="18" charset="0"/>
                <a:cs typeface="Times New Roman" panose="02020603050405020304" pitchFamily="18" charset="0"/>
              </a:rPr>
              <a:t> </a:t>
            </a:r>
            <a:r>
              <a:rPr lang="de-AT" sz="7200" b="1" kern="0" dirty="0" err="1">
                <a:effectLst/>
                <a:latin typeface="+mj-lt"/>
                <a:ea typeface="Times New Roman" panose="02020603050405020304" pitchFamily="18" charset="0"/>
                <a:cs typeface="Times New Roman" panose="02020603050405020304" pitchFamily="18" charset="0"/>
              </a:rPr>
              <a:t>sequence</a:t>
            </a:r>
            <a:r>
              <a:rPr lang="de-AT" sz="7200" b="1" kern="0" dirty="0">
                <a:effectLst/>
                <a:latin typeface="+mj-lt"/>
                <a:ea typeface="Times New Roman" panose="02020603050405020304" pitchFamily="18" charset="0"/>
                <a:cs typeface="Times New Roman" panose="02020603050405020304" pitchFamily="18" charset="0"/>
              </a:rPr>
              <a:t> </a:t>
            </a:r>
            <a:r>
              <a:rPr lang="de-AT" sz="7200" b="1" kern="0" dirty="0" err="1">
                <a:effectLst/>
                <a:latin typeface="+mj-lt"/>
                <a:ea typeface="Times New Roman" panose="02020603050405020304" pitchFamily="18" charset="0"/>
                <a:cs typeface="Times New Roman" panose="02020603050405020304" pitchFamily="18" charset="0"/>
              </a:rPr>
              <a:t>data</a:t>
            </a:r>
            <a:r>
              <a:rPr lang="de-AT" sz="7200" b="1" kern="0" dirty="0">
                <a:effectLst/>
                <a:latin typeface="+mj-lt"/>
                <a:ea typeface="Times New Roman" panose="02020603050405020304" pitchFamily="18" charset="0"/>
                <a:cs typeface="Times New Roman" panose="02020603050405020304" pitchFamily="18" charset="0"/>
              </a:rPr>
              <a:t>. </a:t>
            </a:r>
            <a:br>
              <a:rPr lang="de-AT" sz="7200" b="1" kern="0" dirty="0">
                <a:effectLst/>
                <a:latin typeface="+mj-lt"/>
                <a:ea typeface="Times New Roman" panose="02020603050405020304" pitchFamily="18" charset="0"/>
                <a:cs typeface="Times New Roman" panose="02020603050405020304" pitchFamily="18" charset="0"/>
              </a:rPr>
            </a:br>
            <a:endParaRPr lang="de-AT" sz="5600" b="1" kern="0" dirty="0">
              <a:effectLst/>
              <a:latin typeface="+mj-lt"/>
              <a:ea typeface="Times New Roman" panose="02020603050405020304" pitchFamily="18" charset="0"/>
              <a:cs typeface="Times New Roman" panose="02020603050405020304" pitchFamily="18" charset="0"/>
            </a:endParaRPr>
          </a:p>
          <a:p>
            <a:pPr marL="0" indent="0">
              <a:buNone/>
            </a:pPr>
            <a:r>
              <a:rPr lang="de-AT" sz="6400" b="1" dirty="0"/>
              <a:t>Key Features and </a:t>
            </a:r>
            <a:r>
              <a:rPr lang="de-AT" sz="6400" b="1" dirty="0" err="1"/>
              <a:t>Uses</a:t>
            </a:r>
            <a:r>
              <a:rPr lang="de-AT" sz="6400" b="1" dirty="0"/>
              <a:t>:</a:t>
            </a:r>
          </a:p>
          <a:p>
            <a:pPr marL="0" indent="0">
              <a:buNone/>
            </a:pPr>
            <a:r>
              <a:rPr lang="de-AT" sz="5600" b="1" dirty="0"/>
              <a:t>1. </a:t>
            </a:r>
            <a:r>
              <a:rPr lang="de-AT" sz="5600" b="1" dirty="0" err="1"/>
              <a:t>Phylogenetic</a:t>
            </a:r>
            <a:r>
              <a:rPr lang="de-AT" sz="5600" b="1" dirty="0"/>
              <a:t> Analysis:</a:t>
            </a:r>
          </a:p>
          <a:p>
            <a:pPr marL="0" indent="0">
              <a:buNone/>
            </a:pPr>
            <a:r>
              <a:rPr lang="de-AT" sz="5600" dirty="0" err="1"/>
              <a:t>Constructing</a:t>
            </a:r>
            <a:r>
              <a:rPr lang="de-AT" sz="5600" dirty="0"/>
              <a:t> </a:t>
            </a:r>
            <a:r>
              <a:rPr lang="de-AT" sz="5600" dirty="0" err="1"/>
              <a:t>phylogenetic</a:t>
            </a:r>
            <a:r>
              <a:rPr lang="de-AT" sz="5600" dirty="0"/>
              <a:t> </a:t>
            </a:r>
            <a:r>
              <a:rPr lang="de-AT" sz="5600" dirty="0" err="1"/>
              <a:t>trees</a:t>
            </a:r>
            <a:r>
              <a:rPr lang="de-AT" sz="5600" dirty="0"/>
              <a:t> </a:t>
            </a:r>
            <a:r>
              <a:rPr lang="de-AT" sz="5600" dirty="0" err="1"/>
              <a:t>using</a:t>
            </a:r>
            <a:r>
              <a:rPr lang="de-AT" sz="5600" dirty="0"/>
              <a:t> </a:t>
            </a:r>
            <a:r>
              <a:rPr lang="de-AT" sz="5600" dirty="0" err="1"/>
              <a:t>various</a:t>
            </a:r>
            <a:r>
              <a:rPr lang="de-AT" sz="5600" dirty="0"/>
              <a:t> </a:t>
            </a:r>
            <a:r>
              <a:rPr lang="de-AT" sz="5600" dirty="0" err="1"/>
              <a:t>methods</a:t>
            </a:r>
            <a:r>
              <a:rPr lang="de-AT" sz="5600" dirty="0"/>
              <a:t> (e.g., Maximum </a:t>
            </a:r>
            <a:r>
              <a:rPr lang="de-AT" sz="5600" dirty="0" err="1"/>
              <a:t>Likelihood</a:t>
            </a:r>
            <a:r>
              <a:rPr lang="de-AT" sz="5600" dirty="0"/>
              <a:t>, </a:t>
            </a:r>
            <a:r>
              <a:rPr lang="de-AT" sz="5600" dirty="0" err="1"/>
              <a:t>Neighbor-Joining</a:t>
            </a:r>
            <a:r>
              <a:rPr lang="de-AT" sz="5600" dirty="0"/>
              <a:t>, Minimum Evolution). </a:t>
            </a:r>
            <a:r>
              <a:rPr lang="de-AT" sz="5600" dirty="0" err="1"/>
              <a:t>Testing</a:t>
            </a:r>
            <a:r>
              <a:rPr lang="de-AT" sz="5600" dirty="0"/>
              <a:t> </a:t>
            </a:r>
            <a:r>
              <a:rPr lang="de-AT" sz="5600" dirty="0" err="1"/>
              <a:t>hypotheses</a:t>
            </a:r>
            <a:r>
              <a:rPr lang="de-AT" sz="5600" dirty="0"/>
              <a:t> </a:t>
            </a:r>
            <a:r>
              <a:rPr lang="de-AT" sz="5600" dirty="0" err="1"/>
              <a:t>about</a:t>
            </a:r>
            <a:r>
              <a:rPr lang="de-AT" sz="5600" dirty="0"/>
              <a:t> </a:t>
            </a:r>
            <a:r>
              <a:rPr lang="de-AT" sz="5600" dirty="0" err="1"/>
              <a:t>evolutionary</a:t>
            </a:r>
            <a:r>
              <a:rPr lang="de-AT" sz="5600" dirty="0"/>
              <a:t> </a:t>
            </a:r>
            <a:r>
              <a:rPr lang="de-AT" sz="5600" dirty="0" err="1"/>
              <a:t>relationships</a:t>
            </a:r>
            <a:r>
              <a:rPr lang="de-AT" sz="5600" dirty="0"/>
              <a:t> </a:t>
            </a:r>
            <a:r>
              <a:rPr lang="de-AT" sz="5600" dirty="0" err="1"/>
              <a:t>among</a:t>
            </a:r>
            <a:r>
              <a:rPr lang="de-AT" sz="5600" dirty="0"/>
              <a:t> </a:t>
            </a:r>
            <a:r>
              <a:rPr lang="de-AT" sz="5600" dirty="0" err="1"/>
              <a:t>species</a:t>
            </a:r>
            <a:r>
              <a:rPr lang="de-AT" sz="5600" dirty="0"/>
              <a:t> </a:t>
            </a:r>
            <a:r>
              <a:rPr lang="de-AT" sz="5600" dirty="0" err="1"/>
              <a:t>or</a:t>
            </a:r>
            <a:r>
              <a:rPr lang="de-AT" sz="5600" dirty="0"/>
              <a:t> genes.</a:t>
            </a:r>
          </a:p>
          <a:p>
            <a:pPr marL="0" indent="0">
              <a:buNone/>
            </a:pPr>
            <a:r>
              <a:rPr lang="de-AT" sz="5600" b="1" dirty="0"/>
              <a:t>2. </a:t>
            </a:r>
            <a:r>
              <a:rPr lang="de-AT" sz="5600" b="1" dirty="0" err="1"/>
              <a:t>Sequence</a:t>
            </a:r>
            <a:r>
              <a:rPr lang="de-AT" sz="5600" b="1" dirty="0"/>
              <a:t> Alignment:</a:t>
            </a:r>
          </a:p>
          <a:p>
            <a:pPr marL="0" indent="0">
              <a:buNone/>
            </a:pPr>
            <a:r>
              <a:rPr lang="de-AT" sz="5600" dirty="0" err="1"/>
              <a:t>Aligning</a:t>
            </a:r>
            <a:r>
              <a:rPr lang="de-AT" sz="5600" dirty="0"/>
              <a:t> DNA, RNA, and </a:t>
            </a:r>
            <a:r>
              <a:rPr lang="de-AT" sz="5600" dirty="0" err="1"/>
              <a:t>protein</a:t>
            </a:r>
            <a:r>
              <a:rPr lang="de-AT" sz="5600" dirty="0"/>
              <a:t> </a:t>
            </a:r>
            <a:r>
              <a:rPr lang="de-AT" sz="5600" dirty="0" err="1"/>
              <a:t>sequences</a:t>
            </a:r>
            <a:r>
              <a:rPr lang="de-AT" sz="5600" dirty="0"/>
              <a:t>. </a:t>
            </a:r>
            <a:r>
              <a:rPr lang="de-AT" sz="5600" dirty="0" err="1"/>
              <a:t>Editing</a:t>
            </a:r>
            <a:r>
              <a:rPr lang="de-AT" sz="5600" dirty="0"/>
              <a:t> and </a:t>
            </a:r>
            <a:r>
              <a:rPr lang="de-AT" sz="5600" dirty="0" err="1"/>
              <a:t>refining</a:t>
            </a:r>
            <a:r>
              <a:rPr lang="de-AT" sz="5600" dirty="0"/>
              <a:t> </a:t>
            </a:r>
            <a:r>
              <a:rPr lang="de-AT" sz="5600" dirty="0" err="1"/>
              <a:t>alignments</a:t>
            </a:r>
            <a:r>
              <a:rPr lang="de-AT" sz="5600" dirty="0"/>
              <a:t> </a:t>
            </a:r>
            <a:r>
              <a:rPr lang="de-AT" sz="5600" dirty="0" err="1"/>
              <a:t>manually</a:t>
            </a:r>
            <a:r>
              <a:rPr lang="de-AT" sz="5600" dirty="0"/>
              <a:t> </a:t>
            </a:r>
            <a:r>
              <a:rPr lang="de-AT" sz="5600" dirty="0" err="1"/>
              <a:t>or</a:t>
            </a:r>
            <a:r>
              <a:rPr lang="de-AT" sz="5600" dirty="0"/>
              <a:t> </a:t>
            </a:r>
            <a:r>
              <a:rPr lang="de-AT" sz="5600" dirty="0" err="1"/>
              <a:t>automatically</a:t>
            </a:r>
            <a:r>
              <a:rPr lang="de-AT" sz="5600" dirty="0"/>
              <a:t>.</a:t>
            </a:r>
          </a:p>
          <a:p>
            <a:pPr marL="0" indent="0">
              <a:buNone/>
            </a:pPr>
            <a:r>
              <a:rPr lang="de-AT" sz="5600" b="1" dirty="0"/>
              <a:t>3. Statistical Analysis:</a:t>
            </a:r>
          </a:p>
          <a:p>
            <a:pPr marL="0" indent="0">
              <a:buNone/>
            </a:pPr>
            <a:r>
              <a:rPr lang="de-AT" sz="5600" dirty="0" err="1"/>
              <a:t>Estimating</a:t>
            </a:r>
            <a:r>
              <a:rPr lang="de-AT" sz="5600" dirty="0"/>
              <a:t> </a:t>
            </a:r>
            <a:r>
              <a:rPr lang="de-AT" sz="5600" dirty="0" err="1"/>
              <a:t>evolutionary</a:t>
            </a:r>
            <a:r>
              <a:rPr lang="de-AT" sz="5600" dirty="0"/>
              <a:t> </a:t>
            </a:r>
            <a:r>
              <a:rPr lang="de-AT" sz="5600" dirty="0" err="1"/>
              <a:t>distances</a:t>
            </a:r>
            <a:r>
              <a:rPr lang="de-AT" sz="5600" dirty="0"/>
              <a:t> </a:t>
            </a:r>
            <a:r>
              <a:rPr lang="de-AT" sz="5600" dirty="0" err="1"/>
              <a:t>between</a:t>
            </a:r>
            <a:r>
              <a:rPr lang="de-AT" sz="5600" dirty="0"/>
              <a:t> </a:t>
            </a:r>
            <a:r>
              <a:rPr lang="de-AT" sz="5600" dirty="0" err="1"/>
              <a:t>sequences</a:t>
            </a:r>
            <a:r>
              <a:rPr lang="de-AT" sz="5600" dirty="0"/>
              <a:t>. </a:t>
            </a:r>
            <a:r>
              <a:rPr lang="de-AT" sz="5600" dirty="0" err="1"/>
              <a:t>Conducting</a:t>
            </a:r>
            <a:r>
              <a:rPr lang="de-AT" sz="5600" dirty="0"/>
              <a:t> </a:t>
            </a:r>
            <a:r>
              <a:rPr lang="de-AT" sz="5600" dirty="0" err="1"/>
              <a:t>tests</a:t>
            </a:r>
            <a:r>
              <a:rPr lang="de-AT" sz="5600" dirty="0"/>
              <a:t> </a:t>
            </a:r>
            <a:r>
              <a:rPr lang="de-AT" sz="5600" dirty="0" err="1"/>
              <a:t>of</a:t>
            </a:r>
            <a:r>
              <a:rPr lang="de-AT" sz="5600" dirty="0"/>
              <a:t> </a:t>
            </a:r>
            <a:r>
              <a:rPr lang="de-AT" sz="5600" dirty="0" err="1"/>
              <a:t>molecular</a:t>
            </a:r>
            <a:r>
              <a:rPr lang="de-AT" sz="5600" dirty="0"/>
              <a:t> </a:t>
            </a:r>
            <a:r>
              <a:rPr lang="de-AT" sz="5600" dirty="0" err="1"/>
              <a:t>evolution</a:t>
            </a:r>
            <a:r>
              <a:rPr lang="de-AT" sz="5600" dirty="0"/>
              <a:t> (e.g., </a:t>
            </a:r>
            <a:r>
              <a:rPr lang="de-AT" sz="5600" dirty="0" err="1"/>
              <a:t>selection</a:t>
            </a:r>
            <a:r>
              <a:rPr lang="de-AT" sz="5600" dirty="0"/>
              <a:t>, </a:t>
            </a:r>
            <a:r>
              <a:rPr lang="de-AT" sz="5600" dirty="0" err="1"/>
              <a:t>mutation</a:t>
            </a:r>
            <a:r>
              <a:rPr lang="de-AT" sz="5600" dirty="0"/>
              <a:t> </a:t>
            </a:r>
            <a:r>
              <a:rPr lang="de-AT" sz="5600" dirty="0" err="1"/>
              <a:t>rates</a:t>
            </a:r>
            <a:r>
              <a:rPr lang="de-AT" sz="5600" dirty="0"/>
              <a:t>).</a:t>
            </a:r>
          </a:p>
          <a:p>
            <a:pPr marL="0" indent="0">
              <a:buNone/>
            </a:pPr>
            <a:r>
              <a:rPr lang="de-AT" sz="5600" b="1" dirty="0"/>
              <a:t>4. </a:t>
            </a:r>
            <a:r>
              <a:rPr lang="de-AT" sz="5600" b="1" dirty="0" err="1"/>
              <a:t>Molecular</a:t>
            </a:r>
            <a:r>
              <a:rPr lang="de-AT" sz="5600" b="1" dirty="0"/>
              <a:t> </a:t>
            </a:r>
            <a:r>
              <a:rPr lang="de-AT" sz="5600" b="1" dirty="0" err="1"/>
              <a:t>Evolutionary</a:t>
            </a:r>
            <a:r>
              <a:rPr lang="de-AT" sz="5600" b="1" dirty="0"/>
              <a:t> Analysis:</a:t>
            </a:r>
          </a:p>
          <a:p>
            <a:pPr marL="0" indent="0">
              <a:buNone/>
            </a:pPr>
            <a:r>
              <a:rPr lang="de-AT" sz="5600" dirty="0" err="1"/>
              <a:t>Analyzing</a:t>
            </a:r>
            <a:r>
              <a:rPr lang="de-AT" sz="5600" dirty="0"/>
              <a:t> </a:t>
            </a:r>
            <a:r>
              <a:rPr lang="de-AT" sz="5600" dirty="0" err="1"/>
              <a:t>codon</a:t>
            </a:r>
            <a:r>
              <a:rPr lang="de-AT" sz="5600" dirty="0"/>
              <a:t> </a:t>
            </a:r>
            <a:r>
              <a:rPr lang="de-AT" sz="5600" dirty="0" err="1"/>
              <a:t>usage</a:t>
            </a:r>
            <a:r>
              <a:rPr lang="de-AT" sz="5600" dirty="0"/>
              <a:t> and </a:t>
            </a:r>
            <a:r>
              <a:rPr lang="de-AT" sz="5600" dirty="0" err="1"/>
              <a:t>patterns</a:t>
            </a:r>
            <a:r>
              <a:rPr lang="de-AT" sz="5600" dirty="0"/>
              <a:t> </a:t>
            </a:r>
            <a:r>
              <a:rPr lang="de-AT" sz="5600" dirty="0" err="1"/>
              <a:t>of</a:t>
            </a:r>
            <a:r>
              <a:rPr lang="de-AT" sz="5600" dirty="0"/>
              <a:t> </a:t>
            </a:r>
            <a:r>
              <a:rPr lang="de-AT" sz="5600" dirty="0" err="1"/>
              <a:t>molecular</a:t>
            </a:r>
            <a:r>
              <a:rPr lang="de-AT" sz="5600" dirty="0"/>
              <a:t> </a:t>
            </a:r>
            <a:r>
              <a:rPr lang="de-AT" sz="5600" dirty="0" err="1"/>
              <a:t>evolution</a:t>
            </a:r>
            <a:r>
              <a:rPr lang="de-AT" sz="5600" dirty="0"/>
              <a:t>. </a:t>
            </a:r>
            <a:r>
              <a:rPr lang="de-AT" sz="5600" dirty="0" err="1"/>
              <a:t>Examining</a:t>
            </a:r>
            <a:r>
              <a:rPr lang="de-AT" sz="5600" dirty="0"/>
              <a:t> </a:t>
            </a:r>
            <a:r>
              <a:rPr lang="de-AT" sz="5600" dirty="0" err="1"/>
              <a:t>rates</a:t>
            </a:r>
            <a:r>
              <a:rPr lang="de-AT" sz="5600" dirty="0"/>
              <a:t> </a:t>
            </a:r>
            <a:r>
              <a:rPr lang="de-AT" sz="5600" dirty="0" err="1"/>
              <a:t>of</a:t>
            </a:r>
            <a:r>
              <a:rPr lang="de-AT" sz="5600" dirty="0"/>
              <a:t> </a:t>
            </a:r>
            <a:r>
              <a:rPr lang="de-AT" sz="5600" dirty="0" err="1"/>
              <a:t>synonymous</a:t>
            </a:r>
            <a:r>
              <a:rPr lang="de-AT" sz="5600" dirty="0"/>
              <a:t> and </a:t>
            </a:r>
            <a:r>
              <a:rPr lang="de-AT" sz="5600" dirty="0" err="1"/>
              <a:t>nonsynonymous</a:t>
            </a:r>
            <a:r>
              <a:rPr lang="de-AT" sz="5600" dirty="0"/>
              <a:t> </a:t>
            </a:r>
            <a:r>
              <a:rPr lang="de-AT" sz="5600" dirty="0" err="1"/>
              <a:t>substitutions</a:t>
            </a:r>
            <a:r>
              <a:rPr lang="de-AT" sz="5600" dirty="0"/>
              <a:t>.</a:t>
            </a:r>
          </a:p>
          <a:p>
            <a:pPr marL="0" indent="0">
              <a:buNone/>
            </a:pPr>
            <a:r>
              <a:rPr lang="de-AT" sz="5600" b="1" dirty="0"/>
              <a:t>5. Data </a:t>
            </a:r>
            <a:r>
              <a:rPr lang="de-AT" sz="5600" b="1" dirty="0" err="1"/>
              <a:t>Visualization</a:t>
            </a:r>
            <a:r>
              <a:rPr lang="de-AT" sz="5600" b="1" dirty="0"/>
              <a:t>:</a:t>
            </a:r>
          </a:p>
          <a:p>
            <a:pPr marL="0" indent="0">
              <a:buNone/>
            </a:pPr>
            <a:r>
              <a:rPr lang="de-AT" sz="5600" dirty="0" err="1"/>
              <a:t>Visualizing</a:t>
            </a:r>
            <a:r>
              <a:rPr lang="de-AT" sz="5600" dirty="0"/>
              <a:t> </a:t>
            </a:r>
            <a:r>
              <a:rPr lang="de-AT" sz="5600" dirty="0" err="1"/>
              <a:t>phylogenetic</a:t>
            </a:r>
            <a:r>
              <a:rPr lang="de-AT" sz="5600" dirty="0"/>
              <a:t> </a:t>
            </a:r>
            <a:r>
              <a:rPr lang="de-AT" sz="5600" dirty="0" err="1"/>
              <a:t>trees</a:t>
            </a:r>
            <a:r>
              <a:rPr lang="de-AT" sz="5600" dirty="0"/>
              <a:t>, </a:t>
            </a:r>
            <a:r>
              <a:rPr lang="de-AT" sz="5600" dirty="0" err="1"/>
              <a:t>sequence</a:t>
            </a:r>
            <a:r>
              <a:rPr lang="de-AT" sz="5600" dirty="0"/>
              <a:t> </a:t>
            </a:r>
            <a:r>
              <a:rPr lang="de-AT" sz="5600" dirty="0" err="1"/>
              <a:t>alignments</a:t>
            </a:r>
            <a:r>
              <a:rPr lang="de-AT" sz="5600" dirty="0"/>
              <a:t>, and </a:t>
            </a:r>
            <a:r>
              <a:rPr lang="de-AT" sz="5600" dirty="0" err="1"/>
              <a:t>other</a:t>
            </a:r>
            <a:r>
              <a:rPr lang="de-AT" sz="5600" dirty="0"/>
              <a:t> </a:t>
            </a:r>
            <a:r>
              <a:rPr lang="de-AT" sz="5600" dirty="0" err="1"/>
              <a:t>analytical</a:t>
            </a:r>
            <a:r>
              <a:rPr lang="de-AT" sz="5600" dirty="0"/>
              <a:t> </a:t>
            </a:r>
            <a:r>
              <a:rPr lang="de-AT" sz="5600" dirty="0" err="1"/>
              <a:t>results</a:t>
            </a:r>
            <a:r>
              <a:rPr lang="de-AT" sz="5600" dirty="0"/>
              <a:t>. Customizing </a:t>
            </a:r>
            <a:r>
              <a:rPr lang="de-AT" sz="5600" dirty="0" err="1"/>
              <a:t>graphical</a:t>
            </a:r>
            <a:r>
              <a:rPr lang="de-AT" sz="5600" dirty="0"/>
              <a:t> </a:t>
            </a:r>
            <a:r>
              <a:rPr lang="de-AT" sz="5600" dirty="0" err="1"/>
              <a:t>representations</a:t>
            </a:r>
            <a:r>
              <a:rPr lang="de-AT" sz="5600" dirty="0"/>
              <a:t> </a:t>
            </a:r>
            <a:r>
              <a:rPr lang="de-AT" sz="5600" dirty="0" err="1"/>
              <a:t>for</a:t>
            </a:r>
            <a:r>
              <a:rPr lang="de-AT" sz="5600" dirty="0"/>
              <a:t> </a:t>
            </a:r>
            <a:r>
              <a:rPr lang="de-AT" sz="5600" dirty="0" err="1"/>
              <a:t>publication</a:t>
            </a:r>
            <a:r>
              <a:rPr lang="de-AT" sz="5600" dirty="0"/>
              <a:t>-quality </a:t>
            </a:r>
            <a:r>
              <a:rPr lang="de-AT" sz="5600" dirty="0" err="1"/>
              <a:t>outputs</a:t>
            </a:r>
            <a:r>
              <a:rPr lang="de-AT" sz="5600" dirty="0"/>
              <a:t>.</a:t>
            </a:r>
          </a:p>
          <a:p>
            <a:pPr marL="0" indent="0">
              <a:buNone/>
            </a:pPr>
            <a:r>
              <a:rPr lang="de-AT" sz="5600" b="1" dirty="0"/>
              <a:t>6. User-Friendly Interface:</a:t>
            </a:r>
          </a:p>
          <a:p>
            <a:pPr marL="0" indent="0">
              <a:buNone/>
            </a:pPr>
            <a:r>
              <a:rPr lang="de-AT" sz="5600" dirty="0"/>
              <a:t>Intuitive </a:t>
            </a:r>
            <a:r>
              <a:rPr lang="de-AT" sz="5600" dirty="0" err="1"/>
              <a:t>graphical</a:t>
            </a:r>
            <a:r>
              <a:rPr lang="de-AT" sz="5600" dirty="0"/>
              <a:t> </a:t>
            </a:r>
            <a:r>
              <a:rPr lang="de-AT" sz="5600" dirty="0" err="1"/>
              <a:t>user</a:t>
            </a:r>
            <a:r>
              <a:rPr lang="de-AT" sz="5600" dirty="0"/>
              <a:t> interface (GUI) </a:t>
            </a:r>
            <a:r>
              <a:rPr lang="de-AT" sz="5600" dirty="0" err="1"/>
              <a:t>for</a:t>
            </a:r>
            <a:r>
              <a:rPr lang="de-AT" sz="5600" dirty="0"/>
              <a:t> easy </a:t>
            </a:r>
            <a:r>
              <a:rPr lang="de-AT" sz="5600" dirty="0" err="1"/>
              <a:t>navigation</a:t>
            </a:r>
            <a:r>
              <a:rPr lang="de-AT" sz="5600" dirty="0"/>
              <a:t> and </a:t>
            </a:r>
            <a:r>
              <a:rPr lang="de-AT" sz="5600" dirty="0" err="1"/>
              <a:t>operation</a:t>
            </a:r>
            <a:r>
              <a:rPr lang="de-AT" sz="5600" dirty="0"/>
              <a:t>. Extensive </a:t>
            </a:r>
            <a:r>
              <a:rPr lang="de-AT" sz="5600" dirty="0" err="1"/>
              <a:t>documentation</a:t>
            </a:r>
            <a:r>
              <a:rPr lang="de-AT" sz="5600" dirty="0"/>
              <a:t> and </a:t>
            </a:r>
            <a:r>
              <a:rPr lang="de-AT" sz="5600" dirty="0" err="1"/>
              <a:t>tutorials</a:t>
            </a:r>
            <a:r>
              <a:rPr lang="de-AT" sz="5600" dirty="0"/>
              <a:t> </a:t>
            </a:r>
            <a:r>
              <a:rPr lang="de-AT" sz="5600" dirty="0" err="1"/>
              <a:t>to</a:t>
            </a:r>
            <a:r>
              <a:rPr lang="de-AT" sz="5600" dirty="0"/>
              <a:t> support </a:t>
            </a:r>
            <a:r>
              <a:rPr lang="de-AT" sz="5600" dirty="0" err="1"/>
              <a:t>users</a:t>
            </a:r>
            <a:r>
              <a:rPr lang="de-AT" sz="5600" dirty="0"/>
              <a:t> in </a:t>
            </a:r>
            <a:r>
              <a:rPr lang="de-AT" sz="5600" dirty="0" err="1"/>
              <a:t>performing</a:t>
            </a:r>
            <a:r>
              <a:rPr lang="de-AT" sz="5600" dirty="0"/>
              <a:t> </a:t>
            </a:r>
            <a:r>
              <a:rPr lang="de-AT" sz="5600" dirty="0" err="1"/>
              <a:t>complex</a:t>
            </a:r>
            <a:r>
              <a:rPr lang="de-AT" sz="5600" dirty="0"/>
              <a:t> </a:t>
            </a:r>
            <a:r>
              <a:rPr lang="de-AT" sz="5600" dirty="0" err="1"/>
              <a:t>analyses</a:t>
            </a:r>
            <a:r>
              <a:rPr lang="de-AT" sz="5600" dirty="0"/>
              <a:t>.</a:t>
            </a:r>
          </a:p>
          <a:p>
            <a:endParaRPr lang="de-AT" dirty="0"/>
          </a:p>
        </p:txBody>
      </p:sp>
      <p:pic>
        <p:nvPicPr>
          <p:cNvPr id="4" name="Picture 2" descr="Molecular Evolutionary Genetics Analysis - Wikipedia">
            <a:extLst>
              <a:ext uri="{FF2B5EF4-FFF2-40B4-BE49-F238E27FC236}">
                <a16:creationId xmlns:a16="http://schemas.microsoft.com/office/drawing/2014/main" id="{F6D70132-9E1C-DD2C-E459-FE08CAF390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0879" y="0"/>
            <a:ext cx="3677172" cy="173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92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A7733C-DE5B-E45A-9265-4EF8C46AFC4A}"/>
              </a:ext>
            </a:extLst>
          </p:cNvPr>
          <p:cNvSpPr>
            <a:spLocks noGrp="1"/>
          </p:cNvSpPr>
          <p:nvPr>
            <p:ph idx="1"/>
          </p:nvPr>
        </p:nvSpPr>
        <p:spPr>
          <a:xfrm>
            <a:off x="628091" y="1284850"/>
            <a:ext cx="10315212" cy="5479744"/>
          </a:xfrm>
        </p:spPr>
        <p:txBody>
          <a:bodyPr>
            <a:normAutofit fontScale="92500"/>
          </a:bodyPr>
          <a:lstStyle/>
          <a:p>
            <a:pPr marL="0" indent="0">
              <a:buNone/>
            </a:pPr>
            <a:r>
              <a:rPr lang="en-US" b="1" dirty="0"/>
              <a:t>Advantages:</a:t>
            </a:r>
          </a:p>
          <a:p>
            <a:pPr marL="0" indent="0">
              <a:buNone/>
            </a:pPr>
            <a:r>
              <a:rPr lang="en-US" sz="1400" b="1" dirty="0"/>
              <a:t>1. User-Friendly Interface:</a:t>
            </a:r>
          </a:p>
          <a:p>
            <a:pPr marL="0" indent="0">
              <a:buNone/>
            </a:pPr>
            <a:r>
              <a:rPr lang="en-US" sz="1400" dirty="0"/>
              <a:t>	Intuitive GUI: MEGA's graphical user interface is easy to navigate, making it accessible for users who may not be as comfortable with command-line tools.</a:t>
            </a:r>
          </a:p>
          <a:p>
            <a:pPr marL="0" indent="0">
              <a:buNone/>
            </a:pPr>
            <a:r>
              <a:rPr lang="en-US" sz="1400" dirty="0"/>
              <a:t>	Visualization Tools: MEGA provides excellent visualization options for phylogenetic trees, sequence alignments, and other data, facilitating interpretation and presentation of results.</a:t>
            </a:r>
          </a:p>
          <a:p>
            <a:pPr marL="0" indent="0">
              <a:buNone/>
            </a:pPr>
            <a:r>
              <a:rPr lang="en-US" sz="1400" b="1" dirty="0"/>
              <a:t>2. Comprehensive Features:</a:t>
            </a:r>
          </a:p>
          <a:p>
            <a:pPr marL="0" indent="0">
              <a:buNone/>
            </a:pPr>
            <a:r>
              <a:rPr lang="en-US" sz="1400" dirty="0"/>
              <a:t>	Phylogenetic Analysis: Supports a variety of phylogenetic tree construction methods (e.g., Maximum Likelihood, Neighbor-Joining, Minimum Evolution).</a:t>
            </a:r>
          </a:p>
          <a:p>
            <a:pPr marL="0" indent="0">
              <a:buNone/>
            </a:pPr>
            <a:r>
              <a:rPr lang="en-US" sz="1400" dirty="0"/>
              <a:t>	Sequence Alignment: Offers tools for aligning DNA, RNA, and protein sequences with options for both manual and automated refinement.</a:t>
            </a:r>
          </a:p>
          <a:p>
            <a:pPr marL="0" indent="0">
              <a:buNone/>
            </a:pPr>
            <a:r>
              <a:rPr lang="en-US" sz="1400" dirty="0"/>
              <a:t>	Statistical Analysis: Includes robust tools for estimating evolutionary distances, testing hypotheses, and conducting other statistical analyses relevant to molecular evolution.</a:t>
            </a:r>
          </a:p>
          <a:p>
            <a:pPr marL="0" indent="0">
              <a:buNone/>
            </a:pPr>
            <a:r>
              <a:rPr lang="en-US" sz="1400" b="1" dirty="0"/>
              <a:t>3. Educational Utility:</a:t>
            </a:r>
          </a:p>
          <a:p>
            <a:pPr marL="0" indent="0">
              <a:buNone/>
            </a:pPr>
            <a:r>
              <a:rPr lang="en-US" sz="1400" dirty="0"/>
              <a:t>	Learning Resources: Extensive documentation, tutorials, and examples make it a valuable resource for teaching evolutionary biology and bioinformatics.</a:t>
            </a:r>
          </a:p>
          <a:p>
            <a:pPr marL="0" indent="0">
              <a:buNone/>
            </a:pPr>
            <a:r>
              <a:rPr lang="en-US" sz="1400" dirty="0"/>
              <a:t>	Interactive Learning: The GUI and visualization tools enhance interactive learning experiences for students.</a:t>
            </a:r>
          </a:p>
          <a:p>
            <a:pPr marL="0" indent="0">
              <a:buNone/>
            </a:pPr>
            <a:r>
              <a:rPr lang="en-US" sz="1400" b="1" dirty="0"/>
              <a:t>4. Cost:</a:t>
            </a:r>
          </a:p>
          <a:p>
            <a:pPr marL="0" indent="0">
              <a:buNone/>
            </a:pPr>
            <a:r>
              <a:rPr lang="en-US" sz="1400" dirty="0"/>
              <a:t>	Free: MEGA is available free of charge, making it accessible to a wide range of users, including those in resource-limited settings.</a:t>
            </a:r>
          </a:p>
          <a:p>
            <a:pPr marL="0" indent="0">
              <a:buNone/>
            </a:pPr>
            <a:endParaRPr lang="de-AT" sz="1200" dirty="0"/>
          </a:p>
        </p:txBody>
      </p:sp>
      <p:pic>
        <p:nvPicPr>
          <p:cNvPr id="4" name="Picture 2" descr="Molecular Evolutionary Genetics Analysis - Wikipedia">
            <a:extLst>
              <a:ext uri="{FF2B5EF4-FFF2-40B4-BE49-F238E27FC236}">
                <a16:creationId xmlns:a16="http://schemas.microsoft.com/office/drawing/2014/main" id="{F6D70132-9E1C-DD2C-E459-FE08CAF390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0879" y="0"/>
            <a:ext cx="3677172" cy="173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8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A7733C-DE5B-E45A-9265-4EF8C46AFC4A}"/>
              </a:ext>
            </a:extLst>
          </p:cNvPr>
          <p:cNvSpPr>
            <a:spLocks noGrp="1"/>
          </p:cNvSpPr>
          <p:nvPr>
            <p:ph idx="1"/>
          </p:nvPr>
        </p:nvSpPr>
        <p:spPr>
          <a:xfrm>
            <a:off x="628091" y="1284850"/>
            <a:ext cx="10315212" cy="5479744"/>
          </a:xfrm>
        </p:spPr>
        <p:txBody>
          <a:bodyPr>
            <a:normAutofit/>
          </a:bodyPr>
          <a:lstStyle/>
          <a:p>
            <a:pPr marL="0" indent="0">
              <a:buNone/>
            </a:pPr>
            <a:r>
              <a:rPr lang="en-US" b="1" dirty="0"/>
              <a:t>Disadvantages:</a:t>
            </a:r>
          </a:p>
          <a:p>
            <a:pPr marL="0" indent="0">
              <a:buNone/>
            </a:pPr>
            <a:r>
              <a:rPr lang="en-US" sz="1400" b="1" dirty="0"/>
              <a:t>1. Performance and Scalability:</a:t>
            </a:r>
          </a:p>
          <a:p>
            <a:pPr marL="0" indent="0">
              <a:buNone/>
            </a:pPr>
            <a:r>
              <a:rPr lang="en-US" sz="1400" dirty="0"/>
              <a:t>	Large Datasets: MEGA can struggle with very large datasets in terms of performance and memory usage compared to some command-line tools that are optimized for high-performance computing environments.</a:t>
            </a:r>
          </a:p>
          <a:p>
            <a:pPr marL="0" indent="0">
              <a:buNone/>
            </a:pPr>
            <a:r>
              <a:rPr lang="en-US" sz="1400" b="1" dirty="0"/>
              <a:t>2. Limited Command-Line Functionality:</a:t>
            </a:r>
          </a:p>
          <a:p>
            <a:pPr marL="0" indent="0">
              <a:buNone/>
            </a:pPr>
            <a:r>
              <a:rPr lang="en-US" sz="1400" dirty="0"/>
              <a:t>	Automation: MEGA's GUI focus can be a limitation for users needing to automate large-scale analyses through scripting. Other software like </a:t>
            </a:r>
            <a:r>
              <a:rPr lang="en-US" sz="1400" dirty="0" err="1"/>
              <a:t>RAxML</a:t>
            </a:r>
            <a:r>
              <a:rPr lang="en-US" sz="1400" dirty="0"/>
              <a:t>, </a:t>
            </a:r>
            <a:r>
              <a:rPr lang="en-US" sz="1400" dirty="0" err="1"/>
              <a:t>MrBayes</a:t>
            </a:r>
            <a:r>
              <a:rPr lang="en-US" sz="1400" dirty="0"/>
              <a:t>, or BEAST, which offer robust command-line interfaces, might be preferred in these cases.</a:t>
            </a:r>
          </a:p>
          <a:p>
            <a:pPr marL="0" indent="0">
              <a:buNone/>
            </a:pPr>
            <a:r>
              <a:rPr lang="en-US" sz="1400" b="1" dirty="0"/>
              <a:t>3. Advanced Features:</a:t>
            </a:r>
          </a:p>
          <a:p>
            <a:pPr marL="0" indent="0">
              <a:buNone/>
            </a:pPr>
            <a:r>
              <a:rPr lang="en-US" sz="1400" dirty="0"/>
              <a:t>	Specialized Analyses: While MEGA is comprehensive, some advanced or niche analyses may require specialized tools. For instance, BEAST is preferred for Bayesian evolutionary analysis, and </a:t>
            </a:r>
            <a:r>
              <a:rPr lang="en-US" sz="1400" dirty="0" err="1"/>
              <a:t>RAxML</a:t>
            </a:r>
            <a:r>
              <a:rPr lang="en-US" sz="1400" dirty="0"/>
              <a:t> or IQ-TREE might be preferred for large-scale maximum likelihood phylogenetic analyses.</a:t>
            </a:r>
          </a:p>
          <a:p>
            <a:pPr marL="0" indent="0">
              <a:buNone/>
            </a:pPr>
            <a:r>
              <a:rPr lang="en-US" sz="1400" b="1" dirty="0"/>
              <a:t>4. Community and Support:</a:t>
            </a:r>
          </a:p>
          <a:p>
            <a:pPr marL="0" indent="0">
              <a:buNone/>
            </a:pPr>
            <a:r>
              <a:rPr lang="en-US" sz="1400" dirty="0"/>
              <a:t>	Community Support: Although MEGA has a strong user community, the support and community contributions (e.g., plugins, extensions) might not be as extensive as for other widely-used tools like </a:t>
            </a:r>
            <a:r>
              <a:rPr lang="en-US" sz="1400" dirty="0" err="1"/>
              <a:t>BioPerl</a:t>
            </a:r>
            <a:r>
              <a:rPr lang="en-US" sz="1400" dirty="0"/>
              <a:t>, </a:t>
            </a:r>
            <a:r>
              <a:rPr lang="en-US" sz="1400" dirty="0" err="1"/>
              <a:t>BioPython</a:t>
            </a:r>
            <a:r>
              <a:rPr lang="en-US" sz="1400" dirty="0"/>
              <a:t>, or the R package ecosystem.</a:t>
            </a:r>
          </a:p>
          <a:p>
            <a:pPr marL="0" indent="0">
              <a:buNone/>
            </a:pPr>
            <a:endParaRPr lang="de-AT" sz="1200" dirty="0"/>
          </a:p>
        </p:txBody>
      </p:sp>
      <p:pic>
        <p:nvPicPr>
          <p:cNvPr id="4" name="Picture 2" descr="Molecular Evolutionary Genetics Analysis - Wikipedia">
            <a:extLst>
              <a:ext uri="{FF2B5EF4-FFF2-40B4-BE49-F238E27FC236}">
                <a16:creationId xmlns:a16="http://schemas.microsoft.com/office/drawing/2014/main" id="{F6D70132-9E1C-DD2C-E459-FE08CAF390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0879" y="0"/>
            <a:ext cx="3677172" cy="173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82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A7733C-DE5B-E45A-9265-4EF8C46AFC4A}"/>
              </a:ext>
            </a:extLst>
          </p:cNvPr>
          <p:cNvSpPr>
            <a:spLocks noGrp="1"/>
          </p:cNvSpPr>
          <p:nvPr>
            <p:ph idx="1"/>
          </p:nvPr>
        </p:nvSpPr>
        <p:spPr>
          <a:xfrm>
            <a:off x="628091" y="1284850"/>
            <a:ext cx="9810604" cy="4428753"/>
          </a:xfrm>
        </p:spPr>
        <p:txBody>
          <a:bodyPr>
            <a:normAutofit/>
          </a:bodyPr>
          <a:lstStyle/>
          <a:p>
            <a:pPr marL="0" indent="0">
              <a:buNone/>
            </a:pPr>
            <a:r>
              <a:rPr lang="en-US" b="1" dirty="0"/>
              <a:t>Applications:</a:t>
            </a:r>
          </a:p>
          <a:p>
            <a:pPr marL="0" indent="0">
              <a:buNone/>
            </a:pPr>
            <a:r>
              <a:rPr lang="en-US" dirty="0"/>
              <a:t>• </a:t>
            </a:r>
            <a:r>
              <a:rPr lang="en-US" b="1" dirty="0"/>
              <a:t>Academic Research: </a:t>
            </a:r>
            <a:r>
              <a:rPr lang="en-US" dirty="0"/>
              <a:t>Widely used in evolutionary biology, genomics, and related fields for studying the evolutionary history of organisms.</a:t>
            </a:r>
          </a:p>
          <a:p>
            <a:pPr marL="0" indent="0">
              <a:buNone/>
            </a:pPr>
            <a:r>
              <a:rPr lang="en-US" dirty="0"/>
              <a:t>• </a:t>
            </a:r>
            <a:r>
              <a:rPr lang="en-US" b="1" dirty="0"/>
              <a:t>Bioinformatics: </a:t>
            </a:r>
            <a:r>
              <a:rPr lang="en-US" dirty="0"/>
              <a:t>Employed in bioinformatics pipelines for analyzing sequence data.</a:t>
            </a:r>
          </a:p>
          <a:p>
            <a:pPr marL="0" indent="0">
              <a:buNone/>
            </a:pPr>
            <a:r>
              <a:rPr lang="en-US" dirty="0"/>
              <a:t>• </a:t>
            </a:r>
            <a:r>
              <a:rPr lang="en-US" b="1" dirty="0"/>
              <a:t>Education: </a:t>
            </a:r>
            <a:r>
              <a:rPr lang="en-US" dirty="0"/>
              <a:t>Used as a teaching tool in evolutionary biology and genetics courses.</a:t>
            </a:r>
          </a:p>
          <a:p>
            <a:endParaRPr lang="de-AT" dirty="0"/>
          </a:p>
          <a:p>
            <a:r>
              <a:rPr lang="en-US" dirty="0"/>
              <a:t>MEGA is an excellent all-rounder, particularly suited for educational purposes and users who prefer a GUI. However, for large-scale analyses, specialized methods, or users comfortable with command-line tools, other software may offer performance and feature advantages. The choice of tool often depends on the specific needs of the analysis, the user's expertise, and the computational resources available.</a:t>
            </a:r>
            <a:endParaRPr lang="de-AT" dirty="0"/>
          </a:p>
        </p:txBody>
      </p:sp>
      <p:pic>
        <p:nvPicPr>
          <p:cNvPr id="4" name="Picture 2" descr="Molecular Evolutionary Genetics Analysis - Wikipedia">
            <a:extLst>
              <a:ext uri="{FF2B5EF4-FFF2-40B4-BE49-F238E27FC236}">
                <a16:creationId xmlns:a16="http://schemas.microsoft.com/office/drawing/2014/main" id="{F6D70132-9E1C-DD2C-E459-FE08CAF390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0879" y="0"/>
            <a:ext cx="3677172" cy="173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179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Leaning stickman Royalty Free Vector Image - VectorStock">
            <a:extLst>
              <a:ext uri="{FF2B5EF4-FFF2-40B4-BE49-F238E27FC236}">
                <a16:creationId xmlns:a16="http://schemas.microsoft.com/office/drawing/2014/main" id="{CAFD86DF-76F5-6842-823D-A0CE1F6166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 b="8664"/>
          <a:stretch/>
        </p:blipFill>
        <p:spPr bwMode="auto">
          <a:xfrm>
            <a:off x="4514970" y="594000"/>
            <a:ext cx="6350000" cy="6264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Molecular Evolutionary Genetics Analysis - Wikipedia">
            <a:extLst>
              <a:ext uri="{FF2B5EF4-FFF2-40B4-BE49-F238E27FC236}">
                <a16:creationId xmlns:a16="http://schemas.microsoft.com/office/drawing/2014/main" id="{F6D70132-9E1C-DD2C-E459-FE08CAF3909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50879" y="0"/>
            <a:ext cx="3677172" cy="17374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hanks for Listening &lt;3">
            <a:extLst>
              <a:ext uri="{FF2B5EF4-FFF2-40B4-BE49-F238E27FC236}">
                <a16:creationId xmlns:a16="http://schemas.microsoft.com/office/drawing/2014/main" id="{65BD33C7-D781-3663-E04D-AAF3FFF1B3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066751">
            <a:off x="464074" y="2348083"/>
            <a:ext cx="5710941" cy="3446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140657"/>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0</TotalTime>
  <Words>709</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Bembo</vt:lpstr>
      <vt:lpstr>ArchiveVTI</vt:lpstr>
      <vt:lpstr>Atif Junaid Stefan Koncar</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Koncar, Stefan</dc:creator>
  <cp:lastModifiedBy>Koncar, Stefan</cp:lastModifiedBy>
  <cp:revision>1</cp:revision>
  <dcterms:created xsi:type="dcterms:W3CDTF">2024-06-08T11:57:55Z</dcterms:created>
  <dcterms:modified xsi:type="dcterms:W3CDTF">2024-06-08T12:35:05Z</dcterms:modified>
</cp:coreProperties>
</file>