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4"/>
  </p:sldMasterIdLst>
  <p:notesMasterIdLst>
    <p:notesMasterId r:id="rId15"/>
  </p:notesMasterIdLst>
  <p:sldIdLst>
    <p:sldId id="256" r:id="rId5"/>
    <p:sldId id="259" r:id="rId6"/>
    <p:sldId id="273" r:id="rId7"/>
    <p:sldId id="282" r:id="rId8"/>
    <p:sldId id="283" r:id="rId9"/>
    <p:sldId id="285" r:id="rId10"/>
    <p:sldId id="284" r:id="rId11"/>
    <p:sldId id="277" r:id="rId12"/>
    <p:sldId id="28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9994F6-2CFB-491F-87D0-691EA85080E9}" v="11" dt="2025-05-25T20:16:29.2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74" autoAdjust="0"/>
    <p:restoredTop sz="94612"/>
  </p:normalViewPr>
  <p:slideViewPr>
    <p:cSldViewPr snapToGrid="0">
      <p:cViewPr varScale="1">
        <p:scale>
          <a:sx n="59" d="100"/>
          <a:sy n="59" d="100"/>
        </p:scale>
        <p:origin x="1096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 Jank" userId="2a0bc6b455bee7a7" providerId="LiveId" clId="{B69994F6-2CFB-491F-87D0-691EA85080E9}"/>
    <pc:docChg chg="custSel addSld delSld modSld sldOrd">
      <pc:chgData name="Leonard Jank" userId="2a0bc6b455bee7a7" providerId="LiveId" clId="{B69994F6-2CFB-491F-87D0-691EA85080E9}" dt="2025-05-25T20:16:38.604" v="415" actId="14100"/>
      <pc:docMkLst>
        <pc:docMk/>
      </pc:docMkLst>
      <pc:sldChg chg="modSp mod">
        <pc:chgData name="Leonard Jank" userId="2a0bc6b455bee7a7" providerId="LiveId" clId="{B69994F6-2CFB-491F-87D0-691EA85080E9}" dt="2025-05-25T19:23:10.450" v="150" actId="20577"/>
        <pc:sldMkLst>
          <pc:docMk/>
          <pc:sldMk cId="1070066671" sldId="259"/>
        </pc:sldMkLst>
        <pc:spChg chg="mod">
          <ac:chgData name="Leonard Jank" userId="2a0bc6b455bee7a7" providerId="LiveId" clId="{B69994F6-2CFB-491F-87D0-691EA85080E9}" dt="2025-05-25T19:23:10.450" v="150" actId="20577"/>
          <ac:spMkLst>
            <pc:docMk/>
            <pc:sldMk cId="1070066671" sldId="259"/>
            <ac:spMk id="4" creationId="{B7044C66-0BB5-DEA8-EF23-907D7ECB3E2F}"/>
          </ac:spMkLst>
        </pc:spChg>
      </pc:sldChg>
      <pc:sldChg chg="modSp mod">
        <pc:chgData name="Leonard Jank" userId="2a0bc6b455bee7a7" providerId="LiveId" clId="{B69994F6-2CFB-491F-87D0-691EA85080E9}" dt="2025-05-25T19:19:03.404" v="40" actId="1076"/>
        <pc:sldMkLst>
          <pc:docMk/>
          <pc:sldMk cId="3039177827" sldId="272"/>
        </pc:sldMkLst>
        <pc:picChg chg="mod">
          <ac:chgData name="Leonard Jank" userId="2a0bc6b455bee7a7" providerId="LiveId" clId="{B69994F6-2CFB-491F-87D0-691EA85080E9}" dt="2025-05-25T19:19:03.404" v="40" actId="1076"/>
          <ac:picMkLst>
            <pc:docMk/>
            <pc:sldMk cId="3039177827" sldId="272"/>
            <ac:picMk id="4" creationId="{B8EC8FC4-BF28-AAD8-B5C4-D38D9D97CB78}"/>
          </ac:picMkLst>
        </pc:picChg>
      </pc:sldChg>
      <pc:sldChg chg="addSp modSp mod">
        <pc:chgData name="Leonard Jank" userId="2a0bc6b455bee7a7" providerId="LiveId" clId="{B69994F6-2CFB-491F-87D0-691EA85080E9}" dt="2025-05-25T19:20:18.385" v="44" actId="2711"/>
        <pc:sldMkLst>
          <pc:docMk/>
          <pc:sldMk cId="121637005" sldId="277"/>
        </pc:sldMkLst>
        <pc:spChg chg="add mod">
          <ac:chgData name="Leonard Jank" userId="2a0bc6b455bee7a7" providerId="LiveId" clId="{B69994F6-2CFB-491F-87D0-691EA85080E9}" dt="2025-05-25T19:20:18.385" v="44" actId="2711"/>
          <ac:spMkLst>
            <pc:docMk/>
            <pc:sldMk cId="121637005" sldId="277"/>
            <ac:spMk id="8" creationId="{50C8FF79-4B64-9BAB-8867-C74FE5EE94D1}"/>
          </ac:spMkLst>
        </pc:spChg>
      </pc:sldChg>
      <pc:sldChg chg="del">
        <pc:chgData name="Leonard Jank" userId="2a0bc6b455bee7a7" providerId="LiveId" clId="{B69994F6-2CFB-491F-87D0-691EA85080E9}" dt="2025-05-25T19:17:10.108" v="3" actId="47"/>
        <pc:sldMkLst>
          <pc:docMk/>
          <pc:sldMk cId="2986702809" sldId="278"/>
        </pc:sldMkLst>
      </pc:sldChg>
      <pc:sldChg chg="del">
        <pc:chgData name="Leonard Jank" userId="2a0bc6b455bee7a7" providerId="LiveId" clId="{B69994F6-2CFB-491F-87D0-691EA85080E9}" dt="2025-05-25T19:16:29.750" v="0" actId="47"/>
        <pc:sldMkLst>
          <pc:docMk/>
          <pc:sldMk cId="760587517" sldId="279"/>
        </pc:sldMkLst>
      </pc:sldChg>
      <pc:sldChg chg="del">
        <pc:chgData name="Leonard Jank" userId="2a0bc6b455bee7a7" providerId="LiveId" clId="{B69994F6-2CFB-491F-87D0-691EA85080E9}" dt="2025-05-25T19:16:37.482" v="1" actId="47"/>
        <pc:sldMkLst>
          <pc:docMk/>
          <pc:sldMk cId="1041539177" sldId="280"/>
        </pc:sldMkLst>
      </pc:sldChg>
      <pc:sldChg chg="addSp delSp modSp mod ord">
        <pc:chgData name="Leonard Jank" userId="2a0bc6b455bee7a7" providerId="LiveId" clId="{B69994F6-2CFB-491F-87D0-691EA85080E9}" dt="2025-05-25T19:18:06.342" v="39" actId="1076"/>
        <pc:sldMkLst>
          <pc:docMk/>
          <pc:sldMk cId="1133286029" sldId="281"/>
        </pc:sldMkLst>
        <pc:spChg chg="mod">
          <ac:chgData name="Leonard Jank" userId="2a0bc6b455bee7a7" providerId="LiveId" clId="{B69994F6-2CFB-491F-87D0-691EA85080E9}" dt="2025-05-25T19:17:46.333" v="36" actId="20577"/>
          <ac:spMkLst>
            <pc:docMk/>
            <pc:sldMk cId="1133286029" sldId="281"/>
            <ac:spMk id="2" creationId="{4A3954E4-217C-5539-CE45-BF9618DC4990}"/>
          </ac:spMkLst>
        </pc:spChg>
        <pc:graphicFrameChg chg="add mod modGraphic">
          <ac:chgData name="Leonard Jank" userId="2a0bc6b455bee7a7" providerId="LiveId" clId="{B69994F6-2CFB-491F-87D0-691EA85080E9}" dt="2025-05-25T19:18:06.342" v="39" actId="1076"/>
          <ac:graphicFrameMkLst>
            <pc:docMk/>
            <pc:sldMk cId="1133286029" sldId="281"/>
            <ac:graphicFrameMk id="12" creationId="{A01908F0-3555-DA61-F752-BB3004146137}"/>
          </ac:graphicFrameMkLst>
        </pc:graphicFrameChg>
        <pc:picChg chg="del">
          <ac:chgData name="Leonard Jank" userId="2a0bc6b455bee7a7" providerId="LiveId" clId="{B69994F6-2CFB-491F-87D0-691EA85080E9}" dt="2025-05-25T19:17:15.372" v="6" actId="478"/>
          <ac:picMkLst>
            <pc:docMk/>
            <pc:sldMk cId="1133286029" sldId="281"/>
            <ac:picMk id="11" creationId="{F93F9C7D-7CD4-1552-F20B-49696BE63C23}"/>
          </ac:picMkLst>
        </pc:picChg>
      </pc:sldChg>
      <pc:sldChg chg="addSp delSp modSp mod">
        <pc:chgData name="Leonard Jank" userId="2a0bc6b455bee7a7" providerId="LiveId" clId="{B69994F6-2CFB-491F-87D0-691EA85080E9}" dt="2025-05-25T20:16:38.604" v="415" actId="14100"/>
        <pc:sldMkLst>
          <pc:docMk/>
          <pc:sldMk cId="4094527205" sldId="283"/>
        </pc:sldMkLst>
        <pc:spChg chg="mod">
          <ac:chgData name="Leonard Jank" userId="2a0bc6b455bee7a7" providerId="LiveId" clId="{B69994F6-2CFB-491F-87D0-691EA85080E9}" dt="2025-05-25T20:12:59.096" v="173" actId="20577"/>
          <ac:spMkLst>
            <pc:docMk/>
            <pc:sldMk cId="4094527205" sldId="283"/>
            <ac:spMk id="2" creationId="{DA08E77E-9158-09B2-EA3A-4118A475B029}"/>
          </ac:spMkLst>
        </pc:spChg>
        <pc:spChg chg="add mod">
          <ac:chgData name="Leonard Jank" userId="2a0bc6b455bee7a7" providerId="LiveId" clId="{B69994F6-2CFB-491F-87D0-691EA85080E9}" dt="2025-05-25T20:16:38.604" v="415" actId="14100"/>
          <ac:spMkLst>
            <pc:docMk/>
            <pc:sldMk cId="4094527205" sldId="283"/>
            <ac:spMk id="4" creationId="{05ADAA16-9ABA-4DA1-E188-A613234061A2}"/>
          </ac:spMkLst>
        </pc:spChg>
        <pc:graphicFrameChg chg="del">
          <ac:chgData name="Leonard Jank" userId="2a0bc6b455bee7a7" providerId="LiveId" clId="{B69994F6-2CFB-491F-87D0-691EA85080E9}" dt="2025-05-25T20:13:03.111" v="174" actId="478"/>
          <ac:graphicFrameMkLst>
            <pc:docMk/>
            <pc:sldMk cId="4094527205" sldId="283"/>
            <ac:graphicFrameMk id="3" creationId="{EDEE4C13-B697-C3BD-BC2E-1C485F65A01F}"/>
          </ac:graphicFrameMkLst>
        </pc:graphicFrameChg>
      </pc:sldChg>
      <pc:sldChg chg="add">
        <pc:chgData name="Leonard Jank" userId="2a0bc6b455bee7a7" providerId="LiveId" clId="{B69994F6-2CFB-491F-87D0-691EA85080E9}" dt="2025-05-25T19:17:07.437" v="2" actId="2890"/>
        <pc:sldMkLst>
          <pc:docMk/>
          <pc:sldMk cId="827831165" sldId="284"/>
        </pc:sldMkLst>
      </pc:sldChg>
      <pc:sldChg chg="add">
        <pc:chgData name="Leonard Jank" userId="2a0bc6b455bee7a7" providerId="LiveId" clId="{B69994F6-2CFB-491F-87D0-691EA85080E9}" dt="2025-05-25T20:12:50.160" v="151" actId="2890"/>
        <pc:sldMkLst>
          <pc:docMk/>
          <pc:sldMk cId="3019219425" sldId="28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735496-4007-4307-B306-0E8400C7CB5D}" type="datetimeFigureOut">
              <a:rPr lang="fi-FI" smtClean="0"/>
              <a:t>25.5.2025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99EEEE-32B6-4782-95E7-515E9640F4F3}" type="slidenum">
              <a:rPr lang="fi-FI" smtClean="0"/>
              <a:t>‹Nr.›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44598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5/25/2025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5/25/2025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5/25/2025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0" name="Picture 4" descr="A logo for a university&#10;&#10;AI-generated content may be incorrect.">
            <a:extLst>
              <a:ext uri="{FF2B5EF4-FFF2-40B4-BE49-F238E27FC236}">
                <a16:creationId xmlns:a16="http://schemas.microsoft.com/office/drawing/2014/main" id="{0D27F818-0619-CEBD-1DA6-87F776D5C61D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541" y="65532"/>
            <a:ext cx="1922584" cy="112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4c_5u9x1ldU?si=EZgMSKygSrXhy3R5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446CD-94D5-FAA9-9BBB-889E930AE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6348" y="1623251"/>
            <a:ext cx="10220514" cy="2830288"/>
          </a:xfrm>
        </p:spPr>
        <p:txBody>
          <a:bodyPr/>
          <a:lstStyle/>
          <a:p>
            <a:br>
              <a:rPr lang="en-GB" sz="3200" b="1" dirty="0">
                <a:effectLst/>
                <a:latin typeface="AdvCaceiliaHVY"/>
              </a:rPr>
            </a:br>
            <a:br>
              <a:rPr lang="en-GB" sz="3200" b="1" dirty="0">
                <a:effectLst/>
                <a:latin typeface="AdvCaceiliaHVY"/>
              </a:rPr>
            </a:br>
            <a:br>
              <a:rPr lang="en-GB" sz="3200" b="1" dirty="0">
                <a:effectLst/>
                <a:latin typeface="AdvCaceiliaHVY"/>
              </a:rPr>
            </a:br>
            <a:br>
              <a:rPr lang="en-GB" sz="3200" b="1" cap="none" dirty="0">
                <a:effectLst/>
                <a:latin typeface="AdvCaceiliaHVY"/>
              </a:rPr>
            </a:br>
            <a:br>
              <a:rPr lang="en-GB" sz="3200" b="1" cap="none" dirty="0">
                <a:effectLst/>
                <a:latin typeface="AdvCaceiliaHVY"/>
              </a:rPr>
            </a:br>
            <a:r>
              <a:rPr lang="en-GB" sz="4800" b="1" cap="none" dirty="0">
                <a:effectLst/>
                <a:latin typeface="AdvCaceiliaHVY"/>
              </a:rPr>
              <a:t>Sequence Alignment with MUSCLE  </a:t>
            </a:r>
            <a:br>
              <a:rPr lang="en-GB" sz="4800" b="1" cap="none" dirty="0">
                <a:latin typeface="AdvCaceiliaHVY"/>
              </a:rPr>
            </a:br>
            <a:br>
              <a:rPr lang="en-GB" sz="3600" b="1" cap="none" dirty="0">
                <a:effectLst/>
                <a:latin typeface="AdvCaceiliaHVY"/>
              </a:rPr>
            </a:br>
            <a:r>
              <a:rPr lang="en-GB" sz="3600" cap="none" dirty="0">
                <a:effectLst/>
                <a:latin typeface="AdvCaceiliaHVY"/>
              </a:rPr>
              <a:t>Analysis of </a:t>
            </a:r>
            <a:r>
              <a:rPr lang="en-GB" sz="3600" cap="none" dirty="0" err="1">
                <a:latin typeface="AdvCaceiliaHVY"/>
              </a:rPr>
              <a:t>a</a:t>
            </a:r>
            <a:r>
              <a:rPr lang="en-GB" sz="3600" cap="none" dirty="0" err="1">
                <a:effectLst/>
                <a:latin typeface="AdvCaceiliaHVY"/>
              </a:rPr>
              <a:t>rymalonate</a:t>
            </a:r>
            <a:r>
              <a:rPr lang="en-GB" sz="3600" cap="none" dirty="0">
                <a:effectLst/>
                <a:latin typeface="AdvCaceiliaHVY"/>
              </a:rPr>
              <a:t> decarboxylase from </a:t>
            </a:r>
            <a:r>
              <a:rPr lang="en-GB" sz="3600" i="1" cap="none" dirty="0">
                <a:effectLst/>
                <a:latin typeface="AdvCaceiliaHVY"/>
              </a:rPr>
              <a:t>Bordetella </a:t>
            </a:r>
            <a:r>
              <a:rPr lang="en-GB" sz="3600" i="1" cap="none" dirty="0" err="1">
                <a:latin typeface="AdvCaceiliaHVY"/>
              </a:rPr>
              <a:t>b</a:t>
            </a:r>
            <a:r>
              <a:rPr lang="en-GB" sz="3600" i="1" cap="none" dirty="0" err="1">
                <a:effectLst/>
                <a:latin typeface="AdvCaceiliaHVY"/>
              </a:rPr>
              <a:t>ronchiseptica</a:t>
            </a:r>
            <a:r>
              <a:rPr lang="en-GB" sz="3600" i="1" cap="none" dirty="0">
                <a:effectLst/>
                <a:latin typeface="AdvCaceiliaHVY"/>
              </a:rPr>
              <a:t> </a:t>
            </a:r>
            <a:r>
              <a:rPr lang="en-GB" sz="3600" cap="none" dirty="0">
                <a:effectLst/>
                <a:latin typeface="AdvCaceiliaHVY"/>
              </a:rPr>
              <a:t>and Homologs</a:t>
            </a:r>
            <a:br>
              <a:rPr lang="en-GB" sz="1100" b="1" cap="none" dirty="0"/>
            </a:br>
            <a:endParaRPr lang="en-AT" sz="19900" b="1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73D5B5-9E89-3CD8-4E90-183C25292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50364" y="4584116"/>
            <a:ext cx="7891272" cy="1257883"/>
          </a:xfrm>
        </p:spPr>
        <p:txBody>
          <a:bodyPr>
            <a:normAutofit lnSpcReduction="10000"/>
          </a:bodyPr>
          <a:lstStyle/>
          <a:p>
            <a:pPr algn="ctr"/>
            <a:r>
              <a:rPr lang="de-DE" dirty="0"/>
              <a:t>Computational Biotechnology</a:t>
            </a:r>
          </a:p>
          <a:p>
            <a:pPr algn="ctr"/>
            <a:r>
              <a:rPr lang="de-DE" dirty="0"/>
              <a:t>S.S 2025</a:t>
            </a:r>
          </a:p>
          <a:p>
            <a:pPr algn="ctr"/>
            <a:r>
              <a:rPr lang="de-DE" dirty="0"/>
              <a:t> </a:t>
            </a:r>
          </a:p>
          <a:p>
            <a:pPr algn="ctr"/>
            <a:endParaRPr lang="en-AT" sz="1400" dirty="0"/>
          </a:p>
        </p:txBody>
      </p:sp>
      <p:pic>
        <p:nvPicPr>
          <p:cNvPr id="5" name="Picture 4" descr="A logo for a university&#10;&#10;AI-generated content may be incorrect.">
            <a:extLst>
              <a:ext uri="{FF2B5EF4-FFF2-40B4-BE49-F238E27FC236}">
                <a16:creationId xmlns:a16="http://schemas.microsoft.com/office/drawing/2014/main" id="{2D711613-0ED0-7A90-E96F-72BDBAA74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415" y="98475"/>
            <a:ext cx="1922584" cy="112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033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EC8FC4-BF28-AAD8-B5C4-D38D9D97CB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326" r="25677"/>
          <a:stretch>
            <a:fillRect/>
          </a:stretch>
        </p:blipFill>
        <p:spPr>
          <a:xfrm>
            <a:off x="-29195" y="-5199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060CE1A-A2ED-43AC-857D-05822177F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598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68B9961-F007-40D1-AF51-61B6DE510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9FDF494-C7FB-47DF-BD39-1F65FA5508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AT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A822E1C-4C1A-4BEE-B19C-0FFB2D57B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AT"/>
            </a:p>
          </p:txBody>
        </p:sp>
      </p:grpSp>
    </p:spTree>
    <p:extLst>
      <p:ext uri="{BB962C8B-B14F-4D97-AF65-F5344CB8AC3E}">
        <p14:creationId xmlns:p14="http://schemas.microsoft.com/office/powerpoint/2010/main" val="30391778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9CA93-B46B-FDD6-FBD1-29EB3434F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57632"/>
            <a:ext cx="10058400" cy="1609344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Sequence Alignment </a:t>
            </a:r>
            <a:endParaRPr lang="en-AT" sz="4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044C66-0BB5-DEA8-EF23-907D7ECB3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90700"/>
            <a:ext cx="10442448" cy="4381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MUSCLE = Multiple Sequence Comparison by Log-Expectation </a:t>
            </a:r>
          </a:p>
          <a:p>
            <a:pPr marL="0" indent="0">
              <a:buNone/>
            </a:pPr>
            <a:endParaRPr lang="en-GB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sequence alignment? </a:t>
            </a:r>
            <a:b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method to identify regions of similarity that may indicate functional, structural, or evolutionary relationships. </a:t>
            </a:r>
          </a:p>
          <a:p>
            <a:endParaRPr lang="en-GB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do we use it?</a:t>
            </a:r>
            <a:b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Essential in studying protein families, function prediction, and evolutionary biology. </a:t>
            </a:r>
          </a:p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107006667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2D2EE-A336-CF54-AA45-B4605A1A3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24338-2A2A-EE64-6759-7958CB23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824" y="522732"/>
            <a:ext cx="10058400" cy="1609344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Aryl decarboxylase</a:t>
            </a:r>
            <a:endParaRPr lang="en-AT" sz="6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E4E743-CFFD-BC40-E112-E26F70612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39900"/>
            <a:ext cx="10442448" cy="43307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endParaRPr lang="en-AT" sz="5200" dirty="0">
              <a:effectLst/>
            </a:endParaRPr>
          </a:p>
          <a:p>
            <a:pPr lvl="1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GB" sz="3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Enzyme</a:t>
            </a:r>
            <a:r>
              <a:rPr lang="en-GB" sz="3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		Aryl malonate decarboxylase (</a:t>
            </a:r>
            <a:r>
              <a:rPr lang="en-GB" sz="3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AMDase</a:t>
            </a:r>
            <a:r>
              <a:rPr lang="en-GB" sz="3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from 				</a:t>
            </a:r>
            <a:r>
              <a:rPr lang="en-GB" sz="3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Bordetella </a:t>
            </a:r>
            <a:r>
              <a:rPr lang="en-GB" sz="30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bronchiseptica</a:t>
            </a:r>
            <a:r>
              <a:rPr lang="en-GB" sz="3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de-DE" sz="30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GB" sz="3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</a:t>
            </a:r>
            <a:r>
              <a:rPr lang="en-GB" sz="3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	Produces optically pure carboxylic acids → valuable 			in pharmaceutical synthesis.</a:t>
            </a:r>
            <a:endParaRPr lang="en-AT" sz="3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GB" sz="3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</a:t>
            </a:r>
            <a:r>
              <a:rPr lang="en-GB" sz="3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	Intermediate production of </a:t>
            </a:r>
            <a:r>
              <a:rPr lang="en-GB" sz="3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flurbiprofen</a:t>
            </a:r>
            <a:r>
              <a:rPr lang="en-GB" sz="3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 anti-				inflammatory drug.</a:t>
            </a:r>
            <a:endParaRPr lang="en-AT" sz="3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GB" sz="3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Relevance</a:t>
            </a:r>
            <a:r>
              <a:rPr lang="en-GB" sz="3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	Functional sites like </a:t>
            </a:r>
            <a:r>
              <a:rPr lang="en-GB" sz="3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cysteines</a:t>
            </a:r>
            <a:r>
              <a:rPr lang="en-GB" sz="3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may be critical → 				alignment helps compare with other </a:t>
            </a:r>
            <a:r>
              <a:rPr lang="en-GB" sz="3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AMDases</a:t>
            </a:r>
            <a:r>
              <a:rPr lang="en-GB" sz="3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AT" sz="3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36036656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9DF0BD-87B3-E70B-CCE5-A4A2DCB32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7EF98-592A-E825-CFA3-761081450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6412" y="2624328"/>
            <a:ext cx="5599176" cy="1609344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Sequence Alignment </a:t>
            </a:r>
            <a:endParaRPr lang="en-AT" sz="6000" dirty="0"/>
          </a:p>
        </p:txBody>
      </p:sp>
    </p:spTree>
    <p:extLst>
      <p:ext uri="{BB962C8B-B14F-4D97-AF65-F5344CB8AC3E}">
        <p14:creationId xmlns:p14="http://schemas.microsoft.com/office/powerpoint/2010/main" val="83625688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24A7D7-33BD-033D-4E68-708E5855E9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8E77E-9158-09B2-EA3A-4118A475B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212" y="325628"/>
            <a:ext cx="6800088" cy="1609344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Sequence alignment </a:t>
            </a:r>
            <a:endParaRPr lang="en-AT" sz="6000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5ADAA16-9ABA-4DA1-E188-A613234061A2}"/>
              </a:ext>
            </a:extLst>
          </p:cNvPr>
          <p:cNvSpPr txBox="1"/>
          <p:nvPr/>
        </p:nvSpPr>
        <p:spPr>
          <a:xfrm>
            <a:off x="914399" y="1934972"/>
            <a:ext cx="910045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Sequence of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arylmalonate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decarboxylase from </a:t>
            </a:r>
            <a:r>
              <a:rPr lang="en-US" sz="28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Bordatella</a:t>
            </a:r>
            <a:r>
              <a:rPr lang="en-US" sz="2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bronchiseptica</a:t>
            </a:r>
            <a:r>
              <a:rPr lang="en-US" sz="2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 four different sequences from </a:t>
            </a:r>
            <a:r>
              <a:rPr lang="en-US" sz="28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Verticiella</a:t>
            </a:r>
            <a:r>
              <a:rPr lang="en-US" sz="2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sediminum</a:t>
            </a:r>
            <a:r>
              <a:rPr lang="en-US" sz="2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8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Variovorax</a:t>
            </a:r>
            <a:r>
              <a:rPr lang="en-US" sz="2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paradoxus, </a:t>
            </a:r>
            <a:r>
              <a:rPr lang="en-US" sz="28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Paraburkholderia</a:t>
            </a:r>
            <a:r>
              <a:rPr lang="en-US" sz="2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megapolitana</a:t>
            </a:r>
            <a:r>
              <a:rPr lang="en-US" sz="2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8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Variovorax</a:t>
            </a:r>
            <a:r>
              <a:rPr lang="en-US" sz="2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gossypii</a:t>
            </a:r>
          </a:p>
          <a:p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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 sequence from 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UniProt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put them together in a FASTA file </a:t>
            </a:r>
          </a:p>
        </p:txBody>
      </p:sp>
    </p:spTree>
    <p:extLst>
      <p:ext uri="{BB962C8B-B14F-4D97-AF65-F5344CB8AC3E}">
        <p14:creationId xmlns:p14="http://schemas.microsoft.com/office/powerpoint/2010/main" val="409452720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8F2BE8-90FD-DCC5-CE22-A24B1BFDB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B709C-4502-AD17-1400-5A28D0554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212" y="325628"/>
            <a:ext cx="6800088" cy="1609344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Symbols of the alignment </a:t>
            </a:r>
            <a:endParaRPr lang="en-AT" sz="6000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2BB77AEF-FB6A-E2DA-A706-9E2FB8CD5A68}"/>
              </a:ext>
            </a:extLst>
          </p:cNvPr>
          <p:cNvGraphicFramePr>
            <a:graphicFrameLocks noGrp="1"/>
          </p:cNvGraphicFramePr>
          <p:nvPr/>
        </p:nvGraphicFramePr>
        <p:xfrm>
          <a:off x="1171575" y="2514600"/>
          <a:ext cx="7908925" cy="1828800"/>
        </p:xfrm>
        <a:graphic>
          <a:graphicData uri="http://schemas.openxmlformats.org/drawingml/2006/table">
            <a:tbl>
              <a:tblPr/>
              <a:tblGrid>
                <a:gridCol w="2074595">
                  <a:extLst>
                    <a:ext uri="{9D8B030D-6E8A-4147-A177-3AD203B41FA5}">
                      <a16:colId xmlns:a16="http://schemas.microsoft.com/office/drawing/2014/main" val="131705708"/>
                    </a:ext>
                  </a:extLst>
                </a:gridCol>
                <a:gridCol w="5834330">
                  <a:extLst>
                    <a:ext uri="{9D8B030D-6E8A-4147-A177-3AD203B41FA5}">
                      <a16:colId xmlns:a16="http://schemas.microsoft.com/office/drawing/2014/main" val="31577816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Symbol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Meaning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114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*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Fully conserved (identical in all sequences)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08965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Strong similarity (conservative substitutions)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057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Weak similarity (semi-conservative substitutions)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2666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(space)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 similarity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7052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921942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10F337-8470-77C9-B86F-2AB01C41F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2A692-9D11-C023-26D5-767BB00FF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24" y="325628"/>
            <a:ext cx="10058400" cy="1609344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Colour Coding </a:t>
            </a:r>
            <a:endParaRPr lang="en-AT" sz="6000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A2466D3A-7D99-F2B8-5DEF-4C47932920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479" t="39259" r="18542" b="6296"/>
          <a:stretch>
            <a:fillRect/>
          </a:stretch>
        </p:blipFill>
        <p:spPr>
          <a:xfrm>
            <a:off x="1509776" y="1625600"/>
            <a:ext cx="9488424" cy="468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83116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F456E7-EA69-2B32-E7C3-77B6E369E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itHub - rcedgar/muscle: Multiple sequence and structure alignment with top  benchmark scores scalable to thousands of sequences. Generates replicate  alignments, enabling assessment of downstream analyses such as trees and  predicted structures.">
            <a:extLst>
              <a:ext uri="{FF2B5EF4-FFF2-40B4-BE49-F238E27FC236}">
                <a16:creationId xmlns:a16="http://schemas.microsoft.com/office/drawing/2014/main" id="{79C9866C-2232-DDFF-E7CE-12D387B070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70" y="845237"/>
            <a:ext cx="11156059" cy="5167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50C8FF79-4B64-9BAB-8867-C74FE5EE94D1}"/>
              </a:ext>
            </a:extLst>
          </p:cNvPr>
          <p:cNvSpPr txBox="1"/>
          <p:nvPr/>
        </p:nvSpPr>
        <p:spPr>
          <a:xfrm>
            <a:off x="787400" y="5905500"/>
            <a:ext cx="8356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https://youtu.be/4c_5u9x1ldU?si=EZgMSKygSrXhy3R5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3700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A8E69-DB1D-ACE1-565F-D80EF9140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954E4-217C-5539-CE45-BF9618DC4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24" y="325628"/>
            <a:ext cx="10058400" cy="1609344"/>
          </a:xfrm>
        </p:spPr>
        <p:txBody>
          <a:bodyPr>
            <a:normAutofit/>
          </a:bodyPr>
          <a:lstStyle/>
          <a:p>
            <a:r>
              <a:rPr lang="en-GB" sz="40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Muscle5 vs. muscle at </a:t>
            </a:r>
            <a:r>
              <a:rPr lang="en-GB" sz="40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ebi</a:t>
            </a:r>
            <a:endParaRPr lang="en-AT" sz="6000" dirty="0"/>
          </a:p>
        </p:txBody>
      </p:sp>
      <p:graphicFrame>
        <p:nvGraphicFramePr>
          <p:cNvPr id="12" name="Tabelle 11">
            <a:extLst>
              <a:ext uri="{FF2B5EF4-FFF2-40B4-BE49-F238E27FC236}">
                <a16:creationId xmlns:a16="http://schemas.microsoft.com/office/drawing/2014/main" id="{A01908F0-3555-DA61-F752-BB3004146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722220"/>
              </p:ext>
            </p:extLst>
          </p:nvPr>
        </p:nvGraphicFramePr>
        <p:xfrm>
          <a:off x="1066800" y="2246630"/>
          <a:ext cx="10058400" cy="3291840"/>
        </p:xfrm>
        <a:graphic>
          <a:graphicData uri="http://schemas.openxmlformats.org/drawingml/2006/table">
            <a:tbl>
              <a:tblPr/>
              <a:tblGrid>
                <a:gridCol w="3352800">
                  <a:extLst>
                    <a:ext uri="{9D8B030D-6E8A-4147-A177-3AD203B41FA5}">
                      <a16:colId xmlns:a16="http://schemas.microsoft.com/office/drawing/2014/main" val="914229990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78188649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5016722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/>
                        <a:t>Feature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MUSCLE5 (local)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MUSCLE @ EBI (online)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0046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Version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v5 (2022+)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v3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2453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✅ Higher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➖ Lower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21144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Confidence scores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✅ 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❌ 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3649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Large datasets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✅ Fast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❌ Limited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24929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Ensemble alignment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✅ 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❌ 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561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Sequence number limit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✅ Thousands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➖ ~500 max (slow)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9404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Works offline / in pipelines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✅ 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❌ 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27809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Easy to use (GUI)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❌ Command-line only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✅ Yes (web interface)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28362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3286029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82E3700D2F6740A06A9507D1E49097" ma:contentTypeVersion="11" ma:contentTypeDescription="Create a new document." ma:contentTypeScope="" ma:versionID="b0420d88d16eb9eab3cd2cf4bb1ffc96">
  <xsd:schema xmlns:xsd="http://www.w3.org/2001/XMLSchema" xmlns:xs="http://www.w3.org/2001/XMLSchema" xmlns:p="http://schemas.microsoft.com/office/2006/metadata/properties" xmlns:ns3="abc9f95e-d2b3-4e4e-aaef-90a53c5c70cb" xmlns:ns4="4e10ce4d-8efb-4895-a083-0be53205dc6a" targetNamespace="http://schemas.microsoft.com/office/2006/metadata/properties" ma:root="true" ma:fieldsID="166804e90802b68bfc517652da90830a" ns3:_="" ns4:_="">
    <xsd:import namespace="abc9f95e-d2b3-4e4e-aaef-90a53c5c70cb"/>
    <xsd:import namespace="4e10ce4d-8efb-4895-a083-0be53205dc6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c9f95e-d2b3-4e4e-aaef-90a53c5c70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10ce4d-8efb-4895-a083-0be53205dc6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bc9f95e-d2b3-4e4e-aaef-90a53c5c70cb" xsi:nil="true"/>
  </documentManagement>
</p:properties>
</file>

<file path=customXml/itemProps1.xml><?xml version="1.0" encoding="utf-8"?>
<ds:datastoreItem xmlns:ds="http://schemas.openxmlformats.org/officeDocument/2006/customXml" ds:itemID="{241B51A4-A8EE-408B-903B-A5F8F78B8CE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1F6446-0D90-4314-81D8-FA842F08C9D8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abc9f95e-d2b3-4e4e-aaef-90a53c5c70cb"/>
    <ds:schemaRef ds:uri="4e10ce4d-8efb-4895-a083-0be53205dc6a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3853D59-74BE-4430-9970-A424A51AF976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4e10ce4d-8efb-4895-a083-0be53205dc6a"/>
    <ds:schemaRef ds:uri="abc9f95e-d2b3-4e4e-aaef-90a53c5c70cb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0</TotalTime>
  <Words>329</Words>
  <Application>Microsoft Office PowerPoint</Application>
  <PresentationFormat>Breitbild</PresentationFormat>
  <Paragraphs>63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8" baseType="lpstr">
      <vt:lpstr>AdvCaceiliaHVY</vt:lpstr>
      <vt:lpstr>Aptos</vt:lpstr>
      <vt:lpstr>Calibri</vt:lpstr>
      <vt:lpstr>Rockwell</vt:lpstr>
      <vt:lpstr>Rockwell Condensed</vt:lpstr>
      <vt:lpstr>Rockwell Extra Bold</vt:lpstr>
      <vt:lpstr>Wingdings</vt:lpstr>
      <vt:lpstr>Wood Type</vt:lpstr>
      <vt:lpstr>     Sequence Alignment with MUSCLE    Analysis of arymalonate decarboxylase from Bordetella bronchiseptica and Homologs </vt:lpstr>
      <vt:lpstr>Sequence Alignment </vt:lpstr>
      <vt:lpstr>Aryl decarboxylase</vt:lpstr>
      <vt:lpstr>Sequence Alignment </vt:lpstr>
      <vt:lpstr>Sequence alignment </vt:lpstr>
      <vt:lpstr>Symbols of the alignment </vt:lpstr>
      <vt:lpstr>Colour Coding </vt:lpstr>
      <vt:lpstr>PowerPoint-Präsentation</vt:lpstr>
      <vt:lpstr>Muscle5 vs. muscle at ebi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Importance of sulfur compound in tropical fruits</dc:title>
  <dc:creator>Edrees, Bassam Ahmed Abdelrehim Ali</dc:creator>
  <cp:lastModifiedBy>Leonard Jank</cp:lastModifiedBy>
  <cp:revision>21</cp:revision>
  <dcterms:created xsi:type="dcterms:W3CDTF">2025-05-16T07:45:25Z</dcterms:created>
  <dcterms:modified xsi:type="dcterms:W3CDTF">2025-05-25T20:16:40Z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0x0101003D82E3700D2F6740A06A9507D1E49097</vt:lpwstr>
  </property>
</Properties>
</file>