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494b37c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494b37c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494b37c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494b37c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494b37c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494b37c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494b37c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494b37c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494b37c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494b37c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494b37c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494b37c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494b37c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494b37c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494b37c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494b37c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494b37c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494b37c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494b37cb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494b37cb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4679f1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4679f1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494b37cb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494b37cb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494b37cb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494b37cb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494b37cb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494b37cb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94b37cb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494b37cb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4f27b4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4f27b4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4f27b403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4f27b403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4f27b40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4f27b40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4f27b40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4f27b40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4f27b40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4f27b40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4f27b40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4f27b40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4679f1b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4679f1b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4f27b40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4f27b40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4f27b403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4f27b40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5b1e3c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5b1e3c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4f27b403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4f27b403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4f27b403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44f27b403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4f27b403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4f27b403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4f27b403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4f27b403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4f27b403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44f27b403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4f27b403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4f27b403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4679f1b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44679f1b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484cff6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484cff6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484cff6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484cff6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484cff6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484cff6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84cff6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484cff6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484cff6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484cff6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84cff6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84cff6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C4B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docs.djangoproject.com/fr/4.0/topics/install/#:~:text=Installation%20de%20la%20version%20de%20d%C3%A9veloppement&amp;text=V%C3%A9rifiez%20que%20Git%20est%20install%C3%A9,de%20commande%20pour%20le%20tester).&amp;text=Un%20r%C3%A9pertoire%20django%20sera%20cr%C3%A9%C3%A9,charger%20le%20code%20de%20Django.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26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28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31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KlavMar/learn_django" TargetMode="External"/><Relationship Id="rId4" Type="http://schemas.openxmlformats.org/officeDocument/2006/relationships/hyperlink" Target="https://docs.djangoproject.com/fr/4.0/intro/tutorial01/" TargetMode="External"/><Relationship Id="rId5" Type="http://schemas.openxmlformats.org/officeDocument/2006/relationships/hyperlink" Target="https://www.docstring.fr/blog/creer-un-blog-avec-django/#creation-de-lapplic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Django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de la gestion des fichiers statiques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1744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import  os  # remonter en haut de votre fichier settings.py puis ajouter cette ligne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# static files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STATIC_URL = 'static/' # si le dossier n’existe pas créer le dans le dossier de votre projet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STATIC_ROOT = os.path.join(BASE_DIR,’app’,'static') #BASE_DIR est déjà déterminé par défaut app = le nom du projet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STATICFILES_DIRS = ['app/static/'] # va permettre la collecte des fichiers statiques (on verra plus tard)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25175" y="3133400"/>
            <a:ext cx="84543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Attention ceci n’est valable que pour le développement, pour la mise en production, nous y reviendrons</a:t>
            </a:r>
            <a:endParaRPr b="1" sz="105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65500" y="1233175"/>
            <a:ext cx="4045200" cy="30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2 : Création des models et des migrations </a:t>
            </a:r>
            <a:endParaRPr/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oboto"/>
              <a:buChar char="●"/>
            </a:pPr>
            <a:r>
              <a:rPr lang="fr" sz="1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Création de Models dans Django et générer les migrations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models Post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Cahier des charges = </a:t>
            </a:r>
            <a:r>
              <a:rPr lang="fr" sz="1400"/>
              <a:t>Nous souhaitons pouvoir écrire des Posts et dans ces posts des articles, y </a:t>
            </a:r>
            <a:r>
              <a:rPr lang="fr" sz="1400"/>
              <a:t>rattacher</a:t>
            </a:r>
            <a:r>
              <a:rPr lang="fr" sz="1400"/>
              <a:t> des catégories mais aussi pouvoir les afficher et / ou les filtrer par date et y mettre des images.</a:t>
            </a:r>
            <a:endParaRPr sz="14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5" y="1862275"/>
            <a:ext cx="3921877" cy="29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4"/>
          <p:cNvCxnSpPr>
            <a:stCxn id="148" idx="1"/>
          </p:cNvCxnSpPr>
          <p:nvPr/>
        </p:nvCxnSpPr>
        <p:spPr>
          <a:xfrm flipH="1">
            <a:off x="1832950" y="2315350"/>
            <a:ext cx="31923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 txBox="1"/>
          <p:nvPr/>
        </p:nvSpPr>
        <p:spPr>
          <a:xfrm>
            <a:off x="5025250" y="1980550"/>
            <a:ext cx="3724500" cy="6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permet d’afficher le nom de la </a:t>
            </a:r>
            <a:r>
              <a:rPr lang="fr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catégorie</a:t>
            </a:r>
            <a:r>
              <a:rPr lang="fr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dans l’administration (plutôt que CategoryObject), à voir en LiveCoding en détails. </a:t>
            </a:r>
            <a:endParaRPr sz="10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24"/>
          <p:cNvCxnSpPr>
            <a:stCxn id="150" idx="1"/>
          </p:cNvCxnSpPr>
          <p:nvPr/>
        </p:nvCxnSpPr>
        <p:spPr>
          <a:xfrm flipH="1">
            <a:off x="3731950" y="3391075"/>
            <a:ext cx="129330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52" idx="1"/>
          </p:cNvCxnSpPr>
          <p:nvPr/>
        </p:nvCxnSpPr>
        <p:spPr>
          <a:xfrm rot="10800000">
            <a:off x="4293850" y="4116525"/>
            <a:ext cx="7314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4"/>
          <p:cNvSpPr txBox="1"/>
          <p:nvPr/>
        </p:nvSpPr>
        <p:spPr>
          <a:xfrm>
            <a:off x="5025250" y="2975425"/>
            <a:ext cx="37245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Il peut y avoir plusieurs catégories pour un seul post et une catégorie peut être présent sur plusieurs post (Entre ‘’ on indique la classe correspondante)</a:t>
            </a:r>
            <a:endParaRPr sz="10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5025250" y="4073775"/>
            <a:ext cx="3724500" cy="5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 média (image), est automatiquement rattaché à un seul post</a:t>
            </a:r>
            <a:endParaRPr sz="10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la migration et faire la migrations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utilise la technologie ORM </a:t>
            </a:r>
            <a:r>
              <a:rPr lang="fr"/>
              <a:t>Object-Relational Mapping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Définition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400">
                <a:latin typeface="Times New Roman"/>
                <a:ea typeface="Times New Roman"/>
                <a:cs typeface="Times New Roman"/>
                <a:sym typeface="Times New Roman"/>
              </a:rPr>
              <a:t>ORM signifie Object-Relational Mapping. Un ORM est un ensemble de classes permettant de manipuler les tables d’une base de données relationnelle comme s’il s’agissait d’objets.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fr" sz="1400">
                <a:latin typeface="Times New Roman"/>
                <a:ea typeface="Times New Roman"/>
                <a:cs typeface="Times New Roman"/>
                <a:sym typeface="Times New Roman"/>
              </a:rPr>
              <a:t>Un ORM est une couche d’abstraction d’accès à la base de données qui donne l’illusion de ne plus travailler avec des requêtes mais de manipuler des objets.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fr" sz="1400">
                <a:latin typeface="Times New Roman"/>
                <a:ea typeface="Times New Roman"/>
                <a:cs typeface="Times New Roman"/>
                <a:sym typeface="Times New Roman"/>
              </a:rPr>
              <a:t>L’avantage de cette couche d’abstraction est qu’il n’y a plus besoin de se soucier du système de base de données utilisé, c’est l’ORM qui a la charge de transformer les requêtes pour les rendre compatibles avec la base de données</a:t>
            </a:r>
            <a:endParaRPr i="1" sz="1400">
              <a:solidFill>
                <a:srgbClr val="2828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la migration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Pour ce faire c’est très simple, on va utiliser la commande :</a:t>
            </a:r>
            <a:endParaRPr sz="1400"/>
          </a:p>
        </p:txBody>
      </p:sp>
      <p:sp>
        <p:nvSpPr>
          <p:cNvPr id="165" name="Google Shape;165;p26"/>
          <p:cNvSpPr txBox="1"/>
          <p:nvPr/>
        </p:nvSpPr>
        <p:spPr>
          <a:xfrm>
            <a:off x="413850" y="1788400"/>
            <a:ext cx="5254200" cy="32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manage.py makemigrations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413850" y="2281525"/>
            <a:ext cx="772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Si tout se passe bien, plusieurs lignes de code vont apparaître lors de la création des tables (des modèles que l’on a créé précédemment , que l’on traduit en SQL.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Appliquer la migration	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Une fois que la migration a été créée, vous allez voir dans le dossier “migrations” de votre application, un fichier nommé : 00001_initial.py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Vous pouvez l’ouvrir pour voir le détail si vous le souhaitez.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Maintenant on va appliquer la migration pour l’intégrer directement dans le moteur SQL.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3" name="Google Shape;173;p27"/>
          <p:cNvSpPr txBox="1"/>
          <p:nvPr/>
        </p:nvSpPr>
        <p:spPr>
          <a:xfrm>
            <a:off x="347325" y="2704775"/>
            <a:ext cx="31779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manage.py migrate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Afficher et gérer les models dans l’admin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Maintenant que nos modèles sont transférés, il va falloir ou vouloir les gérer directement depuis l’administration Django.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Pour cela direction dans le fichier admin.py (dans le dossier de votre application)</a:t>
            </a:r>
            <a:endParaRPr sz="1400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1475"/>
            <a:ext cx="2718149" cy="259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8"/>
          <p:cNvCxnSpPr>
            <a:stCxn id="182" idx="1"/>
          </p:cNvCxnSpPr>
          <p:nvPr/>
        </p:nvCxnSpPr>
        <p:spPr>
          <a:xfrm rot="10800000">
            <a:off x="2024700" y="2446175"/>
            <a:ext cx="1313100" cy="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8"/>
          <p:cNvSpPr txBox="1"/>
          <p:nvPr/>
        </p:nvSpPr>
        <p:spPr>
          <a:xfrm>
            <a:off x="3337800" y="2342675"/>
            <a:ext cx="24684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 c’est absent </a:t>
            </a: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ajouté</a:t>
            </a: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3337800" y="2792475"/>
            <a:ext cx="5183100" cy="99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Ici on va donc aller chercher nos modèles :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app.blog.models (va chercher le fichier models.py situé dans le dossier blog du projet app.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Puis on importe les modèles que l’on souhaite gérer et intégrer à l’administration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Google Shape;184;p28"/>
          <p:cNvCxnSpPr>
            <a:stCxn id="183" idx="1"/>
          </p:cNvCxnSpPr>
          <p:nvPr/>
        </p:nvCxnSpPr>
        <p:spPr>
          <a:xfrm rot="10800000">
            <a:off x="1866600" y="2657625"/>
            <a:ext cx="14712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8"/>
          <p:cNvSpPr txBox="1"/>
          <p:nvPr/>
        </p:nvSpPr>
        <p:spPr>
          <a:xfrm>
            <a:off x="3337800" y="3998400"/>
            <a:ext cx="5183100" cy="6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va </a:t>
            </a: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donc créer</a:t>
            </a: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des Class admin permettant de faire le lien entre nos modèles et les modèles d’administration.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“admin.site.register(ClassInitiale,ClassAdministration)”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" name="Google Shape;186;p28"/>
          <p:cNvCxnSpPr>
            <a:stCxn id="185" idx="1"/>
          </p:cNvCxnSpPr>
          <p:nvPr/>
        </p:nvCxnSpPr>
        <p:spPr>
          <a:xfrm flipH="1">
            <a:off x="2328000" y="4333200"/>
            <a:ext cx="10098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>
            <a:stCxn id="185" idx="1"/>
          </p:cNvCxnSpPr>
          <p:nvPr/>
        </p:nvCxnSpPr>
        <p:spPr>
          <a:xfrm rot="10800000">
            <a:off x="2135700" y="3281100"/>
            <a:ext cx="1202100" cy="10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8"/>
          <p:cNvCxnSpPr>
            <a:stCxn id="185" idx="1"/>
          </p:cNvCxnSpPr>
          <p:nvPr/>
        </p:nvCxnSpPr>
        <p:spPr>
          <a:xfrm rot="10800000">
            <a:off x="1970400" y="3707400"/>
            <a:ext cx="1367400" cy="6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8"/>
          <p:cNvCxnSpPr>
            <a:stCxn id="185" idx="1"/>
          </p:cNvCxnSpPr>
          <p:nvPr/>
        </p:nvCxnSpPr>
        <p:spPr>
          <a:xfrm rot="10800000">
            <a:off x="2093400" y="4118400"/>
            <a:ext cx="1244400" cy="2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Aller dans l’administration 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Désormais, sur votre gauche, vous devez avoir ceci : </a:t>
            </a:r>
            <a:endParaRPr sz="1400"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4110553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 Création de Votre premier Post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1420"/>
              <a:t>Une fois qu’on a fait toute ses manipulations. Nous allons pouvoir créer un post. </a:t>
            </a:r>
            <a:br>
              <a:rPr lang="fr" sz="1420"/>
            </a:br>
            <a:r>
              <a:rPr lang="fr" sz="1420"/>
              <a:t>Il nous faut un nom, une description, une ou plusieurs catégories et une image. </a:t>
            </a:r>
            <a:endParaRPr sz="14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fr" sz="1420"/>
              <a:t>Rappelez vous, on a vu la gestion des fichiers statiques , désormais vous allez ajouter une image dans le dossier static. Alors oui on aurait pu faire un upload automatique, mais on va faire simple. (</a:t>
            </a:r>
            <a:r>
              <a:rPr i="1" lang="fr" sz="1420"/>
              <a:t>On verra cette partie </a:t>
            </a:r>
            <a:r>
              <a:rPr i="1" lang="fr" sz="1420"/>
              <a:t>ultérieurement</a:t>
            </a:r>
            <a:r>
              <a:rPr lang="fr" sz="1420"/>
              <a:t>)</a:t>
            </a:r>
            <a:br>
              <a:rPr lang="fr" sz="1420"/>
            </a:br>
            <a:r>
              <a:rPr lang="fr" sz="1420"/>
              <a:t>Nommez votre image très </a:t>
            </a:r>
            <a:r>
              <a:rPr lang="fr" sz="1420"/>
              <a:t>simplement  “1.jpg”.</a:t>
            </a:r>
            <a:endParaRPr sz="14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fr" sz="1420"/>
              <a:t> </a:t>
            </a:r>
            <a:endParaRPr sz="1420"/>
          </a:p>
        </p:txBody>
      </p:sp>
      <p:sp>
        <p:nvSpPr>
          <p:cNvPr id="203" name="Google Shape;203;p30"/>
          <p:cNvSpPr txBox="1"/>
          <p:nvPr/>
        </p:nvSpPr>
        <p:spPr>
          <a:xfrm>
            <a:off x="311700" y="3148175"/>
            <a:ext cx="43233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manage.py runserver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 Création Post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0" y="1167650"/>
            <a:ext cx="5701024" cy="333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1"/>
          <p:cNvCxnSpPr/>
          <p:nvPr/>
        </p:nvCxnSpPr>
        <p:spPr>
          <a:xfrm flipH="1">
            <a:off x="2002700" y="761175"/>
            <a:ext cx="4175400" cy="268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1"/>
          <p:cNvSpPr txBox="1"/>
          <p:nvPr/>
        </p:nvSpPr>
        <p:spPr>
          <a:xfrm>
            <a:off x="6222450" y="561650"/>
            <a:ext cx="29214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ajoute des catégories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002650" y="4100350"/>
            <a:ext cx="37053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ajoute le nom de l’image pour vous 1.jpg et moi deadpool.jpg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Puis on valide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" name="Google Shape;213;p31"/>
          <p:cNvCxnSpPr>
            <a:stCxn id="212" idx="1"/>
          </p:cNvCxnSpPr>
          <p:nvPr/>
        </p:nvCxnSpPr>
        <p:spPr>
          <a:xfrm rot="10800000">
            <a:off x="2517350" y="4390900"/>
            <a:ext cx="1485300" cy="12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Partie  1 : Installation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solidFill>
            <a:srgbClr val="666666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●"/>
            </a:pPr>
            <a:r>
              <a:rPr lang="fr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fr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nstaller Python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●"/>
            </a:pPr>
            <a:r>
              <a:rPr lang="fr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Installer Django 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●"/>
            </a:pPr>
            <a:r>
              <a:rPr lang="fr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Paramètre</a:t>
            </a:r>
            <a:r>
              <a:rPr lang="fr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base Django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d’un modèle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On va reprendre le modèle image, et on va permettre d’upload un fichier image directement.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4975"/>
            <a:ext cx="61341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311700" y="3820675"/>
            <a:ext cx="43233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manage.py makemigrations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manage.py migrate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 modification d’un modèle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85206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Vu qu’ici nous touchons à des fichiers média, on doit faire des modifications dans le fichier settings.py</a:t>
            </a:r>
            <a:endParaRPr sz="140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1300"/>
            <a:ext cx="72961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311700" y="4005425"/>
            <a:ext cx="79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N’oubliez pas de créer le dossier média (dans le dossier app =&gt; le nom de votre projet)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Arborescence final de développement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6696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265500" y="1233175"/>
            <a:ext cx="4045200" cy="23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3 : Créer des views et gérer les URLS</a:t>
            </a:r>
            <a:endParaRPr/>
          </a:p>
        </p:txBody>
      </p:sp>
      <p:sp>
        <p:nvSpPr>
          <p:cNvPr id="241" name="Google Shape;24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oboto"/>
              <a:buChar char="●"/>
            </a:pPr>
            <a:r>
              <a:rPr lang="fr" sz="1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Créer une vue </a:t>
            </a:r>
            <a:endParaRPr sz="1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oboto"/>
              <a:buChar char="●"/>
            </a:pPr>
            <a:r>
              <a:rPr lang="fr" sz="1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Gérer l’URL</a:t>
            </a:r>
            <a:endParaRPr sz="1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319550"/>
            <a:ext cx="72485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3960250" y="1786950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/>
        </p:nvSpPr>
        <p:spPr>
          <a:xfrm>
            <a:off x="7264975" y="3870625"/>
            <a:ext cx="1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3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Créations de la vue 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Direction le fichier views.py de votre application</a:t>
            </a:r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362225" y="1553525"/>
            <a:ext cx="5666700" cy="37404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shortcuts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endParaRPr sz="1050">
              <a:solidFill>
                <a:srgbClr val="82AA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generic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ListView</a:t>
            </a:r>
            <a:endParaRPr sz="1050">
              <a:solidFill>
                <a:srgbClr val="FFCB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blog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endParaRPr sz="1050">
              <a:solidFill>
                <a:srgbClr val="FFCB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# Create your views here.</a:t>
            </a:r>
            <a:endParaRPr i="1" sz="105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PostListView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ListView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fr" sz="900">
                <a:solidFill>
                  <a:srgbClr val="EEFFFF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EEFF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50">
              <a:solidFill>
                <a:srgbClr val="EEFFFF"/>
              </a:solidFill>
              <a:highlight>
                <a:schemeClr val="accen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   queryset</a:t>
            </a:r>
            <a:r>
              <a:rPr lang="fr" sz="1050">
                <a:solidFill>
                  <a:srgbClr val="89DD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fr" sz="1050">
                <a:solidFill>
                  <a:srgbClr val="89DD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order_by</a:t>
            </a:r>
            <a:r>
              <a:rPr lang="fr" sz="1050">
                <a:solidFill>
                  <a:srgbClr val="89DD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-date_create</a:t>
            </a:r>
            <a:r>
              <a:rPr lang="fr" sz="1050">
                <a:solidFill>
                  <a:srgbClr val="89DD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1050">
              <a:solidFill>
                <a:srgbClr val="89DDFF"/>
              </a:solidFill>
              <a:highlight>
                <a:schemeClr val="accen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# equivalent SQL</a:t>
            </a:r>
            <a:endParaRPr sz="1050">
              <a:solidFill>
                <a:srgbClr val="89DDFF"/>
              </a:solidFill>
              <a:highlight>
                <a:schemeClr val="accen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# SELECT * FROM post ORDER BY date_create DESC</a:t>
            </a:r>
            <a:endParaRPr sz="1050">
              <a:solidFill>
                <a:srgbClr val="89DDFF"/>
              </a:solidFill>
              <a:highlight>
                <a:schemeClr val="accen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context_object_name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template_name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PostMediaView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ListView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model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endParaRPr sz="1050">
              <a:solidFill>
                <a:srgbClr val="FFCB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context_object_name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images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template_name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image.html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6149650" y="1577650"/>
            <a:ext cx="244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Nous sommes ici, sur des vues dites génériques.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Nous créons donc les objets PostListView et PostMediaView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Une autre code de views et possible nous le voyons juste après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La documentation officielle permettra d’étayer.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 Création des vues grâce à des fonctions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Nous avons vu comment faire des vues génériques en utilisant des classes. Très bien, on appelle un seul modèle, pas de difficulté. Si vous êtes à l’aise avec la POO c’est à </a:t>
            </a:r>
            <a:r>
              <a:rPr lang="fr" sz="1400"/>
              <a:t>privilégier.</a:t>
            </a:r>
            <a:r>
              <a:rPr lang="fr" sz="1400"/>
              <a:t> Sinon on peut également faire des fonctions.</a:t>
            </a:r>
            <a:endParaRPr sz="1400"/>
          </a:p>
        </p:txBody>
      </p:sp>
      <p:sp>
        <p:nvSpPr>
          <p:cNvPr id="269" name="Google Shape;269;p39"/>
          <p:cNvSpPr txBox="1"/>
          <p:nvPr/>
        </p:nvSpPr>
        <p:spPr>
          <a:xfrm>
            <a:off x="426625" y="2092825"/>
            <a:ext cx="50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426625" y="1980125"/>
            <a:ext cx="5787300" cy="204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shortcuts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endParaRPr sz="1050">
              <a:solidFill>
                <a:srgbClr val="82AA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generic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ListView</a:t>
            </a:r>
            <a:endParaRPr sz="1050">
              <a:solidFill>
                <a:srgbClr val="FFCB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blog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# Create your views here.</a:t>
            </a:r>
            <a:endParaRPr i="1" sz="105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post_index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order_by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-date_create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={'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.html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1" name="Google Shape;271;p39"/>
          <p:cNvCxnSpPr>
            <a:stCxn id="272" idx="1"/>
          </p:cNvCxnSpPr>
          <p:nvPr/>
        </p:nvCxnSpPr>
        <p:spPr>
          <a:xfrm flipH="1">
            <a:off x="3645625" y="2179200"/>
            <a:ext cx="2723100" cy="9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9"/>
          <p:cNvSpPr txBox="1"/>
          <p:nvPr/>
        </p:nvSpPr>
        <p:spPr>
          <a:xfrm>
            <a:off x="6368725" y="1844400"/>
            <a:ext cx="2654400" cy="6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 - devant le champ permet de faire tri décroissante, du plus récent au plus ancien)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3" name="Google Shape;273;p39"/>
          <p:cNvCxnSpPr>
            <a:stCxn id="274" idx="1"/>
          </p:cNvCxnSpPr>
          <p:nvPr/>
        </p:nvCxnSpPr>
        <p:spPr>
          <a:xfrm rot="10800000">
            <a:off x="2710225" y="3671550"/>
            <a:ext cx="36585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9"/>
          <p:cNvSpPr txBox="1"/>
          <p:nvPr/>
        </p:nvSpPr>
        <p:spPr>
          <a:xfrm>
            <a:off x="6368725" y="3291750"/>
            <a:ext cx="2654400" cy="163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Ici on crée un dictionnaire ave les paramètres qui seront dans notre vues. Le cas </a:t>
            </a: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échéant,</a:t>
            </a: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 vous avez plusieurs query_set, vous les rajouter de façon classique, la clé : ce qui servira au template pour la visualisation et la valeur le nom de la variable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Routage Urls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152475"/>
            <a:ext cx="85206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Nous allons maintenant modifier le fichier urls.py de votre application. Voici le code intégral puis on va décomposer</a:t>
            </a:r>
            <a:endParaRPr sz="1400"/>
          </a:p>
        </p:txBody>
      </p:sp>
      <p:sp>
        <p:nvSpPr>
          <p:cNvPr id="281" name="Google Shape;281;p40"/>
          <p:cNvSpPr txBox="1"/>
          <p:nvPr/>
        </p:nvSpPr>
        <p:spPr>
          <a:xfrm>
            <a:off x="394425" y="1746725"/>
            <a:ext cx="7695000" cy="31824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urls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endParaRPr sz="950">
              <a:solidFill>
                <a:srgbClr val="82AA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blog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settings</a:t>
            </a:r>
            <a:endParaRPr sz="9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urls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endParaRPr sz="950">
              <a:solidFill>
                <a:srgbClr val="82AA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urlpatterns 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[ 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# Ici on génère les views grâce au classe que l’on a créé. 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# On va voir également la gestion des urls grâce au fonction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('',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PostListView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as_view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i="1"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9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post_index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9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image/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fr" sz="9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PostMediaView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as_view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i="1"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9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image_page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# gestion des fichiers statiques (cf documentation officielle)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settings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DEBUG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urlpatterns 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9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settings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MEDIA_URL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9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document_root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9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settings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MEDIA_ROOT</a:t>
            </a:r>
            <a:r>
              <a:rPr lang="fr" sz="9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 Routage Urls 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On va refaire le code  précédent mais en utilisant uniquement des fonctions.</a:t>
            </a:r>
            <a:endParaRPr sz="1400"/>
          </a:p>
        </p:txBody>
      </p:sp>
      <p:sp>
        <p:nvSpPr>
          <p:cNvPr id="288" name="Google Shape;288;p41"/>
          <p:cNvSpPr txBox="1"/>
          <p:nvPr/>
        </p:nvSpPr>
        <p:spPr>
          <a:xfrm>
            <a:off x="394425" y="1746725"/>
            <a:ext cx="7695000" cy="15585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endParaRPr sz="1050">
              <a:solidFill>
                <a:srgbClr val="FFCB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urlpatterns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[ 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('',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views.post_index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post_index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image/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views.post_image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image_page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9" name="Google Shape;289;p41"/>
          <p:cNvCxnSpPr>
            <a:stCxn id="290" idx="0"/>
          </p:cNvCxnSpPr>
          <p:nvPr/>
        </p:nvCxnSpPr>
        <p:spPr>
          <a:xfrm rot="10800000">
            <a:off x="2495000" y="2825225"/>
            <a:ext cx="12117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1"/>
          <p:cNvCxnSpPr>
            <a:stCxn id="290" idx="0"/>
          </p:cNvCxnSpPr>
          <p:nvPr/>
        </p:nvCxnSpPr>
        <p:spPr>
          <a:xfrm rot="10800000">
            <a:off x="2019800" y="2571725"/>
            <a:ext cx="1686900" cy="11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41"/>
          <p:cNvSpPr txBox="1"/>
          <p:nvPr/>
        </p:nvSpPr>
        <p:spPr>
          <a:xfrm>
            <a:off x="2326250" y="3694625"/>
            <a:ext cx="27609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Nom de la vue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92" name="Google Shape;292;p41"/>
          <p:cNvCxnSpPr/>
          <p:nvPr/>
        </p:nvCxnSpPr>
        <p:spPr>
          <a:xfrm flipH="1">
            <a:off x="3694500" y="2165250"/>
            <a:ext cx="1497300" cy="2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1"/>
          <p:cNvSpPr txBox="1"/>
          <p:nvPr/>
        </p:nvSpPr>
        <p:spPr>
          <a:xfrm>
            <a:off x="5151025" y="2069850"/>
            <a:ext cx="2760900" cy="6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 de l’URL très important quand on va vouloir créer une navigation par exemple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3"/>
              </a:rPr>
              <a:t>Installation de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4"/>
              </a:rPr>
              <a:t>installation Django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79550" y="2342350"/>
            <a:ext cx="50148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-m pip install Django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79550" y="2857500"/>
            <a:ext cx="63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On va chercher à se situer où l’on souhaite créer le projet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79550" y="3332400"/>
            <a:ext cx="8009100" cy="117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pwd -&gt; Affiche le dossier courant   (exemple /Users/kevin/)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 -&gt; Afficher la liste des dossiers et fichiers contenus dans le dossier courant</a:t>
            </a:r>
            <a:endParaRPr sz="1050">
              <a:solidFill>
                <a:srgbClr val="3030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je souhaite aller sur le bureau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 desktop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(venv) base nom_user@nom_pc desktop </a:t>
            </a:r>
            <a:r>
              <a:rPr lang="fr" sz="750">
                <a:solidFill>
                  <a:srgbClr val="F2F2F2"/>
                </a:solidFill>
              </a:rPr>
              <a:t>%</a:t>
            </a:r>
            <a:endParaRPr sz="75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4 : Gestion des templates</a:t>
            </a:r>
            <a:endParaRPr/>
          </a:p>
        </p:txBody>
      </p:sp>
      <p:sp>
        <p:nvSpPr>
          <p:cNvPr id="299" name="Google Shape;299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oboto"/>
              <a:buChar char="●"/>
            </a:pPr>
            <a:r>
              <a:rPr lang="fr" sz="1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Rapide explication de balisage HTML</a:t>
            </a:r>
            <a:endParaRPr sz="1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oboto"/>
              <a:buChar char="●"/>
            </a:pPr>
            <a:r>
              <a:rPr lang="fr" sz="1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Visualisation de la page (ajout de CSS, optionnel)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Templates de base </a:t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346125" y="1017725"/>
            <a:ext cx="4636500" cy="306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load static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Test_page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wrapper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On laisse vide ici pour le moment  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5079100" y="1017725"/>
            <a:ext cx="3847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On va commencer simplement par ceci.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Voici la </a:t>
            </a:r>
            <a:r>
              <a:rPr lang="fr">
                <a:solidFill>
                  <a:schemeClr val="dk1"/>
                </a:solidFill>
              </a:rPr>
              <a:t>structure</a:t>
            </a:r>
            <a:r>
              <a:rPr lang="fr">
                <a:solidFill>
                  <a:schemeClr val="dk1"/>
                </a:solidFill>
              </a:rPr>
              <a:t> de base du code HTML. </a:t>
            </a:r>
            <a:br>
              <a:rPr lang="fr">
                <a:solidFill>
                  <a:schemeClr val="dk1"/>
                </a:solidFill>
              </a:rPr>
            </a:br>
            <a:br>
              <a:rPr lang="fr">
                <a:solidFill>
                  <a:schemeClr val="dk1"/>
                </a:solidFill>
              </a:rPr>
            </a:br>
            <a:r>
              <a:rPr lang="fr">
                <a:solidFill>
                  <a:schemeClr val="dk1"/>
                </a:solidFill>
              </a:rPr>
              <a:t>{% load static %}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permet de charger les fichiers qu’on a collecté précédemment et qui se situe dans le dossier static.  (js, css etc)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Ce fichier </a:t>
            </a:r>
            <a:r>
              <a:rPr lang="fr">
                <a:solidFill>
                  <a:schemeClr val="dk1"/>
                </a:solidFill>
              </a:rPr>
              <a:t>s'appellera index</a:t>
            </a:r>
            <a:r>
              <a:rPr lang="fr">
                <a:solidFill>
                  <a:schemeClr val="dk1"/>
                </a:solidFill>
              </a:rPr>
              <a:t>.html, puis vous on va le dupliquer pour image.html (cf </a:t>
            </a:r>
            <a:r>
              <a:rPr lang="fr" u="sng">
                <a:solidFill>
                  <a:schemeClr val="hlink"/>
                </a:solidFill>
                <a:hlinkClick action="ppaction://hlinksldjump" r:id="rId3"/>
              </a:rPr>
              <a:t>Créations de la vue</a:t>
            </a:r>
            <a:r>
              <a:rPr lang="f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Nous verrons juste après comment </a:t>
            </a:r>
            <a:r>
              <a:rPr lang="fr">
                <a:solidFill>
                  <a:schemeClr val="dk1"/>
                </a:solidFill>
              </a:rPr>
              <a:t>rationaliser.</a:t>
            </a: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Package complémentaire</a:t>
            </a:r>
            <a:endParaRPr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5206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fr" sz="1400"/>
              <a:t>Il peut vous être demandé d’installer Pillow. Ce n’est pas le sujet ici, mais on peut également installer un environnement virtuel Python et installer tous les packages à l’intérieur. </a:t>
            </a:r>
            <a:br>
              <a:rPr lang="fr" sz="1400"/>
            </a:br>
            <a:r>
              <a:rPr lang="fr" sz="1400"/>
              <a:t>Lors d’un nouveau projet le nécessaire sera donc déjà présent</a:t>
            </a:r>
            <a:br>
              <a:rPr lang="fr" sz="1400"/>
            </a:br>
            <a:endParaRPr sz="1400"/>
          </a:p>
        </p:txBody>
      </p:sp>
      <p:sp>
        <p:nvSpPr>
          <p:cNvPr id="314" name="Google Shape;314;p44"/>
          <p:cNvSpPr txBox="1"/>
          <p:nvPr/>
        </p:nvSpPr>
        <p:spPr>
          <a:xfrm>
            <a:off x="311700" y="3037325"/>
            <a:ext cx="50475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-m pip install Pillow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 des Posts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 txBox="1"/>
          <p:nvPr/>
        </p:nvSpPr>
        <p:spPr>
          <a:xfrm>
            <a:off x="362200" y="1017725"/>
            <a:ext cx="5618400" cy="374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for post in posts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{{post.post_name}}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{{post.date_create}}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{% for categorie in post.categories.all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#{{ categorie.name }}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{% endfor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 post.description }}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media/{{post.media.image  }}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endfor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1" name="Google Shape;321;p45"/>
          <p:cNvCxnSpPr>
            <a:stCxn id="322" idx="1"/>
          </p:cNvCxnSpPr>
          <p:nvPr/>
        </p:nvCxnSpPr>
        <p:spPr>
          <a:xfrm flipH="1">
            <a:off x="2543325" y="382375"/>
            <a:ext cx="3469500" cy="9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45"/>
          <p:cNvSpPr txBox="1"/>
          <p:nvPr/>
        </p:nvSpPr>
        <p:spPr>
          <a:xfrm>
            <a:off x="6012825" y="209275"/>
            <a:ext cx="31473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context_name= post (rappel)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3" name="Google Shape;323;p45"/>
          <p:cNvCxnSpPr>
            <a:stCxn id="324" idx="1"/>
          </p:cNvCxnSpPr>
          <p:nvPr/>
        </p:nvCxnSpPr>
        <p:spPr>
          <a:xfrm flipH="1">
            <a:off x="3734950" y="1206850"/>
            <a:ext cx="2382000" cy="10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5"/>
          <p:cNvSpPr txBox="1"/>
          <p:nvPr/>
        </p:nvSpPr>
        <p:spPr>
          <a:xfrm>
            <a:off x="6116950" y="629650"/>
            <a:ext cx="2584500" cy="115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va chercher ici, l’ensemble des catégories du post avec post.categories.all.</a:t>
            </a:r>
            <a:b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itère donc sur cette liste, puis on affiche chaque nom (le # c’est pour la déco)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6116950" y="1858225"/>
            <a:ext cx="2640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Pour les conditions if / elif / else  et les boucles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La syntaxe sera toujours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{% if  condition%}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{% elif %}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{% else %}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{% endif 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La valeur sera toujours affiché {{ value }}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(Nous verrons les cas spécifiques -&gt; lien / form / url …)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 uniquement des images</a:t>
            </a:r>
            <a:endParaRPr/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311700" y="1152475"/>
            <a:ext cx="8520600" cy="1310700"/>
          </a:xfrm>
          <a:prstGeom prst="rect">
            <a:avLst/>
          </a:prstGeom>
          <a:solidFill>
            <a:srgbClr val="28282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for post in images %}  </a:t>
            </a:r>
            <a:r>
              <a:rPr i="1" lang="fr" sz="1050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&lt;!-- default si pas de context_name = object_list→</a:t>
            </a:r>
            <a:endParaRPr i="1" sz="105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/media/{{ post.image }}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{% endfor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333000" y="2535525"/>
            <a:ext cx="847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Donc maintenant nous avons donc deux templates. Un pour les posts et un pour les images. Maintenant il s’agit de naviguer entre les deux pages. Nos urls sont correctement </a:t>
            </a:r>
            <a:r>
              <a:rPr lang="fr">
                <a:solidFill>
                  <a:schemeClr val="dk1"/>
                </a:solidFill>
              </a:rPr>
              <a:t>paramétrées</a:t>
            </a:r>
            <a:r>
              <a:rPr lang="fr">
                <a:solidFill>
                  <a:schemeClr val="dk1"/>
                </a:solidFill>
              </a:rPr>
              <a:t> donc maintenant il s’agit de créer un menu.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Menu de navigation</a:t>
            </a:r>
            <a:endParaRPr/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332075" y="1155400"/>
            <a:ext cx="50169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{% url ‘post_index’ %}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{% url 'image_page' %}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{% url ‘admin:index’ %}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47"/>
          <p:cNvCxnSpPr>
            <a:stCxn id="340" idx="1"/>
          </p:cNvCxnSpPr>
          <p:nvPr/>
        </p:nvCxnSpPr>
        <p:spPr>
          <a:xfrm flipH="1">
            <a:off x="3179625" y="1075700"/>
            <a:ext cx="3074700" cy="8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47"/>
          <p:cNvSpPr txBox="1"/>
          <p:nvPr/>
        </p:nvSpPr>
        <p:spPr>
          <a:xfrm>
            <a:off x="6254325" y="660050"/>
            <a:ext cx="25113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Rappelez vous, ce sont les noms des </a:t>
            </a:r>
            <a:r>
              <a:rPr lang="fr" sz="105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action="ppaction://hlinksldjump" r:id="rId3"/>
              </a:rPr>
              <a:t>urls</a:t>
            </a: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(cf urls.py)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fichier base.html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311700" y="1152475"/>
            <a:ext cx="8520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1430"/>
              <a:t>Maintenant qu’on a tous les éléments, nous allons reprendre le fichier de base. (index.html ou image.html n’importe et nous allons garder uniquement la base commune cf </a:t>
            </a:r>
            <a:r>
              <a:rPr lang="fr" sz="1430" u="sng">
                <a:solidFill>
                  <a:schemeClr val="hlink"/>
                </a:solidFill>
                <a:hlinkClick action="ppaction://hlinksldjump" r:id="rId3"/>
              </a:rPr>
              <a:t>Templates de base</a:t>
            </a:r>
            <a:r>
              <a:rPr lang="fr" sz="1430"/>
              <a:t> ).</a:t>
            </a:r>
            <a:endParaRPr sz="14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430"/>
              <a:t>Vous allez dupliquer cette base et l’appeler base.html </a:t>
            </a:r>
            <a:endParaRPr sz="14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430"/>
              <a:t>Alors oui, on ne va pas copier notre menu 2 fois ni copier coller à chaque fois que l’on ajoute un fichier HTML des choses qui ne bougent pas. </a:t>
            </a:r>
            <a:endParaRPr sz="143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fr" sz="1430"/>
              <a:t>Donc nous allons créer un template générique. </a:t>
            </a:r>
            <a:br>
              <a:rPr lang="fr" sz="1430"/>
            </a:br>
            <a:r>
              <a:rPr lang="fr" sz="1430"/>
              <a:t>Puis dans chaque fichier HTML nous l’appelerons en tête avec {% extends ‘base.html’ %}</a:t>
            </a:r>
            <a:endParaRPr sz="143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de base.html</a:t>
            </a:r>
            <a:endParaRPr/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311700" y="1152475"/>
            <a:ext cx="36084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Nous allons rajouter dans le bloc &lt;div id=”wrapper”&gt;.</a:t>
            </a:r>
            <a:br>
              <a:rPr lang="fr" sz="1400"/>
            </a:br>
            <a:r>
              <a:rPr lang="fr" sz="1400"/>
              <a:t>Les éléments suivants 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{% block content %}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{% endblock %}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Le fichier doit donc ressembler à : </a:t>
            </a:r>
            <a:endParaRPr sz="1400"/>
          </a:p>
        </p:txBody>
      </p:sp>
      <p:sp>
        <p:nvSpPr>
          <p:cNvPr id="353" name="Google Shape;353;p49"/>
          <p:cNvSpPr txBox="1"/>
          <p:nvPr/>
        </p:nvSpPr>
        <p:spPr>
          <a:xfrm>
            <a:off x="4195800" y="1038300"/>
            <a:ext cx="4636500" cy="355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load static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Test_page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&lt;!-- rappelez vous du menu on le colle ici -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–&gt;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wrapper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	{% block content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	{% endblock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des fichiers index.html et image.html</a:t>
            </a:r>
            <a:endParaRPr/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23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Maintenant que nous avons un fichier standard. Nous pouvons faire le ménage sur les autres. Vos fichiers devront ressembler à 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(je prends l’exemple d’index.html mais ceci sera pareil pour image.html ou d’autres fichier html)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0" name="Google Shape;360;p50"/>
          <p:cNvSpPr txBox="1"/>
          <p:nvPr/>
        </p:nvSpPr>
        <p:spPr>
          <a:xfrm>
            <a:off x="3984400" y="1017725"/>
            <a:ext cx="4781400" cy="345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extends ‘base.html’ %}</a:t>
            </a:r>
            <a:endParaRPr sz="8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block content %}</a:t>
            </a: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8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for post in posts %}</a:t>
            </a:r>
            <a:endParaRPr sz="8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{{post.post_name}}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{{post.date_create}}</a:t>
            </a:r>
            <a:endParaRPr sz="8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{% for categorie in post.categories.all %}</a:t>
            </a:r>
            <a:endParaRPr sz="8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=""&gt;</a:t>
            </a: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#{{ categorie.name }}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{% endfor %}</a:t>
            </a:r>
            <a:endParaRPr sz="8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 post.description }}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8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media/{{post.media.image  }}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endfor %}</a:t>
            </a:r>
            <a:endParaRPr sz="8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8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8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endblock %}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Sources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Github - </a:t>
            </a:r>
            <a:r>
              <a:rPr lang="fr" u="sng">
                <a:solidFill>
                  <a:schemeClr val="hlink"/>
                </a:solidFill>
                <a:hlinkClick r:id="rId3"/>
              </a:rPr>
              <a:t>Django Initiation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projet, documentation officielle : 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https://docs.djangoproject.com/fr/4.0/intro/tutorial01/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blog : </a:t>
            </a:r>
            <a:r>
              <a:rPr lang="fr" u="sng">
                <a:solidFill>
                  <a:schemeClr val="hlink"/>
                </a:solidFill>
                <a:hlinkClick r:id="rId5"/>
              </a:rPr>
              <a:t>https://www.docstring.fr/blog/creer-un-blog-avec-django/#creation-de-lapplication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projet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49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django-admin startproject truc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4925"/>
            <a:ext cx="3108367" cy="31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984400" y="1803050"/>
            <a:ext cx="36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823425" y="1827200"/>
            <a:ext cx="50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Si problème d’installation :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354675" y="3236625"/>
            <a:ext cx="16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984400" y="2463075"/>
            <a:ext cx="4848000" cy="90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pip install venv</a:t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source venv/bin/activate </a:t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Premier lancement Serveur - Création superUser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24763"/>
            <a:ext cx="85206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va lancer le serveur de développement (ceci doit générer par la suite un fichier db.sqlite3)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Il s’agit d’un fichier permettant de gérer du SQL sans serveur SQL </a:t>
            </a:r>
            <a:endParaRPr sz="1400"/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2436775"/>
            <a:ext cx="4467300" cy="53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python manage.py makemigrations</a:t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python manage.py migrate</a:t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3042625"/>
            <a:ext cx="777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Ceci va permettre de créer dans la base de données les modèles de bases Django, notamment la gestion utilisateurs. On va par ailleurs créer un superUser.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3799300"/>
            <a:ext cx="4467300" cy="108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manage.py createsuperuser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: test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 address : test@test.com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Password : test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Password(again): test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1891600"/>
            <a:ext cx="44673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python manage.py  runserver #Access 127.0.0.1:8000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la première application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Une fois le projet crée, on va créer la première application 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42700" y="1642050"/>
            <a:ext cx="5851800" cy="53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python manage.py startapp polls</a:t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mv polls truc/ #on déplace le dossier polls dans truc </a:t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02475" y="2141125"/>
            <a:ext cx="3622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On déplace donc l’application polls dans le dossier du projet. </a:t>
            </a:r>
            <a:br>
              <a:rPr lang="fr">
                <a:solidFill>
                  <a:schemeClr val="dk1"/>
                </a:solidFill>
              </a:rPr>
            </a:br>
            <a:r>
              <a:rPr lang="fr">
                <a:solidFill>
                  <a:schemeClr val="dk1"/>
                </a:solidFill>
              </a:rPr>
              <a:t>Il y’a différentes </a:t>
            </a:r>
            <a:r>
              <a:rPr lang="fr">
                <a:solidFill>
                  <a:schemeClr val="dk1"/>
                </a:solidFill>
              </a:rPr>
              <a:t>possibilités</a:t>
            </a:r>
            <a:r>
              <a:rPr lang="fr">
                <a:solidFill>
                  <a:schemeClr val="dk1"/>
                </a:solidFill>
              </a:rPr>
              <a:t> de localisation d’application, qu’on abordera pas, pour l’instant.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L'arborescence</a:t>
            </a:r>
            <a:r>
              <a:rPr lang="fr">
                <a:solidFill>
                  <a:schemeClr val="dk1"/>
                </a:solidFill>
              </a:rPr>
              <a:t> doit être désormais  =&gt;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625" y="2254200"/>
            <a:ext cx="3675467" cy="26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Arborescence</a:t>
            </a:r>
            <a:r>
              <a:rPr lang="fr"/>
              <a:t> de l’application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50650" y="1152475"/>
            <a:ext cx="49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apps.py -&gt; nom de l’application (qui peut être modifiée)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migrations -&gt; dossier gardant en mémoire les migrations de models (à voir plus tard)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tests.py -&gt; pour la création de test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views.py -&gt; utiliser pour la création des vues, c’est à dire ce qu’on verra à la fin sur la page HTML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urls.py (que l’on va créer, ce fichier sera utilisé pour gérer les routes dans l’application) </a:t>
            </a:r>
            <a:endParaRPr sz="14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389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de l’application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touch urls.py # création du fichier urls.py (ne pas oublier de le faire dans le dossier de l’app)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80075"/>
            <a:ext cx="6595376" cy="13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77575"/>
            <a:ext cx="6595374" cy="165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>
            <a:stCxn id="117" idx="1"/>
          </p:cNvCxnSpPr>
          <p:nvPr/>
        </p:nvCxnSpPr>
        <p:spPr>
          <a:xfrm flipH="1">
            <a:off x="2012425" y="2464050"/>
            <a:ext cx="5223900" cy="198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 txBox="1"/>
          <p:nvPr/>
        </p:nvSpPr>
        <p:spPr>
          <a:xfrm>
            <a:off x="7236325" y="2263950"/>
            <a:ext cx="17868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 du projet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du fichier settings.py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1359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 truc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vous devez être maintenant situé dans le dossier truc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pas obligatoire de changer de dossier.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le fichier setting.py est toujours et doit toujours être à la racine du projet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63875"/>
            <a:ext cx="3890829" cy="23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529" y="2646225"/>
            <a:ext cx="3536769" cy="23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4169525" y="3469250"/>
            <a:ext cx="1038300" cy="7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FFFFFF"/>
      </a:lt1>
      <a:dk2>
        <a:srgbClr val="F5F8F4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68FC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