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6cdc739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466cdc739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6cdc739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66cdc739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66cdc739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66cdc739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6cdc739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66cdc739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683f6b3c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683f6b3c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66cdc739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66cdc739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83f6b3c7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683f6b3c7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683f6b3c7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683f6b3c7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4683f6b3c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4683f6b3c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83f6b3c7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683f6b3c7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654e8a4b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4654e8a4b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83f6b3c7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4683f6b3c7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54e8a4b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4654e8a4b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6cdc739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466cdc739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83f6b3c7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4683f6b3c7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83f6b3c7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683f6b3c7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83f6b3c7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4683f6b3c7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4683f6b3c7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4683f6b3c7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4683f6b3c7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4683f6b3c7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4683f6b3c7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4683f6b3c7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83f6b3c7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4683f6b3c7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66cdc73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66cdc73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54e8a4b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4654e8a4b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6be684a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46be684a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46be684a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46be684a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be684a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46be684a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6be684af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46be684af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be684af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46be684af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be684af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46be684af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46be684af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46be684af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46be684af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46be684af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46be684af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46be684af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66cdc73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66cdc73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54e8a4b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4654e8a4b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6cdc739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6cdc739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66cdc739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66cdc739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66cdc739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66cdc739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66cdc739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66cdc739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6cdc739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66cdc739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 1">
  <p:cSld name="CUSTOM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41200" y="1266200"/>
            <a:ext cx="8446500" cy="3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jango_theme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499000" y="1159200"/>
            <a:ext cx="4007400" cy="32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/>
        </p:nvSpPr>
        <p:spPr>
          <a:xfrm>
            <a:off x="4943125" y="1228575"/>
            <a:ext cx="3590100" cy="34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C4B3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tiny.cloud/docs/tinymce/6/basic-setup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dnjs.cloudflare.com/ajax/libs/tinymce/6.0.2/tinymce.min.j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etbootstrap.com/docs/5.2/getting-started/introduction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ocs.djangoproject.com/fr/4.0/howto/static-files/" TargetMode="External"/><Relationship Id="rId4" Type="http://schemas.openxmlformats.org/officeDocument/2006/relationships/hyperlink" Target="https://karansthr.gitlab.io/fosstack/how-to-set-up-tinymce-in-django-app/index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Django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Urls 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Maintenant il faut que nous gérions les URLS.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/>
              <a:t>C’est-à-dire que quand on clique sur le lien du post, on se retrouve donc avec l’ensemble des articles associés. </a:t>
            </a:r>
            <a:endParaRPr sz="1400"/>
          </a:p>
        </p:txBody>
      </p:sp>
      <p:sp>
        <p:nvSpPr>
          <p:cNvPr id="127" name="Google Shape;127;p22"/>
          <p:cNvSpPr txBox="1"/>
          <p:nvPr/>
        </p:nvSpPr>
        <p:spPr>
          <a:xfrm>
            <a:off x="311700" y="2208300"/>
            <a:ext cx="6864300" cy="1558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urlpatterns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('',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PostListView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as_view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home_page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"),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post/&lt;int:pk&gt;/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views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ArticleView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post_page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"),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image/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PostMediaView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as_view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image_page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8" name="Google Shape;128;p22"/>
          <p:cNvCxnSpPr>
            <a:endCxn id="129" idx="1"/>
          </p:cNvCxnSpPr>
          <p:nvPr/>
        </p:nvCxnSpPr>
        <p:spPr>
          <a:xfrm>
            <a:off x="1462875" y="2926025"/>
            <a:ext cx="2024400" cy="15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2"/>
          <p:cNvSpPr txBox="1"/>
          <p:nvPr/>
        </p:nvSpPr>
        <p:spPr>
          <a:xfrm>
            <a:off x="3487275" y="4135925"/>
            <a:ext cx="5299800" cy="6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Nous avons rajouté cette ligne, permettant donc d’afficher le contenu d’un post.  Noté le &lt;int:pk&gt; , on va choisir la </a:t>
            </a:r>
            <a:r>
              <a:rPr lang="fr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simplicité</a:t>
            </a:r>
            <a:r>
              <a:rPr lang="fr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et demander à l’url d’aller chercher un post par son id 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Modification du menu 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1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Nous avions au départ notre menu en dur , dans le fichier base.html.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/>
              <a:t>Nous allons donc créer un fichier nav.html et modifier notre fichier base.html en conséquence. Dans le fichier nav.html</a:t>
            </a:r>
            <a:endParaRPr sz="1400"/>
          </a:p>
        </p:txBody>
      </p:sp>
      <p:sp>
        <p:nvSpPr>
          <p:cNvPr id="136" name="Google Shape;136;p23"/>
          <p:cNvSpPr txBox="1"/>
          <p:nvPr/>
        </p:nvSpPr>
        <p:spPr>
          <a:xfrm>
            <a:off x="311700" y="2475250"/>
            <a:ext cx="7683000" cy="2528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{% block nav %}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navbar navbar-expand-lg navbar-dark bg-light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collapse navbar-collapse justify-content-around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navbarSupportedContent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navbar-nav mr-auto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nav-item active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nav-item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{% url 'home_page' %}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nav-item active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nav-item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{% url 'image_page' %}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{% if user.is_staff %}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nav-item active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nav-item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{% url 'admin:index' %}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Admin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{% endif %}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{% endblock %}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2-Modification du menu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/>
              <a:t>Nous avons crée le fichier nav.html maintenant il faut le mettre en relation avec notre fichier base.html</a:t>
            </a:r>
            <a:endParaRPr sz="1400"/>
          </a:p>
        </p:txBody>
      </p:sp>
      <p:sp>
        <p:nvSpPr>
          <p:cNvPr id="143" name="Google Shape;143;p24"/>
          <p:cNvSpPr txBox="1"/>
          <p:nvPr/>
        </p:nvSpPr>
        <p:spPr>
          <a:xfrm>
            <a:off x="533675" y="1619425"/>
            <a:ext cx="321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404875" y="1619425"/>
            <a:ext cx="5299800" cy="185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9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90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wrapper</a:t>
            </a: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fr" sz="9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 sz="90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=”container container-fluid”</a:t>
            </a: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90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{% block nav %} {% include 'nav.html' %}{% endblock %}</a:t>
            </a:r>
            <a:endParaRPr sz="9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9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90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container main</a:t>
            </a: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90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{% block content %}</a:t>
            </a:r>
            <a:endParaRPr sz="9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{% endblock %}</a:t>
            </a:r>
            <a:endParaRPr sz="9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9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90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9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90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Déroulement 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88" y="1152463"/>
            <a:ext cx="49625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 1.2</a:t>
            </a:r>
            <a:endParaRPr/>
          </a:p>
        </p:txBody>
      </p:sp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Installation env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Installation de Mysql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Modification settings.py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Installation de l’environnement virtuel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5206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Si ce n’est pas encore fait, il va falloir installer un environnement virtuel. Ceci va permettre d’installer des modules complémentaires et ils seront </a:t>
            </a:r>
            <a:r>
              <a:rPr lang="fr" sz="1400"/>
              <a:t>directement</a:t>
            </a:r>
            <a:r>
              <a:rPr lang="fr" sz="1400"/>
              <a:t> accessibles dans cet environnement.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2F2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5" name="Google Shape;165;p27"/>
          <p:cNvSpPr txBox="1"/>
          <p:nvPr/>
        </p:nvSpPr>
        <p:spPr>
          <a:xfrm>
            <a:off x="311700" y="2383125"/>
            <a:ext cx="7804500" cy="218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397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2F2F2"/>
                </a:solidFill>
                <a:latin typeface="Consolas"/>
                <a:ea typeface="Consolas"/>
                <a:cs typeface="Consolas"/>
                <a:sym typeface="Consolas"/>
              </a:rPr>
              <a:t>#commande valable sur Mac OS</a:t>
            </a:r>
            <a:endParaRPr sz="1050">
              <a:solidFill>
                <a:srgbClr val="F2F2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2F2F2"/>
                </a:solidFill>
                <a:latin typeface="Consolas"/>
                <a:ea typeface="Consolas"/>
                <a:cs typeface="Consolas"/>
                <a:sym typeface="Consolas"/>
              </a:rPr>
              <a:t>python3 -m venv envname</a:t>
            </a:r>
            <a:endParaRPr sz="1050">
              <a:solidFill>
                <a:srgbClr val="F2F2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2F2F2"/>
                </a:solidFill>
                <a:latin typeface="Consolas"/>
                <a:ea typeface="Consolas"/>
                <a:cs typeface="Consolas"/>
                <a:sym typeface="Consolas"/>
              </a:rPr>
              <a:t>source envname/bin/activate </a:t>
            </a:r>
            <a:endParaRPr sz="1050">
              <a:solidFill>
                <a:srgbClr val="F2F2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2F2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Requirements.txt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10725"/>
            <a:ext cx="6986100" cy="1419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latin typeface="Consolas"/>
                <a:ea typeface="Consolas"/>
                <a:cs typeface="Consolas"/>
                <a:sym typeface="Consolas"/>
              </a:rPr>
              <a:t>mysql&gt;=0.0.3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50">
                <a:latin typeface="Consolas"/>
                <a:ea typeface="Consolas"/>
                <a:cs typeface="Consolas"/>
                <a:sym typeface="Consolas"/>
              </a:rPr>
              <a:t>mysqlclient&gt;=2.1.0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50">
                <a:latin typeface="Consolas"/>
                <a:ea typeface="Consolas"/>
                <a:cs typeface="Consolas"/>
                <a:sym typeface="Consolas"/>
              </a:rPr>
              <a:t>django-tinymce&gt;=3.4.0 #(prochaine partie)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050">
                <a:latin typeface="Consolas"/>
                <a:ea typeface="Consolas"/>
                <a:cs typeface="Consolas"/>
                <a:sym typeface="Consolas"/>
              </a:rPr>
              <a:t>Pillow&gt;=2.2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311700" y="2914100"/>
            <a:ext cx="4809600" cy="115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2F2F2"/>
                </a:solidFill>
                <a:latin typeface="Consolas"/>
                <a:ea typeface="Consolas"/>
                <a:cs typeface="Consolas"/>
                <a:sym typeface="Consolas"/>
              </a:rPr>
              <a:t>python3 -m pip install --upgrade pip</a:t>
            </a:r>
            <a:endParaRPr sz="750">
              <a:solidFill>
                <a:srgbClr val="9FA01C"/>
              </a:solidFill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2F2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1900"/>
              </a:spcBef>
              <a:spcAft>
                <a:spcPts val="1900"/>
              </a:spcAft>
              <a:buNone/>
            </a:pPr>
            <a:r>
              <a:rPr lang="fr" sz="1050">
                <a:solidFill>
                  <a:srgbClr val="F2F2F2"/>
                </a:solidFill>
                <a:latin typeface="Consolas"/>
                <a:ea typeface="Consolas"/>
                <a:cs typeface="Consolas"/>
                <a:sym typeface="Consolas"/>
              </a:rPr>
              <a:t>python3 -m pip install -r requirements.txt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d’un dump de la db.sqlite3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745900" y="1937150"/>
            <a:ext cx="3203700" cy="793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latin typeface="Consolas"/>
                <a:ea typeface="Consolas"/>
                <a:cs typeface="Consolas"/>
                <a:sym typeface="Consolas"/>
              </a:rPr>
              <a:t>python manage.py dumpdata&gt; data.json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050">
                <a:latin typeface="Consolas"/>
                <a:ea typeface="Consolas"/>
                <a:cs typeface="Consolas"/>
                <a:sym typeface="Consolas"/>
              </a:rPr>
              <a:t>python manage.py loaddata data.json </a:t>
            </a:r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567800" y="1194025"/>
            <a:ext cx="770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Voici les commandes à retenir. La première pour faire le dump et la seconde pour migrer les données dans MySql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745900" y="2911700"/>
            <a:ext cx="6909600" cy="131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 la première ne fonctionne pas quand vous load les données dans SQL annulé les modification (CTRL +Z) puis lancer la première ligne. </a:t>
            </a:r>
            <a:b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Remettez toutes les modifications puis lancer la seconde ligne 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./manage.py dumpdata --exclude auth.permission --exclude contenttypes &gt; db.json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./manage.py loaddata db.json 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Modification de Settings.py 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152475"/>
            <a:ext cx="8520600" cy="1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Une fois Mysql installé va falloir dire à Django que la base de donnée se situe sur Mysql et non db.sqlite.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On va en profiter pour créer un fichier .env dans notre dossier racine. Ce permettra de mettre toutes les infos </a:t>
            </a:r>
            <a:r>
              <a:rPr lang="fr" sz="1400"/>
              <a:t>confidentielles</a:t>
            </a:r>
            <a:r>
              <a:rPr lang="fr" sz="1400"/>
              <a:t> dedans.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87" name="Google Shape;187;p30"/>
          <p:cNvSpPr txBox="1"/>
          <p:nvPr/>
        </p:nvSpPr>
        <p:spPr>
          <a:xfrm>
            <a:off x="311700" y="2303450"/>
            <a:ext cx="3120000" cy="1612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DJANGO_DATABASE_HOST=nameHost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DJANGO_DATABASE_NAME=nameBDD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DJANGO_DATABASE_USER=User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DJANGO_DATABASE_PASSWORD=mdpUser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DJANGO_DATABASE_PORT=3306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/>
        </p:nvSpPr>
        <p:spPr>
          <a:xfrm>
            <a:off x="3907725" y="2363000"/>
            <a:ext cx="2955900" cy="149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fr" sz="10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0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dotenv</a:t>
            </a:r>
            <a:r>
              <a:rPr lang="fr" sz="10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fr" sz="10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fr" sz="10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0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load_dotenv</a:t>
            </a:r>
            <a:endParaRPr sz="1000">
              <a:solidFill>
                <a:srgbClr val="82AA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fr" sz="10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0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dotenv</a:t>
            </a:r>
            <a:r>
              <a:rPr lang="fr" sz="10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fr" sz="10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fr" sz="10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0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dotenv_values</a:t>
            </a:r>
            <a:endParaRPr sz="1000">
              <a:solidFill>
                <a:srgbClr val="82AA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load_dotenv</a:t>
            </a:r>
            <a:r>
              <a:rPr lang="fr" sz="10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00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config </a:t>
            </a:r>
            <a:r>
              <a:rPr lang="fr" sz="10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0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dotenv_values</a:t>
            </a:r>
            <a:r>
              <a:rPr lang="fr" sz="10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fr" sz="100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.env</a:t>
            </a:r>
            <a:r>
              <a:rPr lang="fr" sz="10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 sz="100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6022350" y="4068450"/>
            <a:ext cx="2955900" cy="6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copier ces lignes en haut de votre fichier settings.py après les autres import</a:t>
            </a:r>
            <a:endParaRPr i="1"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0" name="Google Shape;190;p30"/>
          <p:cNvCxnSpPr>
            <a:stCxn id="188" idx="3"/>
            <a:endCxn id="189" idx="0"/>
          </p:cNvCxnSpPr>
          <p:nvPr/>
        </p:nvCxnSpPr>
        <p:spPr>
          <a:xfrm>
            <a:off x="6863625" y="3109550"/>
            <a:ext cx="636600" cy="9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2.Modification de settings.py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8520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Allez dans votre settings.py et remplacer le bloc DATABASE par celui ci</a:t>
            </a:r>
            <a:endParaRPr/>
          </a:p>
        </p:txBody>
      </p:sp>
      <p:sp>
        <p:nvSpPr>
          <p:cNvPr id="197" name="Google Shape;197;p31"/>
          <p:cNvSpPr txBox="1"/>
          <p:nvPr/>
        </p:nvSpPr>
        <p:spPr>
          <a:xfrm>
            <a:off x="311700" y="1803575"/>
            <a:ext cx="4809600" cy="277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DATABASES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':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ENGINE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':'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django.db.backends.mysql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':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os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environ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DJANGO_DATABASE_NAME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"),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':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os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environ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DJANGO_DATABASE_USER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"),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':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os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environ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DJANGO_DATABASE_PASSWORD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"),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HOST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':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os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environ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DJANGO_DATABASE_HOST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"),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':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os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environ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DJANGO_DATABASE_PORT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 1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Gestions des posts </a:t>
            </a:r>
            <a:endParaRPr/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Reprise du projet précédent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Mise en place de CSS avec </a:t>
            </a:r>
            <a:r>
              <a:rPr lang="fr"/>
              <a:t>Bootstrap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Création d’un modèle Article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Gérer les urls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 de paramétrage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Voilà MySql est votre nouvelle base de données. </a:t>
            </a:r>
            <a:br>
              <a:rPr lang="fr"/>
            </a:br>
            <a:r>
              <a:rPr lang="fr"/>
              <a:t>N’oubliez pas en effet de créer la database.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R</a:t>
            </a:r>
            <a:r>
              <a:rPr lang="fr"/>
              <a:t>eprenez</a:t>
            </a:r>
            <a:r>
              <a:rPr lang="fr"/>
              <a:t> la seconde ligne de code pour migrer les données dans MySQL, relancez le serveur de développement pour vérifier et allez sur Workbrench puis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&gt; USE ‘name_database’;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&gt; SHOW TABLES;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  2 </a:t>
            </a:r>
            <a:endParaRPr/>
          </a:p>
        </p:txBody>
      </p:sp>
      <p:sp>
        <p:nvSpPr>
          <p:cNvPr id="209" name="Google Shape;209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Mise en place de</a:t>
            </a:r>
            <a:r>
              <a:rPr lang="fr"/>
              <a:t> tinymce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Création d’un Article avec Lorem Ipsum et image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Mise en forme de l’article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 d’un éditeur de texte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Une fois </a:t>
            </a:r>
            <a:r>
              <a:rPr lang="fr" sz="1400"/>
              <a:t>après avoir fait</a:t>
            </a:r>
            <a:r>
              <a:rPr lang="fr" sz="1400"/>
              <a:t> les migrations et lancer votre serveur de </a:t>
            </a:r>
            <a:r>
              <a:rPr lang="fr" sz="1400"/>
              <a:t>développement.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Vous remarquez que l’on peut pas faire grand chose, à part du texte brut.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L’avantage c’est qu’il y’a des bibliothèques qui permettent d’améliorer tout cela.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On va pouvoir installer un package , permettant de pouvoir créer des articles et faire des mises en forme avec aucun code, une fois que tout sera paramétré. </a:t>
            </a:r>
            <a:br>
              <a:rPr lang="fr" sz="1400"/>
            </a:br>
            <a:r>
              <a:rPr lang="fr" sz="1400"/>
              <a:t>Ce permettra de créer des articles facilement.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Tinymce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311700" y="1152475"/>
            <a:ext cx="8520600" cy="20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/>
              <a:t>Puisque que nous avons installé un environnement virtuel et déjà installé Tinymce, nous allons le rajouter dans le fichier settings.py , et dans base.html sous différentes formes. (il peut également être rajouté dans urls.py si des bugs surviennent)</a:t>
            </a:r>
            <a:br>
              <a:rPr lang="fr" sz="1400"/>
            </a:br>
            <a:br>
              <a:rPr lang="fr" sz="1400"/>
            </a:br>
            <a:r>
              <a:rPr lang="fr" sz="1400"/>
              <a:t>Premièrement, nous</a:t>
            </a:r>
            <a:r>
              <a:rPr lang="fr" sz="1400"/>
              <a:t> allons le déclarer comme </a:t>
            </a:r>
            <a:r>
              <a:rPr lang="fr" sz="1400"/>
              <a:t>application</a:t>
            </a:r>
            <a:r>
              <a:rPr lang="fr" sz="1400"/>
              <a:t> </a:t>
            </a:r>
            <a:r>
              <a:rPr lang="fr" sz="1400"/>
              <a:t>installée</a:t>
            </a:r>
            <a:r>
              <a:rPr lang="fr" sz="1400"/>
              <a:t> dans django. </a:t>
            </a:r>
            <a:endParaRPr sz="1400"/>
          </a:p>
        </p:txBody>
      </p:sp>
      <p:sp>
        <p:nvSpPr>
          <p:cNvPr id="223" name="Google Shape;223;p35"/>
          <p:cNvSpPr txBox="1"/>
          <p:nvPr/>
        </p:nvSpPr>
        <p:spPr>
          <a:xfrm>
            <a:off x="311700" y="3039350"/>
            <a:ext cx="4809600" cy="1439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INSTALLED_APPS </a:t>
            </a: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9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90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90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app.blog</a:t>
            </a: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endParaRPr sz="90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90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tinymce</a:t>
            </a: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endParaRPr sz="90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[...]</a:t>
            </a:r>
            <a:endParaRPr sz="90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90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</a:t>
            </a:r>
            <a:r>
              <a:rPr lang="fr"/>
              <a:t>Tinymce </a:t>
            </a:r>
            <a:r>
              <a:rPr lang="fr" u="sng">
                <a:solidFill>
                  <a:schemeClr val="hlink"/>
                </a:solidFill>
                <a:hlinkClick r:id="rId3"/>
              </a:rPr>
              <a:t>Documentation</a:t>
            </a:r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520600" cy="3832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TINYMCE_DEFAULT_CONFIG 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26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6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26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':</a:t>
            </a:r>
            <a:r>
              <a:rPr lang="fr" sz="26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2650">
                <a:solidFill>
                  <a:srgbClr val="F78C6C"/>
                </a:solidFill>
                <a:latin typeface="Consolas"/>
                <a:ea typeface="Consolas"/>
                <a:cs typeface="Consolas"/>
                <a:sym typeface="Consolas"/>
              </a:rPr>
              <a:t>360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6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26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':</a:t>
            </a:r>
            <a:r>
              <a:rPr lang="fr" sz="26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2650">
                <a:solidFill>
                  <a:srgbClr val="F78C6C"/>
                </a:solidFill>
                <a:latin typeface="Consolas"/>
                <a:ea typeface="Consolas"/>
                <a:cs typeface="Consolas"/>
                <a:sym typeface="Consolas"/>
              </a:rPr>
              <a:t>1120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6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26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cleanup_on_startup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':</a:t>
            </a:r>
            <a:r>
              <a:rPr lang="fr" sz="26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True,</a:t>
            </a:r>
            <a:endParaRPr sz="26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26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custom_undo_redo_levels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':</a:t>
            </a:r>
            <a:r>
              <a:rPr lang="fr" sz="26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2650">
                <a:solidFill>
                  <a:srgbClr val="F78C6C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6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26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selector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':</a:t>
            </a:r>
            <a:r>
              <a:rPr lang="fr" sz="26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26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textarea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endParaRPr sz="26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26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themes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':'</a:t>
            </a:r>
            <a:r>
              <a:rPr lang="fr" sz="26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modern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endParaRPr sz="26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26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plugins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':</a:t>
            </a:r>
            <a:r>
              <a:rPr lang="fr" sz="26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'''</a:t>
            </a:r>
            <a:endParaRPr sz="26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           textcolor save link image media preview codesample contextmenu</a:t>
            </a:r>
            <a:endParaRPr sz="2650">
              <a:solidFill>
                <a:srgbClr val="C3E88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           table code lists fullscreen  insertdatetime  nonbreaking</a:t>
            </a:r>
            <a:endParaRPr sz="2650">
              <a:solidFill>
                <a:srgbClr val="C3E88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           contextmenu directionality searchreplace wordcount visualblocks</a:t>
            </a:r>
            <a:endParaRPr sz="2650">
              <a:solidFill>
                <a:srgbClr val="C3E88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           visualchars code fullscreen autolink lists  charmap print  hr</a:t>
            </a:r>
            <a:endParaRPr sz="2650">
              <a:solidFill>
                <a:srgbClr val="C3E88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           anchor pagebreak</a:t>
            </a:r>
            <a:endParaRPr sz="2650">
              <a:solidFill>
                <a:srgbClr val="C3E88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''',</a:t>
            </a:r>
            <a:endParaRPr sz="26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26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toolbar1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':</a:t>
            </a:r>
            <a:r>
              <a:rPr lang="fr" sz="26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'''</a:t>
            </a:r>
            <a:endParaRPr sz="26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           fullscreen preview bold italic underline | fontselect formatselect fontsizeselect | forecolor backcolor | alignleft alignright |</a:t>
            </a:r>
            <a:endParaRPr sz="2650">
              <a:solidFill>
                <a:srgbClr val="C3E88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           aligncenter alignjustify | indent outdent | bullist numlist table |</a:t>
            </a:r>
            <a:endParaRPr sz="2650">
              <a:solidFill>
                <a:srgbClr val="C3E88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           | link image media | codesample |</a:t>
            </a:r>
            <a:endParaRPr sz="2650">
              <a:solidFill>
                <a:srgbClr val="C3E88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''',</a:t>
            </a:r>
            <a:endParaRPr sz="26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26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toolbar2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':</a:t>
            </a:r>
            <a:r>
              <a:rPr lang="fr" sz="26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'''</a:t>
            </a:r>
            <a:endParaRPr sz="26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           visualblocks visualchars |</a:t>
            </a:r>
            <a:endParaRPr sz="2650">
              <a:solidFill>
                <a:srgbClr val="C3E88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           charmap hr pagebreak nonbreaking anchor |  code |</a:t>
            </a:r>
            <a:endParaRPr sz="2650">
              <a:solidFill>
                <a:srgbClr val="C3E88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''',</a:t>
            </a:r>
            <a:endParaRPr sz="26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26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contextmenu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':</a:t>
            </a:r>
            <a:r>
              <a:rPr lang="fr" sz="26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26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formats | link image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endParaRPr sz="26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26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menubar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':</a:t>
            </a:r>
            <a:r>
              <a:rPr lang="fr" sz="26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True,</a:t>
            </a:r>
            <a:endParaRPr sz="26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26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statusbar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':</a:t>
            </a:r>
            <a:r>
              <a:rPr lang="fr" sz="26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True,</a:t>
            </a:r>
            <a:endParaRPr sz="26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6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6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Tincyme - ajout Base.html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311700" y="1152475"/>
            <a:ext cx="85206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/>
              <a:t>Alors maintenant qu’on a fait les modifications dans settings.py. Nous allons le faire dans base.html pour que nos articles affiche bien la visualisation que l’on a </a:t>
            </a:r>
            <a:r>
              <a:rPr lang="fr" sz="1400"/>
              <a:t>créé</a:t>
            </a:r>
            <a:r>
              <a:rPr lang="fr" sz="1400"/>
              <a:t> et pas uniquement le code HTML. </a:t>
            </a:r>
            <a:endParaRPr sz="1400"/>
          </a:p>
        </p:txBody>
      </p:sp>
      <p:sp>
        <p:nvSpPr>
          <p:cNvPr id="236" name="Google Shape;236;p37"/>
          <p:cNvSpPr txBox="1"/>
          <p:nvPr/>
        </p:nvSpPr>
        <p:spPr>
          <a:xfrm>
            <a:off x="359050" y="1962175"/>
            <a:ext cx="6120300" cy="199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&lt;head&gt;</a:t>
            </a:r>
            <a:endParaRPr sz="90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9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="</a:t>
            </a:r>
            <a:r>
              <a:rPr lang="fr" sz="9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https://cdnjs.cloudflare.com/ajax/libs/tinymce/6.0.2/tinymce.min.js</a:t>
            </a: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"&gt;&lt;/</a:t>
            </a:r>
            <a:r>
              <a:rPr lang="fr" sz="9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90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sz="90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90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[...]</a:t>
            </a:r>
            <a:endParaRPr sz="90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90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9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90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//cdnjs.cloudflare.com/ajax/libs/highlight.js/11.5.1/highlight.min.js</a:t>
            </a: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"&gt;&lt;/</a:t>
            </a:r>
            <a:r>
              <a:rPr lang="fr" sz="9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90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9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" sz="9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hljs</a:t>
            </a: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90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highlightAll</a:t>
            </a:r>
            <a:r>
              <a:rPr lang="fr" sz="9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;&lt;/</a:t>
            </a:r>
            <a:r>
              <a:rPr lang="fr" sz="9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fr" sz="9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90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Modification du modèle Article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article_name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CharField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max_length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78C6C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content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HTMLField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nullcontext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 # en remplacement de TextField ()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post_pk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ForeignKey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on_delete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CASCADE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blank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=False)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order_list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IntegerField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auto_created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=True)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published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BooleanField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__str__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article_name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241265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 txBox="1"/>
          <p:nvPr/>
        </p:nvSpPr>
        <p:spPr>
          <a:xfrm>
            <a:off x="152400" y="2705350"/>
            <a:ext cx="879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Du côté de </a:t>
            </a:r>
            <a:r>
              <a:rPr lang="fr">
                <a:solidFill>
                  <a:schemeClr val="dk1"/>
                </a:solidFill>
              </a:rPr>
              <a:t>l'administration, le "content"</a:t>
            </a:r>
            <a:r>
              <a:rPr lang="fr">
                <a:solidFill>
                  <a:schemeClr val="dk1"/>
                </a:solidFill>
              </a:rPr>
              <a:t> du modèle Article doit désormais </a:t>
            </a:r>
            <a:r>
              <a:rPr lang="fr">
                <a:solidFill>
                  <a:schemeClr val="dk1"/>
                </a:solidFill>
              </a:rPr>
              <a:t>ressembler</a:t>
            </a:r>
            <a:r>
              <a:rPr lang="fr">
                <a:solidFill>
                  <a:schemeClr val="dk1"/>
                </a:solidFill>
              </a:rPr>
              <a:t> à ça.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Modification du template Article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{% extends 'base.html' %}</a:t>
            </a:r>
            <a:endParaRPr sz="10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{% block content %}</a:t>
            </a:r>
            <a:endParaRPr sz="10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fr" sz="10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fr" sz="10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{% for article in articles %}</a:t>
            </a:r>
            <a:endParaRPr sz="10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fr" sz="10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fr" sz="10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fr" sz="10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fr" sz="10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" sz="10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{{ article.content |safe  }}</a:t>
            </a:r>
            <a:r>
              <a:rPr lang="fr" sz="10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fr" sz="10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 # on rajoute | safe afin de pouvoir gérer le code HTML </a:t>
            </a:r>
            <a:endParaRPr sz="10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fr" sz="10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fr" sz="10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{% endfor %}</a:t>
            </a:r>
            <a:endParaRPr sz="10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{% endblock %}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 problème d’affichage </a:t>
            </a:r>
            <a:endParaRPr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311700" y="1152475"/>
            <a:ext cx="8520600" cy="1486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dans urlspattern du fichier urls.py du projet ajouter cette ligne</a:t>
            </a:r>
            <a:endParaRPr i="1"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re_path(r'^tinymce/', include('tinymce.urls'))</a:t>
            </a:r>
            <a:endParaRPr i="1"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latin typeface="Consolas"/>
                <a:ea typeface="Consolas"/>
                <a:cs typeface="Consolas"/>
                <a:sym typeface="Consolas"/>
              </a:rPr>
              <a:t># Vérifiez bien que les scripts soient bien positionnés 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050">
                <a:latin typeface="Consolas"/>
                <a:ea typeface="Consolas"/>
                <a:cs typeface="Consolas"/>
                <a:sym typeface="Consolas"/>
              </a:rPr>
              <a:t># Cherchez l’information dans la documentation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 de </a:t>
            </a:r>
            <a:r>
              <a:rPr lang="fr"/>
              <a:t>Bootstrap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plus simple est d’utiliser les liens CDN de </a:t>
            </a:r>
            <a:r>
              <a:rPr lang="fr"/>
              <a:t>Bootstrap,permettant</a:t>
            </a:r>
            <a:r>
              <a:rPr lang="fr"/>
              <a:t> d’avoir les dernières versions et éviter des installations inutiles.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Dans le fichier base.html, nous allons donc rajouter les liens permettant la gestion des styles </a:t>
            </a:r>
            <a:r>
              <a:rPr lang="fr"/>
              <a:t>Bootstrap</a:t>
            </a:r>
            <a:r>
              <a:rPr lang="fr"/>
              <a:t> ainsi que le java-script associés.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Veuillez consulter ce lien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Boostrap - Introduction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 3 </a:t>
            </a:r>
            <a:endParaRPr/>
          </a:p>
        </p:txBody>
      </p:sp>
      <p:sp>
        <p:nvSpPr>
          <p:cNvPr id="266" name="Google Shape;266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Création d’une page de Tags de catégories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Création d’un modèle de commentaire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Création de formulaires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Gestion de commentaires sur les posts sans système d’authentification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Point d’étapes - Amélioration de l’attractivité</a:t>
            </a:r>
            <a:endParaRPr/>
          </a:p>
        </p:txBody>
      </p:sp>
      <p:sp>
        <p:nvSpPr>
          <p:cNvPr id="273" name="Google Shape;27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Nous avons donc </a:t>
            </a:r>
            <a:r>
              <a:rPr lang="fr" sz="1400"/>
              <a:t>créé</a:t>
            </a:r>
            <a:r>
              <a:rPr lang="fr" sz="1400"/>
              <a:t> différents modèles et </a:t>
            </a:r>
            <a:r>
              <a:rPr lang="fr" sz="1400"/>
              <a:t>modifié</a:t>
            </a:r>
            <a:r>
              <a:rPr lang="fr" sz="1400"/>
              <a:t> différents paramètres afin de pouvoir créer des Posts qui incluent des articles. </a:t>
            </a:r>
            <a:br>
              <a:rPr lang="fr" sz="1400"/>
            </a:br>
            <a:r>
              <a:rPr lang="fr" sz="1400"/>
              <a:t>Maintenant, on va pouvoir aussi, faire une gestion des commentaires par post.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On pourrait également faire un système de recherche pour les catégories. En effet, l’utilisateur va peut être vouloir chercher uniquement des posts liés à telle ou </a:t>
            </a:r>
            <a:r>
              <a:rPr lang="fr" sz="1400"/>
              <a:t>telle</a:t>
            </a:r>
            <a:r>
              <a:rPr lang="fr" sz="1400"/>
              <a:t> technologie (Python, machine Learning , etc). Sans oublier que l’on peut également affecter plusieurs catégories à nos posts.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Recherche de catégories </a:t>
            </a:r>
            <a:endParaRPr/>
          </a:p>
        </p:txBody>
      </p:sp>
      <p:sp>
        <p:nvSpPr>
          <p:cNvPr id="279" name="Google Shape;27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Ici on va permettre de cliquer sur les catégories et </a:t>
            </a:r>
            <a:r>
              <a:rPr lang="fr" sz="1400"/>
              <a:t>d'afficher</a:t>
            </a:r>
            <a:r>
              <a:rPr lang="fr" sz="1400"/>
              <a:t> une page regroupant tous les posts liés à ces catégories. </a:t>
            </a:r>
            <a:br>
              <a:rPr lang="fr" sz="1400"/>
            </a:br>
            <a:r>
              <a:rPr lang="fr" sz="1400"/>
              <a:t>Pour faire court, au lieu d’avoir tous les posts, il </a:t>
            </a:r>
            <a:r>
              <a:rPr lang="fr" sz="1400"/>
              <a:t>y’ aura</a:t>
            </a:r>
            <a:r>
              <a:rPr lang="fr" sz="1400"/>
              <a:t> un filtre dédié à cette catégorie. Si vous voulez allez plus loin, vous pouvez créer un formulaire avec une barre de recherche (le petit + serait de mettre en place un Typeahead) 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On va commencer par </a:t>
            </a:r>
            <a:r>
              <a:rPr lang="fr" sz="1400"/>
              <a:t>créer</a:t>
            </a:r>
            <a:r>
              <a:rPr lang="fr" sz="1400"/>
              <a:t> la vue.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1-Recherche de catégories création de la vue </a:t>
            </a:r>
            <a:endParaRPr/>
          </a:p>
        </p:txBody>
      </p:sp>
      <p:sp>
        <p:nvSpPr>
          <p:cNvPr id="285" name="Google Shape;28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post_categories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tag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post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objects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categories__name__contains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tag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order_by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-date_create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context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={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posts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":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categories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':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tag</a:t>
            </a:r>
            <a:endParaRPr i="1"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categories.html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latin typeface="Consolas"/>
                <a:ea typeface="Consolas"/>
                <a:cs typeface="Consolas"/>
                <a:sym typeface="Consolas"/>
              </a:rPr>
              <a:t># pour le template celui-ci est identique à index.html vous pouvez </a:t>
            </a:r>
            <a:r>
              <a:rPr lang="fr" sz="1050">
                <a:latin typeface="Consolas"/>
                <a:ea typeface="Consolas"/>
                <a:cs typeface="Consolas"/>
                <a:sym typeface="Consolas"/>
              </a:rPr>
              <a:t>utiliser</a:t>
            </a:r>
            <a:r>
              <a:rPr lang="fr" sz="1050">
                <a:latin typeface="Consolas"/>
                <a:ea typeface="Consolas"/>
                <a:cs typeface="Consolas"/>
                <a:sym typeface="Consolas"/>
              </a:rPr>
              <a:t> le même (attention à la gestion des médias suivant l’url que vous mettez en place par la suite). Ou bien créer le template categories.html en l’améliorant ou le modifiant à votre guise.Toutefois le but en programmation est d’éviter de se répéter. Ici il s’agit d’un exemple, un exercice, vous êtes libre de choisir.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50">
                <a:latin typeface="Consolas"/>
                <a:ea typeface="Consolas"/>
                <a:cs typeface="Consolas"/>
                <a:sym typeface="Consolas"/>
              </a:rPr>
              <a:t># Les médias ici sont gérés de façon très </a:t>
            </a:r>
            <a:r>
              <a:rPr lang="fr" sz="1050">
                <a:latin typeface="Consolas"/>
                <a:ea typeface="Consolas"/>
                <a:cs typeface="Consolas"/>
                <a:sym typeface="Consolas"/>
              </a:rPr>
              <a:t>succinctes</a:t>
            </a:r>
            <a:r>
              <a:rPr lang="fr" sz="1050">
                <a:latin typeface="Consolas"/>
                <a:ea typeface="Consolas"/>
                <a:cs typeface="Consolas"/>
                <a:sym typeface="Consolas"/>
              </a:rPr>
              <a:t> donc ce qui veut dire qu’on est pas sur les bonnes pratiques. Il s’agira de lire la documentation.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50">
                <a:latin typeface="Consolas"/>
                <a:ea typeface="Consolas"/>
                <a:cs typeface="Consolas"/>
                <a:sym typeface="Consolas"/>
              </a:rPr>
              <a:t>#Autre méthode faire héberger ses fichier médias et ne rentrez que des URLS dans la base de données (dans ce cas plus besoin de gérer les médias par Django en </a:t>
            </a:r>
            <a:r>
              <a:rPr lang="fr" sz="1050">
                <a:latin typeface="Consolas"/>
                <a:ea typeface="Consolas"/>
                <a:cs typeface="Consolas"/>
                <a:sym typeface="Consolas"/>
              </a:rPr>
              <a:t>développement</a:t>
            </a:r>
            <a:r>
              <a:rPr lang="fr" sz="1050">
                <a:latin typeface="Consolas"/>
                <a:ea typeface="Consolas"/>
                <a:cs typeface="Consolas"/>
                <a:sym typeface="Consolas"/>
              </a:rPr>
              <a:t> ou par le serveur Apache / Nginx lors de la mise en production)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50">
                <a:latin typeface="Consolas"/>
                <a:ea typeface="Consolas"/>
                <a:cs typeface="Consolas"/>
                <a:sym typeface="Consolas"/>
              </a:rPr>
              <a:t># Chacun est libre de choisir (un lien sera  à disposition pour la gestion des fichiers médias et statiques -&gt; documentation officielle)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du modèle de commentaires</a:t>
            </a:r>
            <a:endParaRPr/>
          </a:p>
        </p:txBody>
      </p:sp>
      <p:sp>
        <p:nvSpPr>
          <p:cNvPr id="291" name="Google Shape;291;p46"/>
          <p:cNvSpPr txBox="1"/>
          <p:nvPr>
            <p:ph idx="1" type="body"/>
          </p:nvPr>
        </p:nvSpPr>
        <p:spPr>
          <a:xfrm>
            <a:off x="311700" y="105922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/>
              <a:t>Toujours pareil, on souhaite que nos posts,puissent être commentés permettant d’améliorer aussi nos connaissances par la suite, ou valoriser le travail accompli. </a:t>
            </a:r>
            <a:br>
              <a:rPr lang="fr" sz="1400"/>
            </a:br>
            <a:r>
              <a:rPr lang="fr" sz="1400"/>
              <a:t>On ne va pas gérer la pagination ici (C’est à dire par exemple n’avoir que 10 commentaires par page, il sera toutefois dans le gitHub)</a:t>
            </a:r>
            <a:endParaRPr sz="1400"/>
          </a:p>
        </p:txBody>
      </p:sp>
      <p:sp>
        <p:nvSpPr>
          <p:cNvPr id="292" name="Google Shape;292;p46"/>
          <p:cNvSpPr txBox="1"/>
          <p:nvPr/>
        </p:nvSpPr>
        <p:spPr>
          <a:xfrm>
            <a:off x="311700" y="2416575"/>
            <a:ext cx="8312400" cy="1800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Comment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author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CharField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max_length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78C6C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content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TextField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created_on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DateField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auto_now_add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=True)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post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ForeignKey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on_delete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CASCADE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 #il faut rattacher les commentairs à un seul Post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approuved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BooleanField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=True) #Ceci permettra de suspendre un commentaire si le besoin s’en fait ressentir. 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du fichier forms.py</a:t>
            </a:r>
            <a:endParaRPr/>
          </a:p>
        </p:txBody>
      </p:sp>
      <p:sp>
        <p:nvSpPr>
          <p:cNvPr id="298" name="Google Shape;298;p47"/>
          <p:cNvSpPr txBox="1"/>
          <p:nvPr>
            <p:ph idx="1" type="body"/>
          </p:nvPr>
        </p:nvSpPr>
        <p:spPr>
          <a:xfrm>
            <a:off x="341200" y="1266200"/>
            <a:ext cx="8446500" cy="3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effet, on va devoir créer un formulaire pour permettre la gestion des commentaires. Il va donc falloir comprendre le fonctionnement des classes et d’un formulaire.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Un formulaire permet l’envoie d’information c’est à dire qu’un utilisateur va pouvoir écrire un commentaire, et nous devons donc récupérer ses informations par une des deux méthodes (soit GET soit POST), dans l’idéal la deuxième option est à </a:t>
            </a:r>
            <a:r>
              <a:rPr lang="fr"/>
              <a:t>privilégier.</a:t>
            </a: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On va devoir donc vérifier les informations avant de les enregistrer dans notre base de </a:t>
            </a:r>
            <a:r>
              <a:rPr lang="fr"/>
              <a:t>données,</a:t>
            </a:r>
            <a:r>
              <a:rPr lang="fr"/>
              <a:t> afin de pouvoir les restituer par la suite.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On va donc créer dans notre application “blog” le fichier forms.py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Forms.py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django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forms</a:t>
            </a:r>
            <a:endParaRPr sz="1050">
              <a:solidFill>
                <a:srgbClr val="FFCB6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CommentForm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forms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author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forms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CharField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max_length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78C6C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,#Nous souhaitons que le nom de l’auteur ne fasse pas plus de 30 caractères -&gt;voir le modèle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widget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forms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TextInput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attrs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={'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':'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form-control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placeholder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':'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Nom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}) #Ici le nom de l’author est un input de type text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body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forms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CharField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 # on créer le bloc c’est un texte ici 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widget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forms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Textarea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attrs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={ # on créé le widget permettant de donner les attributs du formulaire ici textArea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':'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form-control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',# on peut appliquer une class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placeholder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':'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Votre commentaire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 #on peut mettre également un placeholder (l’utilisateur verra donc dans le champ ‘Votre Commentaire’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Modification de la vue ArticleView</a:t>
            </a:r>
            <a:endParaRPr/>
          </a:p>
        </p:txBody>
      </p:sp>
      <p:sp>
        <p:nvSpPr>
          <p:cNvPr id="310" name="Google Shape;31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ArticleView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pk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post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objects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pk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pk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articles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objects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post_pk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form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CommentForm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() # en haut de fichier il faut donc importer </a:t>
            </a:r>
            <a:r>
              <a:rPr i="1"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blog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forms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CommentForm</a:t>
            </a:r>
            <a:endParaRPr sz="1050">
              <a:solidFill>
                <a:srgbClr val="FFCB6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=="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": #Ici on vérifie que la requête est bien une POST 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form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CommentForm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 #On crée la variable form en appelant la classe CommentForm en indiquant le contenu avec request.POST -&gt; 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CommentForm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forms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form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is_valid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(): #si le formulaire est valide on va donc créer le commentaire 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comment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Comment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author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cleaned_data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['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author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'],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cleaned_data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['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'],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comment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() # Ceci permet de sauvegarder le commentaire dans la BDD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[...]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ArticleView partie 2 </a:t>
            </a:r>
            <a:endParaRPr/>
          </a:p>
        </p:txBody>
      </p:sp>
      <p:sp>
        <p:nvSpPr>
          <p:cNvPr id="316" name="Google Shape;316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comments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Comment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objects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approuved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=True).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order_by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-created_on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articles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':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articles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':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comments’: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comments,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':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article.html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Modification du templates article.html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1"/>
          <p:cNvSpPr txBox="1"/>
          <p:nvPr>
            <p:ph idx="1" type="body"/>
          </p:nvPr>
        </p:nvSpPr>
        <p:spPr>
          <a:xfrm>
            <a:off x="413850" y="1017725"/>
            <a:ext cx="6659700" cy="3845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[•••]</a:t>
            </a:r>
            <a:endParaRPr sz="7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&lt;/article&gt;</a:t>
            </a:r>
            <a:endParaRPr sz="7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{% endfor %}</a:t>
            </a:r>
            <a:endParaRPr sz="7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7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" sz="7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Laisser un commentaire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7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7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7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7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7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{% url 'post_page' post.pk %}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fr" sz="7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7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fr" sz="7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7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form w-4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7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{% csrf_token %} #A ne pas oublier, le token est obligatoire , je n’expliquerai pas les tenants et les aboutissant, mais pensez à aller chercher ces informations.</a:t>
            </a:r>
            <a:endParaRPr sz="7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fr" sz="7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7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7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7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form-group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fr" sz="7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{{ form.author }}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7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7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7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7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7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form-group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fr" sz="7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{{ form.body }}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7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7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7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7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7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'submit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fr" sz="7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7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btn btn-dark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fr" sz="7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Envoyer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7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7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7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7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7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" sz="7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Commentaires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7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7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{% for comment in comments %}</a:t>
            </a:r>
            <a:endParaRPr sz="7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7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7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7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card my-3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7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7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7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7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card-header bg-light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fr" sz="7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fr" sz="7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comment</a:t>
            </a:r>
            <a:r>
              <a:rPr lang="fr" sz="7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.author}}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7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7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7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7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7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card-body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7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7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small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fr" sz="7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" sz="7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fr" sz="7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comment</a:t>
            </a:r>
            <a:r>
              <a:rPr lang="fr" sz="7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.created_on}}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7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" sz="7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7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small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7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7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7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7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card-text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fr" sz="7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{{comment.content}}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7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" sz="7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7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7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7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7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fr" sz="7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7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{% endfor %}</a:t>
            </a:r>
            <a:endParaRPr sz="7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75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 de style 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18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fr" sz="1422"/>
              <a:t>Nous pouvons également ajouter du style par défaut ,manuellement, dans notre fichier base.html.</a:t>
            </a:r>
            <a:br>
              <a:rPr lang="fr" sz="1422"/>
            </a:br>
            <a:r>
              <a:rPr lang="fr" sz="1422"/>
              <a:t>Ou créer un fichier styles.css et l’ajouter dans notre fichier base.html en utilisant {% load static %}</a:t>
            </a:r>
            <a:endParaRPr sz="142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65"/>
              <a:buNone/>
            </a:pPr>
            <a:br>
              <a:rPr lang="fr" sz="1422"/>
            </a:br>
            <a:r>
              <a:rPr lang="fr" sz="1422"/>
              <a:t>Pour cela aller dans le bloc &lt;head&gt;&lt;/head&gt; puis </a:t>
            </a:r>
            <a:r>
              <a:rPr lang="fr" sz="1422"/>
              <a:t>rentrer</a:t>
            </a:r>
            <a:r>
              <a:rPr lang="fr" sz="1422"/>
              <a:t> la balise &lt;style&gt;&lt;/style&gt;</a:t>
            </a:r>
            <a:endParaRPr sz="142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65"/>
              <a:buNone/>
            </a:pPr>
            <a:r>
              <a:rPr lang="fr" sz="1422"/>
              <a:t>Après l’ensemble des liens donc de préférence comme ceci : </a:t>
            </a:r>
            <a:endParaRPr sz="142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65"/>
              <a:buNone/>
            </a:pPr>
            <a:r>
              <a:t/>
            </a:r>
            <a:endParaRPr sz="1422"/>
          </a:p>
        </p:txBody>
      </p:sp>
      <p:sp>
        <p:nvSpPr>
          <p:cNvPr id="77" name="Google Shape;77;p16"/>
          <p:cNvSpPr txBox="1"/>
          <p:nvPr/>
        </p:nvSpPr>
        <p:spPr>
          <a:xfrm>
            <a:off x="311700" y="3192850"/>
            <a:ext cx="3855300" cy="115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&lt;meta&gt;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&lt;link&gt;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[...]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&lt;style&gt;&lt;/style&gt;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Sources</a:t>
            </a:r>
            <a:endParaRPr/>
          </a:p>
        </p:txBody>
      </p:sp>
      <p:sp>
        <p:nvSpPr>
          <p:cNvPr id="328" name="Google Shape;32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Gestion des fichiers statiques </a:t>
            </a:r>
            <a:r>
              <a:rPr lang="fr" u="sng">
                <a:solidFill>
                  <a:schemeClr val="hlink"/>
                </a:solidFill>
                <a:hlinkClick r:id="rId3"/>
              </a:rPr>
              <a:t>https://docs.djangoproject.com/fr/4.0/howto/static-files/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Bibliothèque sur la gestion de l'éditeur avancé pour l'écriture. : </a:t>
            </a:r>
            <a:r>
              <a:rPr lang="fr" u="sng">
                <a:solidFill>
                  <a:schemeClr val="hlink"/>
                </a:solidFill>
                <a:hlinkClick r:id="rId4"/>
              </a:rPr>
              <a:t>https://karansthr.gitlab.io/fosstack/how-to-set-up-tinymce-in-django-app/index.html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du modèle Article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6386700" cy="1874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article_name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CharField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max_length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78C6C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content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models.TextField()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post_pk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ForeignKey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on_delete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CASCADE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blank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=False)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__str__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article_name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511950" y="3790925"/>
            <a:ext cx="5299800" cy="6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fr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post_pk” permet de récupérer un lien de post. 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C’est-à-dire un Post peut contenir plusieurs articles, mais un article ne peut être dédié qu’à un seul post. 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5" name="Google Shape;85;p17"/>
          <p:cNvCxnSpPr/>
          <p:nvPr/>
        </p:nvCxnSpPr>
        <p:spPr>
          <a:xfrm>
            <a:off x="2383125" y="2171500"/>
            <a:ext cx="1757400" cy="16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7"/>
          <p:cNvCxnSpPr/>
          <p:nvPr/>
        </p:nvCxnSpPr>
        <p:spPr>
          <a:xfrm>
            <a:off x="4573025" y="2162300"/>
            <a:ext cx="901800" cy="9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7"/>
          <p:cNvSpPr txBox="1"/>
          <p:nvPr/>
        </p:nvSpPr>
        <p:spPr>
          <a:xfrm>
            <a:off x="4140525" y="3074250"/>
            <a:ext cx="3561000" cy="5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Si le post n’existe plus les articles ne doivent pas </a:t>
            </a:r>
            <a:r>
              <a:rPr lang="fr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subsister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5406275" y="687100"/>
            <a:ext cx="3561000" cy="34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Un article est forcément rattaché à un post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9" name="Google Shape;89;p17"/>
          <p:cNvCxnSpPr/>
          <p:nvPr/>
        </p:nvCxnSpPr>
        <p:spPr>
          <a:xfrm flipH="1" rot="10800000">
            <a:off x="5539150" y="1076550"/>
            <a:ext cx="892500" cy="7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 Création model Article 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16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Sur le modèle nous pouvons également ajouter une gestion des publications et ou même un ordre d’affichage.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En effet, peut être qu’on va préparer un article mais pas encore le publier, ou préparer un article mais au final il sera dans une  autre position que la date de création.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/>
              <a:t>Le modèle deviendra 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94525" y="2622350"/>
            <a:ext cx="6386700" cy="2447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article_name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CharField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max_length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78C6C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content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models.TextField()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post_pk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ForeignKey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on_delete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CASCADE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blank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=False)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order_list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IntegerField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published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BooleanField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__str__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article_name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 la vue 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48687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ArticleView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pk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post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objects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pk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pk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articles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objects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post_pk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context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articles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':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articles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':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82AAFF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,'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article.html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5529950" y="883325"/>
            <a:ext cx="2898300" cy="115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 va transmettre dans la requête l’id du Post et nous allons donc faire une requête permettant  d’aller chercher les articles donc l’objet post correspond à post_pk du modèle article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4" name="Google Shape;104;p19"/>
          <p:cNvCxnSpPr>
            <a:endCxn id="103" idx="1"/>
          </p:cNvCxnSpPr>
          <p:nvPr/>
        </p:nvCxnSpPr>
        <p:spPr>
          <a:xfrm>
            <a:off x="2613050" y="1352525"/>
            <a:ext cx="2916900" cy="1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9"/>
          <p:cNvCxnSpPr/>
          <p:nvPr/>
        </p:nvCxnSpPr>
        <p:spPr>
          <a:xfrm rot="10800000">
            <a:off x="2788000" y="3432000"/>
            <a:ext cx="3100800" cy="10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9"/>
          <p:cNvSpPr txBox="1"/>
          <p:nvPr/>
        </p:nvSpPr>
        <p:spPr>
          <a:xfrm>
            <a:off x="5700750" y="3888100"/>
            <a:ext cx="2898300" cy="6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 va créer un nouveau fichier ‘article.html’ dans le dossier templates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du templates Article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{% extends 'base.html' %}</a:t>
            </a:r>
            <a:endParaRPr sz="10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{% block content %}</a:t>
            </a:r>
            <a:endParaRPr sz="10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fr" sz="10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fr" sz="10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{% for article in articles %}</a:t>
            </a:r>
            <a:endParaRPr sz="10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fr" sz="10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fr" sz="10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fr" sz="10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fr" sz="10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" sz="10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{{ article.content }}</a:t>
            </a:r>
            <a:r>
              <a:rPr lang="fr" sz="10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fr" sz="10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fr" sz="10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0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fr" sz="100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{% endfor %}</a:t>
            </a:r>
            <a:endParaRPr sz="10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{% endblock %}</a:t>
            </a:r>
            <a:endParaRPr sz="100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Modification du templates index.html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7067700" cy="2721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{% extends 'base.html' %}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{% block content %}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[...]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            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figure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media/{{post.media.image  }}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figure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	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{% url 'post_page' post.pk %}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fr" sz="1050">
                <a:solidFill>
                  <a:srgbClr val="C792EA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fr" sz="105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 my-3 btn btn-dark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Lire plus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  {% endfor %}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105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fr" sz="1050">
                <a:solidFill>
                  <a:srgbClr val="89DD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9DD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fr" sz="1050">
                <a:solidFill>
                  <a:srgbClr val="EEFFFF"/>
                </a:solidFill>
                <a:latin typeface="Consolas"/>
                <a:ea typeface="Consolas"/>
                <a:cs typeface="Consolas"/>
                <a:sym typeface="Consolas"/>
              </a:rPr>
              <a:t>{% endblock %}</a:t>
            </a:r>
            <a:endParaRPr sz="1050">
              <a:solidFill>
                <a:srgbClr val="EE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9" name="Google Shape;119;p21"/>
          <p:cNvCxnSpPr/>
          <p:nvPr/>
        </p:nvCxnSpPr>
        <p:spPr>
          <a:xfrm>
            <a:off x="3073225" y="2631550"/>
            <a:ext cx="2272800" cy="17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1"/>
          <p:cNvSpPr txBox="1"/>
          <p:nvPr/>
        </p:nvSpPr>
        <p:spPr>
          <a:xfrm>
            <a:off x="5401150" y="3938200"/>
            <a:ext cx="3652800" cy="83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Gestion de l’url permettant d’afficher le contenu du post. 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post_page étant le nom de l’url et post.pk pour que l’on transmette l’id du post </a:t>
            </a:r>
            <a:endParaRPr sz="105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FFFFFF"/>
      </a:dk1>
      <a:lt1>
        <a:srgbClr val="FFFFFF"/>
      </a:lt1>
      <a:dk2>
        <a:srgbClr val="F5F8F4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68FCA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