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0" r:id="rId7"/>
    <p:sldId id="258" r:id="rId8"/>
    <p:sldId id="286" r:id="rId9"/>
    <p:sldId id="261" r:id="rId10"/>
    <p:sldId id="262" r:id="rId11"/>
    <p:sldId id="283" r:id="rId12"/>
    <p:sldId id="264" r:id="rId13"/>
    <p:sldId id="266" r:id="rId14"/>
    <p:sldId id="284" r:id="rId15"/>
    <p:sldId id="267" r:id="rId16"/>
    <p:sldId id="269" r:id="rId17"/>
    <p:sldId id="268" r:id="rId18"/>
    <p:sldId id="28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B8C8"/>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08" d="100"/>
          <a:sy n="108" d="100"/>
        </p:scale>
        <p:origin x="636" y="10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99848" y="683582"/>
            <a:ext cx="9960213" cy="2639626"/>
          </a:xfrm>
        </p:spPr>
        <p:txBody>
          <a:bodyPr/>
          <a:lstStyle/>
          <a:p>
            <a:r>
              <a:rPr lang="lv-LV" sz="8000" dirty="0" err="1"/>
              <a:t>Python</a:t>
            </a:r>
            <a:r>
              <a:rPr lang="lv-LV" sz="8000" dirty="0"/>
              <a:t> Funkcijas</a:t>
            </a:r>
            <a:endParaRPr lang="en-US" sz="80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99848" y="3932807"/>
            <a:ext cx="4072192" cy="1013603"/>
          </a:xfrm>
        </p:spPr>
        <p:txBody>
          <a:bodyPr>
            <a:noAutofit/>
          </a:bodyPr>
          <a:lstStyle/>
          <a:p>
            <a:pPr marL="0" indent="0">
              <a:buNone/>
            </a:pPr>
            <a:r>
              <a:rPr lang="lv-LV" sz="2400" dirty="0"/>
              <a:t>Klāvs Auznieks 2PT</a:t>
            </a:r>
            <a:endParaRPr lang="en-US" sz="2400" dirty="0"/>
          </a:p>
        </p:txBody>
      </p:sp>
      <p:sp>
        <p:nvSpPr>
          <p:cNvPr id="4" name="Title 1">
            <a:extLst>
              <a:ext uri="{FF2B5EF4-FFF2-40B4-BE49-F238E27FC236}">
                <a16:creationId xmlns:a16="http://schemas.microsoft.com/office/drawing/2014/main" id="{120FA08B-5B92-40D6-B231-FBE0DAACFA97}"/>
              </a:ext>
            </a:extLst>
          </p:cNvPr>
          <p:cNvSpPr txBox="1">
            <a:spLocks/>
          </p:cNvSpPr>
          <p:nvPr/>
        </p:nvSpPr>
        <p:spPr>
          <a:xfrm>
            <a:off x="2299848" y="2713608"/>
            <a:ext cx="4546951" cy="121919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lv-LV" sz="3600" dirty="0">
                <a:solidFill>
                  <a:schemeClr val="bg1"/>
                </a:solidFill>
              </a:rPr>
              <a:t>Mācību materiāls</a:t>
            </a:r>
            <a:endParaRPr lang="en-US" sz="3600"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15</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1063102"/>
            <a:ext cx="7781544" cy="859055"/>
          </a:xfrm>
        </p:spPr>
        <p:txBody>
          <a:bodyPr/>
          <a:lstStyle/>
          <a:p>
            <a:r>
              <a:rPr lang="lv-LV" dirty="0">
                <a:solidFill>
                  <a:schemeClr val="accent4">
                    <a:lumMod val="60000"/>
                    <a:lumOff val="40000"/>
                  </a:schemeClr>
                </a:solidFill>
              </a:rPr>
              <a:t>Kas ir funkcija?</a:t>
            </a:r>
            <a:endParaRPr lang="en-US" dirty="0">
              <a:solidFill>
                <a:schemeClr val="accent4">
                  <a:lumMod val="60000"/>
                  <a:lumOff val="40000"/>
                </a:schemeClr>
              </a:solidFill>
            </a:endParaRP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760828" y="2380244"/>
            <a:ext cx="7852566" cy="3414654"/>
          </a:xfrm>
        </p:spPr>
        <p:txBody>
          <a:bodyPr>
            <a:normAutofit/>
          </a:bodyPr>
          <a:lstStyle/>
          <a:p>
            <a:r>
              <a:rPr lang="lv-LV" sz="2800" spc="0" dirty="0">
                <a:solidFill>
                  <a:schemeClr val="bg1"/>
                </a:solidFill>
              </a:rPr>
              <a:t>Funkcija ir koda bloks, kas tiek izpildīts tikai tad, kad to izsauc.</a:t>
            </a:r>
          </a:p>
          <a:p>
            <a:r>
              <a:rPr lang="lv-LV" sz="2800" spc="0" dirty="0">
                <a:solidFill>
                  <a:schemeClr val="bg1"/>
                </a:solidFill>
              </a:rPr>
              <a:t>Funkcijai var nodot datus, ko sauc par parametriem.</a:t>
            </a:r>
          </a:p>
          <a:p>
            <a:r>
              <a:rPr lang="lv-LV" sz="2800" spc="0" dirty="0">
                <a:solidFill>
                  <a:schemeClr val="bg1"/>
                </a:solidFill>
              </a:rPr>
              <a:t>Funkcija var atgriezt datus kā rezultātu.</a:t>
            </a:r>
            <a:endParaRPr lang="en-US" sz="2800" spc="0" dirty="0">
              <a:solidFill>
                <a:schemeClr val="bg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548196"/>
            <a:ext cx="7781544" cy="859055"/>
          </a:xfrm>
        </p:spPr>
        <p:txBody>
          <a:bodyPr>
            <a:normAutofit fontScale="90000"/>
          </a:bodyPr>
          <a:lstStyle/>
          <a:p>
            <a:r>
              <a:rPr lang="lv-LV" dirty="0">
                <a:solidFill>
                  <a:schemeClr val="accent4">
                    <a:lumMod val="60000"/>
                    <a:lumOff val="40000"/>
                  </a:schemeClr>
                </a:solidFill>
              </a:rPr>
              <a:t>Funkcijas </a:t>
            </a:r>
            <a:r>
              <a:rPr lang="lv-LV" dirty="0" err="1">
                <a:solidFill>
                  <a:schemeClr val="accent4">
                    <a:lumMod val="60000"/>
                    <a:lumOff val="40000"/>
                  </a:schemeClr>
                </a:solidFill>
              </a:rPr>
              <a:t>Python</a:t>
            </a:r>
            <a:r>
              <a:rPr lang="lv-LV" dirty="0">
                <a:solidFill>
                  <a:schemeClr val="accent4">
                    <a:lumMod val="60000"/>
                    <a:lumOff val="40000"/>
                  </a:schemeClr>
                </a:solidFill>
              </a:rPr>
              <a:t> valodā</a:t>
            </a:r>
            <a:endParaRPr lang="en-US" dirty="0">
              <a:solidFill>
                <a:schemeClr val="accent4">
                  <a:lumMod val="60000"/>
                  <a:lumOff val="40000"/>
                </a:schemeClr>
              </a:solidFill>
            </a:endParaRP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213064" y="2052892"/>
            <a:ext cx="6515467" cy="2752216"/>
          </a:xfrm>
        </p:spPr>
        <p:txBody>
          <a:bodyPr>
            <a:normAutofit fontScale="40000" lnSpcReduction="20000"/>
          </a:bodyPr>
          <a:lstStyle/>
          <a:p>
            <a:r>
              <a:rPr lang="lv-LV" sz="7000" spc="0" dirty="0">
                <a:solidFill>
                  <a:schemeClr val="bg1"/>
                </a:solidFill>
              </a:rPr>
              <a:t>Veidot funkciju </a:t>
            </a:r>
            <a:r>
              <a:rPr lang="lv-LV" sz="7000" spc="0" dirty="0" err="1">
                <a:solidFill>
                  <a:schemeClr val="bg1"/>
                </a:solidFill>
              </a:rPr>
              <a:t>Python</a:t>
            </a:r>
            <a:r>
              <a:rPr lang="lv-LV" sz="7000" spc="0" dirty="0">
                <a:solidFill>
                  <a:schemeClr val="bg1"/>
                </a:solidFill>
              </a:rPr>
              <a:t> valodā atšķirībā no citām valodām ir ļoti viegli!</a:t>
            </a:r>
          </a:p>
          <a:p>
            <a:endParaRPr lang="lv-LV" sz="7000" spc="0" dirty="0">
              <a:solidFill>
                <a:schemeClr val="bg1"/>
              </a:solidFill>
            </a:endParaRPr>
          </a:p>
          <a:p>
            <a:r>
              <a:rPr lang="lv-LV" sz="7000" spc="0" dirty="0">
                <a:solidFill>
                  <a:schemeClr val="bg1"/>
                </a:solidFill>
              </a:rPr>
              <a:t>To var izveidot izmantojot atslēgas vārdu  «</a:t>
            </a:r>
            <a:r>
              <a:rPr lang="lv-LV" sz="7000" spc="0" dirty="0" err="1">
                <a:solidFill>
                  <a:schemeClr val="bg1"/>
                </a:solidFill>
              </a:rPr>
              <a:t>def</a:t>
            </a:r>
            <a:r>
              <a:rPr lang="lv-LV" sz="7000" spc="0" dirty="0">
                <a:solidFill>
                  <a:schemeClr val="bg1"/>
                </a:solidFill>
              </a:rPr>
              <a:t>» un tad iedodot funkcijai nosaukumu nobeidzot to ar iekavām un kolu. Piem. </a:t>
            </a:r>
            <a:r>
              <a:rPr lang="lv-LV" sz="7000" spc="0" dirty="0" err="1">
                <a:solidFill>
                  <a:schemeClr val="bg1"/>
                </a:solidFill>
              </a:rPr>
              <a:t>def</a:t>
            </a:r>
            <a:r>
              <a:rPr lang="lv-LV" sz="7000" spc="0" dirty="0">
                <a:solidFill>
                  <a:schemeClr val="bg1"/>
                </a:solidFill>
              </a:rPr>
              <a:t> funkcija():</a:t>
            </a:r>
          </a:p>
          <a:p>
            <a:endParaRPr lang="en-US" spc="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pic>
        <p:nvPicPr>
          <p:cNvPr id="12" name="Picture 11">
            <a:extLst>
              <a:ext uri="{FF2B5EF4-FFF2-40B4-BE49-F238E27FC236}">
                <a16:creationId xmlns:a16="http://schemas.microsoft.com/office/drawing/2014/main" id="{C871B3F8-92CE-4F4A-AA56-8243A0944166}"/>
              </a:ext>
            </a:extLst>
          </p:cNvPr>
          <p:cNvPicPr>
            <a:picLocks noChangeAspect="1"/>
          </p:cNvPicPr>
          <p:nvPr/>
        </p:nvPicPr>
        <p:blipFill>
          <a:blip r:embed="rId2"/>
          <a:stretch>
            <a:fillRect/>
          </a:stretch>
        </p:blipFill>
        <p:spPr>
          <a:xfrm>
            <a:off x="6728531" y="2117702"/>
            <a:ext cx="5173925" cy="2622596"/>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lv-LV" dirty="0">
                <a:solidFill>
                  <a:schemeClr val="accent4">
                    <a:lumMod val="60000"/>
                    <a:lumOff val="40000"/>
                  </a:schemeClr>
                </a:solidFill>
              </a:rPr>
              <a:t>Funkcijas izsaukšana</a:t>
            </a:r>
            <a:endParaRPr lang="en-US" dirty="0">
              <a:solidFill>
                <a:schemeClr val="accent4">
                  <a:lumMod val="60000"/>
                  <a:lumOff val="40000"/>
                </a:schemeClr>
              </a:solidFill>
            </a:endParaRP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204802" y="1650144"/>
            <a:ext cx="7332339" cy="4093243"/>
          </a:xfrm>
        </p:spPr>
        <p:txBody>
          <a:bodyPr/>
          <a:lstStyle/>
          <a:p>
            <a:pPr marL="0" indent="0">
              <a:buNone/>
            </a:pPr>
            <a:r>
              <a:rPr lang="lv-LV" sz="2800" dirty="0"/>
              <a:t>Lai izsauktu funkciju jāieraksta funkcijas nosaukums un iekavas aiz tā</a:t>
            </a:r>
          </a:p>
          <a:p>
            <a:pPr marL="0" indent="0">
              <a:buNone/>
            </a:pPr>
            <a:endParaRPr lang="lv-LV" sz="2800" dirty="0"/>
          </a:p>
          <a:p>
            <a:pPr marL="0" indent="0">
              <a:buNone/>
            </a:pPr>
            <a:endParaRPr lang="lv-LV" sz="2800" dirty="0"/>
          </a:p>
          <a:p>
            <a:pPr marL="0" indent="0">
              <a:buNone/>
            </a:pPr>
            <a:r>
              <a:rPr lang="lv-LV" sz="2800" dirty="0"/>
              <a:t>Šis kods izvadīs tekstu «Sveika Pasaule!»</a:t>
            </a:r>
            <a:endParaRPr lang="en-US" sz="28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pic>
        <p:nvPicPr>
          <p:cNvPr id="4" name="Picture 3">
            <a:extLst>
              <a:ext uri="{FF2B5EF4-FFF2-40B4-BE49-F238E27FC236}">
                <a16:creationId xmlns:a16="http://schemas.microsoft.com/office/drawing/2014/main" id="{5CEF72CA-5758-488C-838D-9096BBDC8B50}"/>
              </a:ext>
            </a:extLst>
          </p:cNvPr>
          <p:cNvPicPr>
            <a:picLocks noChangeAspect="1"/>
          </p:cNvPicPr>
          <p:nvPr/>
        </p:nvPicPr>
        <p:blipFill>
          <a:blip r:embed="rId2"/>
          <a:stretch>
            <a:fillRect/>
          </a:stretch>
        </p:blipFill>
        <p:spPr>
          <a:xfrm>
            <a:off x="7178120" y="2233011"/>
            <a:ext cx="4277280" cy="2391978"/>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42646" y="548196"/>
            <a:ext cx="7781544" cy="859055"/>
          </a:xfrm>
        </p:spPr>
        <p:txBody>
          <a:bodyPr>
            <a:normAutofit/>
          </a:bodyPr>
          <a:lstStyle/>
          <a:p>
            <a:r>
              <a:rPr lang="lv-LV" dirty="0">
                <a:solidFill>
                  <a:schemeClr val="accent4">
                    <a:lumMod val="60000"/>
                    <a:lumOff val="40000"/>
                  </a:schemeClr>
                </a:solidFill>
              </a:rPr>
              <a:t>Argumenti</a:t>
            </a:r>
            <a:endParaRPr lang="en-US" dirty="0">
              <a:solidFill>
                <a:schemeClr val="accent4">
                  <a:lumMod val="60000"/>
                  <a:lumOff val="40000"/>
                </a:schemeClr>
              </a:solidFill>
            </a:endParaRPr>
          </a:p>
        </p:txBody>
      </p:sp>
      <p:pic>
        <p:nvPicPr>
          <p:cNvPr id="6" name="Picture 5">
            <a:extLst>
              <a:ext uri="{FF2B5EF4-FFF2-40B4-BE49-F238E27FC236}">
                <a16:creationId xmlns:a16="http://schemas.microsoft.com/office/drawing/2014/main" id="{F50D14D1-E5DF-48C7-9220-DCAF0971A74A}"/>
              </a:ext>
            </a:extLst>
          </p:cNvPr>
          <p:cNvPicPr>
            <a:picLocks noChangeAspect="1"/>
          </p:cNvPicPr>
          <p:nvPr/>
        </p:nvPicPr>
        <p:blipFill>
          <a:blip r:embed="rId2"/>
          <a:stretch>
            <a:fillRect/>
          </a:stretch>
        </p:blipFill>
        <p:spPr>
          <a:xfrm>
            <a:off x="7585544" y="470517"/>
            <a:ext cx="4263810" cy="2871996"/>
          </a:xfrm>
          <a:prstGeom prst="rect">
            <a:avLst/>
          </a:prstGeom>
        </p:spPr>
      </p:pic>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185200" y="1609008"/>
            <a:ext cx="8096435" cy="3983923"/>
          </a:xfrm>
        </p:spPr>
        <p:txBody>
          <a:bodyPr>
            <a:noAutofit/>
          </a:bodyPr>
          <a:lstStyle/>
          <a:p>
            <a:pPr>
              <a:lnSpc>
                <a:spcPct val="100000"/>
              </a:lnSpc>
            </a:pPr>
            <a:r>
              <a:rPr lang="lv-LV" sz="3200" spc="0" dirty="0">
                <a:solidFill>
                  <a:schemeClr val="bg1"/>
                </a:solidFill>
              </a:rPr>
              <a:t>Informāciju funkcijām var nodot kā argumentus.</a:t>
            </a:r>
          </a:p>
          <a:p>
            <a:pPr>
              <a:lnSpc>
                <a:spcPct val="100000"/>
              </a:lnSpc>
            </a:pPr>
            <a:r>
              <a:rPr lang="lv-LV" sz="3200" spc="0" dirty="0">
                <a:solidFill>
                  <a:schemeClr val="bg1"/>
                </a:solidFill>
              </a:rPr>
              <a:t>Argumenti tiek norādīti pēc funkcijas nosaukuma, iekavās. Argumentu daudzums ir neierobežots tos var veidot, cik vēlās — tos atdala ar komatu.</a:t>
            </a:r>
            <a:endParaRPr lang="en-US" sz="3200" spc="0" dirty="0">
              <a:solidFill>
                <a:schemeClr val="bg1"/>
              </a:solidFill>
            </a:endParaRP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8" name="Picture 7">
            <a:extLst>
              <a:ext uri="{FF2B5EF4-FFF2-40B4-BE49-F238E27FC236}">
                <a16:creationId xmlns:a16="http://schemas.microsoft.com/office/drawing/2014/main" id="{7C844AAD-2DF0-479A-99FD-1772DC68B225}"/>
              </a:ext>
            </a:extLst>
          </p:cNvPr>
          <p:cNvPicPr>
            <a:picLocks noChangeAspect="1"/>
          </p:cNvPicPr>
          <p:nvPr/>
        </p:nvPicPr>
        <p:blipFill>
          <a:blip r:embed="rId3"/>
          <a:stretch>
            <a:fillRect/>
          </a:stretch>
        </p:blipFill>
        <p:spPr>
          <a:xfrm>
            <a:off x="8281635" y="4555071"/>
            <a:ext cx="3041953" cy="911354"/>
          </a:xfrm>
          <a:prstGeom prst="rect">
            <a:avLst/>
          </a:prstGeom>
        </p:spPr>
      </p:pic>
    </p:spTree>
    <p:extLst>
      <p:ext uri="{BB962C8B-B14F-4D97-AF65-F5344CB8AC3E}">
        <p14:creationId xmlns:p14="http://schemas.microsoft.com/office/powerpoint/2010/main" val="330516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90</TotalTime>
  <Words>444</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Trade Gothic LT Pro</vt:lpstr>
      <vt:lpstr>Trebuchet MS</vt:lpstr>
      <vt:lpstr>Office Theme</vt:lpstr>
      <vt:lpstr>Python Funkcijas</vt:lpstr>
      <vt:lpstr>Kas ir funkcija?</vt:lpstr>
      <vt:lpstr>Funkcijas Python valodā</vt:lpstr>
      <vt:lpstr>Funkcijas izsaukšana</vt:lpstr>
      <vt:lpstr>Argumenti</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Funkcijas</dc:title>
  <dc:creator>klāvs auznieks</dc:creator>
  <cp:lastModifiedBy>klāvs auznieks</cp:lastModifiedBy>
  <cp:revision>5</cp:revision>
  <dcterms:created xsi:type="dcterms:W3CDTF">2025-06-08T14:15:52Z</dcterms:created>
  <dcterms:modified xsi:type="dcterms:W3CDTF">2025-06-08T15:46:29Z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