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0" r:id="rId7"/>
    <p:sldId id="258" r:id="rId8"/>
    <p:sldId id="286" r:id="rId9"/>
    <p:sldId id="287" r:id="rId10"/>
    <p:sldId id="289" r:id="rId11"/>
    <p:sldId id="261" r:id="rId12"/>
    <p:sldId id="288" r:id="rId13"/>
    <p:sldId id="290" r:id="rId14"/>
    <p:sldId id="292" r:id="rId15"/>
    <p:sldId id="293" r:id="rId16"/>
    <p:sldId id="294" r:id="rId17"/>
    <p:sldId id="295" r:id="rId18"/>
    <p:sldId id="296" r:id="rId19"/>
    <p:sldId id="297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8C8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functions/" TargetMode="External"/><Relationship Id="rId2" Type="http://schemas.openxmlformats.org/officeDocument/2006/relationships/hyperlink" Target="https://www.w3schools.com/python/python_functions.as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atgpt.com/?model=auto" TargetMode="External"/><Relationship Id="rId5" Type="http://schemas.openxmlformats.org/officeDocument/2006/relationships/hyperlink" Target="https://marketplace.visualstudio.com/items?itemName=adpyke.codesnap" TargetMode="External"/><Relationship Id="rId4" Type="http://schemas.openxmlformats.org/officeDocument/2006/relationships/hyperlink" Target="https://docs.python.org/3/library/function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9848" y="683582"/>
            <a:ext cx="9960213" cy="2639626"/>
          </a:xfrm>
        </p:spPr>
        <p:txBody>
          <a:bodyPr/>
          <a:lstStyle/>
          <a:p>
            <a:r>
              <a:rPr lang="lv-LV" sz="8000" dirty="0" err="1"/>
              <a:t>Python</a:t>
            </a:r>
            <a:r>
              <a:rPr lang="lv-LV" sz="8000" dirty="0"/>
              <a:t> Funkcijas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9848" y="3932807"/>
            <a:ext cx="4072192" cy="10136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v-LV" sz="2400" dirty="0"/>
              <a:t>Klāvs Auznieks 2PT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0FA08B-5B92-40D6-B231-FBE0DAACFA97}"/>
              </a:ext>
            </a:extLst>
          </p:cNvPr>
          <p:cNvSpPr txBox="1">
            <a:spLocks/>
          </p:cNvSpPr>
          <p:nvPr/>
        </p:nvSpPr>
        <p:spPr>
          <a:xfrm>
            <a:off x="2299848" y="2713608"/>
            <a:ext cx="4546951" cy="12191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600" b="1" kern="1200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lv-LV" sz="3600" dirty="0">
                <a:solidFill>
                  <a:schemeClr val="bg1"/>
                </a:solidFill>
              </a:rPr>
              <a:t>Mācību materiāls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E076-D1B6-4405-A7DB-68C58C9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Funkciju Rekursija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9BFE7-04EF-4938-A420-C5B982B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AEA02-6531-4F22-A94C-B883DAA06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82895"/>
            <a:ext cx="6915150" cy="389875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lv-LV" sz="2800" dirty="0"/>
              <a:t>Rekursija</a:t>
            </a:r>
            <a:r>
              <a:rPr lang="en-US" sz="2800" dirty="0"/>
              <a:t> </a:t>
            </a:r>
            <a:r>
              <a:rPr lang="en-US" sz="2800" dirty="0" err="1"/>
              <a:t>ir</a:t>
            </a:r>
            <a:r>
              <a:rPr lang="en-US" sz="2800" dirty="0"/>
              <a:t>, </a:t>
            </a:r>
            <a:r>
              <a:rPr lang="en-US" sz="2800" dirty="0" err="1"/>
              <a:t>kad</a:t>
            </a:r>
            <a:r>
              <a:rPr lang="en-US" sz="2800" dirty="0"/>
              <a:t> </a:t>
            </a:r>
            <a:r>
              <a:rPr lang="en-US" sz="2800" dirty="0" err="1"/>
              <a:t>funkcija</a:t>
            </a:r>
            <a:r>
              <a:rPr lang="en-US" sz="2800" dirty="0"/>
              <a:t> </a:t>
            </a:r>
            <a:r>
              <a:rPr lang="en-US" sz="2800" dirty="0" err="1"/>
              <a:t>izsauc</a:t>
            </a:r>
            <a:r>
              <a:rPr lang="en-US" sz="2800" dirty="0"/>
              <a:t> </a:t>
            </a:r>
            <a:r>
              <a:rPr lang="en-US" sz="2800" dirty="0" err="1"/>
              <a:t>pati</a:t>
            </a:r>
            <a:r>
              <a:rPr lang="en-US" sz="2800" dirty="0"/>
              <a:t> </a:t>
            </a:r>
            <a:r>
              <a:rPr lang="en-US" sz="2800" dirty="0" err="1"/>
              <a:t>sevi</a:t>
            </a:r>
            <a:r>
              <a:rPr lang="en-US" sz="2800" dirty="0"/>
              <a:t>.</a:t>
            </a:r>
            <a:r>
              <a:rPr lang="lv-LV" sz="2800" dirty="0"/>
              <a:t> </a:t>
            </a:r>
            <a:r>
              <a:rPr lang="en-US" sz="2800" dirty="0" err="1"/>
              <a:t>Tā</a:t>
            </a:r>
            <a:r>
              <a:rPr lang="en-US" sz="2800" dirty="0"/>
              <a:t> </a:t>
            </a:r>
            <a:r>
              <a:rPr lang="en-US" sz="2800" dirty="0" err="1"/>
              <a:t>tiek</a:t>
            </a:r>
            <a:r>
              <a:rPr lang="en-US" sz="2800" dirty="0"/>
              <a:t> </a:t>
            </a:r>
            <a:r>
              <a:rPr lang="en-US" sz="2800" dirty="0" err="1"/>
              <a:t>izmantota</a:t>
            </a:r>
            <a:r>
              <a:rPr lang="en-US" sz="2800" dirty="0"/>
              <a:t>, </a:t>
            </a:r>
            <a:r>
              <a:rPr lang="en-US" sz="2800" dirty="0" err="1"/>
              <a:t>lai</a:t>
            </a:r>
            <a:r>
              <a:rPr lang="en-US" sz="2800" dirty="0"/>
              <a:t> </a:t>
            </a:r>
            <a:r>
              <a:rPr lang="en-US" sz="2800" dirty="0" err="1"/>
              <a:t>atrisinātu</a:t>
            </a:r>
            <a:r>
              <a:rPr lang="en-US" sz="2800" dirty="0"/>
              <a:t> </a:t>
            </a:r>
            <a:r>
              <a:rPr lang="en-US" sz="2800" dirty="0" err="1"/>
              <a:t>problēmas</a:t>
            </a:r>
            <a:r>
              <a:rPr lang="en-US" sz="2800" dirty="0"/>
              <a:t>, </a:t>
            </a:r>
            <a:r>
              <a:rPr lang="en-US" sz="2800" dirty="0" err="1"/>
              <a:t>kuras</a:t>
            </a:r>
            <a:r>
              <a:rPr lang="en-US" sz="2800" dirty="0"/>
              <a:t> var </a:t>
            </a:r>
            <a:r>
              <a:rPr lang="en-US" sz="2800" dirty="0" err="1"/>
              <a:t>sadalīt</a:t>
            </a:r>
            <a:r>
              <a:rPr lang="en-US" sz="2800" dirty="0"/>
              <a:t> </a:t>
            </a:r>
            <a:r>
              <a:rPr lang="en-US" sz="2800" dirty="0" err="1"/>
              <a:t>mazākās</a:t>
            </a:r>
            <a:r>
              <a:rPr lang="en-US" sz="2800" dirty="0"/>
              <a:t> </a:t>
            </a:r>
            <a:r>
              <a:rPr lang="en-US" sz="2800" dirty="0" err="1"/>
              <a:t>līdzīgās</a:t>
            </a:r>
            <a:r>
              <a:rPr lang="en-US" sz="2800" dirty="0"/>
              <a:t> </a:t>
            </a:r>
            <a:r>
              <a:rPr lang="en-US" sz="2800" dirty="0" err="1"/>
              <a:t>problēmās</a:t>
            </a:r>
            <a:r>
              <a:rPr lang="en-US" sz="2800" dirty="0"/>
              <a:t>.</a:t>
            </a:r>
            <a:r>
              <a:rPr lang="lv-LV" sz="2800" dirty="0"/>
              <a:t> </a:t>
            </a:r>
            <a:r>
              <a:rPr lang="en-US" sz="2800" dirty="0"/>
              <a:t>Lai </a:t>
            </a:r>
            <a:r>
              <a:rPr lang="en-US" sz="2800" dirty="0" err="1"/>
              <a:t>rekursija</a:t>
            </a:r>
            <a:r>
              <a:rPr lang="en-US" sz="2800" dirty="0"/>
              <a:t> </a:t>
            </a:r>
            <a:r>
              <a:rPr lang="en-US" sz="2800" dirty="0" err="1"/>
              <a:t>darbotos</a:t>
            </a:r>
            <a:r>
              <a:rPr lang="en-US" sz="2800" dirty="0"/>
              <a:t> </a:t>
            </a:r>
            <a:r>
              <a:rPr lang="en-US" sz="2800" dirty="0" err="1"/>
              <a:t>pareizi</a:t>
            </a:r>
            <a:r>
              <a:rPr lang="en-US" sz="2800" dirty="0"/>
              <a:t>, </a:t>
            </a:r>
            <a:r>
              <a:rPr lang="en-US" sz="2800" dirty="0" err="1"/>
              <a:t>vienmēr</a:t>
            </a:r>
            <a:r>
              <a:rPr lang="en-US" sz="2800" dirty="0"/>
              <a:t> </a:t>
            </a:r>
            <a:r>
              <a:rPr lang="en-US" sz="2800" dirty="0" err="1"/>
              <a:t>vajag</a:t>
            </a:r>
            <a:r>
              <a:rPr lang="en-US" sz="2800" dirty="0"/>
              <a:t> </a:t>
            </a:r>
            <a:r>
              <a:rPr lang="en-US" sz="2800" dirty="0" err="1"/>
              <a:t>beigu</a:t>
            </a:r>
            <a:r>
              <a:rPr lang="en-US" sz="2800" dirty="0"/>
              <a:t> </a:t>
            </a:r>
            <a:r>
              <a:rPr lang="en-US" sz="2800" dirty="0" err="1"/>
              <a:t>nosacījumu</a:t>
            </a:r>
            <a:r>
              <a:rPr lang="en-US" sz="2800" dirty="0"/>
              <a:t> (</a:t>
            </a:r>
            <a:r>
              <a:rPr lang="en-US" sz="2800" dirty="0" err="1"/>
              <a:t>tā</a:t>
            </a:r>
            <a:r>
              <a:rPr lang="en-US" sz="2800" dirty="0"/>
              <a:t> </a:t>
            </a:r>
            <a:r>
              <a:rPr lang="en-US" sz="2800" dirty="0" err="1"/>
              <a:t>saukto</a:t>
            </a:r>
            <a:r>
              <a:rPr lang="en-US" sz="2800" dirty="0"/>
              <a:t> </a:t>
            </a:r>
            <a:r>
              <a:rPr lang="en-US" sz="2800" dirty="0" err="1"/>
              <a:t>bāzes</a:t>
            </a:r>
            <a:r>
              <a:rPr lang="en-US" sz="2800" dirty="0"/>
              <a:t> </a:t>
            </a:r>
            <a:r>
              <a:rPr lang="en-US" sz="2800" dirty="0" err="1"/>
              <a:t>gadījumu</a:t>
            </a:r>
            <a:r>
              <a:rPr lang="en-US" sz="2800" dirty="0"/>
              <a:t>), </a:t>
            </a:r>
            <a:r>
              <a:rPr lang="en-US" sz="2800" dirty="0" err="1"/>
              <a:t>lai</a:t>
            </a:r>
            <a:r>
              <a:rPr lang="en-US" sz="2800" dirty="0"/>
              <a:t> </a:t>
            </a:r>
            <a:r>
              <a:rPr lang="en-US" sz="2800" dirty="0" err="1"/>
              <a:t>funkcija</a:t>
            </a:r>
            <a:r>
              <a:rPr lang="en-US" sz="2800" dirty="0"/>
              <a:t> </a:t>
            </a:r>
            <a:r>
              <a:rPr lang="en-US" sz="2800" dirty="0" err="1"/>
              <a:t>kādā</a:t>
            </a:r>
            <a:r>
              <a:rPr lang="en-US" sz="2800" dirty="0"/>
              <a:t> </a:t>
            </a:r>
            <a:r>
              <a:rPr lang="en-US" sz="2800" dirty="0" err="1"/>
              <a:t>brīdī</a:t>
            </a:r>
            <a:r>
              <a:rPr lang="en-US" sz="2800" dirty="0"/>
              <a:t> </a:t>
            </a:r>
            <a:r>
              <a:rPr lang="en-US" sz="2800" dirty="0" err="1"/>
              <a:t>pārstātu</a:t>
            </a:r>
            <a:r>
              <a:rPr lang="en-US" sz="2800" dirty="0"/>
              <a:t> </a:t>
            </a:r>
            <a:r>
              <a:rPr lang="en-US" sz="2800" dirty="0" err="1"/>
              <a:t>sevi</a:t>
            </a:r>
            <a:r>
              <a:rPr lang="en-US" sz="2800" dirty="0"/>
              <a:t> </a:t>
            </a:r>
            <a:r>
              <a:rPr lang="en-US" sz="2800" dirty="0" err="1"/>
              <a:t>izsaukt</a:t>
            </a:r>
            <a:r>
              <a:rPr lang="en-US" sz="2800" dirty="0"/>
              <a:t>, </a:t>
            </a:r>
            <a:r>
              <a:rPr lang="lv-LV" sz="2800" dirty="0"/>
              <a:t>savādāk</a:t>
            </a:r>
            <a:r>
              <a:rPr lang="en-US" sz="2800" dirty="0"/>
              <a:t> </a:t>
            </a:r>
            <a:r>
              <a:rPr lang="en-US" sz="2800" dirty="0" err="1"/>
              <a:t>būs</a:t>
            </a:r>
            <a:r>
              <a:rPr lang="en-US" sz="2800" dirty="0"/>
              <a:t> </a:t>
            </a:r>
            <a:r>
              <a:rPr lang="en-US" sz="2800" dirty="0" err="1"/>
              <a:t>bezgalīgs</a:t>
            </a:r>
            <a:r>
              <a:rPr lang="en-US" sz="2800" dirty="0"/>
              <a:t> </a:t>
            </a:r>
            <a:r>
              <a:rPr lang="en-US" sz="2800" dirty="0" err="1"/>
              <a:t>cikls</a:t>
            </a:r>
            <a:r>
              <a:rPr lang="en-US" sz="28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FD8B4-C59D-4BEE-BD71-9C688A988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906549"/>
            <a:ext cx="4286250" cy="54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61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DF63-3AE4-436B-BBD2-E018A8CE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47" y="1278665"/>
            <a:ext cx="9658905" cy="540611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lv-LV" sz="2800" spc="0" dirty="0"/>
              <a:t>Izveido programmu, kas pajautā lietotājam vārdu ārpus funkcijas, bet iekš funkcijas programma izmanto ievadīto vārdu, lai izvadītu tekstu «Jūsu vārds ir (Vārds)»</a:t>
            </a:r>
          </a:p>
          <a:p>
            <a:pPr algn="ctr">
              <a:lnSpc>
                <a:spcPct val="150000"/>
              </a:lnSpc>
            </a:pPr>
            <a:endParaRPr lang="lv-LV" sz="2800" spc="0" dirty="0"/>
          </a:p>
          <a:p>
            <a:pPr algn="ctr">
              <a:lnSpc>
                <a:spcPct val="150000"/>
              </a:lnSpc>
            </a:pPr>
            <a:endParaRPr lang="lv-LV" sz="2800" spc="0" dirty="0"/>
          </a:p>
          <a:p>
            <a:pPr algn="r">
              <a:lnSpc>
                <a:spcPct val="150000"/>
              </a:lnSpc>
            </a:pPr>
            <a:r>
              <a:rPr lang="lv-LV" sz="2800" spc="0" dirty="0"/>
              <a:t>Atrisinājums nākamajā slaidā</a:t>
            </a:r>
            <a:endParaRPr lang="en-US" sz="2800" spc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068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56BC82-6134-40E7-BB47-BE8F64D4A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3" y="1658799"/>
            <a:ext cx="11847094" cy="48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4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DF63-3AE4-436B-BBD2-E018A8CE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47" y="1278665"/>
            <a:ext cx="9658905" cy="540611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lv-LV" sz="2800" spc="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Izveido programmu, kas funkcijā aprēķina lietotāja vecumu pēc viņa dzimšanas gada, ko lietotājs ievada ārpus funkcijas.</a:t>
            </a:r>
          </a:p>
          <a:p>
            <a:pPr algn="ctr">
              <a:lnSpc>
                <a:spcPct val="150000"/>
              </a:lnSpc>
            </a:pPr>
            <a:r>
              <a:rPr lang="lv-LV" sz="2800" spc="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Programma izvada tekstu «Jūs esat (vecums) gadus vecs»</a:t>
            </a:r>
            <a:endParaRPr lang="lv-LV" sz="2800" spc="0" dirty="0"/>
          </a:p>
          <a:p>
            <a:pPr algn="ctr">
              <a:lnSpc>
                <a:spcPct val="150000"/>
              </a:lnSpc>
            </a:pPr>
            <a:endParaRPr lang="lv-LV" sz="2800" spc="0" dirty="0"/>
          </a:p>
          <a:p>
            <a:pPr algn="r">
              <a:lnSpc>
                <a:spcPct val="150000"/>
              </a:lnSpc>
            </a:pPr>
            <a:r>
              <a:rPr lang="lv-LV" sz="2800" spc="0" dirty="0"/>
              <a:t>Atrisinājums nākamajā slaidā</a:t>
            </a:r>
            <a:endParaRPr lang="en-US" sz="2800" spc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42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A6A8B-353E-4141-BEAD-5EDF96FA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905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17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3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DF63-3AE4-436B-BBD2-E018A8CE2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6547" y="1278665"/>
            <a:ext cx="9658905" cy="5406114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lv-LV" sz="2800" spc="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Izveido programmu, kura pajautā pēdu (mērvienības) daudzumu un tad funkcijā to pārveido uz metriem un noapaļo līdz 2 cipariem aiz komata. Pēc tam izvada tekstu «(pēdas) pēdas ir (metri) metros»</a:t>
            </a:r>
            <a:endParaRPr lang="lv-LV" sz="2800" spc="0" dirty="0"/>
          </a:p>
          <a:p>
            <a:pPr algn="ctr">
              <a:lnSpc>
                <a:spcPct val="150000"/>
              </a:lnSpc>
            </a:pPr>
            <a:endParaRPr lang="lv-LV" sz="2800" spc="0" dirty="0"/>
          </a:p>
          <a:p>
            <a:pPr algn="r">
              <a:lnSpc>
                <a:spcPct val="150000"/>
              </a:lnSpc>
            </a:pPr>
            <a:r>
              <a:rPr lang="lv-LV" sz="2800" spc="0" dirty="0"/>
              <a:t>Atrisinājums nākamajā slaidā</a:t>
            </a:r>
            <a:endParaRPr lang="en-US" sz="2800" spc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6087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EF56-4D4D-4557-9001-3772A5B1D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415031"/>
            <a:ext cx="7781544" cy="859055"/>
          </a:xfrm>
        </p:spPr>
        <p:txBody>
          <a:bodyPr/>
          <a:lstStyle/>
          <a:p>
            <a:pPr algn="ctr"/>
            <a:r>
              <a:rPr lang="lv-LV" dirty="0"/>
              <a:t>Uzdevums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5856-6576-410B-8D8F-AE5DC6FA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5C0592-FC1A-4AA8-97C0-A8B35925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4902"/>
            <a:ext cx="12192000" cy="382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33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B0B0-574C-4635-B27E-0FEB7BF3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Izmantotie Avoti: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65C5E-54FA-46CA-86FC-60FBD62E5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9A3CA-ED53-40BE-A076-E063250C23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749570"/>
            <a:ext cx="12192000" cy="335886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https://www.w3schools.com/python/python_functions.asp</a:t>
            </a:r>
            <a:endParaRPr lang="lv-LV" sz="2800" dirty="0"/>
          </a:p>
          <a:p>
            <a:pPr algn="l"/>
            <a:r>
              <a:rPr lang="lv-LV" sz="2800" dirty="0">
                <a:hlinkClick r:id="rId3"/>
              </a:rPr>
              <a:t>	</a:t>
            </a:r>
            <a:r>
              <a:rPr lang="en-US" sz="2800" dirty="0">
                <a:hlinkClick r:id="rId3"/>
              </a:rPr>
              <a:t>https://www.geeksforgeeks.org/python-functions/</a:t>
            </a:r>
            <a:endParaRPr lang="lv-LV" sz="2800" dirty="0"/>
          </a:p>
          <a:p>
            <a:pPr algn="l"/>
            <a:r>
              <a:rPr lang="lv-LV" sz="2800" dirty="0">
                <a:hlinkClick r:id="rId4"/>
              </a:rPr>
              <a:t>	</a:t>
            </a:r>
            <a:r>
              <a:rPr lang="en-US" sz="2800" dirty="0">
                <a:hlinkClick r:id="rId4"/>
              </a:rPr>
              <a:t>https://docs.python.org/3/library/functions.html</a:t>
            </a:r>
            <a:r>
              <a:rPr lang="lv-LV" sz="2800" dirty="0"/>
              <a:t> (informācijai)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>
                <a:hlinkClick r:id="rId5"/>
              </a:rPr>
              <a:t>https://marketplace.visualstudio.com/items?itemName=adpyke.codesnap</a:t>
            </a:r>
            <a:endParaRPr lang="lv-LV" sz="2800" dirty="0"/>
          </a:p>
          <a:p>
            <a:pPr algn="l"/>
            <a:r>
              <a:rPr lang="lv-LV" sz="2800" dirty="0"/>
              <a:t>(bilžu veidošanai)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hlinkClick r:id="rId6"/>
              </a:rPr>
              <a:t>https://chatgpt.com/?model=auto</a:t>
            </a:r>
            <a:r>
              <a:rPr lang="lv-LV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886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63102"/>
            <a:ext cx="7781544" cy="859055"/>
          </a:xfrm>
        </p:spPr>
        <p:txBody>
          <a:bodyPr/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Kas ir funkcija?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0828" y="2380244"/>
            <a:ext cx="7852566" cy="3414654"/>
          </a:xfrm>
        </p:spPr>
        <p:txBody>
          <a:bodyPr>
            <a:normAutofit/>
          </a:bodyPr>
          <a:lstStyle/>
          <a:p>
            <a:r>
              <a:rPr lang="lv-LV" sz="2800" spc="0" dirty="0">
                <a:solidFill>
                  <a:schemeClr val="bg1"/>
                </a:solidFill>
              </a:rPr>
              <a:t>Funkcija ir koda bloks, kas tiek izpildīts tikai tad, kad to izsauc.</a:t>
            </a:r>
          </a:p>
          <a:p>
            <a:r>
              <a:rPr lang="lv-LV" sz="2800" spc="0" dirty="0">
                <a:solidFill>
                  <a:schemeClr val="bg1"/>
                </a:solidFill>
              </a:rPr>
              <a:t>Funkcijai var nodot datus, ko sauc par parametriem.</a:t>
            </a:r>
          </a:p>
          <a:p>
            <a:r>
              <a:rPr lang="lv-LV" sz="2800" spc="0" dirty="0">
                <a:solidFill>
                  <a:schemeClr val="bg1"/>
                </a:solidFill>
              </a:rPr>
              <a:t>Funkcija var atgriezt datus kā rezultātu.</a:t>
            </a:r>
            <a:endParaRPr lang="en-US" sz="2800" spc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548196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Funkcijas </a:t>
            </a:r>
            <a:r>
              <a:rPr lang="lv-LV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Python</a:t>
            </a:r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valodā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064" y="2052892"/>
            <a:ext cx="6515467" cy="2752216"/>
          </a:xfrm>
        </p:spPr>
        <p:txBody>
          <a:bodyPr>
            <a:normAutofit fontScale="40000" lnSpcReduction="20000"/>
          </a:bodyPr>
          <a:lstStyle/>
          <a:p>
            <a:r>
              <a:rPr lang="lv-LV" sz="7000" spc="0" dirty="0">
                <a:solidFill>
                  <a:schemeClr val="bg1"/>
                </a:solidFill>
              </a:rPr>
              <a:t>Veidot funkciju </a:t>
            </a:r>
            <a:r>
              <a:rPr lang="lv-LV" sz="7000" spc="0" dirty="0" err="1">
                <a:solidFill>
                  <a:schemeClr val="bg1"/>
                </a:solidFill>
              </a:rPr>
              <a:t>Python</a:t>
            </a:r>
            <a:r>
              <a:rPr lang="lv-LV" sz="7000" spc="0" dirty="0">
                <a:solidFill>
                  <a:schemeClr val="bg1"/>
                </a:solidFill>
              </a:rPr>
              <a:t> valodā, atšķirībā no citām valodām, ir ļoti viegli!</a:t>
            </a:r>
          </a:p>
          <a:p>
            <a:endParaRPr lang="lv-LV" sz="7000" spc="0" dirty="0">
              <a:solidFill>
                <a:schemeClr val="bg1"/>
              </a:solidFill>
            </a:endParaRPr>
          </a:p>
          <a:p>
            <a:r>
              <a:rPr lang="lv-LV" sz="7000" spc="0" dirty="0">
                <a:solidFill>
                  <a:schemeClr val="bg1"/>
                </a:solidFill>
              </a:rPr>
              <a:t>To var izveidot, izmantojot atslēgas vārdu «</a:t>
            </a:r>
            <a:r>
              <a:rPr lang="lv-LV" sz="7000" spc="0" dirty="0" err="1">
                <a:solidFill>
                  <a:schemeClr val="bg1"/>
                </a:solidFill>
              </a:rPr>
              <a:t>def</a:t>
            </a:r>
            <a:r>
              <a:rPr lang="lv-LV" sz="7000" spc="0" dirty="0">
                <a:solidFill>
                  <a:schemeClr val="bg1"/>
                </a:solidFill>
              </a:rPr>
              <a:t>», un tad iedodot funkcijai nosaukumu, nobeidzot to ar iekavām un kolu. Piemēram, </a:t>
            </a:r>
            <a:r>
              <a:rPr lang="lv-LV" sz="7000" spc="0" dirty="0" err="1">
                <a:solidFill>
                  <a:schemeClr val="bg1"/>
                </a:solidFill>
              </a:rPr>
              <a:t>def</a:t>
            </a:r>
            <a:r>
              <a:rPr lang="lv-LV" sz="7000" spc="0" dirty="0">
                <a:solidFill>
                  <a:schemeClr val="bg1"/>
                </a:solidFill>
              </a:rPr>
              <a:t> funkcija():</a:t>
            </a:r>
            <a:endParaRPr lang="en-US" spc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71B3F8-92CE-4F4A-AA56-8243A094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531" y="2117702"/>
            <a:ext cx="5173925" cy="26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840230"/>
          </a:xfrm>
        </p:spPr>
        <p:txBody>
          <a:bodyPr/>
          <a:lstStyle/>
          <a:p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Funkcijas</a:t>
            </a:r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izsaukšana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02" y="1650144"/>
            <a:ext cx="7332339" cy="4093243"/>
          </a:xfrm>
        </p:spPr>
        <p:txBody>
          <a:bodyPr/>
          <a:lstStyle/>
          <a:p>
            <a:pPr marL="0" indent="0">
              <a:buNone/>
            </a:pPr>
            <a:r>
              <a:rPr lang="lv-LV" sz="2800" dirty="0"/>
              <a:t>Lai izsauktu funkciju, jāieraksta funkcijas nosaukums un iekavas aiz tā.</a:t>
            </a:r>
          </a:p>
          <a:p>
            <a:pPr marL="0" indent="0">
              <a:buNone/>
            </a:pPr>
            <a:endParaRPr lang="lv-LV" sz="2800" dirty="0"/>
          </a:p>
          <a:p>
            <a:pPr marL="0" indent="0">
              <a:buNone/>
            </a:pPr>
            <a:endParaRPr lang="lv-LV" sz="2800" dirty="0"/>
          </a:p>
          <a:p>
            <a:pPr marL="0" indent="0">
              <a:buNone/>
            </a:pPr>
            <a:r>
              <a:rPr lang="lv-LV" sz="2800" dirty="0"/>
              <a:t>Šis kods izvadīs tekstu «Sveika Pasaule!»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F72CA-5758-488C-838D-9096BBDC8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120" y="2233011"/>
            <a:ext cx="4277280" cy="23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6" y="548196"/>
            <a:ext cx="7781544" cy="859055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Argumenti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D14D1-E5DF-48C7-9220-DCAF0971A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544" y="470517"/>
            <a:ext cx="4263810" cy="287199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200" y="1609008"/>
            <a:ext cx="8096435" cy="39839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lv-LV" sz="3200" spc="0" dirty="0">
                <a:solidFill>
                  <a:schemeClr val="bg1"/>
                </a:solidFill>
              </a:rPr>
              <a:t>Informāciju funkcijām var nodot kā argumentus.</a:t>
            </a:r>
          </a:p>
          <a:p>
            <a:pPr>
              <a:lnSpc>
                <a:spcPct val="100000"/>
              </a:lnSpc>
            </a:pPr>
            <a:r>
              <a:rPr lang="lv-LV" sz="3200" spc="0" dirty="0">
                <a:solidFill>
                  <a:schemeClr val="bg1"/>
                </a:solidFill>
              </a:rPr>
              <a:t>Argumenti tiek norādīti pēc funkcijas nosaukuma, iekavās. Argumentu daudzums ir neierobežots; tos var veidot tik, cik vēlas — tos atdala ar komatu.</a:t>
            </a:r>
          </a:p>
          <a:p>
            <a:pPr>
              <a:lnSpc>
                <a:spcPct val="100000"/>
              </a:lnSpc>
            </a:pPr>
            <a:r>
              <a:rPr lang="lv-LV" sz="3200" spc="0" dirty="0">
                <a:solidFill>
                  <a:schemeClr val="bg1"/>
                </a:solidFill>
              </a:rPr>
              <a:t>Argumentus bieži vien saīsina uz "</a:t>
            </a:r>
            <a:r>
              <a:rPr lang="lv-LV" sz="3200" spc="0" dirty="0" err="1">
                <a:solidFill>
                  <a:schemeClr val="bg1"/>
                </a:solidFill>
              </a:rPr>
              <a:t>args</a:t>
            </a:r>
            <a:r>
              <a:rPr lang="lv-LV" sz="3200" spc="0" dirty="0">
                <a:solidFill>
                  <a:schemeClr val="bg1"/>
                </a:solidFill>
              </a:rPr>
              <a:t>"</a:t>
            </a:r>
            <a:endParaRPr lang="en-US" sz="3200" spc="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844AAD-2DF0-479A-99FD-1772DC68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635" y="4555071"/>
            <a:ext cx="3041953" cy="91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6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02" y="487935"/>
            <a:ext cx="11214100" cy="840230"/>
          </a:xfrm>
        </p:spPr>
        <p:txBody>
          <a:bodyPr/>
          <a:lstStyle/>
          <a:p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Argumenti</a:t>
            </a:r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02" y="1605756"/>
            <a:ext cx="7332339" cy="4093243"/>
          </a:xfrm>
        </p:spPr>
        <p:txBody>
          <a:bodyPr/>
          <a:lstStyle/>
          <a:p>
            <a:r>
              <a:rPr lang="lv-LV" sz="2800" dirty="0"/>
              <a:t>Funkcijas ir jāizsauc ar pareizu argumentu daudzumu. Piemēram, ja funkcija sagaida 2 argumentus, tad tev arī jāiedod 2 argumentus, ne vairāk, ne mazāk.</a:t>
            </a:r>
          </a:p>
          <a:p>
            <a:endParaRPr lang="lv-LV" sz="2800" dirty="0"/>
          </a:p>
          <a:p>
            <a:r>
              <a:rPr lang="lv-LV" sz="2800" dirty="0"/>
              <a:t>Ja šim kodam būtu iedots tikai viens arguments , kods nestrādātu.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09A5EB-E8AD-413C-8ECB-96192A5C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7" y="3010114"/>
            <a:ext cx="5260086" cy="3081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FFBA95-B08B-4773-80C9-194FB530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4" y="5087474"/>
            <a:ext cx="5655291" cy="15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72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802" y="487935"/>
            <a:ext cx="11214100" cy="840230"/>
          </a:xfrm>
        </p:spPr>
        <p:txBody>
          <a:bodyPr/>
          <a:lstStyle/>
          <a:p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Argumenti</a:t>
            </a:r>
            <a:r>
              <a:rPr lang="lv-LV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802" y="2072481"/>
            <a:ext cx="7332339" cy="4093243"/>
          </a:xfrm>
        </p:spPr>
        <p:txBody>
          <a:bodyPr/>
          <a:lstStyle/>
          <a:p>
            <a:r>
              <a:rPr lang="lv-LV" sz="2800" dirty="0"/>
              <a:t>Ja nevēlies, lai secība ir svarīga, var definēt vairākus argumentus un katram piešķirt vērtību.</a:t>
            </a: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85125-E2CB-430B-B1B5-2D7FBB73E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3168814"/>
            <a:ext cx="8353425" cy="28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5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409575"/>
            <a:ext cx="11214100" cy="701731"/>
          </a:xfrm>
        </p:spPr>
        <p:txBody>
          <a:bodyPr/>
          <a:lstStyle/>
          <a:p>
            <a:r>
              <a:rPr lang="lv-LV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Patvaļīgs Argumentu Skaits</a:t>
            </a:r>
            <a:endParaRPr lang="en-US" sz="4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95249" y="1371546"/>
            <a:ext cx="4775929" cy="4781604"/>
          </a:xfrm>
        </p:spPr>
        <p:txBody>
          <a:bodyPr>
            <a:normAutofit/>
          </a:bodyPr>
          <a:lstStyle/>
          <a:p>
            <a:r>
              <a:rPr lang="lv-LV" sz="2800" dirty="0"/>
              <a:t>Ja nav zināms, cik argumentus nodosi funkcijai, tad funkcijas definīcijā pirms parametra nosaukuma jāraksta «*».</a:t>
            </a:r>
          </a:p>
          <a:p>
            <a:endParaRPr lang="lv-LV" sz="2800" dirty="0"/>
          </a:p>
          <a:p>
            <a:r>
              <a:rPr lang="lv-LV" sz="2800" dirty="0"/>
              <a:t> Patvaļīgos argumentus bieži saīsina uz «*</a:t>
            </a:r>
            <a:r>
              <a:rPr lang="lv-LV" sz="2800" dirty="0" err="1"/>
              <a:t>args</a:t>
            </a:r>
            <a:r>
              <a:rPr lang="lv-LV" sz="2800" dirty="0"/>
              <a:t>»</a:t>
            </a:r>
            <a:endParaRPr lang="en-US" dirty="0"/>
          </a:p>
          <a:p>
            <a:endParaRPr lang="lv-LV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9E9E8E9-3EBB-414F-B4B9-1BAD7263E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178" y="2195458"/>
            <a:ext cx="7320822" cy="313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C5035-4173-414B-B72C-144A814A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33" y="414379"/>
            <a:ext cx="11214100" cy="840230"/>
          </a:xfrm>
        </p:spPr>
        <p:txBody>
          <a:bodyPr/>
          <a:lstStyle/>
          <a:p>
            <a:r>
              <a:rPr lang="lv-LV" sz="5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Default</a:t>
            </a:r>
            <a:r>
              <a:rPr lang="lv-LV" sz="5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Parametri</a:t>
            </a:r>
            <a:endParaRPr lang="en-US" sz="5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71C3B6-D91D-45FD-9A91-8712A1DD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E440F-2B56-48FE-875D-5F36D045CE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833" y="1958760"/>
            <a:ext cx="6718300" cy="4093243"/>
          </a:xfrm>
        </p:spPr>
        <p:txBody>
          <a:bodyPr/>
          <a:lstStyle/>
          <a:p>
            <a:r>
              <a:rPr lang="lv-LV" sz="2800" dirty="0"/>
              <a:t>Funkcijām var piešķirt </a:t>
            </a:r>
            <a:r>
              <a:rPr lang="lv-LV" sz="2800" dirty="0" err="1"/>
              <a:t>default</a:t>
            </a:r>
            <a:r>
              <a:rPr lang="lv-LV" sz="2800" dirty="0"/>
              <a:t> parametrus. Kad funkcija ir izsaukta bez argumenta, tas izmanto </a:t>
            </a:r>
            <a:r>
              <a:rPr lang="lv-LV" sz="2800" dirty="0" err="1"/>
              <a:t>default</a:t>
            </a:r>
            <a:r>
              <a:rPr lang="lv-LV" sz="2800" dirty="0"/>
              <a:t> parametru, bet, ja tiks piešķirts </a:t>
            </a:r>
            <a:r>
              <a:rPr lang="lv-LV" sz="2800" dirty="0" err="1"/>
              <a:t>argumets</a:t>
            </a:r>
            <a:r>
              <a:rPr lang="lv-LV" sz="2800" dirty="0"/>
              <a:t> funkcija izmantos to.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73D694-52D9-4246-9EED-F39A54C3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430762"/>
            <a:ext cx="5632842" cy="453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59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395</TotalTime>
  <Words>537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Trade Gothic LT Pro</vt:lpstr>
      <vt:lpstr>Trebuchet MS</vt:lpstr>
      <vt:lpstr>Office Theme</vt:lpstr>
      <vt:lpstr>Python Funkcijas</vt:lpstr>
      <vt:lpstr>Kas ir funkcija?</vt:lpstr>
      <vt:lpstr>Funkcijas Python valodā</vt:lpstr>
      <vt:lpstr>Funkcijas izsaukšana</vt:lpstr>
      <vt:lpstr>Argumenti</vt:lpstr>
      <vt:lpstr>Argumenti </vt:lpstr>
      <vt:lpstr>Argumenti </vt:lpstr>
      <vt:lpstr>Patvaļīgs Argumentu Skaits</vt:lpstr>
      <vt:lpstr>Default Parametri</vt:lpstr>
      <vt:lpstr>Funkciju Rekursija</vt:lpstr>
      <vt:lpstr>Uzdevums 1</vt:lpstr>
      <vt:lpstr>Uzdevums 1</vt:lpstr>
      <vt:lpstr>Uzdevums 2</vt:lpstr>
      <vt:lpstr>Uzdevums 2</vt:lpstr>
      <vt:lpstr>Uzdevums 3</vt:lpstr>
      <vt:lpstr>Uzdevums 3</vt:lpstr>
      <vt:lpstr>Izmantotie Avoti: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Funkcijas</dc:title>
  <dc:creator>klāvs auznieks</dc:creator>
  <cp:lastModifiedBy>klāvs auznieks</cp:lastModifiedBy>
  <cp:revision>26</cp:revision>
  <dcterms:created xsi:type="dcterms:W3CDTF">2025-06-08T14:15:52Z</dcterms:created>
  <dcterms:modified xsi:type="dcterms:W3CDTF">2025-06-09T19:53:36Z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