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66" r:id="rId3"/>
    <p:sldId id="267" r:id="rId4"/>
    <p:sldId id="265" r:id="rId5"/>
    <p:sldId id="258" r:id="rId6"/>
    <p:sldId id="263" r:id="rId7"/>
    <p:sldId id="264" r:id="rId8"/>
    <p:sldId id="268" r:id="rId9"/>
    <p:sldId id="259" r:id="rId10"/>
    <p:sldId id="26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76" r:id="rId19"/>
    <p:sldId id="283" r:id="rId20"/>
    <p:sldId id="282" r:id="rId21"/>
    <p:sldId id="270" r:id="rId22"/>
    <p:sldId id="280" r:id="rId23"/>
    <p:sldId id="284" r:id="rId24"/>
    <p:sldId id="285" r:id="rId25"/>
    <p:sldId id="281" r:id="rId26"/>
    <p:sldId id="286" r:id="rId27"/>
    <p:sldId id="287" r:id="rId28"/>
    <p:sldId id="288" r:id="rId29"/>
    <p:sldId id="289" r:id="rId30"/>
    <p:sldId id="293" r:id="rId31"/>
    <p:sldId id="295" r:id="rId32"/>
    <p:sldId id="296" r:id="rId33"/>
    <p:sldId id="298" r:id="rId34"/>
    <p:sldId id="299" r:id="rId35"/>
    <p:sldId id="294" r:id="rId36"/>
    <p:sldId id="301" r:id="rId37"/>
    <p:sldId id="302" r:id="rId38"/>
    <p:sldId id="303" r:id="rId39"/>
    <p:sldId id="297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82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EB42-9C5F-C89B-6BFA-2DF69465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F7C3D-B04A-3ADC-EABA-7129D60F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A2D6B-E07F-709D-04AF-8169089D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AF9FB-8681-C4D9-3D96-57D44716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C7B13-773A-2AF4-D7FD-C496CEE7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5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BAC9-3D13-6B7F-30E6-A8751F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1FC2-28DD-1A1D-1E83-3C6B6A358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D1A9E-7319-A8FC-E437-D7068EB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E78FC-E3DE-21F5-A9BA-E031830E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85343-811E-405F-9596-526CBB2E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E3049-2C18-90EC-AA71-1744F2636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EF4D7-489A-D900-111E-29495B76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9ABA3-280F-1D05-AD48-A45B0173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7C597-2429-6D6C-482E-5E8AB94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77286-193E-9207-1D6E-9D3C958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5045-09B6-0341-8A44-60BD8CB3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74261-E718-8F11-DC15-CC4AF322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AE26-5DE8-1C45-3E0F-B07F99C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564A-E424-0756-B90D-6423887A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3331-62EF-A439-6079-E4FA45EB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4E36-6EDC-D4D2-3123-5D123A01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13B11-6D81-CFF6-301F-D2ADA5D5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C9FFD-1B84-C8DA-6ADA-2485A191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3281-85E0-59BB-754D-BB3088E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FB7D-AC18-4622-36EA-8294289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F0159-5660-BAFA-882D-4010A17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5BCF-03FF-CEBF-264F-6BEC4337C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11985-FB39-3D5C-166B-4173406E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CFEF0-756D-B654-0464-BC685424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BD7F6-6D45-EB34-F156-E4ABF413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0C421-C066-DCA6-B818-99722B0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1F19-4FDA-E444-6E4E-2A1A9E2F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2F3F6-8CA0-40E2-0927-4CE492EE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6B366-981A-200C-74E6-D415A47A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A2A4A-F737-5A36-1B19-A502AF2C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86530-D559-10B3-0997-8CB369DC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8E029-C7AF-5D8C-A13F-2860DA26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74631B-4EA7-DDE8-C06F-13E4802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EF221C-12DA-608F-AC0E-3F38E28F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3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BD68-CF92-8F1A-10CA-A394F07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45BDA-B123-B190-07B0-E9DE2125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C6C09-3A6E-7B68-801D-A6995201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C6979-938D-A8B0-861B-BD5B03E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5DC01-002D-5DD2-476D-64BB58F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0CBD4-D100-0540-0C4F-38F711D3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D247D-798F-93B2-186C-7686391C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76F6-5539-E4A3-19E7-A6237B07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58F7-AECA-EB71-FB04-84E23256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EEFE6-58B5-31A0-9877-83294199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8E506-ED6D-9B6F-C09C-C189CFF7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451E1-127F-BF52-BA6D-D0AD52E3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5CCFB-1ED3-1B07-4DF4-A1EA54D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7E31-92DC-A394-B42A-A4C1973D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2EB9D-A527-9D15-A00D-E8F005712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14BDF-3145-90EB-C6A1-177166F5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3CF76-035B-89E8-54A8-D9D5C153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C796-AC8E-3773-E967-B220B44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77546-EDBD-3E26-FC26-A74CF4C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90A9F-7955-D568-B872-95EAA9FA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8F748-2FCC-33D3-3101-10394397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274C-E130-795E-33A8-563C0807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F9710-2D44-4D4D-B701-A5E64B661982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7F585-F9FD-D2C8-6284-A8B8CE5AD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3EE16-9F07-341A-1ACD-B23CA6530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0E1CF-7661-4130-8AAB-753086BB5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x/react-date-pickers/date-calenda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getting-started/templates" TargetMode="External"/><Relationship Id="rId5" Type="http://schemas.openxmlformats.org/officeDocument/2006/relationships/hyperlink" Target="https://mui.com/x/react-charts/line-demo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material-ui/react-button/" TargetMode="External"/><Relationship Id="rId3" Type="http://schemas.openxmlformats.org/officeDocument/2006/relationships/hyperlink" Target="https://mui.com/x/react-date-pickers/date-range-picker/" TargetMode="External"/><Relationship Id="rId7" Type="http://schemas.openxmlformats.org/officeDocument/2006/relationships/hyperlink" Target="https://mui.com/base-ui/react-focus-tra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drawer/" TargetMode="External"/><Relationship Id="rId11" Type="http://schemas.openxmlformats.org/officeDocument/2006/relationships/hyperlink" Target="https://mui.com/x/react-date-pickers/date-time-picker/" TargetMode="External"/><Relationship Id="rId5" Type="http://schemas.openxmlformats.org/officeDocument/2006/relationships/hyperlink" Target="https://mui.com/material-ui/react-select/" TargetMode="External"/><Relationship Id="rId10" Type="http://schemas.openxmlformats.org/officeDocument/2006/relationships/hyperlink" Target="https://mui.com/x/react-date-pickers/date-picker/" TargetMode="External"/><Relationship Id="rId4" Type="http://schemas.openxmlformats.org/officeDocument/2006/relationships/hyperlink" Target="https://mui.com/material-ui/react-text-field/" TargetMode="External"/><Relationship Id="rId9" Type="http://schemas.openxmlformats.org/officeDocument/2006/relationships/hyperlink" Target="https://mui.com/material-ui/material-ic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ui.com/material-ui/material-icons/" TargetMode="External"/><Relationship Id="rId3" Type="http://schemas.openxmlformats.org/officeDocument/2006/relationships/hyperlink" Target="https://mui.com/x/react-date-pickers/date-range-picker/" TargetMode="External"/><Relationship Id="rId7" Type="http://schemas.openxmlformats.org/officeDocument/2006/relationships/hyperlink" Target="https://mui.com/material-ui/react-butt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drawer/" TargetMode="External"/><Relationship Id="rId5" Type="http://schemas.openxmlformats.org/officeDocument/2006/relationships/hyperlink" Target="https://mui.com/material-ui/react-text-field/" TargetMode="External"/><Relationship Id="rId4" Type="http://schemas.openxmlformats.org/officeDocument/2006/relationships/hyperlink" Target="https://mui.com/x/react-date-pickers/date-pick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x/react-charts/lines/" TargetMode="External"/><Relationship Id="rId2" Type="http://schemas.openxmlformats.org/officeDocument/2006/relationships/hyperlink" Target="https://mui.com/x/react-date-pickers/date-time-pick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i.com/x/react-data-grid/getting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ui.com/x/react-charts/line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tabs/" TargetMode="External"/><Relationship Id="rId2" Type="http://schemas.openxmlformats.org/officeDocument/2006/relationships/hyperlink" Target="https://mui.com/x/react-date-pickers/date-time-pick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i.com/material-ui/react-table/#data-tabl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tisdashboard.io/free/register" TargetMode="External"/><Relationship Id="rId2" Type="http://schemas.openxmlformats.org/officeDocument/2006/relationships/hyperlink" Target="https://mui.com/material-ui/getting-started/templates/sign-u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store/previews/devias-kit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liviertassinari/react-swipeable-views" TargetMode="External"/><Relationship Id="rId4" Type="http://schemas.openxmlformats.org/officeDocument/2006/relationships/hyperlink" Target="https://mui.com/material-ui/react-step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mui.com/material-ui/react-list/#simple-li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ui.com/material-ui/react-list/#nested-list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4F02-B596-ED72-0226-1A57930E1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E0C1B-1502-53A6-D776-9D4A986BD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사원 이승현</a:t>
            </a:r>
          </a:p>
        </p:txBody>
      </p:sp>
    </p:spTree>
    <p:extLst>
      <p:ext uri="{BB962C8B-B14F-4D97-AF65-F5344CB8AC3E}">
        <p14:creationId xmlns:p14="http://schemas.microsoft.com/office/powerpoint/2010/main" val="162113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35820"/>
          <a:stretch>
            <a:fillRect/>
          </a:stretch>
        </p:blipFill>
        <p:spPr>
          <a:xfrm>
            <a:off x="149090" y="27571"/>
            <a:ext cx="12042910" cy="681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4289" y="4231182"/>
            <a:ext cx="8418083" cy="23707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64289" y="881001"/>
            <a:ext cx="4972744" cy="29531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64289" y="813989"/>
            <a:ext cx="5097820" cy="3087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85309" y="1240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hlinkClick r:id="rId5"/>
              </a:rPr>
              <a:t>https://mui.com/x/react-charts/line-demo/</a:t>
            </a:r>
            <a:r>
              <a:rPr lang="ko-KR" alt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4374" y="1950782"/>
            <a:ext cx="3999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생산현황</a:t>
            </a:r>
          </a:p>
          <a:p>
            <a:pPr lvl="0">
              <a:defRPr/>
            </a:pPr>
            <a:r>
              <a:rPr lang="ko-KR" altLang="en-US"/>
              <a:t>모니터링</a:t>
            </a:r>
            <a:r>
              <a:rPr lang="en-US" altLang="ko-KR"/>
              <a:t>_ </a:t>
            </a:r>
            <a:r>
              <a:rPr lang="ko-KR" altLang="en-US"/>
              <a:t>생산현황 </a:t>
            </a:r>
            <a:r>
              <a:rPr lang="en-US" altLang="ko-KR"/>
              <a:t>(MOR_MOR_004)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64289" y="4231182"/>
            <a:ext cx="8418083" cy="2370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hlinkClick r:id="rId6"/>
              </a:rPr>
              <a:t>https://mui.com/material-ui/getting-started/templates</a:t>
            </a:r>
            <a:endParaRPr lang="en-US" altLang="ko-KR"/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DashBoard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자재관리 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>
                <a:solidFill>
                  <a:schemeClr val="tx1"/>
                </a:solidFill>
              </a:rPr>
              <a:t>자재입출고 관리 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>
                <a:solidFill>
                  <a:schemeClr val="tx1"/>
                </a:solidFill>
              </a:rPr>
              <a:t>자재 입고이력조회 </a:t>
            </a:r>
            <a:r>
              <a:rPr lang="en-US" altLang="ko-KR">
                <a:solidFill>
                  <a:schemeClr val="tx1"/>
                </a:solidFill>
              </a:rPr>
              <a:t>(MAM_MAT_023)</a:t>
            </a: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제일 최근의 자제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개를 출력</a:t>
            </a: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708959"/>
            <a:ext cx="2124371" cy="476316"/>
          </a:xfrm>
          <a:prstGeom prst="rect">
            <a:avLst/>
          </a:prstGeom>
        </p:spPr>
      </p:pic>
      <p:sp>
        <p:nvSpPr>
          <p:cNvPr id="18" name="직사각형 1"/>
          <p:cNvSpPr/>
          <p:nvPr/>
        </p:nvSpPr>
        <p:spPr>
          <a:xfrm>
            <a:off x="8843800" y="839711"/>
            <a:ext cx="2975173" cy="2975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hlinkClick r:id="rId8"/>
              </a:rPr>
              <a:t>https://mui.com/x/react-date-pickers/date-calendar/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Uncontrolled calendar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달력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수주관리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/ship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8454D8E-F7F0-D014-344A-3112656D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60" y="882873"/>
            <a:ext cx="1762125" cy="31432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2FF6C2-CEF0-0C16-B689-974280E024E9}"/>
              </a:ext>
            </a:extLst>
          </p:cNvPr>
          <p:cNvSpPr/>
          <p:nvPr/>
        </p:nvSpPr>
        <p:spPr>
          <a:xfrm>
            <a:off x="9398783" y="887243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5" y="465191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5" y="802876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83211" y="556655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83211" y="89434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D5CF1D-B233-983F-8BDC-8E98046965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625" y="391024"/>
            <a:ext cx="1168545" cy="550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9D807A-B0C2-AC02-C876-4D9EC13B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2150" y="757046"/>
            <a:ext cx="1168545" cy="55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3AAD8-792F-3245-704A-67D4E34FEF52}"/>
              </a:ext>
            </a:extLst>
          </p:cNvPr>
          <p:cNvSpPr txBox="1"/>
          <p:nvPr/>
        </p:nvSpPr>
        <p:spPr>
          <a:xfrm>
            <a:off x="5464797" y="586439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거래처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9D3F6-14B1-90B7-DFB6-2D859C7CBCED}"/>
              </a:ext>
            </a:extLst>
          </p:cNvPr>
          <p:cNvSpPr txBox="1"/>
          <p:nvPr/>
        </p:nvSpPr>
        <p:spPr>
          <a:xfrm>
            <a:off x="5458272" y="92118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품목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C0572D-7961-BAF5-B742-361C1B62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36" y="537540"/>
            <a:ext cx="176212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BD7319-43E9-343D-6EEE-6A0176C6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36" y="885183"/>
            <a:ext cx="1762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B5E514-2F44-AEED-BD0E-EC699733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23" y="522036"/>
            <a:ext cx="1762125" cy="314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BB57F6-460C-8459-02E2-96F74C4C0389}"/>
              </a:ext>
            </a:extLst>
          </p:cNvPr>
          <p:cNvSpPr txBox="1"/>
          <p:nvPr/>
        </p:nvSpPr>
        <p:spPr>
          <a:xfrm>
            <a:off x="3649783" y="574452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FB597-0258-EBF4-5304-41E9E22EF768}"/>
              </a:ext>
            </a:extLst>
          </p:cNvPr>
          <p:cNvSpPr txBox="1"/>
          <p:nvPr/>
        </p:nvSpPr>
        <p:spPr>
          <a:xfrm>
            <a:off x="3643258" y="909194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주문 유형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E8BDB-56A7-235E-1B01-CC625535F144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수주 관리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5DCF7EF-3B44-D295-F041-27F0939CE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40298"/>
              </p:ext>
            </p:extLst>
          </p:nvPr>
        </p:nvGraphicFramePr>
        <p:xfrm>
          <a:off x="283211" y="1353063"/>
          <a:ext cx="11078355" cy="71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57">
                  <a:extLst>
                    <a:ext uri="{9D8B030D-6E8A-4147-A177-3AD203B41FA5}">
                      <a16:colId xmlns:a16="http://schemas.microsoft.com/office/drawing/2014/main" val="346186950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08971153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41731451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7653852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98112215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412893056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5531006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6369851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4922955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829427112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2517636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19168090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079880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304614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762275143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고객사 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납품일자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33024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518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154885-F22F-BA99-2953-A107A1559ED0}"/>
              </a:ext>
            </a:extLst>
          </p:cNvPr>
          <p:cNvSpPr/>
          <p:nvPr/>
        </p:nvSpPr>
        <p:spPr>
          <a:xfrm>
            <a:off x="8014039" y="1756684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DDD98-63E8-ED5A-95AF-D496BC550740}"/>
              </a:ext>
            </a:extLst>
          </p:cNvPr>
          <p:cNvSpPr/>
          <p:nvPr/>
        </p:nvSpPr>
        <p:spPr>
          <a:xfrm>
            <a:off x="572178" y="1827621"/>
            <a:ext cx="118753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BCB6-FD20-2358-FAB8-E3EA449AC396}"/>
              </a:ext>
            </a:extLst>
          </p:cNvPr>
          <p:cNvSpPr txBox="1"/>
          <p:nvPr/>
        </p:nvSpPr>
        <p:spPr>
          <a:xfrm>
            <a:off x="8237700" y="1789344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5B46A-D486-7C52-1126-09EE7A288E4D}"/>
              </a:ext>
            </a:extLst>
          </p:cNvPr>
          <p:cNvSpPr txBox="1"/>
          <p:nvPr/>
        </p:nvSpPr>
        <p:spPr>
          <a:xfrm>
            <a:off x="8237700" y="2280223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7E28E-A6A9-4E80-AE48-12E48DFD8781}"/>
              </a:ext>
            </a:extLst>
          </p:cNvPr>
          <p:cNvSpPr txBox="1"/>
          <p:nvPr/>
        </p:nvSpPr>
        <p:spPr>
          <a:xfrm>
            <a:off x="9719454" y="2251362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주문 유형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EB02-C73C-38D2-FFE4-740D2CE1A395}"/>
              </a:ext>
            </a:extLst>
          </p:cNvPr>
          <p:cNvSpPr txBox="1"/>
          <p:nvPr/>
        </p:nvSpPr>
        <p:spPr>
          <a:xfrm>
            <a:off x="8262435" y="27160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 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5EF7A-3307-012B-1948-8C700ABAA4B6}"/>
              </a:ext>
            </a:extLst>
          </p:cNvPr>
          <p:cNvSpPr txBox="1"/>
          <p:nvPr/>
        </p:nvSpPr>
        <p:spPr>
          <a:xfrm>
            <a:off x="9802582" y="266839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E706E-4B9E-3FAC-E089-074F04D856ED}"/>
              </a:ext>
            </a:extLst>
          </p:cNvPr>
          <p:cNvSpPr txBox="1"/>
          <p:nvPr/>
        </p:nvSpPr>
        <p:spPr>
          <a:xfrm>
            <a:off x="8262435" y="31499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고객사 주소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B567C-190B-D5CA-EDF7-AB319ED0BE04}"/>
              </a:ext>
            </a:extLst>
          </p:cNvPr>
          <p:cNvSpPr/>
          <p:nvPr/>
        </p:nvSpPr>
        <p:spPr>
          <a:xfrm>
            <a:off x="8291790" y="201894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8001EA-3668-EA7C-7C80-B4D9AF401EAB}"/>
              </a:ext>
            </a:extLst>
          </p:cNvPr>
          <p:cNvSpPr/>
          <p:nvPr/>
        </p:nvSpPr>
        <p:spPr>
          <a:xfrm>
            <a:off x="8321653" y="248038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E308-582C-A1B8-E39A-B1AE14D64BF2}"/>
              </a:ext>
            </a:extLst>
          </p:cNvPr>
          <p:cNvSpPr/>
          <p:nvPr/>
        </p:nvSpPr>
        <p:spPr>
          <a:xfrm>
            <a:off x="9746666" y="247478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38C0DE-15D0-57BD-DD1A-B5352A03D42F}"/>
              </a:ext>
            </a:extLst>
          </p:cNvPr>
          <p:cNvSpPr/>
          <p:nvPr/>
        </p:nvSpPr>
        <p:spPr>
          <a:xfrm>
            <a:off x="8334673" y="2900204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56335-CDDF-1599-EE9D-FFF0FA04AB84}"/>
              </a:ext>
            </a:extLst>
          </p:cNvPr>
          <p:cNvSpPr/>
          <p:nvPr/>
        </p:nvSpPr>
        <p:spPr>
          <a:xfrm>
            <a:off x="9731330" y="291289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70C511-8731-DB86-1953-C1CA1A9244B1}"/>
              </a:ext>
            </a:extLst>
          </p:cNvPr>
          <p:cNvSpPr/>
          <p:nvPr/>
        </p:nvSpPr>
        <p:spPr>
          <a:xfrm>
            <a:off x="8321653" y="3405727"/>
            <a:ext cx="2391866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D84E9-322D-3A5D-EEAC-CB6ECF611FB0}"/>
              </a:ext>
            </a:extLst>
          </p:cNvPr>
          <p:cNvSpPr txBox="1"/>
          <p:nvPr/>
        </p:nvSpPr>
        <p:spPr>
          <a:xfrm>
            <a:off x="8274960" y="373406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EA6EF-78DE-BDB6-A3F0-2A38F3C092A4}"/>
              </a:ext>
            </a:extLst>
          </p:cNvPr>
          <p:cNvSpPr txBox="1"/>
          <p:nvPr/>
        </p:nvSpPr>
        <p:spPr>
          <a:xfrm>
            <a:off x="9746666" y="37416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EBCAC-FE1C-7733-82FC-C809C46F4BDE}"/>
              </a:ext>
            </a:extLst>
          </p:cNvPr>
          <p:cNvSpPr/>
          <p:nvPr/>
        </p:nvSpPr>
        <p:spPr>
          <a:xfrm>
            <a:off x="8291790" y="399433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2074F-78D6-81F2-FA2F-B4BFD38218D5}"/>
              </a:ext>
            </a:extLst>
          </p:cNvPr>
          <p:cNvSpPr/>
          <p:nvPr/>
        </p:nvSpPr>
        <p:spPr>
          <a:xfrm>
            <a:off x="9716803" y="398872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45D7A-B80A-3666-89E2-864803CA6196}"/>
              </a:ext>
            </a:extLst>
          </p:cNvPr>
          <p:cNvSpPr txBox="1"/>
          <p:nvPr/>
        </p:nvSpPr>
        <p:spPr>
          <a:xfrm>
            <a:off x="8321653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수주수량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4EF21-F7A5-61EA-E4C9-E94BFBE448D2}"/>
              </a:ext>
            </a:extLst>
          </p:cNvPr>
          <p:cNvSpPr txBox="1"/>
          <p:nvPr/>
        </p:nvSpPr>
        <p:spPr>
          <a:xfrm>
            <a:off x="9752604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단위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F352DE-1258-6164-C827-591C55C3EF77}"/>
              </a:ext>
            </a:extLst>
          </p:cNvPr>
          <p:cNvSpPr/>
          <p:nvPr/>
        </p:nvSpPr>
        <p:spPr>
          <a:xfrm>
            <a:off x="8304737" y="5077472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4548A42-0EEB-D387-2C09-F8837E197B3A}"/>
              </a:ext>
            </a:extLst>
          </p:cNvPr>
          <p:cNvSpPr/>
          <p:nvPr/>
        </p:nvSpPr>
        <p:spPr>
          <a:xfrm>
            <a:off x="9729750" y="5071867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E8344E-32EA-32A1-A4DD-CFBA310F4247}"/>
              </a:ext>
            </a:extLst>
          </p:cNvPr>
          <p:cNvSpPr txBox="1"/>
          <p:nvPr/>
        </p:nvSpPr>
        <p:spPr>
          <a:xfrm>
            <a:off x="8274960" y="484510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수주일자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08E1F-8F0A-C213-6D98-DFE1983088CA}"/>
              </a:ext>
            </a:extLst>
          </p:cNvPr>
          <p:cNvSpPr txBox="1"/>
          <p:nvPr/>
        </p:nvSpPr>
        <p:spPr>
          <a:xfrm>
            <a:off x="9746666" y="485273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납품일자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CE0E11-89B7-7583-5F95-9B00ACB995AB}"/>
              </a:ext>
            </a:extLst>
          </p:cNvPr>
          <p:cNvSpPr/>
          <p:nvPr/>
        </p:nvSpPr>
        <p:spPr>
          <a:xfrm>
            <a:off x="8274960" y="454884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83EE27-06F1-9B62-913D-3C96E9821F26}"/>
              </a:ext>
            </a:extLst>
          </p:cNvPr>
          <p:cNvSpPr/>
          <p:nvPr/>
        </p:nvSpPr>
        <p:spPr>
          <a:xfrm>
            <a:off x="9699973" y="454323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40EF1-DA07-456C-E6AC-39F07239AC59}"/>
              </a:ext>
            </a:extLst>
          </p:cNvPr>
          <p:cNvSpPr/>
          <p:nvPr/>
        </p:nvSpPr>
        <p:spPr>
          <a:xfrm>
            <a:off x="9763582" y="565920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CC2A5-04EC-6280-643D-D966B19CC986}"/>
              </a:ext>
            </a:extLst>
          </p:cNvPr>
          <p:cNvSpPr txBox="1"/>
          <p:nvPr/>
        </p:nvSpPr>
        <p:spPr>
          <a:xfrm>
            <a:off x="9733805" y="5426833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등록자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6622BD-D314-747C-69DD-0BDADFC3B960}"/>
              </a:ext>
            </a:extLst>
          </p:cNvPr>
          <p:cNvSpPr/>
          <p:nvPr/>
        </p:nvSpPr>
        <p:spPr>
          <a:xfrm>
            <a:off x="8364450" y="6172569"/>
            <a:ext cx="2417846" cy="4429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  <a:p>
            <a:pPr algn="ctr"/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C1EC6E-5950-A08E-9F66-64197EAB9713}"/>
              </a:ext>
            </a:extLst>
          </p:cNvPr>
          <p:cNvSpPr txBox="1"/>
          <p:nvPr/>
        </p:nvSpPr>
        <p:spPr>
          <a:xfrm>
            <a:off x="8334673" y="59401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특이사항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02290E-D882-B114-9DCB-4ECAF2B17CA6}"/>
              </a:ext>
            </a:extLst>
          </p:cNvPr>
          <p:cNvSpPr/>
          <p:nvPr/>
        </p:nvSpPr>
        <p:spPr>
          <a:xfrm>
            <a:off x="10927461" y="6194115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DB359-B0EF-09FE-3DA5-A6C05938E0B6}"/>
              </a:ext>
            </a:extLst>
          </p:cNvPr>
          <p:cNvSpPr/>
          <p:nvPr/>
        </p:nvSpPr>
        <p:spPr>
          <a:xfrm>
            <a:off x="11473726" y="6194115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99FB94B1-9CD4-C345-70C1-562C3AF89CD5}"/>
              </a:ext>
            </a:extLst>
          </p:cNvPr>
          <p:cNvSpPr/>
          <p:nvPr/>
        </p:nvSpPr>
        <p:spPr>
          <a:xfrm rot="10800000">
            <a:off x="5743513" y="1542046"/>
            <a:ext cx="5037844" cy="817910"/>
          </a:xfrm>
          <a:prstGeom prst="arc">
            <a:avLst>
              <a:gd name="adj1" fmla="val 1620000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44C31F-DB8E-8E68-5081-FC7F9765A883}"/>
              </a:ext>
            </a:extLst>
          </p:cNvPr>
          <p:cNvSpPr txBox="1"/>
          <p:nvPr/>
        </p:nvSpPr>
        <p:spPr>
          <a:xfrm>
            <a:off x="10979179" y="503844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8152C-30F4-085F-D8EA-1FA0EFA41155}"/>
              </a:ext>
            </a:extLst>
          </p:cNvPr>
          <p:cNvSpPr txBox="1"/>
          <p:nvPr/>
        </p:nvSpPr>
        <p:spPr>
          <a:xfrm>
            <a:off x="4846991" y="170891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2369F0-37E6-6E3E-B2A7-AA04A925FA3D}"/>
              </a:ext>
            </a:extLst>
          </p:cNvPr>
          <p:cNvSpPr/>
          <p:nvPr/>
        </p:nvSpPr>
        <p:spPr>
          <a:xfrm>
            <a:off x="11389069" y="832784"/>
            <a:ext cx="716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DFC2F-7519-276E-01F6-6D9DC67EE6E3}"/>
              </a:ext>
            </a:extLst>
          </p:cNvPr>
          <p:cNvSpPr txBox="1"/>
          <p:nvPr/>
        </p:nvSpPr>
        <p:spPr>
          <a:xfrm>
            <a:off x="11712908" y="51183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300AAE-6151-5225-BB33-816DB6E03EA7}"/>
              </a:ext>
            </a:extLst>
          </p:cNvPr>
          <p:cNvSpPr/>
          <p:nvPr/>
        </p:nvSpPr>
        <p:spPr>
          <a:xfrm>
            <a:off x="142646" y="3741699"/>
            <a:ext cx="5427124" cy="292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10833-47FB-26F4-A4B5-F8AAE16048A3}"/>
              </a:ext>
            </a:extLst>
          </p:cNvPr>
          <p:cNvSpPr txBox="1"/>
          <p:nvPr/>
        </p:nvSpPr>
        <p:spPr>
          <a:xfrm>
            <a:off x="323925" y="3807770"/>
            <a:ext cx="493309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수주 정보 등록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선택 체크 박스 클릭 </a:t>
            </a:r>
            <a:r>
              <a:rPr lang="en-US" altLang="ko-KR" b="1">
                <a:latin typeface="General Sans"/>
              </a:rPr>
              <a:t>=&gt; </a:t>
            </a:r>
            <a:r>
              <a:rPr lang="ko-KR" altLang="en-US" b="1">
                <a:latin typeface="General Sans"/>
              </a:rPr>
              <a:t>여러 행 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팝업을 통한 단일 행 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algn="l"/>
            <a:r>
              <a:rPr lang="ko-KR" altLang="en-US" b="1">
                <a:latin typeface="General Sans"/>
              </a:rPr>
              <a:t>ⓐ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ⓑ </a:t>
            </a:r>
            <a:r>
              <a:rPr lang="ko-KR" altLang="en-US" sz="1800" b="1"/>
              <a:t>클릭 시</a:t>
            </a:r>
            <a:r>
              <a:rPr lang="en-US" altLang="ko-KR" sz="1800" b="1"/>
              <a:t>, </a:t>
            </a:r>
            <a:r>
              <a:rPr lang="ko-KR" altLang="en-US" sz="1800" b="1"/>
              <a:t>분할 슬라이드로 추가</a:t>
            </a:r>
            <a:r>
              <a:rPr lang="en-US" altLang="ko-KR" sz="1800" b="1"/>
              <a:t>, </a:t>
            </a:r>
            <a:r>
              <a:rPr lang="ko-KR" altLang="en-US" sz="1800" b="1"/>
              <a:t>수정 가능 화면 생성</a:t>
            </a:r>
            <a:endParaRPr lang="en-US" altLang="ko-KR" sz="1800" b="1"/>
          </a:p>
          <a:p>
            <a:pPr algn="l"/>
            <a:r>
              <a:rPr lang="ko-KR" altLang="en-US" sz="1800" b="1"/>
              <a:t>ⓒ 행 삭제 버튼</a:t>
            </a:r>
            <a:endParaRPr lang="en-US" altLang="ko-KR" sz="1800" b="1"/>
          </a:p>
          <a:p>
            <a:pPr algn="l"/>
            <a:r>
              <a:rPr lang="ko-KR" altLang="en-US" sz="1800" b="1"/>
              <a:t>ⓓ 팝업 생성 후 그리드와 함께 조회 가능</a:t>
            </a:r>
            <a:endParaRPr lang="en-US" altLang="ko-KR" sz="1800" b="1"/>
          </a:p>
          <a:p>
            <a:pPr algn="l"/>
            <a:r>
              <a:rPr lang="ko-KR" altLang="en-US" b="1"/>
              <a:t>ⓔ 거래처</a:t>
            </a:r>
            <a:r>
              <a:rPr lang="en-US" altLang="ko-KR" b="1"/>
              <a:t>, </a:t>
            </a:r>
            <a:r>
              <a:rPr lang="ko-KR" altLang="en-US" b="1"/>
              <a:t>품목 조회 팝업창</a:t>
            </a:r>
            <a:endParaRPr lang="en-US" altLang="ko-KR" b="1"/>
          </a:p>
          <a:p>
            <a:pPr algn="l"/>
            <a:r>
              <a:rPr lang="ko-KR" altLang="en-US" sz="1800" b="1"/>
              <a:t>ⓕ 날짜 컴포넌트 사용</a:t>
            </a:r>
          </a:p>
          <a:p>
            <a:pPr algn="l"/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F3AB579B-10E0-97C3-4E4F-142EA15245A6}"/>
              </a:ext>
            </a:extLst>
          </p:cNvPr>
          <p:cNvSpPr/>
          <p:nvPr/>
        </p:nvSpPr>
        <p:spPr>
          <a:xfrm rot="10800000">
            <a:off x="10523394" y="2511396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0C8A8E17-A6DA-6DB2-B7C1-26AF1D09309F}"/>
              </a:ext>
            </a:extLst>
          </p:cNvPr>
          <p:cNvSpPr/>
          <p:nvPr/>
        </p:nvSpPr>
        <p:spPr>
          <a:xfrm rot="11041329">
            <a:off x="9094797" y="2534941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5A0EC2-B816-7EA7-78BE-94745C7D2402}"/>
              </a:ext>
            </a:extLst>
          </p:cNvPr>
          <p:cNvSpPr txBox="1"/>
          <p:nvPr/>
        </p:nvSpPr>
        <p:spPr>
          <a:xfrm>
            <a:off x="8341731" y="2810982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268C3B1-FF2F-54A9-92E3-4A634A29915A}"/>
              </a:ext>
            </a:extLst>
          </p:cNvPr>
          <p:cNvGrpSpPr/>
          <p:nvPr/>
        </p:nvGrpSpPr>
        <p:grpSpPr>
          <a:xfrm>
            <a:off x="5124696" y="3059668"/>
            <a:ext cx="2364197" cy="998024"/>
            <a:chOff x="5124696" y="3059668"/>
            <a:chExt cx="2364197" cy="998024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FD937E2-A29F-83B5-5C69-F3D73F3BB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4696" y="3127432"/>
              <a:ext cx="2364197" cy="93026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2954AC-88EA-4FA3-A74A-3D05374396E3}"/>
                </a:ext>
              </a:extLst>
            </p:cNvPr>
            <p:cNvSpPr txBox="1"/>
            <p:nvPr/>
          </p:nvSpPr>
          <p:spPr>
            <a:xfrm>
              <a:off x="5284083" y="3059668"/>
              <a:ext cx="47619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ⓓ</a:t>
              </a:r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158634A8-7EF5-D00D-3AA9-E6A8080BFAF3}"/>
              </a:ext>
            </a:extLst>
          </p:cNvPr>
          <p:cNvSpPr/>
          <p:nvPr/>
        </p:nvSpPr>
        <p:spPr>
          <a:xfrm rot="20621335">
            <a:off x="3562707" y="3375712"/>
            <a:ext cx="5037844" cy="817910"/>
          </a:xfrm>
          <a:prstGeom prst="arc">
            <a:avLst>
              <a:gd name="adj1" fmla="val 1947326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9C8B644-6772-A0EA-3D46-EB3D9E3E437E}"/>
              </a:ext>
            </a:extLst>
          </p:cNvPr>
          <p:cNvSpPr/>
          <p:nvPr/>
        </p:nvSpPr>
        <p:spPr>
          <a:xfrm>
            <a:off x="9398783" y="483072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7E1D0-A594-2462-41D8-5A0E179BBDC6}"/>
              </a:ext>
            </a:extLst>
          </p:cNvPr>
          <p:cNvSpPr txBox="1"/>
          <p:nvPr/>
        </p:nvSpPr>
        <p:spPr>
          <a:xfrm>
            <a:off x="9272202" y="169094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ⓔ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0B63F2AE-239F-B22F-EB4D-18D90D626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12" y="4063000"/>
            <a:ext cx="2236000" cy="279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6161218-6001-E856-E858-E1460E6960DD}"/>
              </a:ext>
            </a:extLst>
          </p:cNvPr>
          <p:cNvSpPr txBox="1"/>
          <p:nvPr/>
        </p:nvSpPr>
        <p:spPr>
          <a:xfrm>
            <a:off x="7378196" y="4174182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CE2167-4334-1FC4-CCCB-00C24B114B89}"/>
              </a:ext>
            </a:extLst>
          </p:cNvPr>
          <p:cNvSpPr txBox="1"/>
          <p:nvPr/>
        </p:nvSpPr>
        <p:spPr>
          <a:xfrm>
            <a:off x="8839526" y="4979690"/>
            <a:ext cx="449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32FDB6B-F523-C897-13E4-5561CFB75B6B}"/>
              </a:ext>
            </a:extLst>
          </p:cNvPr>
          <p:cNvSpPr/>
          <p:nvPr/>
        </p:nvSpPr>
        <p:spPr>
          <a:xfrm>
            <a:off x="10566196" y="832032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CE0A98-608C-499D-5ED2-BB34F951B257}"/>
              </a:ext>
            </a:extLst>
          </p:cNvPr>
          <p:cNvSpPr/>
          <p:nvPr/>
        </p:nvSpPr>
        <p:spPr>
          <a:xfrm>
            <a:off x="9751795" y="827380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8853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A2621-6ADB-99A0-A976-5587828265B0}"/>
              </a:ext>
            </a:extLst>
          </p:cNvPr>
          <p:cNvSpPr/>
          <p:nvPr/>
        </p:nvSpPr>
        <p:spPr>
          <a:xfrm>
            <a:off x="3621974" y="308821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185907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523592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67195" y="27737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67195" y="615056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F9C00-EE48-A68D-52C6-4A78E3E4818D}"/>
              </a:ext>
            </a:extLst>
          </p:cNvPr>
          <p:cNvSpPr/>
          <p:nvPr/>
        </p:nvSpPr>
        <p:spPr>
          <a:xfrm>
            <a:off x="121385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DF40B-F3D8-6147-1309-6FE4FCF49D5E}"/>
              </a:ext>
            </a:extLst>
          </p:cNvPr>
          <p:cNvSpPr txBox="1"/>
          <p:nvPr/>
        </p:nvSpPr>
        <p:spPr>
          <a:xfrm>
            <a:off x="267195" y="333440"/>
            <a:ext cx="376447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https://mui.com/x/react-date-pickers/date-range-picker/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FD54E-3964-3737-FB13-47F287848FA2}"/>
              </a:ext>
            </a:extLst>
          </p:cNvPr>
          <p:cNvSpPr/>
          <p:nvPr/>
        </p:nvSpPr>
        <p:spPr>
          <a:xfrm>
            <a:off x="4031672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5E852-8895-6361-449E-E123EF5880B4}"/>
              </a:ext>
            </a:extLst>
          </p:cNvPr>
          <p:cNvSpPr/>
          <p:nvPr/>
        </p:nvSpPr>
        <p:spPr>
          <a:xfrm>
            <a:off x="8229599" y="185907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https://mui.com/material-ui/react-text-field/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137A5-BA25-3B99-CEEA-5BE5A9B00672}"/>
              </a:ext>
            </a:extLst>
          </p:cNvPr>
          <p:cNvSpPr txBox="1"/>
          <p:nvPr/>
        </p:nvSpPr>
        <p:spPr>
          <a:xfrm>
            <a:off x="4319312" y="322264"/>
            <a:ext cx="3234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5"/>
              </a:rPr>
              <a:t>https://mui.com/material-ui/react-select/</a:t>
            </a:r>
            <a:r>
              <a:rPr lang="ko-KR" altLang="en-US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3941-15BD-08DF-3215-F89AC2E7D8AA}"/>
              </a:ext>
            </a:extLst>
          </p:cNvPr>
          <p:cNvSpPr/>
          <p:nvPr/>
        </p:nvSpPr>
        <p:spPr>
          <a:xfrm>
            <a:off x="7479474" y="1459214"/>
            <a:ext cx="4188032" cy="5076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6"/>
              </a:rPr>
              <a:t>https://mui.com/material-ui/react-drawer/</a:t>
            </a:r>
            <a:r>
              <a:rPr lang="en-US" altLang="ko-KR"/>
              <a:t> 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b="1" i="0">
                <a:solidFill>
                  <a:srgbClr val="1A1E23"/>
                </a:solidFill>
                <a:effectLst/>
                <a:highlight>
                  <a:srgbClr val="FFFFFF"/>
                </a:highlight>
                <a:latin typeface="General Sans"/>
              </a:rPr>
              <a:t>Persistent drawer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3B58B-B986-3CEB-92DD-E9F261B553D2}"/>
              </a:ext>
            </a:extLst>
          </p:cNvPr>
          <p:cNvSpPr txBox="1"/>
          <p:nvPr/>
        </p:nvSpPr>
        <p:spPr>
          <a:xfrm>
            <a:off x="4205349" y="3266521"/>
            <a:ext cx="2664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7"/>
              </a:rPr>
              <a:t>https://mui.com/base-ui/react-focus-trap/</a:t>
            </a:r>
            <a:r>
              <a:rPr lang="ko-KR" altLang="en-US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AFB101-8323-1D7B-9A30-6CBD53161879}"/>
              </a:ext>
            </a:extLst>
          </p:cNvPr>
          <p:cNvSpPr/>
          <p:nvPr/>
        </p:nvSpPr>
        <p:spPr>
          <a:xfrm>
            <a:off x="267195" y="4287742"/>
            <a:ext cx="3607467" cy="2427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8"/>
              </a:rPr>
              <a:t>https://mui.com/material-ui/react-button/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>
                <a:hlinkClick r:id="rId9"/>
              </a:rPr>
              <a:t>https://mui.com/material-ui/material-icons/</a:t>
            </a:r>
            <a:r>
              <a:rPr lang="en-US" altLang="ko-KR"/>
              <a:t> </a:t>
            </a:r>
          </a:p>
          <a:p>
            <a:pPr algn="ctr">
              <a:defRPr/>
            </a:pPr>
            <a:r>
              <a:rPr lang="en-US" altLang="ko-KR"/>
              <a:t> </a:t>
            </a:r>
          </a:p>
          <a:p>
            <a:pPr algn="ctr">
              <a:defRPr/>
            </a:pP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추가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FB3D13-912E-CA76-9DB7-686AB2371A38}"/>
              </a:ext>
            </a:extLst>
          </p:cNvPr>
          <p:cNvSpPr/>
          <p:nvPr/>
        </p:nvSpPr>
        <p:spPr>
          <a:xfrm>
            <a:off x="4588498" y="4207873"/>
            <a:ext cx="2640943" cy="2376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10"/>
              </a:rPr>
              <a:t>https://mui.com/x/react-date-pickers/date-picker/</a:t>
            </a:r>
            <a:r>
              <a:rPr lang="en-US" altLang="ko-KR"/>
              <a:t> 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hlinkClick r:id="rId11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0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F34A5-B127-9F88-4E58-55D27AF9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생산관리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8CA4-4227-741A-1538-D37A9788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</a:t>
            </a:r>
            <a:r>
              <a:rPr lang="en-US" altLang="ko-KR">
                <a:solidFill>
                  <a:sysClr val="windowText" lastClr="000000"/>
                </a:solidFill>
              </a:rPr>
              <a:t> product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4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5DCF7EF-3B44-D295-F041-27F0939CE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1595"/>
              </p:ext>
            </p:extLst>
          </p:nvPr>
        </p:nvGraphicFramePr>
        <p:xfrm>
          <a:off x="283211" y="1353063"/>
          <a:ext cx="10339798" cy="71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57">
                  <a:extLst>
                    <a:ext uri="{9D8B030D-6E8A-4147-A177-3AD203B41FA5}">
                      <a16:colId xmlns:a16="http://schemas.microsoft.com/office/drawing/2014/main" val="346186950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08971153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41731451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7653852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981122153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4128930566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5531006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863698519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4922955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1829427112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251763660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19168090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2079880874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304614874"/>
                    </a:ext>
                  </a:extLst>
                </a:gridCol>
              </a:tblGrid>
              <a:tr h="346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수주번호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생산계획번호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계획일자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납기예정일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계획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등록자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33024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51896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883AFF-5F98-545A-5DA8-63F4EF623145}"/>
              </a:ext>
            </a:extLst>
          </p:cNvPr>
          <p:cNvSpPr/>
          <p:nvPr/>
        </p:nvSpPr>
        <p:spPr>
          <a:xfrm>
            <a:off x="8014039" y="1756684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2FF6C2-CEF0-0C16-B689-974280E024E9}"/>
              </a:ext>
            </a:extLst>
          </p:cNvPr>
          <p:cNvSpPr/>
          <p:nvPr/>
        </p:nvSpPr>
        <p:spPr>
          <a:xfrm>
            <a:off x="3676455" y="899092"/>
            <a:ext cx="206880" cy="24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5" y="465191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5" y="802876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83211" y="556655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계획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83211" y="894340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품목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3AAD8-792F-3245-704A-67D4E34FEF52}"/>
              </a:ext>
            </a:extLst>
          </p:cNvPr>
          <p:cNvSpPr txBox="1"/>
          <p:nvPr/>
        </p:nvSpPr>
        <p:spPr>
          <a:xfrm>
            <a:off x="3952327" y="541159"/>
            <a:ext cx="11183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생산계획번호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9D3F6-14B1-90B7-DFB6-2D859C7CBCED}"/>
              </a:ext>
            </a:extLst>
          </p:cNvPr>
          <p:cNvSpPr txBox="1"/>
          <p:nvPr/>
        </p:nvSpPr>
        <p:spPr>
          <a:xfrm>
            <a:off x="4170970" y="87590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수주번호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C0572D-7961-BAF5-B742-361C1B62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2" y="501220"/>
            <a:ext cx="176212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BD7319-43E9-343D-6EEE-6A0176C6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22" y="848863"/>
            <a:ext cx="1762125" cy="314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1E8BDB-56A7-235E-1B01-CC625535F144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관리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8DDD98-63E8-ED5A-95AF-D496BC550740}"/>
              </a:ext>
            </a:extLst>
          </p:cNvPr>
          <p:cNvSpPr/>
          <p:nvPr/>
        </p:nvSpPr>
        <p:spPr>
          <a:xfrm>
            <a:off x="572178" y="1827621"/>
            <a:ext cx="118753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BCB6-FD20-2358-FAB8-E3EA449AC396}"/>
              </a:ext>
            </a:extLst>
          </p:cNvPr>
          <p:cNvSpPr txBox="1"/>
          <p:nvPr/>
        </p:nvSpPr>
        <p:spPr>
          <a:xfrm>
            <a:off x="8237700" y="1789344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5B46A-D486-7C52-1126-09EE7A288E4D}"/>
              </a:ext>
            </a:extLst>
          </p:cNvPr>
          <p:cNvSpPr txBox="1"/>
          <p:nvPr/>
        </p:nvSpPr>
        <p:spPr>
          <a:xfrm>
            <a:off x="9589503" y="1732993"/>
            <a:ext cx="855023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수주구분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7E28E-A6A9-4E80-AE48-12E48DFD8781}"/>
              </a:ext>
            </a:extLst>
          </p:cNvPr>
          <p:cNvSpPr txBox="1"/>
          <p:nvPr/>
        </p:nvSpPr>
        <p:spPr>
          <a:xfrm>
            <a:off x="8300399" y="2226747"/>
            <a:ext cx="1235995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생산계획번호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EB02-C73C-38D2-FFE4-740D2CE1A395}"/>
              </a:ext>
            </a:extLst>
          </p:cNvPr>
          <p:cNvSpPr txBox="1"/>
          <p:nvPr/>
        </p:nvSpPr>
        <p:spPr>
          <a:xfrm>
            <a:off x="8262435" y="2716005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 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5EF7A-3307-012B-1948-8C700ABAA4B6}"/>
              </a:ext>
            </a:extLst>
          </p:cNvPr>
          <p:cNvSpPr txBox="1"/>
          <p:nvPr/>
        </p:nvSpPr>
        <p:spPr>
          <a:xfrm>
            <a:off x="9802582" y="266839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품목명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DB567C-190B-D5CA-EDF7-AB319ED0BE04}"/>
              </a:ext>
            </a:extLst>
          </p:cNvPr>
          <p:cNvSpPr/>
          <p:nvPr/>
        </p:nvSpPr>
        <p:spPr>
          <a:xfrm>
            <a:off x="8291790" y="201894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8001EA-3668-EA7C-7C80-B4D9AF401EAB}"/>
              </a:ext>
            </a:extLst>
          </p:cNvPr>
          <p:cNvSpPr/>
          <p:nvPr/>
        </p:nvSpPr>
        <p:spPr>
          <a:xfrm>
            <a:off x="9678971" y="196927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E308-582C-A1B8-E39A-B1AE14D64BF2}"/>
              </a:ext>
            </a:extLst>
          </p:cNvPr>
          <p:cNvSpPr/>
          <p:nvPr/>
        </p:nvSpPr>
        <p:spPr>
          <a:xfrm>
            <a:off x="8327611" y="245016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38C0DE-15D0-57BD-DD1A-B5352A03D42F}"/>
              </a:ext>
            </a:extLst>
          </p:cNvPr>
          <p:cNvSpPr/>
          <p:nvPr/>
        </p:nvSpPr>
        <p:spPr>
          <a:xfrm>
            <a:off x="8334673" y="2900204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56335-CDDF-1599-EE9D-FFF0FA04AB84}"/>
              </a:ext>
            </a:extLst>
          </p:cNvPr>
          <p:cNvSpPr/>
          <p:nvPr/>
        </p:nvSpPr>
        <p:spPr>
          <a:xfrm>
            <a:off x="9731330" y="291289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BD84E9-322D-3A5D-EEAC-CB6ECF611FB0}"/>
              </a:ext>
            </a:extLst>
          </p:cNvPr>
          <p:cNvSpPr txBox="1"/>
          <p:nvPr/>
        </p:nvSpPr>
        <p:spPr>
          <a:xfrm>
            <a:off x="8274960" y="373406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계획일자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EA6EF-78DE-BDB6-A3F0-2A38F3C092A4}"/>
              </a:ext>
            </a:extLst>
          </p:cNvPr>
          <p:cNvSpPr txBox="1"/>
          <p:nvPr/>
        </p:nvSpPr>
        <p:spPr>
          <a:xfrm>
            <a:off x="9746666" y="3741699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납기예정일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EBCAC-FE1C-7733-82FC-C809C46F4BDE}"/>
              </a:ext>
            </a:extLst>
          </p:cNvPr>
          <p:cNvSpPr/>
          <p:nvPr/>
        </p:nvSpPr>
        <p:spPr>
          <a:xfrm>
            <a:off x="8291790" y="399433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2074F-78D6-81F2-FA2F-B4BFD38218D5}"/>
              </a:ext>
            </a:extLst>
          </p:cNvPr>
          <p:cNvSpPr/>
          <p:nvPr/>
        </p:nvSpPr>
        <p:spPr>
          <a:xfrm>
            <a:off x="9716803" y="3988725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45D7A-B80A-3666-89E2-864803CA6196}"/>
              </a:ext>
            </a:extLst>
          </p:cNvPr>
          <p:cNvSpPr txBox="1"/>
          <p:nvPr/>
        </p:nvSpPr>
        <p:spPr>
          <a:xfrm>
            <a:off x="8321653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계획수량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24EF21-F7A5-61EA-E4C9-E94BFBE448D2}"/>
              </a:ext>
            </a:extLst>
          </p:cNvPr>
          <p:cNvSpPr txBox="1"/>
          <p:nvPr/>
        </p:nvSpPr>
        <p:spPr>
          <a:xfrm>
            <a:off x="9752604" y="432901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단위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CE0E11-89B7-7583-5F95-9B00ACB995AB}"/>
              </a:ext>
            </a:extLst>
          </p:cNvPr>
          <p:cNvSpPr/>
          <p:nvPr/>
        </p:nvSpPr>
        <p:spPr>
          <a:xfrm>
            <a:off x="8274960" y="4548843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83EE27-06F1-9B62-913D-3C96E9821F26}"/>
              </a:ext>
            </a:extLst>
          </p:cNvPr>
          <p:cNvSpPr/>
          <p:nvPr/>
        </p:nvSpPr>
        <p:spPr>
          <a:xfrm>
            <a:off x="9699973" y="454323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40EF1-DA07-456C-E6AC-39F07239AC59}"/>
              </a:ext>
            </a:extLst>
          </p:cNvPr>
          <p:cNvSpPr/>
          <p:nvPr/>
        </p:nvSpPr>
        <p:spPr>
          <a:xfrm>
            <a:off x="8272592" y="5158820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CC2A5-04EC-6280-643D-D966B19CC986}"/>
              </a:ext>
            </a:extLst>
          </p:cNvPr>
          <p:cNvSpPr txBox="1"/>
          <p:nvPr/>
        </p:nvSpPr>
        <p:spPr>
          <a:xfrm>
            <a:off x="8242815" y="4926450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등록자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6622BD-D314-747C-69DD-0BDADFC3B960}"/>
              </a:ext>
            </a:extLst>
          </p:cNvPr>
          <p:cNvSpPr/>
          <p:nvPr/>
        </p:nvSpPr>
        <p:spPr>
          <a:xfrm>
            <a:off x="8237700" y="5753768"/>
            <a:ext cx="2417846" cy="4429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수정가능</a:t>
            </a:r>
            <a:endParaRPr lang="ko-KR" altLang="en-US" sz="800"/>
          </a:p>
          <a:p>
            <a:pPr algn="ctr"/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C1EC6E-5950-A08E-9F66-64197EAB9713}"/>
              </a:ext>
            </a:extLst>
          </p:cNvPr>
          <p:cNvSpPr txBox="1"/>
          <p:nvPr/>
        </p:nvSpPr>
        <p:spPr>
          <a:xfrm>
            <a:off x="8207923" y="5521398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특이사항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02290E-D882-B114-9DCB-4ECAF2B17CA6}"/>
              </a:ext>
            </a:extLst>
          </p:cNvPr>
          <p:cNvSpPr/>
          <p:nvPr/>
        </p:nvSpPr>
        <p:spPr>
          <a:xfrm>
            <a:off x="10124246" y="6279938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DB359-B0EF-09FE-3DA5-A6C05938E0B6}"/>
              </a:ext>
            </a:extLst>
          </p:cNvPr>
          <p:cNvSpPr/>
          <p:nvPr/>
        </p:nvSpPr>
        <p:spPr>
          <a:xfrm>
            <a:off x="10670511" y="6279938"/>
            <a:ext cx="498763" cy="32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99FB94B1-9CD4-C345-70C1-562C3AF89CD5}"/>
              </a:ext>
            </a:extLst>
          </p:cNvPr>
          <p:cNvSpPr/>
          <p:nvPr/>
        </p:nvSpPr>
        <p:spPr>
          <a:xfrm rot="10800000">
            <a:off x="5743513" y="1542046"/>
            <a:ext cx="5037844" cy="817910"/>
          </a:xfrm>
          <a:prstGeom prst="arc">
            <a:avLst>
              <a:gd name="adj1" fmla="val 1620000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44C31F-DB8E-8E68-5081-FC7F9765A883}"/>
              </a:ext>
            </a:extLst>
          </p:cNvPr>
          <p:cNvSpPr txBox="1"/>
          <p:nvPr/>
        </p:nvSpPr>
        <p:spPr>
          <a:xfrm>
            <a:off x="7948591" y="539851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B8152C-30F4-085F-D8EA-1FA0EFA41155}"/>
              </a:ext>
            </a:extLst>
          </p:cNvPr>
          <p:cNvSpPr txBox="1"/>
          <p:nvPr/>
        </p:nvSpPr>
        <p:spPr>
          <a:xfrm>
            <a:off x="4846991" y="1708916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DFC2F-7519-276E-01F6-6D9DC67EE6E3}"/>
              </a:ext>
            </a:extLst>
          </p:cNvPr>
          <p:cNvSpPr txBox="1"/>
          <p:nvPr/>
        </p:nvSpPr>
        <p:spPr>
          <a:xfrm>
            <a:off x="8768417" y="534410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300AAE-6151-5225-BB33-816DB6E03EA7}"/>
              </a:ext>
            </a:extLst>
          </p:cNvPr>
          <p:cNvSpPr/>
          <p:nvPr/>
        </p:nvSpPr>
        <p:spPr>
          <a:xfrm>
            <a:off x="142646" y="4109337"/>
            <a:ext cx="5427124" cy="2554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C10833-47FB-26F4-A4B5-F8AAE16048A3}"/>
              </a:ext>
            </a:extLst>
          </p:cNvPr>
          <p:cNvSpPr txBox="1"/>
          <p:nvPr/>
        </p:nvSpPr>
        <p:spPr>
          <a:xfrm>
            <a:off x="349509" y="4109367"/>
            <a:ext cx="4933097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생산 정보 등록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선택 체크 박스 클릭 </a:t>
            </a:r>
            <a:r>
              <a:rPr lang="en-US" altLang="ko-KR" b="1">
                <a:latin typeface="General Sans"/>
              </a:rPr>
              <a:t>=&gt; </a:t>
            </a:r>
            <a:r>
              <a:rPr lang="ko-KR" altLang="en-US" b="1">
                <a:latin typeface="General Sans"/>
              </a:rPr>
              <a:t>여러 행 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>
                <a:latin typeface="General Sans"/>
              </a:rPr>
              <a:t>팝업을 통한 단일 행 수정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삭제 가능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algn="l"/>
            <a:r>
              <a:rPr lang="ko-KR" altLang="en-US" b="1">
                <a:latin typeface="General Sans"/>
              </a:rPr>
              <a:t>ⓐ</a:t>
            </a:r>
            <a:r>
              <a:rPr lang="en-US" altLang="ko-KR" b="1">
                <a:latin typeface="General Sans"/>
              </a:rPr>
              <a:t>, </a:t>
            </a:r>
            <a:r>
              <a:rPr lang="ko-KR" altLang="en-US" b="1">
                <a:latin typeface="General Sans"/>
              </a:rPr>
              <a:t>ⓑ </a:t>
            </a:r>
            <a:r>
              <a:rPr lang="ko-KR" altLang="en-US" sz="1800" b="1"/>
              <a:t>클릭 시</a:t>
            </a:r>
            <a:r>
              <a:rPr lang="en-US" altLang="ko-KR" sz="1800" b="1"/>
              <a:t>, </a:t>
            </a:r>
            <a:r>
              <a:rPr lang="ko-KR" altLang="en-US" sz="1800" b="1"/>
              <a:t>분할 슬라이드로 추가</a:t>
            </a:r>
            <a:r>
              <a:rPr lang="en-US" altLang="ko-KR" sz="1800" b="1"/>
              <a:t>, </a:t>
            </a:r>
            <a:r>
              <a:rPr lang="ko-KR" altLang="en-US" sz="1800" b="1"/>
              <a:t>수정 가능 화면 생성</a:t>
            </a:r>
            <a:endParaRPr lang="en-US" altLang="ko-KR" sz="1800" b="1"/>
          </a:p>
          <a:p>
            <a:pPr algn="l"/>
            <a:r>
              <a:rPr lang="ko-KR" altLang="en-US" sz="1800" b="1"/>
              <a:t>ⓒ 행 삭제 버튼</a:t>
            </a:r>
            <a:endParaRPr lang="en-US" altLang="ko-KR" sz="1800" b="1"/>
          </a:p>
          <a:p>
            <a:pPr algn="l"/>
            <a:r>
              <a:rPr lang="ko-KR" altLang="en-US" sz="1800" b="1"/>
              <a:t>ⓓ날짜 컴포넌트 사용</a:t>
            </a: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  <a:p>
            <a:pPr marL="285750" indent="-285750" algn="l">
              <a:buFontTx/>
              <a:buChar char="-"/>
            </a:pPr>
            <a:endParaRPr lang="en-US" altLang="ko-KR" b="1">
              <a:latin typeface="General San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7E1D0-A594-2462-41D8-5A0E179BBDC6}"/>
              </a:ext>
            </a:extLst>
          </p:cNvPr>
          <p:cNvSpPr txBox="1"/>
          <p:nvPr/>
        </p:nvSpPr>
        <p:spPr>
          <a:xfrm>
            <a:off x="3589812" y="601193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4CB1A-6481-0F3A-983D-5006F2AD111D}"/>
              </a:ext>
            </a:extLst>
          </p:cNvPr>
          <p:cNvSpPr txBox="1"/>
          <p:nvPr/>
        </p:nvSpPr>
        <p:spPr>
          <a:xfrm>
            <a:off x="8200354" y="3206707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5938-DCCD-4176-D4F1-C90FA3977316}"/>
              </a:ext>
            </a:extLst>
          </p:cNvPr>
          <p:cNvSpPr txBox="1"/>
          <p:nvPr/>
        </p:nvSpPr>
        <p:spPr>
          <a:xfrm>
            <a:off x="9740501" y="3159092"/>
            <a:ext cx="9797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/>
              <a:t>거래처명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B39304-EB28-D545-0C25-E4A40D0ABED0}"/>
              </a:ext>
            </a:extLst>
          </p:cNvPr>
          <p:cNvSpPr/>
          <p:nvPr/>
        </p:nvSpPr>
        <p:spPr>
          <a:xfrm>
            <a:off x="8272592" y="3390906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5B0419-7B43-4D2B-346A-4CF025508C20}"/>
              </a:ext>
            </a:extLst>
          </p:cNvPr>
          <p:cNvSpPr/>
          <p:nvPr/>
        </p:nvSpPr>
        <p:spPr>
          <a:xfrm>
            <a:off x="9669249" y="3403598"/>
            <a:ext cx="966853" cy="241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03FC290-D6A6-47F4-C3E0-45267D70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235" y="3206707"/>
            <a:ext cx="2236000" cy="2795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388BA6-A19E-4213-E07C-6E1B2E14F966}"/>
              </a:ext>
            </a:extLst>
          </p:cNvPr>
          <p:cNvSpPr txBox="1"/>
          <p:nvPr/>
        </p:nvSpPr>
        <p:spPr>
          <a:xfrm>
            <a:off x="8898299" y="3906887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782DD-CC96-3CC3-10F1-BD7BDE7D4F34}"/>
              </a:ext>
            </a:extLst>
          </p:cNvPr>
          <p:cNvSpPr txBox="1"/>
          <p:nvPr/>
        </p:nvSpPr>
        <p:spPr>
          <a:xfrm>
            <a:off x="6860929" y="3033198"/>
            <a:ext cx="4761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F448130B-CE5A-899F-C544-463B2CDFDFCF}"/>
              </a:ext>
            </a:extLst>
          </p:cNvPr>
          <p:cNvSpPr/>
          <p:nvPr/>
        </p:nvSpPr>
        <p:spPr>
          <a:xfrm rot="806921">
            <a:off x="4028839" y="3145273"/>
            <a:ext cx="5037844" cy="817910"/>
          </a:xfrm>
          <a:prstGeom prst="arc">
            <a:avLst>
              <a:gd name="adj1" fmla="val 19473260"/>
              <a:gd name="adj2" fmla="val 2159566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29A79B-092F-3502-E3C6-69552DF9014F}"/>
              </a:ext>
            </a:extLst>
          </p:cNvPr>
          <p:cNvSpPr/>
          <p:nvPr/>
        </p:nvSpPr>
        <p:spPr>
          <a:xfrm>
            <a:off x="8375755" y="891019"/>
            <a:ext cx="716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71C392-CCE7-3854-C0C2-09F7D7C19E63}"/>
              </a:ext>
            </a:extLst>
          </p:cNvPr>
          <p:cNvSpPr/>
          <p:nvPr/>
        </p:nvSpPr>
        <p:spPr>
          <a:xfrm>
            <a:off x="7552882" y="89026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B7DDD1-A3A1-BB1E-3F89-D3545B7D5CB5}"/>
              </a:ext>
            </a:extLst>
          </p:cNvPr>
          <p:cNvSpPr/>
          <p:nvPr/>
        </p:nvSpPr>
        <p:spPr>
          <a:xfrm>
            <a:off x="6738481" y="885615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411245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11B20B-B9E8-9719-70E8-4E4F74E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185907"/>
            <a:ext cx="2547875" cy="4291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A6232-DFAA-24D7-4FBF-8988B347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9" y="523592"/>
            <a:ext cx="2547875" cy="42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3CCE5-5A5B-5F88-E57B-376154B094E6}"/>
              </a:ext>
            </a:extLst>
          </p:cNvPr>
          <p:cNvSpPr txBox="1"/>
          <p:nvPr/>
        </p:nvSpPr>
        <p:spPr>
          <a:xfrm>
            <a:off x="267195" y="277371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수주 일자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EB016-94FE-68E5-4148-C34491FD41F0}"/>
              </a:ext>
            </a:extLst>
          </p:cNvPr>
          <p:cNvSpPr txBox="1"/>
          <p:nvPr/>
        </p:nvSpPr>
        <p:spPr>
          <a:xfrm>
            <a:off x="267195" y="615056"/>
            <a:ext cx="863521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/>
              <a:t>납품 일자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F9C00-EE48-A68D-52C6-4A78E3E4818D}"/>
              </a:ext>
            </a:extLst>
          </p:cNvPr>
          <p:cNvSpPr/>
          <p:nvPr/>
        </p:nvSpPr>
        <p:spPr>
          <a:xfrm>
            <a:off x="121385" y="13115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DF40B-F3D8-6147-1309-6FE4FCF49D5E}"/>
              </a:ext>
            </a:extLst>
          </p:cNvPr>
          <p:cNvSpPr txBox="1"/>
          <p:nvPr/>
        </p:nvSpPr>
        <p:spPr>
          <a:xfrm>
            <a:off x="267195" y="333440"/>
            <a:ext cx="376447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https://mui.com/x/react-date-pickers/date-range-picker/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EFD54E-3964-3737-FB13-47F287848FA2}"/>
              </a:ext>
            </a:extLst>
          </p:cNvPr>
          <p:cNvSpPr/>
          <p:nvPr/>
        </p:nvSpPr>
        <p:spPr>
          <a:xfrm>
            <a:off x="4482935" y="3281598"/>
            <a:ext cx="2640943" cy="2376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https://mui.com/x/react-date-pickers/date-picker/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5E852-8895-6361-449E-E123EF5880B4}"/>
              </a:ext>
            </a:extLst>
          </p:cNvPr>
          <p:cNvSpPr/>
          <p:nvPr/>
        </p:nvSpPr>
        <p:spPr>
          <a:xfrm>
            <a:off x="3948545" y="113588"/>
            <a:ext cx="3607467" cy="1002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5"/>
              </a:rPr>
              <a:t>https://mui.com/material-ui/react-text-field/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3941-15BD-08DF-3215-F89AC2E7D8AA}"/>
              </a:ext>
            </a:extLst>
          </p:cNvPr>
          <p:cNvSpPr/>
          <p:nvPr/>
        </p:nvSpPr>
        <p:spPr>
          <a:xfrm>
            <a:off x="7479474" y="1459214"/>
            <a:ext cx="4188032" cy="5076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6"/>
              </a:rPr>
              <a:t>https://mui.com/material-ui/react-drawer/</a:t>
            </a:r>
            <a:r>
              <a:rPr lang="en-US" altLang="ko-KR"/>
              <a:t> 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b="1" i="0">
                <a:solidFill>
                  <a:srgbClr val="1A1E23"/>
                </a:solidFill>
                <a:effectLst/>
                <a:highlight>
                  <a:srgbClr val="FFFFFF"/>
                </a:highlight>
                <a:latin typeface="General Sans"/>
              </a:rPr>
              <a:t>Persistent drawer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AFB101-8323-1D7B-9A30-6CBD53161879}"/>
              </a:ext>
            </a:extLst>
          </p:cNvPr>
          <p:cNvSpPr/>
          <p:nvPr/>
        </p:nvSpPr>
        <p:spPr>
          <a:xfrm>
            <a:off x="267195" y="4287742"/>
            <a:ext cx="3607467" cy="24278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7"/>
              </a:rPr>
              <a:t>https://mui.com/material-ui/react-button/</a:t>
            </a: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>
                <a:hlinkClick r:id="rId8"/>
              </a:rPr>
              <a:t>https://mui.com/material-ui/material-icons/</a:t>
            </a:r>
            <a:r>
              <a:rPr lang="en-US" altLang="ko-KR"/>
              <a:t> </a:t>
            </a:r>
          </a:p>
          <a:p>
            <a:pPr algn="ctr">
              <a:defRPr/>
            </a:pPr>
            <a:r>
              <a:rPr lang="en-US" altLang="ko-KR"/>
              <a:t> </a:t>
            </a:r>
          </a:p>
          <a:p>
            <a:pPr algn="ctr">
              <a:defRPr/>
            </a:pP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추가 버튼</a:t>
            </a:r>
          </a:p>
        </p:txBody>
      </p:sp>
    </p:spTree>
    <p:extLst>
      <p:ext uri="{BB962C8B-B14F-4D97-AF65-F5344CB8AC3E}">
        <p14:creationId xmlns:p14="http://schemas.microsoft.com/office/powerpoint/2010/main" val="89270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B92C-F5F0-200B-FFFF-910A264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모니터링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F8B5-78C0-7D90-0D31-C6378CC02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/monitor</a:t>
            </a:r>
            <a:endParaRPr lang="ko-KR" altLang="en-US">
              <a:solidFill>
                <a:sysClr val="windowText" lastClr="000000"/>
              </a:solidFill>
            </a:endParaRP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생산현황</a:t>
            </a:r>
          </a:p>
          <a:p>
            <a:r>
              <a:rPr lang="en-US" altLang="ko-KR"/>
              <a:t>- </a:t>
            </a:r>
            <a:r>
              <a:rPr lang="ko-KR" altLang="en-US"/>
              <a:t>생산부 모니터링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1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현황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65A984-ED24-C41D-9917-75CC95D0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18" y="419593"/>
            <a:ext cx="2517177" cy="69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F1206-4335-1CCB-3E3E-C05A2DD8B4A7}"/>
              </a:ext>
            </a:extLst>
          </p:cNvPr>
          <p:cNvSpPr txBox="1"/>
          <p:nvPr/>
        </p:nvSpPr>
        <p:spPr>
          <a:xfrm>
            <a:off x="627440" y="65677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기준 년도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869E719-71A1-7627-053F-B1340D52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1845"/>
              </p:ext>
            </p:extLst>
          </p:nvPr>
        </p:nvGraphicFramePr>
        <p:xfrm>
          <a:off x="412512" y="4958386"/>
          <a:ext cx="8342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64">
                  <a:extLst>
                    <a:ext uri="{9D8B030D-6E8A-4147-A177-3AD203B41FA5}">
                      <a16:colId xmlns:a16="http://schemas.microsoft.com/office/drawing/2014/main" val="624110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050843118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990316675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801139941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797991390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55390353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3395157441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019649998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275904585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1935810622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1453629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4087866354"/>
                    </a:ext>
                  </a:extLst>
                </a:gridCol>
                <a:gridCol w="641764">
                  <a:extLst>
                    <a:ext uri="{9D8B030D-6E8A-4147-A177-3AD203B41FA5}">
                      <a16:colId xmlns:a16="http://schemas.microsoft.com/office/drawing/2014/main" val="2844219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2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에폭시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우레탄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0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202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7260198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-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각 항목에 따른 월별 생산 현황을 볼 수 있다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.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68C7FD-7DC7-DB1F-B722-7DE1D463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7" y="1101731"/>
            <a:ext cx="6248000" cy="363535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65155D-C352-1A5D-FC42-D7F33E0B1BD3}"/>
              </a:ext>
            </a:extLst>
          </p:cNvPr>
          <p:cNvSpPr/>
          <p:nvPr/>
        </p:nvSpPr>
        <p:spPr>
          <a:xfrm>
            <a:off x="4583978" y="757517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83861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현황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893B-61C9-FFB9-CD95-7AE4DCB9DD98}"/>
              </a:ext>
            </a:extLst>
          </p:cNvPr>
          <p:cNvSpPr/>
          <p:nvPr/>
        </p:nvSpPr>
        <p:spPr>
          <a:xfrm>
            <a:off x="1123403" y="511836"/>
            <a:ext cx="3599851" cy="749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2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775CE-9D20-17AE-AB23-51BCE68E3F0A}"/>
              </a:ext>
            </a:extLst>
          </p:cNvPr>
          <p:cNvSpPr/>
          <p:nvPr/>
        </p:nvSpPr>
        <p:spPr>
          <a:xfrm>
            <a:off x="1123403" y="1548321"/>
            <a:ext cx="5248751" cy="26386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hlinkClick r:id="rId3"/>
              </a:rPr>
              <a:t>https://mui.com/x/react-charts/lines/</a:t>
            </a:r>
            <a:r>
              <a:rPr lang="ko-KR" altLang="en-US"/>
              <a:t> </a:t>
            </a:r>
          </a:p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6D9182-4415-17C0-851D-00078EA76F3D}"/>
              </a:ext>
            </a:extLst>
          </p:cNvPr>
          <p:cNvSpPr/>
          <p:nvPr/>
        </p:nvSpPr>
        <p:spPr>
          <a:xfrm>
            <a:off x="1123403" y="4364181"/>
            <a:ext cx="8494985" cy="2351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4"/>
              </a:rPr>
              <a:t>https://mui.com/x/react-data-grid/getting-started/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893C9-28D7-91FE-750F-3E7D5448A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화면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F2323-ED14-8F33-6E85-DE21855D2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3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86A5F-AD60-0385-6230-61DDBB6352CF}"/>
              </a:ext>
            </a:extLst>
          </p:cNvPr>
          <p:cNvSpPr txBox="1"/>
          <p:nvPr/>
        </p:nvSpPr>
        <p:spPr>
          <a:xfrm>
            <a:off x="599860" y="502569"/>
            <a:ext cx="569781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LineChart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'@mui/x-charts/LineChart'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F44747"/>
                </a:solidFill>
                <a:effectLst/>
                <a:latin typeface="Menlo"/>
              </a:rPr>
              <a:t>BasicArea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16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16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1600" b="0">
                <a:solidFill>
                  <a:srgbClr val="808080"/>
                </a:solidFill>
                <a:effectLst/>
                <a:latin typeface="Menlo"/>
              </a:rPr>
              <a:t>LineChart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xAxis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[{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 }]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series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[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'Jelly'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label: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ko-KR" altLang="en-US" sz="1600" b="0">
                <a:solidFill>
                  <a:srgbClr val="569CD6"/>
                </a:solidFill>
                <a:effectLst/>
                <a:latin typeface="Menlo"/>
              </a:rPr>
              <a:t>젤리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8.5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1.5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'U'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label: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ko-KR" altLang="en-US" sz="1600" b="0">
                <a:solidFill>
                  <a:srgbClr val="569CD6"/>
                </a:solidFill>
                <a:effectLst/>
                <a:latin typeface="Menlo"/>
              </a:rPr>
              <a:t>우레탄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Menlo"/>
              </a:rPr>
              <a:t>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data: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10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],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  },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]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width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500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1600" b="0">
                <a:solidFill>
                  <a:srgbClr val="DD6A6F"/>
                </a:solidFill>
                <a:effectLst/>
                <a:latin typeface="Menlo"/>
              </a:rPr>
              <a:t>height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1600" b="0">
                <a:solidFill>
                  <a:srgbClr val="608B4E"/>
                </a:solidFill>
                <a:effectLst/>
                <a:latin typeface="Menlo"/>
              </a:rPr>
              <a:t>300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16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endParaRPr lang="en-US" altLang="ko-KR" sz="1600" b="0">
              <a:solidFill>
                <a:srgbClr val="D4D4D4"/>
              </a:solidFill>
              <a:effectLst/>
              <a:latin typeface="Menl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16F7B-D9A0-A014-B8FB-C6E334C5845B}"/>
              </a:ext>
            </a:extLst>
          </p:cNvPr>
          <p:cNvSpPr txBox="1"/>
          <p:nvPr/>
        </p:nvSpPr>
        <p:spPr>
          <a:xfrm>
            <a:off x="7331837" y="6186915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https://mui.com/x/react-charts/lines/</a:t>
            </a:r>
            <a:r>
              <a:rPr lang="ko-KR" altLang="en-US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F1D27F-CCFF-A9D8-5E96-9608B93D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76" y="1173831"/>
            <a:ext cx="6924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6459F00C-A96F-6CF3-283A-20FECF0E2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273132" y="14250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생산부 모니터링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75970-3C86-94D7-90CC-A902B93E5534}"/>
              </a:ext>
            </a:extLst>
          </p:cNvPr>
          <p:cNvSpPr txBox="1"/>
          <p:nvPr/>
        </p:nvSpPr>
        <p:spPr>
          <a:xfrm>
            <a:off x="627440" y="656774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생산 일자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9187B-D895-DA88-B25A-1BFE408AF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79"/>
          <a:stretch/>
        </p:blipFill>
        <p:spPr>
          <a:xfrm>
            <a:off x="1841692" y="558843"/>
            <a:ext cx="2236000" cy="565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88BD5-0B3A-81F4-3476-13887733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4" y="1026106"/>
            <a:ext cx="8824948" cy="57832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AA2515-89C0-6D86-8EBE-0E15FDC19D36}"/>
              </a:ext>
            </a:extLst>
          </p:cNvPr>
          <p:cNvSpPr/>
          <p:nvPr/>
        </p:nvSpPr>
        <p:spPr>
          <a:xfrm>
            <a:off x="5407231" y="4839194"/>
            <a:ext cx="6182461" cy="14677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생산일자에 따른 생산물 내역을 그리드로 보여준다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품목군에 따라 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Tab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을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이동하며 확인할 수 있다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CFA382-0995-D328-7597-CB9C437C578B}"/>
              </a:ext>
            </a:extLst>
          </p:cNvPr>
          <p:cNvSpPr/>
          <p:nvPr/>
        </p:nvSpPr>
        <p:spPr>
          <a:xfrm>
            <a:off x="3886009" y="686572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63066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893B-61C9-FFB9-CD95-7AE4DCB9DD98}"/>
              </a:ext>
            </a:extLst>
          </p:cNvPr>
          <p:cNvSpPr/>
          <p:nvPr/>
        </p:nvSpPr>
        <p:spPr>
          <a:xfrm>
            <a:off x="1123403" y="511836"/>
            <a:ext cx="3599851" cy="749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hlinkClick r:id="rId2"/>
              </a:rPr>
              <a:t>https://mui.com/x/react-date-pickers/date-time-picker/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6E3388-D84E-C8FE-ADE9-D6B094F81362}"/>
              </a:ext>
            </a:extLst>
          </p:cNvPr>
          <p:cNvSpPr/>
          <p:nvPr/>
        </p:nvSpPr>
        <p:spPr>
          <a:xfrm>
            <a:off x="1123403" y="1499859"/>
            <a:ext cx="7025048" cy="2775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Tab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사용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  <a:hlinkClick r:id="rId3"/>
              </a:rPr>
              <a:t>https://mui.com/material-ui/react-tabs/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그리드 사용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4"/>
              </a:rPr>
              <a:t>https://mui.com/material-ui/react-table/#data-table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</p:spTree>
    <p:extLst>
      <p:ext uri="{BB962C8B-B14F-4D97-AF65-F5344CB8AC3E}">
        <p14:creationId xmlns:p14="http://schemas.microsoft.com/office/powerpoint/2010/main" val="354693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86A5F-AD60-0385-6230-61DDBB6352CF}"/>
              </a:ext>
            </a:extLst>
          </p:cNvPr>
          <p:cNvSpPr txBox="1"/>
          <p:nvPr/>
        </p:nvSpPr>
        <p:spPr>
          <a:xfrm>
            <a:off x="308599" y="231438"/>
            <a:ext cx="5787401" cy="646330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*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'react'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'prop-types'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'@mui/material/Tabs'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'@mui/material/Tab'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'@mui/material/Typography'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'@mui/material/Box'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from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'@mui/x-data-grid'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children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...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other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 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div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"tabpanel"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hidden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!==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`simple-tabpanel-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aria-labelledby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other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===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&amp;&amp;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children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Typography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div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children: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node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number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isRequired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PropTypes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number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isRequired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'aria-controls'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`simple-tabpanel-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default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BasicTabs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[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setValue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] =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React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useState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handleChange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event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newValue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setValue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newValue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};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'ID'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70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'firstName'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'First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'lastName'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'Last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130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'Age'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type: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'number'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90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field: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'fullName'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headerName: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'Full name'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description: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'This column has a value getter and is not sortable.'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sortable: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false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160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valueGetter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${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||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''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];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B46695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=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'Snow'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'Jon'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'Cersei'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'Lannister'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'Jaime'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'Stark'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'Arya'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'Targaryen'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'Daenerys'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'Melisandre'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null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150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7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'Clifford'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'Ferrara'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44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8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'Frances'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'Rossini'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36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9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'Roxie'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firstName: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'Harvey'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age: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65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];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altLang="ko-KR" sz="900" b="0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(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width: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'100%'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sx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{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borderBottom: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borderColor: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'divider'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}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onChange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handleChange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aria-label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"basic tabs example"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569CD6"/>
                </a:solidFill>
                <a:effectLst/>
                <a:latin typeface="Menlo"/>
              </a:rPr>
              <a:t>제품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569CD6"/>
                </a:solidFill>
                <a:effectLst/>
                <a:latin typeface="Menlo"/>
              </a:rPr>
              <a:t>반제품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</a:t>
            </a:r>
            <a:r>
              <a:rPr lang="ko-KR" altLang="en-US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label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Menlo"/>
              </a:rPr>
              <a:t>"Item Three"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...</a:t>
            </a:r>
            <a:r>
              <a:rPr lang="en-US" altLang="ko-KR" sz="900" b="0">
                <a:solidFill>
                  <a:srgbClr val="F44747"/>
                </a:solidFill>
                <a:effectLst/>
                <a:latin typeface="Menlo"/>
              </a:rPr>
              <a:t>a11yProps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)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Tabs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0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1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index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608B4E"/>
                </a:solidFill>
                <a:effectLst/>
                <a:latin typeface="Menlo"/>
              </a:rPr>
              <a:t>2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DataGrid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rows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{</a:t>
            </a:r>
            <a:r>
              <a:rPr lang="en-US" altLang="ko-KR" sz="900" b="0">
                <a:solidFill>
                  <a:srgbClr val="DD6A6F"/>
                </a:solidFill>
                <a:effectLst/>
                <a:latin typeface="Menlo"/>
              </a:rPr>
              <a:t>columns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Menlo"/>
              </a:rPr>
              <a:t>}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CustomTabPanel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&lt;/</a:t>
            </a:r>
            <a:r>
              <a:rPr lang="en-US" altLang="ko-KR" sz="900" b="0">
                <a:solidFill>
                  <a:srgbClr val="808080"/>
                </a:solidFill>
                <a:effectLst/>
                <a:latin typeface="Menlo"/>
              </a:rPr>
              <a:t>Box</a:t>
            </a:r>
            <a:r>
              <a:rPr lang="en-US" altLang="ko-KR" sz="900" b="0">
                <a:solidFill>
                  <a:srgbClr val="FF00FF"/>
                </a:solidFill>
                <a:effectLst/>
                <a:latin typeface="Menlo"/>
              </a:rPr>
              <a:t>&gt;</a:t>
            </a: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  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Menlo"/>
              </a:rPr>
            </a:br>
            <a:endParaRPr lang="en-US" altLang="ko-KR" sz="900" b="0">
              <a:solidFill>
                <a:srgbClr val="D4D4D4"/>
              </a:solidFill>
              <a:effectLst/>
              <a:latin typeface="Menl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92FA5-2DBD-790A-A4E2-04801D7D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0263"/>
            <a:ext cx="5997434" cy="39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F225A02D-88B0-9777-56BD-2FCC5C78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8D91D-FD14-7BA3-55AD-588533007F4B}"/>
              </a:ext>
            </a:extLst>
          </p:cNvPr>
          <p:cNvSpPr txBox="1"/>
          <p:nvPr/>
        </p:nvSpPr>
        <p:spPr>
          <a:xfrm>
            <a:off x="6096000" y="406758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20	반제품	NULL	P1001	2	NULL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A3AA52-C6A0-BCBB-9008-11467AC6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06" y="4736307"/>
            <a:ext cx="8077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0B92C-F5F0-200B-FFFF-910A264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사원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BF8B5-78C0-7D90-0D31-C6378CC02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/employ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- </a:t>
            </a:r>
            <a:r>
              <a:rPr lang="ko-KR" altLang="en-US">
                <a:solidFill>
                  <a:sysClr val="windowText" lastClr="000000"/>
                </a:solidFill>
              </a:rPr>
              <a:t>개인정보 관리</a:t>
            </a:r>
          </a:p>
          <a:p>
            <a:pPr algn="ctr"/>
            <a:endParaRPr lang="ko-KR" altLang="en-US">
              <a:solidFill>
                <a:sysClr val="windowText" lastClr="00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General Sans"/>
              </a:rPr>
              <a:t>사원관리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390323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추가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수정은 개인페이지에서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입력 슬라이드 생성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저장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F7C99B-D8D9-3E0D-6655-C9C08A24D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09397"/>
              </p:ext>
            </p:extLst>
          </p:nvPr>
        </p:nvGraphicFramePr>
        <p:xfrm>
          <a:off x="749465" y="1675630"/>
          <a:ext cx="7610765" cy="113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3624825623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975761816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3994231088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105264931"/>
                    </a:ext>
                  </a:extLst>
                </a:gridCol>
                <a:gridCol w="1522153">
                  <a:extLst>
                    <a:ext uri="{9D8B030D-6E8A-4147-A177-3AD203B41FA5}">
                      <a16:colId xmlns:a16="http://schemas.microsoft.com/office/drawing/2014/main" val="8205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66902"/>
                  </a:ext>
                </a:extLst>
              </a:tr>
              <a:tr h="3918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4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126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1DDF9F-722B-F534-34B9-CB6764E0730B}"/>
              </a:ext>
            </a:extLst>
          </p:cNvPr>
          <p:cNvSpPr txBox="1"/>
          <p:nvPr/>
        </p:nvSpPr>
        <p:spPr>
          <a:xfrm>
            <a:off x="829475" y="697504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사원명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3A55B-CD2A-52EE-3597-2D131C0D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81" y="1111629"/>
            <a:ext cx="2917807" cy="520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16109-EB93-1F3B-9F81-CFAE31CA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80" y="591155"/>
            <a:ext cx="2917807" cy="520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CF4BF-3DA9-1E59-4E1D-E832239549C0}"/>
              </a:ext>
            </a:extLst>
          </p:cNvPr>
          <p:cNvSpPr txBox="1"/>
          <p:nvPr/>
        </p:nvSpPr>
        <p:spPr>
          <a:xfrm>
            <a:off x="829475" y="1165071"/>
            <a:ext cx="14298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/>
              <a:t>부서명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2B2286-7A42-2528-A41C-6111CCEEC98E}"/>
              </a:ext>
            </a:extLst>
          </p:cNvPr>
          <p:cNvSpPr/>
          <p:nvPr/>
        </p:nvSpPr>
        <p:spPr>
          <a:xfrm>
            <a:off x="5673145" y="1165071"/>
            <a:ext cx="1187533" cy="3612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신규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0A9C73-9D1B-6178-AFB2-97B953E3EBF3}"/>
              </a:ext>
            </a:extLst>
          </p:cNvPr>
          <p:cNvSpPr/>
          <p:nvPr/>
        </p:nvSpPr>
        <p:spPr>
          <a:xfrm>
            <a:off x="7651841" y="1240107"/>
            <a:ext cx="4005952" cy="50326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37538-7F20-CDC3-3BF6-14D51902EAF3}"/>
              </a:ext>
            </a:extLst>
          </p:cNvPr>
          <p:cNvSpPr txBox="1"/>
          <p:nvPr/>
        </p:nvSpPr>
        <p:spPr>
          <a:xfrm>
            <a:off x="6506296" y="886950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830A62-18DF-C841-3DEC-5E4B19C2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25" y="1476365"/>
            <a:ext cx="3644139" cy="4560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3B133-EFA8-2FB4-9933-08D004906B8C}"/>
              </a:ext>
            </a:extLst>
          </p:cNvPr>
          <p:cNvSpPr/>
          <p:nvPr/>
        </p:nvSpPr>
        <p:spPr>
          <a:xfrm>
            <a:off x="8098970" y="4138550"/>
            <a:ext cx="31469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30F0BE-60AC-DEC5-5561-501C5020B306}"/>
              </a:ext>
            </a:extLst>
          </p:cNvPr>
          <p:cNvSpPr/>
          <p:nvPr/>
        </p:nvSpPr>
        <p:spPr>
          <a:xfrm>
            <a:off x="9694917" y="2697810"/>
            <a:ext cx="1100449" cy="27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B126BBC-69DF-3E02-E5FB-A1BCA04FD1E2}"/>
              </a:ext>
            </a:extLst>
          </p:cNvPr>
          <p:cNvSpPr/>
          <p:nvPr/>
        </p:nvSpPr>
        <p:spPr>
          <a:xfrm rot="10800000">
            <a:off x="10801582" y="2742770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2C45-E6BC-D34F-43EB-13C7E54B0880}"/>
              </a:ext>
            </a:extLst>
          </p:cNvPr>
          <p:cNvSpPr txBox="1"/>
          <p:nvPr/>
        </p:nvSpPr>
        <p:spPr>
          <a:xfrm>
            <a:off x="10900450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4AD8C1-28E5-9873-E5AA-6BF44B15A710}"/>
              </a:ext>
            </a:extLst>
          </p:cNvPr>
          <p:cNvSpPr/>
          <p:nvPr/>
        </p:nvSpPr>
        <p:spPr>
          <a:xfrm>
            <a:off x="4649187" y="1188039"/>
            <a:ext cx="768374" cy="3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31025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247B-0CD6-6D11-D825-E63502B4DAB2}"/>
              </a:ext>
            </a:extLst>
          </p:cNvPr>
          <p:cNvSpPr/>
          <p:nvPr/>
        </p:nvSpPr>
        <p:spPr>
          <a:xfrm>
            <a:off x="8020219" y="1198157"/>
            <a:ext cx="3694789" cy="39154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2"/>
              </a:rPr>
              <a:t>https://mui.com/material-ui/getting-started/templates/sign-up/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</a:p>
          <a:p>
            <a:pPr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  <a:hlinkClick r:id="rId3"/>
              </a:rPr>
              <a:t>https://mantisdashboard.io/free/register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 </a:t>
            </a: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C0955-D09A-98DC-0FB4-E1C4217A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89" y="599078"/>
            <a:ext cx="3418022" cy="5113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C114DB-4639-C92C-2F44-D36D54967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9" y="5541756"/>
            <a:ext cx="11295413" cy="7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1238-C1E9-5B6B-4310-F6214A5AB86B}"/>
              </a:ext>
            </a:extLst>
          </p:cNvPr>
          <p:cNvSpPr txBox="1"/>
          <p:nvPr/>
        </p:nvSpPr>
        <p:spPr>
          <a:xfrm>
            <a:off x="108128" y="104970"/>
            <a:ext cx="24285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General Sans"/>
              </a:rPr>
              <a:t>개인정보 관리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83B133-EFA8-2FB4-9933-08D004906B8C}"/>
              </a:ext>
            </a:extLst>
          </p:cNvPr>
          <p:cNvSpPr/>
          <p:nvPr/>
        </p:nvSpPr>
        <p:spPr>
          <a:xfrm>
            <a:off x="8098970" y="4138550"/>
            <a:ext cx="31469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30F0BE-60AC-DEC5-5561-501C5020B306}"/>
              </a:ext>
            </a:extLst>
          </p:cNvPr>
          <p:cNvSpPr/>
          <p:nvPr/>
        </p:nvSpPr>
        <p:spPr>
          <a:xfrm>
            <a:off x="9694917" y="2697810"/>
            <a:ext cx="1100449" cy="27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B126BBC-69DF-3E02-E5FB-A1BCA04FD1E2}"/>
              </a:ext>
            </a:extLst>
          </p:cNvPr>
          <p:cNvSpPr/>
          <p:nvPr/>
        </p:nvSpPr>
        <p:spPr>
          <a:xfrm rot="10800000">
            <a:off x="10801582" y="2742770"/>
            <a:ext cx="197736" cy="18419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2C45-E6BC-D34F-43EB-13C7E54B0880}"/>
              </a:ext>
            </a:extLst>
          </p:cNvPr>
          <p:cNvSpPr txBox="1"/>
          <p:nvPr/>
        </p:nvSpPr>
        <p:spPr>
          <a:xfrm>
            <a:off x="10900450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EA4D-B0D6-308C-6FBA-3B55691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96" y="1063186"/>
            <a:ext cx="11031595" cy="41738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65C49-4BFF-B5E5-D3A3-3D140283914C}"/>
              </a:ext>
            </a:extLst>
          </p:cNvPr>
          <p:cNvSpPr/>
          <p:nvPr/>
        </p:nvSpPr>
        <p:spPr>
          <a:xfrm>
            <a:off x="390323" y="4214749"/>
            <a:ext cx="4826382" cy="2378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 수정은 개인페이지에서 가능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ⓐ클릭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사원 정보 수정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ko-KR" altLang="en-US" b="1">
                <a:solidFill>
                  <a:schemeClr val="tx1"/>
                </a:solidFill>
                <a:latin typeface="General Sans"/>
              </a:rPr>
              <a:t>ⓑ클릭 시</a:t>
            </a:r>
            <a:r>
              <a:rPr lang="en-US" altLang="ko-KR" b="1">
                <a:solidFill>
                  <a:schemeClr val="tx1"/>
                </a:solidFill>
                <a:latin typeface="General Sans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삭제 안내 팝업 생성 확인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     &gt; </a:t>
            </a:r>
            <a:r>
              <a:rPr lang="ko-KR" altLang="en-US" b="1">
                <a:solidFill>
                  <a:schemeClr val="tx1"/>
                </a:solidFill>
                <a:latin typeface="General Sans"/>
              </a:rPr>
              <a:t>계정 삭제 </a:t>
            </a:r>
            <a:endParaRPr lang="en-US" altLang="ko-KR" b="1">
              <a:solidFill>
                <a:schemeClr val="tx1"/>
              </a:solidFill>
              <a:latin typeface="General Sans"/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latin typeface="General Sans"/>
              </a:rPr>
              <a:t>     </a:t>
            </a:r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(</a:t>
            </a:r>
            <a:r>
              <a:rPr lang="ko-KR" altLang="en-US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비밀번호 입력 일치 시 계정 삭제</a:t>
            </a:r>
            <a:r>
              <a:rPr lang="en-US" altLang="ko-KR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)</a:t>
            </a:r>
            <a:r>
              <a:rPr lang="ko-KR" altLang="en-US" b="1">
                <a:solidFill>
                  <a:schemeClr val="bg2">
                    <a:lumMod val="90000"/>
                  </a:schemeClr>
                </a:solidFill>
                <a:latin typeface="General Sans"/>
              </a:rPr>
              <a:t> </a:t>
            </a:r>
            <a:endParaRPr lang="en-US" altLang="ko-KR" b="1">
              <a:solidFill>
                <a:schemeClr val="bg2">
                  <a:lumMod val="90000"/>
                </a:schemeClr>
              </a:solidFill>
              <a:latin typeface="General Sans"/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  <a:latin typeface="General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663CB2-1ECD-22B0-7B40-7B9FC9CA65E5}"/>
              </a:ext>
            </a:extLst>
          </p:cNvPr>
          <p:cNvSpPr/>
          <p:nvPr/>
        </p:nvSpPr>
        <p:spPr>
          <a:xfrm>
            <a:off x="2073493" y="1858487"/>
            <a:ext cx="1352537" cy="784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1BFC-16A8-5940-F887-551CDE5AAC6A}"/>
              </a:ext>
            </a:extLst>
          </p:cNvPr>
          <p:cNvSpPr txBox="1"/>
          <p:nvPr/>
        </p:nvSpPr>
        <p:spPr>
          <a:xfrm>
            <a:off x="11540999" y="446267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A1DB9C8-F807-EA40-96FC-7DB7DFB20C52}"/>
              </a:ext>
            </a:extLst>
          </p:cNvPr>
          <p:cNvSpPr/>
          <p:nvPr/>
        </p:nvSpPr>
        <p:spPr>
          <a:xfrm>
            <a:off x="1773015" y="3762959"/>
            <a:ext cx="1953491" cy="3146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delete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account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7D789-3186-68B8-7F3C-7C833D802837}"/>
              </a:ext>
            </a:extLst>
          </p:cNvPr>
          <p:cNvSpPr txBox="1"/>
          <p:nvPr/>
        </p:nvSpPr>
        <p:spPr>
          <a:xfrm>
            <a:off x="3236025" y="3509746"/>
            <a:ext cx="1900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latin typeface="General Sans"/>
              </a:rPr>
              <a:t>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51BCA-D3E2-2920-0B45-B30DC424E7B9}"/>
              </a:ext>
            </a:extLst>
          </p:cNvPr>
          <p:cNvSpPr txBox="1"/>
          <p:nvPr/>
        </p:nvSpPr>
        <p:spPr>
          <a:xfrm>
            <a:off x="5514343" y="5393036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https://mui.com/store/previews/devias-kit/</a:t>
            </a:r>
            <a:br>
              <a:rPr lang="en-US" altLang="ko-KR"/>
            </a:br>
            <a:r>
              <a:rPr lang="en-US" altLang="ko-KR"/>
              <a:t> &gt; Account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3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949438-FB9F-BB35-7C6B-595F17483966}"/>
              </a:ext>
            </a:extLst>
          </p:cNvPr>
          <p:cNvCxnSpPr>
            <a:cxnSpLocks/>
          </p:cNvCxnSpPr>
          <p:nvPr/>
        </p:nvCxnSpPr>
        <p:spPr>
          <a:xfrm>
            <a:off x="10248745" y="3216339"/>
            <a:ext cx="0" cy="19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E85C53-86EA-BD61-0019-3F535387AFCC}"/>
              </a:ext>
            </a:extLst>
          </p:cNvPr>
          <p:cNvCxnSpPr>
            <a:cxnSpLocks/>
          </p:cNvCxnSpPr>
          <p:nvPr/>
        </p:nvCxnSpPr>
        <p:spPr>
          <a:xfrm>
            <a:off x="7743052" y="3216339"/>
            <a:ext cx="0" cy="1985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07F3F-EDCC-1758-C177-E623DB6F220E}"/>
              </a:ext>
            </a:extLst>
          </p:cNvPr>
          <p:cNvSpPr/>
          <p:nvPr/>
        </p:nvSpPr>
        <p:spPr>
          <a:xfrm>
            <a:off x="4331259" y="32565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로그인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/login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69B674-AE0B-A285-AAE1-4624D7F111E2}"/>
              </a:ext>
            </a:extLst>
          </p:cNvPr>
          <p:cNvSpPr/>
          <p:nvPr/>
        </p:nvSpPr>
        <p:spPr>
          <a:xfrm>
            <a:off x="4331259" y="1379370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메인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/main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B7A9E-3F34-8AD2-0796-645189D4A86B}"/>
              </a:ext>
            </a:extLst>
          </p:cNvPr>
          <p:cNvSpPr/>
          <p:nvPr/>
        </p:nvSpPr>
        <p:spPr>
          <a:xfrm>
            <a:off x="2055091" y="241992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수주관리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/ship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5CE8B-B3F5-47D1-4A7E-4D670F3E8F00}"/>
              </a:ext>
            </a:extLst>
          </p:cNvPr>
          <p:cNvSpPr/>
          <p:nvPr/>
        </p:nvSpPr>
        <p:spPr>
          <a:xfrm>
            <a:off x="4498407" y="241992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생산관리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/product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BACBE-4A59-592F-A502-25299C06A117}"/>
              </a:ext>
            </a:extLst>
          </p:cNvPr>
          <p:cNvSpPr/>
          <p:nvPr/>
        </p:nvSpPr>
        <p:spPr>
          <a:xfrm>
            <a:off x="6941723" y="2419927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모니터링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/monitor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789285-E44A-A587-1868-07275892B770}"/>
              </a:ext>
            </a:extLst>
          </p:cNvPr>
          <p:cNvSpPr/>
          <p:nvPr/>
        </p:nvSpPr>
        <p:spPr>
          <a:xfrm>
            <a:off x="9385039" y="2419926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사원관리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/employ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28156-FF46-B8B3-6DF9-9C1C303A3560}"/>
              </a:ext>
            </a:extLst>
          </p:cNvPr>
          <p:cNvSpPr/>
          <p:nvPr/>
        </p:nvSpPr>
        <p:spPr>
          <a:xfrm>
            <a:off x="6941723" y="351468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생산현황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pps_mor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398FF9-F7CB-E01B-A2B6-3270DF4C717B}"/>
              </a:ext>
            </a:extLst>
          </p:cNvPr>
          <p:cNvSpPr/>
          <p:nvPr/>
        </p:nvSpPr>
        <p:spPr>
          <a:xfrm>
            <a:off x="6941723" y="4405341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생산부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모니터링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pro_mor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B1179-362D-4538-48AF-55E92E4A19A5}"/>
              </a:ext>
            </a:extLst>
          </p:cNvPr>
          <p:cNvSpPr/>
          <p:nvPr/>
        </p:nvSpPr>
        <p:spPr>
          <a:xfrm>
            <a:off x="9385039" y="3514688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General Sans"/>
              </a:rPr>
              <a:t>사원정보</a:t>
            </a:r>
            <a:endParaRPr lang="en-US" altLang="ko-KR" dirty="0">
              <a:solidFill>
                <a:schemeClr val="tx1"/>
              </a:solidFill>
              <a:latin typeface="General Sans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eneral Sans"/>
              </a:rPr>
              <a:t>/human_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eneral Sans"/>
              </a:rPr>
              <a:t>resources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18803-117A-97F6-2BC9-0BE7F591474B}"/>
              </a:ext>
            </a:extLst>
          </p:cNvPr>
          <p:cNvSpPr/>
          <p:nvPr/>
        </p:nvSpPr>
        <p:spPr>
          <a:xfrm>
            <a:off x="9385039" y="4405341"/>
            <a:ext cx="1602658" cy="79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개인정보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/personal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AFF278-80DC-1852-9807-944B8B32A20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132588" y="1122070"/>
            <a:ext cx="0" cy="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6DC612-C6D3-9F46-F548-1F7D71E9EB7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32588" y="2175783"/>
            <a:ext cx="167148" cy="24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5AE802-FF3F-2747-283A-8F9391A2586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856420" y="2175783"/>
            <a:ext cx="2276168" cy="24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3A01DA-0730-224A-2A78-0030C2B7023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132588" y="2175783"/>
            <a:ext cx="2610464" cy="24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1A87A4-44B3-C1D1-DDA2-436950C6225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132588" y="2175783"/>
            <a:ext cx="5053780" cy="244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CAF900C-8E7F-A488-4E88-5053A95A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4" y="4118396"/>
            <a:ext cx="3666769" cy="24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EAEA-B194-5406-DB4C-E4169F8F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부록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B2811-22BD-EFB8-632A-CC4B157FD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6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번호, 평행, 스크린샷이(가) 표시된 사진&#10;&#10;자동 생성된 설명">
            <a:extLst>
              <a:ext uri="{FF2B5EF4-FFF2-40B4-BE49-F238E27FC236}">
                <a16:creationId xmlns:a16="http://schemas.microsoft.com/office/drawing/2014/main" id="{65B72582-1860-4CE5-FBA7-21BE87E3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356759"/>
            <a:ext cx="8554644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A11EC62C-DF79-FA33-8DC9-98ABBE3A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323416"/>
            <a:ext cx="864990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8A793F1-F3D9-4B2C-C396-B9433857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199574"/>
            <a:ext cx="8507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3C5B72F2-D709-A30D-4663-1CC04C86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213864"/>
            <a:ext cx="8459381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8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1132376-3B54-8C81-A2BC-180E9C89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6FB01B9-7A5E-9C95-8E8D-A7E1A5A8F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7E0E97D-2967-2516-CEC5-248EB2520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A95817C-963E-ED34-3E4F-DE3236FAF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23E65F7-3C27-DEFE-94F7-0A5C7108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BE252E0-8382-E15D-E682-81667F89B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F2D8EDF-F3DE-2B10-8FC6-53AF35AD6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  <p:pic>
        <p:nvPicPr>
          <p:cNvPr id="17" name="그림 16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964DBA8B-C19E-8927-56D8-EE30E69FC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5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EE924F9-F8DA-CE16-8E07-943CC475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40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C4C328C-9D1A-6C50-A8A3-55438266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23A03F2-96D9-2790-5E85-1596D3CC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2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CCE3A04-D19C-C427-E65B-83BF0A19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58EC-57AD-92F1-7877-F545FE19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23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/>
              <a:t>로그인 및 </a:t>
            </a:r>
            <a:br>
              <a:rPr lang="en-US" altLang="ko-KR"/>
            </a:br>
            <a:r>
              <a:rPr lang="ko-KR" altLang="en-US"/>
              <a:t>기본 진입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EB065-BA41-5F27-34D0-F4E1CF2F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71"/>
            <a:ext cx="9144000" cy="1655762"/>
          </a:xfrm>
        </p:spPr>
        <p:txBody>
          <a:bodyPr/>
          <a:lstStyle/>
          <a:p>
            <a:r>
              <a:rPr lang="en-US" altLang="ko-KR"/>
              <a:t>/login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8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18A1C9C-575A-D16A-9144-723FEB36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6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7BF8CDA-7158-FC73-B050-AC4C94AB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083E47F-ACA8-43EA-BBD7-015112D1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3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F619C5B-BD5D-69E1-49D0-29959AE3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D1C03E-69F9-FA81-72C1-6194A7EE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54" y="876"/>
            <a:ext cx="4862043" cy="515155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B9264A-D411-4EC1-ED3F-A9D80B6DC964}"/>
              </a:ext>
            </a:extLst>
          </p:cNvPr>
          <p:cNvSpPr/>
          <p:nvPr/>
        </p:nvSpPr>
        <p:spPr>
          <a:xfrm>
            <a:off x="1427670" y="4486347"/>
            <a:ext cx="9212621" cy="2228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9DE9F-6AC8-6351-BEB4-6DBD0AC8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68" y="472636"/>
            <a:ext cx="4734586" cy="3896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3749A-1C66-F2FE-D42E-46BFB08630A8}"/>
              </a:ext>
            </a:extLst>
          </p:cNvPr>
          <p:cNvSpPr txBox="1"/>
          <p:nvPr/>
        </p:nvSpPr>
        <p:spPr>
          <a:xfrm>
            <a:off x="1484168" y="4594743"/>
            <a:ext cx="1006823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>
                <a:latin typeface="General Sans"/>
              </a:rPr>
              <a:t>메인 화면으로 가기 전 로그인 화면</a:t>
            </a:r>
            <a:endParaRPr lang="en-US" altLang="ko-KR" b="1">
              <a:latin typeface="General Sans"/>
            </a:endParaRPr>
          </a:p>
          <a:p>
            <a:pPr marL="285750" indent="-285750">
              <a:buFontTx/>
              <a:buChar char="-"/>
            </a:pPr>
            <a:r>
              <a:rPr lang="ko-KR" altLang="en-US" b="1">
                <a:latin typeface="General Sans"/>
              </a:rPr>
              <a:t>로그인에 성공한 유저만 </a:t>
            </a:r>
            <a:r>
              <a:rPr lang="en-US" altLang="ko-KR" b="1">
                <a:latin typeface="General Sans"/>
              </a:rPr>
              <a:t>main </a:t>
            </a:r>
            <a:r>
              <a:rPr lang="ko-KR" altLang="en-US" b="1">
                <a:latin typeface="General Sans"/>
              </a:rPr>
              <a:t>화면에 접근 가능</a:t>
            </a:r>
            <a:endParaRPr lang="en-US" altLang="ko-KR" b="1">
              <a:latin typeface="General Sans"/>
            </a:endParaRPr>
          </a:p>
          <a:p>
            <a:endParaRPr lang="en-US" altLang="ko-KR" b="1">
              <a:latin typeface="General Sans"/>
            </a:endParaRPr>
          </a:p>
          <a:p>
            <a:endParaRPr lang="en-US" altLang="ko-KR" b="1">
              <a:latin typeface="General Sans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General Sans"/>
              </a:rPr>
              <a:t>ⓐ</a:t>
            </a:r>
            <a:r>
              <a:rPr lang="ko-KR" altLang="en-US" sz="1800" b="1">
                <a:solidFill>
                  <a:srgbClr val="FF0000"/>
                </a:solidFill>
                <a:latin typeface="General Sans"/>
              </a:rPr>
              <a:t> </a:t>
            </a:r>
            <a:r>
              <a:rPr lang="ko-KR" altLang="en-US" b="1">
                <a:latin typeface="General Sans"/>
              </a:rPr>
              <a:t>회사의 이미지 슬라이드 모션으로 출력</a:t>
            </a:r>
            <a:endParaRPr lang="en-US" altLang="ko-KR" b="1">
              <a:latin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General Sans"/>
              </a:rPr>
              <a:t>	- stepper,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Text with carousel effect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 </a:t>
            </a:r>
            <a:r>
              <a:rPr lang="ko-KR" altLang="en-US" b="1">
                <a:solidFill>
                  <a:srgbClr val="1A1E23"/>
                </a:solidFill>
                <a:latin typeface="General Sans"/>
                <a:ea typeface="General Sans"/>
              </a:rPr>
              <a:t>사용</a:t>
            </a:r>
            <a:r>
              <a:rPr lang="en-US" altLang="ko-KR" b="1">
                <a:solidFill>
                  <a:srgbClr val="1A1E23"/>
                </a:solidFill>
                <a:latin typeface="General Sans"/>
                <a:ea typeface="General Sans"/>
              </a:rPr>
              <a:t>(</a:t>
            </a:r>
            <a:r>
              <a:rPr lang="en-US" altLang="ko-KR" b="1">
                <a:latin typeface="General Sans"/>
                <a:hlinkClick r:id="rId4"/>
              </a:rPr>
              <a:t>https://mui.com/material-ui/react-stepper/</a:t>
            </a:r>
            <a:r>
              <a:rPr lang="en-US" altLang="ko-KR" b="1">
                <a:latin typeface="General Sans"/>
              </a:rPr>
              <a:t>)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1A1E23"/>
              </a:solidFill>
              <a:effectLst/>
              <a:latin typeface="General Sans"/>
              <a:ea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1A1E23"/>
                </a:solidFill>
                <a:effectLst/>
                <a:latin typeface="General Sans"/>
                <a:ea typeface="General Sans"/>
              </a:rPr>
              <a:t>	- </a:t>
            </a:r>
            <a:r>
              <a:rPr lang="en-US" altLang="ko-KR" b="1" i="0">
                <a:solidFill>
                  <a:srgbClr val="1A1E23"/>
                </a:solidFill>
                <a:effectLst/>
                <a:latin typeface="General Sans"/>
              </a:rPr>
              <a:t> </a:t>
            </a:r>
            <a:r>
              <a:rPr lang="en-US" altLang="ko-KR" b="1" i="0">
                <a:effectLst/>
                <a:latin typeface="General Sans"/>
                <a:hlinkClick r:id="rId5"/>
              </a:rPr>
              <a:t>react-swipeable-views</a:t>
            </a:r>
            <a:r>
              <a:rPr lang="en-US" altLang="ko-KR" b="1" i="0">
                <a:solidFill>
                  <a:srgbClr val="1A1E23"/>
                </a:solidFill>
                <a:effectLst/>
                <a:latin typeface="General Sans"/>
              </a:rPr>
              <a:t> </a:t>
            </a:r>
            <a:r>
              <a:rPr lang="ko-KR" altLang="en-US" b="1" i="0">
                <a:solidFill>
                  <a:srgbClr val="1A1E23"/>
                </a:solidFill>
                <a:effectLst/>
                <a:latin typeface="General Sans"/>
              </a:rPr>
              <a:t>이용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rgbClr val="1A1E23"/>
              </a:solidFill>
              <a:effectLst/>
              <a:latin typeface="General Sans"/>
              <a:ea typeface="Genera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solidFill>
                  <a:srgbClr val="1A1E23"/>
                </a:solidFill>
                <a:latin typeface="General Sans"/>
              </a:rPr>
              <a:t>	</a:t>
            </a:r>
            <a:endParaRPr lang="en-US" altLang="ko-KR" b="1">
              <a:latin typeface="Genera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3EBB-CBFB-CE81-18B4-DD8E88AB1BA3}"/>
              </a:ext>
            </a:extLst>
          </p:cNvPr>
          <p:cNvSpPr txBox="1"/>
          <p:nvPr/>
        </p:nvSpPr>
        <p:spPr>
          <a:xfrm>
            <a:off x="5879690" y="737385"/>
            <a:ext cx="22614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>
                <a:solidFill>
                  <a:srgbClr val="FF0000"/>
                </a:solidFill>
              </a:rPr>
              <a:t>ⓐ</a:t>
            </a:r>
          </a:p>
        </p:txBody>
      </p:sp>
    </p:spTree>
    <p:extLst>
      <p:ext uri="{BB962C8B-B14F-4D97-AF65-F5344CB8AC3E}">
        <p14:creationId xmlns:p14="http://schemas.microsoft.com/office/powerpoint/2010/main" val="5917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3285" y="2054576"/>
            <a:ext cx="10165431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화면 목록 및 </a:t>
            </a:r>
            <a:br>
              <a:rPr lang="en-US" altLang="ko-KR"/>
            </a:br>
            <a:r>
              <a:rPr lang="ko-KR" altLang="en-US"/>
              <a:t>사이드 바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8AA231-147D-474A-BBCF-E14F00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34"/>
          <a:stretch/>
        </p:blipFill>
        <p:spPr>
          <a:xfrm>
            <a:off x="164548" y="5705495"/>
            <a:ext cx="2402850" cy="906264"/>
          </a:xfrm>
          <a:prstGeom prst="rect">
            <a:avLst/>
          </a:prstGeom>
        </p:spPr>
      </p:pic>
      <p:pic>
        <p:nvPicPr>
          <p:cNvPr id="2" name="그림 10"/>
          <p:cNvPicPr>
            <a:picLocks noChangeAspect="1"/>
          </p:cNvPicPr>
          <p:nvPr/>
        </p:nvPicPr>
        <p:blipFill rotWithShape="1">
          <a:blip r:embed="rId3"/>
          <a:srcRect r="35820"/>
          <a:stretch>
            <a:fillRect/>
          </a:stretch>
        </p:blipFill>
        <p:spPr>
          <a:xfrm>
            <a:off x="149090" y="27571"/>
            <a:ext cx="12042910" cy="6813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B1FC25-2B04-D79F-5291-39452F15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834" y="161206"/>
            <a:ext cx="2173665" cy="3129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30619" y="138501"/>
            <a:ext cx="1510214" cy="48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rgbClr val="FF0000"/>
                </a:solidFill>
              </a:rPr>
              <a:t>상단 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4F215-412A-A961-076C-0F20EADF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7958"/>
            <a:ext cx="2576945" cy="20121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DE48E3-6B2C-34A7-3289-4E7EE49371E1}"/>
              </a:ext>
            </a:extLst>
          </p:cNvPr>
          <p:cNvSpPr/>
          <p:nvPr/>
        </p:nvSpPr>
        <p:spPr>
          <a:xfrm>
            <a:off x="-83127" y="967839"/>
            <a:ext cx="2576945" cy="158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AE846-EF66-8E23-7DA8-3CF00C513D38}"/>
              </a:ext>
            </a:extLst>
          </p:cNvPr>
          <p:cNvSpPr txBox="1"/>
          <p:nvPr/>
        </p:nvSpPr>
        <p:spPr>
          <a:xfrm>
            <a:off x="2118510" y="625254"/>
            <a:ext cx="4584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50D86-52F0-9EFC-A27E-6D63E93F54CF}"/>
              </a:ext>
            </a:extLst>
          </p:cNvPr>
          <p:cNvSpPr/>
          <p:nvPr/>
        </p:nvSpPr>
        <p:spPr>
          <a:xfrm>
            <a:off x="77500" y="5710845"/>
            <a:ext cx="2576945" cy="94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88D88-6571-2775-5621-DDFD8B092254}"/>
              </a:ext>
            </a:extLst>
          </p:cNvPr>
          <p:cNvSpPr txBox="1"/>
          <p:nvPr/>
        </p:nvSpPr>
        <p:spPr>
          <a:xfrm>
            <a:off x="2212259" y="5705495"/>
            <a:ext cx="4584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ⓑ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3A2D2E-42A3-A37D-5E02-551216ECC1CD}"/>
              </a:ext>
            </a:extLst>
          </p:cNvPr>
          <p:cNvGrpSpPr/>
          <p:nvPr/>
        </p:nvGrpSpPr>
        <p:grpSpPr>
          <a:xfrm>
            <a:off x="3017796" y="854963"/>
            <a:ext cx="3598607" cy="5807613"/>
            <a:chOff x="8682594" y="845639"/>
            <a:chExt cx="3598607" cy="58076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44790D-967B-B5E1-1362-8D9C8490D950}"/>
                </a:ext>
              </a:extLst>
            </p:cNvPr>
            <p:cNvSpPr txBox="1"/>
            <p:nvPr/>
          </p:nvSpPr>
          <p:spPr>
            <a:xfrm>
              <a:off x="8682594" y="845639"/>
              <a:ext cx="3598607" cy="31393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eneral Sans"/>
                </a:rPr>
                <a:t>[</a:t>
              </a:r>
              <a:r>
                <a:rPr lang="ko-KR" altLang="en-US" dirty="0">
                  <a:latin typeface="General Sans"/>
                </a:rPr>
                <a:t>사이드 바 구성</a:t>
              </a:r>
              <a:r>
                <a:rPr lang="en-US" altLang="ko-KR" dirty="0">
                  <a:latin typeface="General Sans"/>
                </a:rPr>
                <a:t>]</a:t>
              </a:r>
            </a:p>
            <a:p>
              <a:r>
                <a:rPr lang="ko-KR" altLang="en-US" dirty="0">
                  <a:solidFill>
                    <a:srgbClr val="FF0000"/>
                  </a:solidFill>
                  <a:latin typeface="General Sans"/>
                </a:rPr>
                <a:t>ⓐ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자재관리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자제입고등록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자제 입고 이력 조회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창고별</a:t>
              </a:r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General Sans"/>
                </a:rPr>
                <a:t> 조회</a:t>
              </a:r>
              <a:endParaRPr lang="en-US" altLang="ko-KR" dirty="0">
                <a:solidFill>
                  <a:schemeClr val="bg2">
                    <a:lumMod val="90000"/>
                  </a:schemeClr>
                </a:solidFill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수주 관리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생산관리</a:t>
              </a:r>
              <a:endParaRPr lang="en-US" altLang="ko-KR" dirty="0">
                <a:latin typeface="General Sans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General Sans"/>
                </a:rPr>
                <a:t>모니터링</a:t>
              </a:r>
              <a:endParaRPr lang="en-US" altLang="ko-KR" dirty="0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latin typeface="General Sans"/>
                </a:rPr>
                <a:t>생산현황</a:t>
              </a:r>
              <a:endParaRPr lang="en-US" altLang="ko-KR" dirty="0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>
                  <a:latin typeface="General Sans"/>
                </a:rPr>
                <a:t>생산부 모니터링</a:t>
              </a:r>
              <a:endParaRPr lang="en-US" altLang="ko-KR" dirty="0">
                <a:latin typeface="Genera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5775B1-4450-67BA-F086-5B8A9B867056}"/>
                </a:ext>
              </a:extLst>
            </p:cNvPr>
            <p:cNvSpPr txBox="1"/>
            <p:nvPr/>
          </p:nvSpPr>
          <p:spPr>
            <a:xfrm>
              <a:off x="8682594" y="5729922"/>
              <a:ext cx="3598607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General Sans"/>
                </a:rPr>
                <a:t>ⓑ</a:t>
              </a:r>
              <a:endParaRPr lang="en-US" altLang="ko-KR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>
                  <a:latin typeface="General Sans"/>
                </a:rPr>
                <a:t>사원관리</a:t>
              </a:r>
              <a:endParaRPr lang="en-US" altLang="ko-KR">
                <a:latin typeface="General Sans"/>
              </a:endParaRPr>
            </a:p>
            <a:p>
              <a:pPr marL="342900" indent="-342900">
                <a:buAutoNum type="arabicPeriod"/>
              </a:pPr>
              <a:r>
                <a:rPr lang="ko-KR" altLang="en-US">
                  <a:latin typeface="General Sans"/>
                </a:rPr>
                <a:t>개인정보 관리</a:t>
              </a:r>
              <a:endParaRPr lang="en-US" altLang="ko-KR">
                <a:latin typeface="General San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723822-CE98-841D-BD45-8F09DB229BA7}"/>
              </a:ext>
            </a:extLst>
          </p:cNvPr>
          <p:cNvSpPr txBox="1"/>
          <p:nvPr/>
        </p:nvSpPr>
        <p:spPr>
          <a:xfrm>
            <a:off x="315796" y="299485"/>
            <a:ext cx="17654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rgbClr val="FF0000"/>
                </a:solidFill>
              </a:rPr>
              <a:t>사이드 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A870DA-4AC6-C959-F4CD-AE1465DBC02C}"/>
              </a:ext>
            </a:extLst>
          </p:cNvPr>
          <p:cNvGrpSpPr/>
          <p:nvPr/>
        </p:nvGrpSpPr>
        <p:grpSpPr>
          <a:xfrm>
            <a:off x="5891830" y="2947300"/>
            <a:ext cx="6222670" cy="4536863"/>
            <a:chOff x="2826327" y="791928"/>
            <a:chExt cx="6222670" cy="453686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0A46A0-5885-DA4C-4F4C-D189C8EABEFB}"/>
                </a:ext>
              </a:extLst>
            </p:cNvPr>
            <p:cNvSpPr/>
            <p:nvPr/>
          </p:nvSpPr>
          <p:spPr>
            <a:xfrm>
              <a:off x="2826327" y="791928"/>
              <a:ext cx="6222670" cy="38097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FD2555-D865-A4A7-8E4C-7ABEE53AB4CF}"/>
                </a:ext>
              </a:extLst>
            </p:cNvPr>
            <p:cNvSpPr txBox="1"/>
            <p:nvPr/>
          </p:nvSpPr>
          <p:spPr>
            <a:xfrm>
              <a:off x="2959239" y="1081474"/>
              <a:ext cx="5861843" cy="424731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General Sans"/>
                </a:rPr>
                <a:t>-</a:t>
              </a:r>
              <a:r>
                <a:rPr lang="ko-KR" altLang="en-US" b="1">
                  <a:latin typeface="General Sans"/>
                </a:rPr>
                <a:t> 상단 바 </a:t>
              </a:r>
              <a:r>
                <a:rPr lang="en-US" altLang="ko-KR" b="1">
                  <a:latin typeface="General Sans"/>
                </a:rPr>
                <a:t>: </a:t>
              </a:r>
              <a:r>
                <a:rPr lang="ko-KR" altLang="en-US" b="1">
                  <a:latin typeface="General Sans"/>
                </a:rPr>
                <a:t>로그인을 제외한 모든 화면의 상단에 고정</a:t>
              </a:r>
              <a:endParaRPr lang="en-US" altLang="ko-KR" b="1">
                <a:latin typeface="General Sans"/>
              </a:endParaRPr>
            </a:p>
            <a:p>
              <a:r>
                <a:rPr lang="en-US" altLang="ko-KR" b="1">
                  <a:latin typeface="General Sans"/>
                </a:rPr>
                <a:t>- </a:t>
              </a:r>
              <a:r>
                <a:rPr lang="ko-KR" altLang="en-US" b="1">
                  <a:latin typeface="General Sans"/>
                </a:rPr>
                <a:t>사이드 바 </a:t>
              </a:r>
              <a:r>
                <a:rPr lang="en-US" altLang="ko-KR" b="1">
                  <a:latin typeface="General Sans"/>
                </a:rPr>
                <a:t>: </a:t>
              </a:r>
              <a:r>
                <a:rPr lang="ko-KR" altLang="en-US" b="1">
                  <a:latin typeface="General Sans"/>
                </a:rPr>
                <a:t>로그인을 제외한 모든 화면의 오른쪽에 고정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현재 로그인 사용자 표시</a:t>
              </a:r>
              <a:endParaRPr lang="en-US" altLang="ko-KR" b="1">
                <a:latin typeface="General Sans"/>
              </a:endParaRPr>
            </a:p>
            <a:p>
              <a:endParaRPr lang="en-US" altLang="ko-KR" b="1">
                <a:latin typeface="General Sans"/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ⓐ </a:t>
              </a:r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Nested List </a:t>
              </a:r>
              <a:r>
                <a:rPr lang="ko-KR" altLang="en-US" b="1" i="0">
                  <a:solidFill>
                    <a:srgbClr val="1A1E23"/>
                  </a:solidFill>
                  <a:effectLst/>
                  <a:latin typeface="General Sans"/>
                </a:rPr>
                <a:t>활용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pPr algn="l"/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  <a:hlinkClick r:id="rId6"/>
                </a:rPr>
                <a:t>https://mui.com/material-ui/react-list/#nested-list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ⓑ </a:t>
              </a: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&lt;</a:t>
              </a:r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Divider /&gt; </a:t>
              </a:r>
              <a:r>
                <a:rPr lang="ko-KR" altLang="en-US" b="1">
                  <a:solidFill>
                    <a:srgbClr val="1A1E23"/>
                  </a:solidFill>
                  <a:latin typeface="General Sans"/>
                </a:rPr>
                <a:t>사용</a:t>
              </a:r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r>
                <a:rPr lang="en-US" altLang="ko-KR" b="1" i="0">
                  <a:solidFill>
                    <a:srgbClr val="1A1E23"/>
                  </a:solidFill>
                  <a:effectLst/>
                  <a:latin typeface="General Sans"/>
                </a:rPr>
                <a:t>- </a:t>
              </a:r>
              <a:r>
                <a:rPr lang="ko-KR" altLang="en-US" b="1" i="0">
                  <a:solidFill>
                    <a:srgbClr val="1A1E23"/>
                  </a:solidFill>
                  <a:effectLst/>
                  <a:latin typeface="General Sans"/>
                </a:rPr>
                <a:t>섹션 분리</a:t>
              </a:r>
              <a:endParaRPr lang="en-US" altLang="ko-KR" b="1" i="0">
                <a:solidFill>
                  <a:srgbClr val="1A1E23"/>
                </a:solidFill>
                <a:effectLst/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latin typeface="General Sans"/>
              </a:endParaRPr>
            </a:p>
            <a:p>
              <a:pPr algn="l"/>
              <a:r>
                <a:rPr lang="en-US" altLang="ko-KR" b="1">
                  <a:solidFill>
                    <a:srgbClr val="1A1E23"/>
                  </a:solidFill>
                  <a:latin typeface="General Sans"/>
                  <a:hlinkClick r:id="rId7"/>
                </a:rPr>
                <a:t>https://mui.com/material-ui/react-list/#simple-list</a:t>
              </a: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 </a:t>
              </a:r>
            </a:p>
            <a:p>
              <a:pPr algn="l"/>
              <a:endParaRPr lang="en-US" altLang="ko-KR" b="1">
                <a:solidFill>
                  <a:srgbClr val="1A1E23"/>
                </a:solidFill>
                <a:highlight>
                  <a:srgbClr val="FFFFFF"/>
                </a:highlight>
                <a:latin typeface="General Sans"/>
              </a:endParaRPr>
            </a:p>
            <a:p>
              <a:pPr algn="l"/>
              <a:endParaRPr lang="en-US" altLang="ko-KR" b="1">
                <a:solidFill>
                  <a:srgbClr val="1A1E23"/>
                </a:solidFill>
                <a:highlight>
                  <a:srgbClr val="FFFFFF"/>
                </a:highlight>
                <a:latin typeface="General San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>
                  <a:solidFill>
                    <a:srgbClr val="1A1E23"/>
                  </a:solidFill>
                  <a:latin typeface="General Sans"/>
                </a:rPr>
                <a:t>	</a:t>
              </a:r>
              <a:endParaRPr lang="en-US" altLang="ko-KR" b="1">
                <a:latin typeface="Genera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61F4-7C00-B7F5-45BA-19F4BB4F4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메인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84779-1121-5A32-E2BE-BB7F942BC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2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1F0496-1AC4-D316-727C-B0B6B308A26E}"/>
              </a:ext>
            </a:extLst>
          </p:cNvPr>
          <p:cNvGrpSpPr/>
          <p:nvPr/>
        </p:nvGrpSpPr>
        <p:grpSpPr>
          <a:xfrm>
            <a:off x="0" y="0"/>
            <a:ext cx="8807488" cy="5755934"/>
            <a:chOff x="205939" y="472159"/>
            <a:chExt cx="8807488" cy="575593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6449" y="3630964"/>
              <a:ext cx="8418083" cy="237077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0144" y="629193"/>
              <a:ext cx="4699354" cy="279080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t="11370"/>
            <a:stretch>
              <a:fillRect/>
            </a:stretch>
          </p:blipFill>
          <p:spPr>
            <a:xfrm>
              <a:off x="5389033" y="472159"/>
              <a:ext cx="3124200" cy="280824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0F6174-5AAD-9D53-B375-43D2C6F6E48F}"/>
                </a:ext>
              </a:extLst>
            </p:cNvPr>
            <p:cNvSpPr/>
            <p:nvPr/>
          </p:nvSpPr>
          <p:spPr>
            <a:xfrm>
              <a:off x="599760" y="769432"/>
              <a:ext cx="4412669" cy="2650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514D41-8596-D72C-4F97-C5EE5734FE8E}"/>
                </a:ext>
              </a:extLst>
            </p:cNvPr>
            <p:cNvSpPr txBox="1"/>
            <p:nvPr/>
          </p:nvSpPr>
          <p:spPr>
            <a:xfrm>
              <a:off x="4544975" y="769432"/>
              <a:ext cx="47619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071798-07D5-C7CB-13B9-319FD86473A5}"/>
                </a:ext>
              </a:extLst>
            </p:cNvPr>
            <p:cNvSpPr/>
            <p:nvPr/>
          </p:nvSpPr>
          <p:spPr>
            <a:xfrm>
              <a:off x="5498332" y="638261"/>
              <a:ext cx="3014901" cy="2650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2A88CC-B87D-1D2C-084F-0BFBA9FDBA2D}"/>
                </a:ext>
              </a:extLst>
            </p:cNvPr>
            <p:cNvSpPr txBox="1"/>
            <p:nvPr/>
          </p:nvSpPr>
          <p:spPr>
            <a:xfrm>
              <a:off x="8477080" y="3630964"/>
              <a:ext cx="53634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ⓒ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4A620B-0383-4198-CEB6-AE993C9F4C89}"/>
                </a:ext>
              </a:extLst>
            </p:cNvPr>
            <p:cNvSpPr/>
            <p:nvPr/>
          </p:nvSpPr>
          <p:spPr>
            <a:xfrm>
              <a:off x="205939" y="3560236"/>
              <a:ext cx="8807488" cy="26678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82032-0301-433B-B2DE-DD5ECBA28AB5}"/>
                </a:ext>
              </a:extLst>
            </p:cNvPr>
            <p:cNvSpPr txBox="1"/>
            <p:nvPr/>
          </p:nvSpPr>
          <p:spPr>
            <a:xfrm>
              <a:off x="7976886" y="769432"/>
              <a:ext cx="53634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>
                  <a:solidFill>
                    <a:srgbClr val="FF0000"/>
                  </a:solidFill>
                </a:rPr>
                <a:t>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E1F509-C9AB-1DD1-AFA2-0BAE7B369FB6}"/>
              </a:ext>
            </a:extLst>
          </p:cNvPr>
          <p:cNvGrpSpPr/>
          <p:nvPr/>
        </p:nvGrpSpPr>
        <p:grpSpPr>
          <a:xfrm>
            <a:off x="7198424" y="4081648"/>
            <a:ext cx="4993574" cy="2949822"/>
            <a:chOff x="3532986" y="873096"/>
            <a:chExt cx="5097821" cy="34888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4B0249-545A-4620-DF20-CD935B628329}"/>
                </a:ext>
              </a:extLst>
            </p:cNvPr>
            <p:cNvSpPr/>
            <p:nvPr/>
          </p:nvSpPr>
          <p:spPr>
            <a:xfrm>
              <a:off x="3532987" y="873096"/>
              <a:ext cx="5097820" cy="3087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1CB938-7CC7-9EDF-EFAF-DABCD60BF69F}"/>
                </a:ext>
              </a:extLst>
            </p:cNvPr>
            <p:cNvSpPr txBox="1"/>
            <p:nvPr/>
          </p:nvSpPr>
          <p:spPr>
            <a:xfrm>
              <a:off x="3532986" y="976585"/>
              <a:ext cx="5097820" cy="33853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ⓐ</a:t>
              </a:r>
              <a:r>
                <a:rPr lang="ko-KR" altLang="en-US" b="1">
                  <a:latin typeface="General Sans"/>
                </a:rPr>
                <a:t> 월별 생산현황 확인</a:t>
              </a:r>
              <a:r>
                <a:rPr lang="en-US" altLang="ko-KR" b="1">
                  <a:latin typeface="General Sans"/>
                </a:rPr>
                <a:t>, </a:t>
              </a:r>
            </a:p>
            <a:p>
              <a:pPr lvl="1"/>
              <a:r>
                <a:rPr lang="en-US" altLang="ko-KR" b="1">
                  <a:latin typeface="General Sans"/>
                </a:rPr>
                <a:t>- </a:t>
              </a:r>
              <a:r>
                <a:rPr lang="ko-KR" altLang="en-US" b="1">
                  <a:latin typeface="General Sans"/>
                </a:rPr>
                <a:t>그래프 클릭 시 </a:t>
              </a:r>
              <a:r>
                <a:rPr lang="en-US" altLang="ko-KR" b="1">
                  <a:latin typeface="General Sans"/>
                </a:rPr>
                <a:t>‘</a:t>
              </a:r>
              <a:r>
                <a:rPr lang="ko-KR" altLang="en-US" b="1">
                  <a:latin typeface="General Sans"/>
                </a:rPr>
                <a:t>생산 현황</a:t>
              </a:r>
              <a:r>
                <a:rPr lang="en-US" altLang="ko-KR" b="1">
                  <a:latin typeface="General Sans"/>
                </a:rPr>
                <a:t>’ </a:t>
              </a:r>
              <a:r>
                <a:rPr lang="ko-KR" altLang="en-US" b="1">
                  <a:latin typeface="General Sans"/>
                </a:rPr>
                <a:t>페이지로 이동</a:t>
              </a:r>
              <a:endParaRPr lang="en-US" altLang="ko-KR" b="1">
                <a:latin typeface="General Sans"/>
              </a:endParaRPr>
            </a:p>
            <a:p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ⓑ </a:t>
              </a:r>
              <a:r>
                <a:rPr lang="ko-KR" altLang="en-US" b="1">
                  <a:latin typeface="General Sans"/>
                </a:rPr>
                <a:t>달력</a:t>
              </a:r>
              <a:endParaRPr lang="en-US" altLang="ko-KR" b="1">
                <a:latin typeface="General Sans"/>
              </a:endParaRPr>
            </a:p>
            <a:p>
              <a:r>
                <a:rPr lang="ko-KR" altLang="en-US" b="1">
                  <a:solidFill>
                    <a:srgbClr val="FF0000"/>
                  </a:solidFill>
                  <a:latin typeface="General Sans"/>
                </a:rPr>
                <a:t>ⓒ </a:t>
              </a:r>
              <a:r>
                <a:rPr lang="ko-KR" altLang="en-US" b="1">
                  <a:latin typeface="General Sans"/>
                </a:rPr>
                <a:t>제일 최신 입고 자재 </a:t>
              </a:r>
              <a:r>
                <a:rPr lang="en-US" altLang="ko-KR" b="1">
                  <a:latin typeface="General Sans"/>
                </a:rPr>
                <a:t>5</a:t>
              </a:r>
              <a:r>
                <a:rPr lang="ko-KR" altLang="en-US" b="1">
                  <a:latin typeface="General Sans"/>
                </a:rPr>
                <a:t>개   항목 출력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b="1">
                  <a:latin typeface="General Sans"/>
                </a:rPr>
                <a:t>그리드 항목 </a:t>
              </a:r>
              <a:r>
                <a:rPr lang="en-US" altLang="ko-KR" b="1">
                  <a:latin typeface="General Sans"/>
                </a:rPr>
                <a:t>: </a:t>
              </a:r>
            </a:p>
            <a:p>
              <a:pPr lvl="2"/>
              <a:r>
                <a:rPr lang="ko-KR" altLang="en-US" b="1">
                  <a:latin typeface="General Sans"/>
                </a:rPr>
                <a:t>입고 일자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자재코드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자재 명</a:t>
              </a:r>
              <a:r>
                <a:rPr lang="en-US" altLang="ko-KR" b="1">
                  <a:latin typeface="General Sans"/>
                </a:rPr>
                <a:t>, </a:t>
              </a:r>
              <a:r>
                <a:rPr lang="ko-KR" altLang="en-US" b="1">
                  <a:latin typeface="General Sans"/>
                </a:rPr>
                <a:t>입고 량</a:t>
              </a:r>
              <a:r>
                <a:rPr lang="en-US" altLang="ko-KR" b="1">
                  <a:latin typeface="General Sans"/>
                </a:rPr>
                <a:t>,</a:t>
              </a:r>
              <a:r>
                <a:rPr lang="ko-KR" altLang="en-US" b="1">
                  <a:latin typeface="General Sans"/>
                </a:rPr>
                <a:t> 단위</a:t>
              </a:r>
              <a:endParaRPr lang="en-US" altLang="ko-KR" b="1">
                <a:latin typeface="General Sans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>
                  <a:latin typeface="General Sans"/>
                </a:rPr>
                <a:t>See more orders </a:t>
              </a:r>
              <a:r>
                <a:rPr lang="ko-KR" altLang="en-US" b="1">
                  <a:latin typeface="General Sans"/>
                </a:rPr>
                <a:t>클릭 시</a:t>
              </a:r>
              <a:r>
                <a:rPr lang="en-US" altLang="ko-KR" b="1">
                  <a:latin typeface="General Sans"/>
                </a:rPr>
                <a:t>,</a:t>
              </a:r>
            </a:p>
            <a:p>
              <a:pPr lvl="1"/>
              <a:r>
                <a:rPr lang="en-US" altLang="ko-KR" b="1">
                  <a:latin typeface="General Sans"/>
                </a:rPr>
                <a:t>     </a:t>
              </a:r>
              <a:r>
                <a:rPr lang="en-US" altLang="ko-KR">
                  <a:latin typeface="General Sans"/>
                </a:rPr>
                <a:t>‘</a:t>
              </a:r>
              <a:r>
                <a:rPr lang="ko-KR" altLang="en-US">
                  <a:solidFill>
                    <a:sysClr val="windowText" lastClr="000000"/>
                  </a:solidFill>
                </a:rPr>
                <a:t>자재입고이력조회</a:t>
              </a:r>
              <a:r>
                <a:rPr lang="en-US" altLang="ko-KR">
                  <a:solidFill>
                    <a:sysClr val="windowText" lastClr="000000"/>
                  </a:solidFill>
                  <a:latin typeface="General Sans"/>
                </a:rPr>
                <a:t>’</a:t>
              </a:r>
              <a:r>
                <a:rPr lang="ko-KR" altLang="en-US" b="1">
                  <a:solidFill>
                    <a:sysClr val="windowText" lastClr="000000"/>
                  </a:solidFill>
                  <a:latin typeface="General Sans"/>
                </a:rPr>
                <a:t> 로 이동</a:t>
              </a:r>
              <a:endParaRPr lang="ko-KR" altLang="en-US" b="1">
                <a:latin typeface="General Sans"/>
              </a:endParaRPr>
            </a:p>
            <a:p>
              <a:pPr algn="l"/>
              <a:endParaRPr lang="ko-KR" altLang="en-US" b="1">
                <a:latin typeface="Genera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b="1" smtClean="0">
            <a:latin typeface="Genera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1917</Words>
  <Application>Microsoft Office PowerPoint</Application>
  <PresentationFormat>와이드스크린</PresentationFormat>
  <Paragraphs>444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General Sans</vt:lpstr>
      <vt:lpstr>Menlo</vt:lpstr>
      <vt:lpstr>맑은 고딕</vt:lpstr>
      <vt:lpstr>Arial</vt:lpstr>
      <vt:lpstr>Office 테마</vt:lpstr>
      <vt:lpstr>화면 디자인</vt:lpstr>
      <vt:lpstr>화면 흐름도</vt:lpstr>
      <vt:lpstr>PowerPoint 프레젠테이션</vt:lpstr>
      <vt:lpstr>로그인 및  기본 진입 화면</vt:lpstr>
      <vt:lpstr>PowerPoint 프레젠테이션</vt:lpstr>
      <vt:lpstr>화면 목록 및  사이드 바 구성</vt:lpstr>
      <vt:lpstr>PowerPoint 프레젠테이션</vt:lpstr>
      <vt:lpstr>메인 화면</vt:lpstr>
      <vt:lpstr>PowerPoint 프레젠테이션</vt:lpstr>
      <vt:lpstr>PowerPoint 프레젠테이션</vt:lpstr>
      <vt:lpstr>수주관리</vt:lpstr>
      <vt:lpstr>PowerPoint 프레젠테이션</vt:lpstr>
      <vt:lpstr>PowerPoint 프레젠테이션</vt:lpstr>
      <vt:lpstr>생산관리</vt:lpstr>
      <vt:lpstr>PowerPoint 프레젠테이션</vt:lpstr>
      <vt:lpstr>PowerPoint 프레젠테이션</vt:lpstr>
      <vt:lpstr>모니터링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사원 관리</vt:lpstr>
      <vt:lpstr>PowerPoint 프레젠테이션</vt:lpstr>
      <vt:lpstr>PowerPoint 프레젠테이션</vt:lpstr>
      <vt:lpstr>PowerPoint 프레젠테이션</vt:lpstr>
      <vt:lpstr>부록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디자인</dc:title>
  <dc:creator>seunghyeon lee</dc:creator>
  <cp:lastModifiedBy>seunghyeon lee</cp:lastModifiedBy>
  <cp:revision>20</cp:revision>
  <dcterms:created xsi:type="dcterms:W3CDTF">2024-04-22T03:53:42Z</dcterms:created>
  <dcterms:modified xsi:type="dcterms:W3CDTF">2024-04-29T08:01:57Z</dcterms:modified>
  <cp:version/>
</cp:coreProperties>
</file>