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9" r:id="rId5"/>
    <p:sldId id="260" r:id="rId6"/>
    <p:sldId id="271" r:id="rId7"/>
    <p:sldId id="265" r:id="rId8"/>
    <p:sldId id="266" r:id="rId9"/>
    <p:sldId id="267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0CE73-674C-4572-A5E7-7996780A23CB}" v="12" dt="2022-08-12T11:02:39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56" y="1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5459-A23D-1FF9-3E5E-DC9996B2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66EE6-10BF-E188-8448-9CC55F4F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8B5F-EFB3-FD27-3558-2202F1A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8DE4-1810-78B8-4E15-2B7A0CB4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C7D6-ED9F-6F6D-22FB-3BE4708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506C-1558-9957-3369-B3F7C47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82119-83FC-A3A2-B60A-68DF2B4F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A0D8-C4A4-2ADD-05B9-4D9B80D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ADF7-DC27-7B71-964B-0CF69B7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FDFA8-2AD8-9AD8-56D1-6647FEC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3BC00-AF7B-3878-3D14-FCBD6B90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23F4A-C6A9-2259-40C3-D7254472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B544C-8B6A-3625-B534-7113986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01D69-8107-C8EB-8382-5342972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5BC0-AEAB-B70A-25A4-CF5C8F7F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0372-C1FA-9D1D-67AA-BFD423B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3AB71-5975-63EE-3CAB-7E202A3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A286C-90D8-797B-CA8E-AC44F8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7C2F-A08D-CEFD-1062-E5D460ED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0F62-6001-7D14-B2C8-3BF38364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7782-029F-585D-D1CA-0799E28B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3065F-2C0C-B9F1-2D62-A96098B5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B551-90F0-A0F5-E48F-9CB16E1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7C6F-BA80-069F-20EE-14A48A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B034-1265-94D5-D41B-C628CF4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E3F0-B775-4774-170F-014AEE5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C731-0547-C0F6-21FA-11634BE4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4E5FD-AF12-1001-E715-7068D34F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E25A0-5D8B-0D7B-82B1-2EDD1A8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E84C-E009-CD4F-26BB-9C92247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20080-FAE0-6A08-39DF-96B7769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5C0C-096E-B61E-FDE3-7E2DE4A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3FA34-9B54-BF45-17A8-981916D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228B5-2C00-DADF-BA5E-FD3E7795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E008C-1AB0-CC46-D736-3D7E34A3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C379F-5D40-9BCA-4664-3F9E591B6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CAD41-4A86-733F-A451-52DC169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01353-BCA7-D0F9-500F-383B534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9B28D-E6BB-858B-E5B3-E2286B2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6120-CD7C-F602-75DE-EFE4797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0281C-7563-CC78-2CEA-F3652AA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0A213-C7F4-684D-7D27-C931294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3363D-81B6-C6B4-6B88-12634E2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CE058-8877-2EBE-A14C-1840F4E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FF26D-FFE4-B214-6944-1198BB7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0F0B9-A1B9-EE5B-353C-61DC21B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EB7AF-E92A-185F-41E9-C76B54B8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10A0-9F56-28DC-50A0-F6EE4F4D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A9A43-BE89-5F3B-A359-D7A5B7CA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C9BE2-9CFA-D7BC-0B59-6B53F1D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B9E4-21E2-FFF7-D50E-6D6D3B0B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FB07-C9E9-9A61-9B9A-3CB9440E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5642-E219-6E96-4A17-4DE01E3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DB0C8-2C41-F4D5-8BAF-19FFDDCD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7571-2B40-893F-F5E9-C648FB95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DC554-B5F9-44CF-55E3-F69CD19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C2DE-1AF1-24E7-249D-D80D97B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26392-6D14-186D-E323-F8D099C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31B6DF-C02D-66E9-BEEB-A5B6E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94D61-FA19-90D6-C8EB-0074C5B7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7D9A-E54B-4BF4-5DDB-51918F71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633F7-0D69-4841-C040-C281A67E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57C6-26E2-11F0-0AA1-2CCB8FA1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sa.or.kr/2060204/form?postSeq=7&amp;page=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 dirty="0"/>
              <a:t>Secure Coding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제거되지 않은 디버그 코드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시스템 데이터 정보 노출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 </a:t>
            </a:r>
            <a:r>
              <a:rPr lang="en-US" altLang="ko-KR"/>
              <a:t>API </a:t>
            </a:r>
            <a:r>
              <a:rPr lang="ko-KR" altLang="en-US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도메인명에 의존한 보안 결정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위험한 함수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8181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홍서빈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보안 취약점이 정말 다방면으로 있어서 안전하게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 </a:t>
            </a:r>
            <a:r>
              <a:rPr lang="ko-KR" altLang="en-US" dirty="0"/>
              <a:t>코딩하는게 쉽지 않을 거 같다고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      </a:t>
            </a:r>
            <a:r>
              <a:rPr lang="ko-KR" altLang="en-US" dirty="0"/>
              <a:t>초반 코딩습관이 중요할거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양나은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생각하지 못한 작은 실수를 통해 공격자들이 다양한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</a:t>
            </a:r>
            <a:r>
              <a:rPr lang="ko-KR" altLang="en-US" dirty="0"/>
              <a:t>방법으로 침투해올 수 있다는 사실을 알게 됐다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     </a:t>
            </a:r>
            <a:r>
              <a:rPr lang="ko-KR" altLang="en-US" dirty="0"/>
              <a:t>조금 더 공부하여 안전한 프로그램을 작성할 수 있도록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</a:t>
            </a:r>
            <a:r>
              <a:rPr lang="ko-KR" altLang="en-US" dirty="0"/>
              <a:t>노력 </a:t>
            </a:r>
            <a:r>
              <a:rPr lang="ko-KR" altLang="en-US" dirty="0" err="1"/>
              <a:t>해야겠다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이승현 </a:t>
            </a:r>
            <a:r>
              <a:rPr lang="en-US" altLang="ko-KR" dirty="0"/>
              <a:t>: </a:t>
            </a:r>
            <a:r>
              <a:rPr lang="ko-KR" altLang="en-US" dirty="0"/>
              <a:t>여러 부분에서 취약점이 발생할 수 있고</a:t>
            </a:r>
            <a:r>
              <a:rPr lang="en-US" altLang="ko-KR" dirty="0"/>
              <a:t>, </a:t>
            </a:r>
            <a:r>
              <a:rPr lang="ko-KR" altLang="en-US" dirty="0"/>
              <a:t>조금만 신경을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</a:t>
            </a:r>
            <a:r>
              <a:rPr lang="ko-KR" altLang="en-US" dirty="0"/>
              <a:t>쓴다면 오류를 예방할 수 있다는 걸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123DD-D9A7-913C-71FD-05000E6BAC2C}"/>
              </a:ext>
            </a:extLst>
          </p:cNvPr>
          <p:cNvSpPr txBox="1"/>
          <p:nvPr/>
        </p:nvSpPr>
        <p:spPr>
          <a:xfrm>
            <a:off x="729046" y="877330"/>
            <a:ext cx="102437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b="1"/>
              <a:t>활동 기간 </a:t>
            </a:r>
            <a:r>
              <a:rPr lang="en-US" altLang="ko-KR" sz="3200" b="1"/>
              <a:t>: </a:t>
            </a:r>
          </a:p>
          <a:p>
            <a:r>
              <a:rPr lang="en-US" altLang="ko-KR" sz="3200" b="1"/>
              <a:t>	6/22 ~ 7/22 </a:t>
            </a:r>
          </a:p>
          <a:p>
            <a:endParaRPr lang="en-US" altLang="ko-KR" sz="3200" b="1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b="1"/>
              <a:t>활동 내용 </a:t>
            </a:r>
            <a:r>
              <a:rPr lang="en-US" altLang="ko-KR" sz="3200" b="1"/>
              <a:t>:</a:t>
            </a:r>
          </a:p>
          <a:p>
            <a:r>
              <a:rPr lang="en-US" altLang="ko-KR" sz="3200" b="1"/>
              <a:t>	</a:t>
            </a:r>
            <a:r>
              <a:rPr lang="ko-KR" altLang="en-US" sz="3200" b="1"/>
              <a:t>한국인터넷진흥원 제공 </a:t>
            </a:r>
            <a:r>
              <a:rPr lang="en-US" altLang="ko-KR" sz="3200" b="1"/>
              <a:t>‘</a:t>
            </a:r>
            <a:r>
              <a:rPr lang="ko-KR" altLang="en-US" sz="3200" b="1"/>
              <a:t>코딩가이드</a:t>
            </a:r>
            <a:r>
              <a:rPr lang="en-US" altLang="ko-KR" sz="3200" b="1"/>
              <a:t>(C)pdf’ </a:t>
            </a:r>
            <a:r>
              <a:rPr lang="ko-KR" altLang="en-US" sz="3200" b="1"/>
              <a:t>정리</a:t>
            </a:r>
            <a:endParaRPr lang="en-US" altLang="ko-KR" sz="3200" b="1"/>
          </a:p>
          <a:p>
            <a:r>
              <a:rPr lang="en-US" altLang="ko-KR" sz="3200" b="1"/>
              <a:t>	</a:t>
            </a:r>
            <a:r>
              <a:rPr lang="en-US" altLang="ko-KR" sz="2400" b="1">
                <a:hlinkClick r:id="rId2"/>
              </a:rPr>
              <a:t>https://www.kisa.or.kr/2060204/form?postSeq=7&amp;page=1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 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1871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소프트웨어</a:t>
            </a:r>
            <a:r>
              <a:rPr lang="en-US" altLang="ko-KR" sz="3200" dirty="0"/>
              <a:t>(SW)</a:t>
            </a:r>
            <a:r>
              <a:rPr lang="ko-KR" altLang="en-US" sz="3200" dirty="0"/>
              <a:t>를 개발함에 있어 </a:t>
            </a:r>
            <a:endParaRPr lang="en-US" altLang="ko-KR" sz="3200" dirty="0"/>
          </a:p>
          <a:p>
            <a:r>
              <a:rPr lang="ko-KR" altLang="en-US" sz="3200" dirty="0"/>
              <a:t>개발자의 실수</a:t>
            </a:r>
            <a:r>
              <a:rPr lang="en-US" altLang="ko-KR" sz="3200" dirty="0"/>
              <a:t>, </a:t>
            </a:r>
            <a:r>
              <a:rPr lang="ko-KR" altLang="en-US" sz="3200" dirty="0"/>
              <a:t>논리적 오류 등으로 인해 </a:t>
            </a:r>
            <a:endParaRPr lang="en-US" altLang="ko-KR" sz="3200" dirty="0"/>
          </a:p>
          <a:p>
            <a:r>
              <a:rPr lang="en-US" altLang="ko-KR" sz="3200" dirty="0"/>
              <a:t>SW</a:t>
            </a:r>
            <a:r>
              <a:rPr lang="ko-KR" altLang="en-US" sz="3200" dirty="0"/>
              <a:t>에 내포될 수 있는 보안취약점</a:t>
            </a:r>
            <a:r>
              <a:rPr lang="en-US" altLang="ko-KR" sz="3200" dirty="0"/>
              <a:t>(vulnerability)</a:t>
            </a:r>
            <a:r>
              <a:rPr lang="ko-KR" altLang="en-US" sz="3200" dirty="0"/>
              <a:t>을 </a:t>
            </a:r>
            <a:endParaRPr lang="en-US" altLang="ko-KR" sz="3200" dirty="0"/>
          </a:p>
          <a:p>
            <a:r>
              <a:rPr lang="ko-KR" altLang="en-US" sz="3200" dirty="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 dirty="0"/>
              <a:t>비용효율적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서비스 이후에 발생할 수 있는 오류나 취약점을 사전에 </a:t>
            </a:r>
            <a:r>
              <a:rPr lang="en-US" altLang="ko-KR" dirty="0"/>
              <a:t>	 	  </a:t>
            </a:r>
            <a:r>
              <a:rPr lang="ko-KR" altLang="en-US" dirty="0"/>
              <a:t>발견 및 방지</a:t>
            </a:r>
            <a:endParaRPr lang="en-US" altLang="ko-KR" dirty="0"/>
          </a:p>
          <a:p>
            <a:r>
              <a:rPr lang="ko-KR" altLang="en-US" dirty="0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634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지에스인포</a:t>
            </a:r>
            <a:r>
              <a:rPr lang="en-US" altLang="ko-KR" sz="1000" dirty="0"/>
              <a:t>, “#1. </a:t>
            </a:r>
            <a:r>
              <a:rPr lang="ko-KR" altLang="en-US" sz="1000" dirty="0" err="1"/>
              <a:t>시큐어코딩에</a:t>
            </a:r>
            <a:r>
              <a:rPr lang="ko-KR" altLang="en-US" sz="1000" dirty="0"/>
              <a:t> 대해 알아보자</a:t>
            </a:r>
            <a:r>
              <a:rPr lang="en-US" altLang="ko-KR" sz="1000" dirty="0"/>
              <a:t>.,” 2016.05.12 </a:t>
            </a:r>
            <a:r>
              <a:rPr lang="en-US" altLang="ko-KR" sz="1000" dirty="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93850"/>
            <a:ext cx="11239500" cy="5102225"/>
          </a:xfrm>
        </p:spPr>
        <p:txBody>
          <a:bodyPr>
            <a:noAutofit/>
          </a:bodyPr>
          <a:lstStyle/>
          <a:p>
            <a:r>
              <a:rPr lang="ko-KR" altLang="en-US" sz="1700" dirty="0"/>
              <a:t>입력 받은 데이터 </a:t>
            </a:r>
            <a:r>
              <a:rPr lang="ko-KR" altLang="en-US" sz="1700" b="1" dirty="0"/>
              <a:t>값</a:t>
            </a:r>
            <a:r>
              <a:rPr lang="ko-KR" altLang="en-US" sz="1700" dirty="0"/>
              <a:t> 또는 데이터의 </a:t>
            </a:r>
            <a:r>
              <a:rPr lang="ko-KR" altLang="en-US" sz="1700" b="1" dirty="0"/>
              <a:t>출처</a:t>
            </a:r>
            <a:r>
              <a:rPr lang="ko-KR" altLang="en-US" sz="1700" dirty="0"/>
              <a:t> 등이 제대로 검증하지 않은 경우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300" dirty="0"/>
              <a:t>    ex) SQL</a:t>
            </a:r>
            <a:r>
              <a:rPr lang="ko-KR" altLang="en-US" sz="1300" dirty="0"/>
              <a:t>문 삽입</a:t>
            </a:r>
            <a:r>
              <a:rPr lang="en-US" altLang="ko-KR" sz="1300" dirty="0"/>
              <a:t>,  </a:t>
            </a:r>
            <a:r>
              <a:rPr lang="ko-KR" altLang="en-US" sz="1300" dirty="0"/>
              <a:t>자원 삽입</a:t>
            </a:r>
            <a:r>
              <a:rPr lang="en-US" altLang="ko-KR" sz="1300" dirty="0"/>
              <a:t>,  </a:t>
            </a:r>
            <a:r>
              <a:rPr lang="ko-KR" altLang="en-US" sz="1300" dirty="0"/>
              <a:t>운영체제 명령어 삽입 등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</a:t>
            </a:r>
            <a:r>
              <a:rPr lang="ko-KR" altLang="en-US" sz="1300" dirty="0"/>
              <a:t>해결방안</a:t>
            </a:r>
            <a:r>
              <a:rPr lang="en-US" altLang="ko-KR" sz="1300" dirty="0"/>
              <a:t>: </a:t>
            </a:r>
            <a:r>
              <a:rPr lang="ko-KR" altLang="en-US" sz="1300" dirty="0">
                <a:sym typeface="Wingdings" panose="05000000000000000000" pitchFamily="2" charset="2"/>
              </a:rPr>
              <a:t>① </a:t>
            </a:r>
            <a:r>
              <a:rPr lang="ko-KR" altLang="en-US" sz="1300" dirty="0"/>
              <a:t>입력 받은 값을 필터링을 통해 처리 후 사용</a:t>
            </a:r>
            <a:endParaRPr lang="en-US" altLang="ko-KR" sz="1300" dirty="0"/>
          </a:p>
          <a:p>
            <a:pPr marL="0" indent="0">
              <a:buNone/>
            </a:pPr>
            <a:r>
              <a:rPr lang="ko-KR" altLang="en-US" sz="1300" dirty="0">
                <a:sym typeface="Wingdings" panose="05000000000000000000" pitchFamily="2" charset="2"/>
              </a:rPr>
              <a:t>                   ② </a:t>
            </a:r>
            <a:r>
              <a:rPr lang="ko-KR" altLang="en-US" sz="1300" dirty="0"/>
              <a:t>신뢰성 있는 내용을 리스트로 작성 혹은 사전에 정의한 후 사용</a:t>
            </a:r>
            <a:endParaRPr lang="en-US" altLang="ko-KR" sz="1300" dirty="0"/>
          </a:p>
          <a:p>
            <a:endParaRPr lang="en-US" altLang="ko-KR" sz="1700" dirty="0"/>
          </a:p>
          <a:p>
            <a:r>
              <a:rPr lang="ko-KR" altLang="en-US" sz="1700" dirty="0"/>
              <a:t>입력 받은</a:t>
            </a:r>
            <a:r>
              <a:rPr lang="en-US" altLang="ko-KR" sz="1700" dirty="0"/>
              <a:t> </a:t>
            </a:r>
            <a:r>
              <a:rPr lang="ko-KR" altLang="en-US" sz="1700" dirty="0"/>
              <a:t>데이터 값이 조작되는 경우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300" dirty="0"/>
              <a:t>    ex) </a:t>
            </a:r>
            <a:r>
              <a:rPr lang="ko-KR" altLang="en-US" sz="1300" dirty="0"/>
              <a:t>보호 </a:t>
            </a:r>
            <a:r>
              <a:rPr lang="ko-KR" altLang="en-US" sz="1300" dirty="0" err="1"/>
              <a:t>매커니즘을</a:t>
            </a:r>
            <a:r>
              <a:rPr lang="ko-KR" altLang="en-US" sz="1300" dirty="0"/>
              <a:t> 우회할 수 있는 입력 값 변조</a:t>
            </a:r>
            <a:r>
              <a:rPr lang="en-US" altLang="ko-KR" sz="1300" dirty="0"/>
              <a:t>(</a:t>
            </a:r>
            <a:r>
              <a:rPr lang="ko-KR" altLang="en-US" sz="1300" dirty="0"/>
              <a:t>쿠키</a:t>
            </a:r>
            <a:r>
              <a:rPr lang="en-US" altLang="ko-KR" sz="1300" dirty="0"/>
              <a:t>, </a:t>
            </a:r>
            <a:r>
              <a:rPr lang="ko-KR" altLang="en-US" sz="1300" dirty="0"/>
              <a:t>환경 변수 등의 입력 값 변조</a:t>
            </a:r>
            <a:r>
              <a:rPr lang="en-US" altLang="ko-KR" sz="1300" dirty="0"/>
              <a:t>), </a:t>
            </a:r>
            <a:r>
              <a:rPr lang="ko-KR" altLang="en-US" sz="1300" dirty="0"/>
              <a:t>디렉터리 경로 조작</a:t>
            </a:r>
            <a:endParaRPr lang="en-US" altLang="ko-KR" sz="1300" dirty="0"/>
          </a:p>
          <a:p>
            <a:pPr marL="0" indent="0">
              <a:buNone/>
            </a:pPr>
            <a:r>
              <a:rPr lang="ko-KR" altLang="en-US" sz="1300" dirty="0"/>
              <a:t>     해결</a:t>
            </a:r>
            <a:r>
              <a:rPr lang="en-US" altLang="ko-KR" sz="1300" dirty="0"/>
              <a:t>: </a:t>
            </a:r>
            <a:r>
              <a:rPr lang="ko-KR" altLang="en-US" sz="1300" dirty="0">
                <a:sym typeface="Wingdings" panose="05000000000000000000" pitchFamily="2" charset="2"/>
              </a:rPr>
              <a:t>① </a:t>
            </a:r>
            <a:r>
              <a:rPr lang="ko-KR" altLang="en-US" sz="1300" dirty="0"/>
              <a:t>민감한 데이터나 중요데이터는 서버에 저장</a:t>
            </a:r>
            <a:r>
              <a:rPr lang="en-US" altLang="ko-KR" sz="1300" dirty="0"/>
              <a:t>,  </a:t>
            </a:r>
          </a:p>
          <a:p>
            <a:pPr marL="0" indent="0">
              <a:buNone/>
            </a:pPr>
            <a:r>
              <a:rPr lang="ko-KR" altLang="en-US" sz="1300" dirty="0">
                <a:sym typeface="Wingdings" panose="05000000000000000000" pitchFamily="2" charset="2"/>
              </a:rPr>
              <a:t>            ② </a:t>
            </a:r>
            <a:r>
              <a:rPr lang="ko-KR" altLang="en-US" sz="1300" dirty="0"/>
              <a:t>외부에서 입력된 값에 의존하지 않는 구조로 설계</a:t>
            </a:r>
            <a:endParaRPr lang="en-US" altLang="ko-KR" sz="1300" dirty="0"/>
          </a:p>
          <a:p>
            <a:pPr marL="0" indent="0">
              <a:buNone/>
            </a:pPr>
            <a:endParaRPr lang="en-US" altLang="ko-KR" sz="1300" dirty="0"/>
          </a:p>
          <a:p>
            <a:r>
              <a:rPr lang="ko-KR" altLang="en-US" sz="1700" dirty="0" err="1"/>
              <a:t>오버플로우</a:t>
            </a:r>
            <a:r>
              <a:rPr lang="ko-KR" altLang="en-US" sz="1700" dirty="0"/>
              <a:t> 발생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300" dirty="0"/>
              <a:t> </a:t>
            </a:r>
            <a:r>
              <a:rPr lang="ko-KR" altLang="en-US" sz="1300" dirty="0"/>
              <a:t>    </a:t>
            </a:r>
            <a:r>
              <a:rPr lang="en-US" altLang="ko-KR" sz="1300" dirty="0"/>
              <a:t>ex) </a:t>
            </a:r>
            <a:r>
              <a:rPr lang="ko-KR" altLang="en-US" sz="1300" dirty="0"/>
              <a:t>스택에 할당된 버퍼 </a:t>
            </a:r>
            <a:r>
              <a:rPr lang="ko-KR" altLang="en-US" sz="1300" dirty="0" err="1"/>
              <a:t>오버플로우</a:t>
            </a:r>
            <a:r>
              <a:rPr lang="en-US" altLang="ko-KR" sz="1300" dirty="0"/>
              <a:t>,  </a:t>
            </a:r>
            <a:r>
              <a:rPr lang="ko-KR" altLang="en-US" sz="1300" dirty="0" err="1"/>
              <a:t>힙에</a:t>
            </a:r>
            <a:r>
              <a:rPr lang="ko-KR" altLang="en-US" sz="1300" dirty="0"/>
              <a:t> 할당된 버퍼 </a:t>
            </a:r>
            <a:r>
              <a:rPr lang="ko-KR" altLang="en-US" sz="1300" dirty="0" err="1"/>
              <a:t>오버플로우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</a:t>
            </a:r>
            <a:r>
              <a:rPr lang="ko-KR" altLang="en-US" sz="1300" dirty="0"/>
              <a:t>해결</a:t>
            </a:r>
            <a:r>
              <a:rPr lang="en-US" altLang="ko-KR" sz="1300" dirty="0"/>
              <a:t>:</a:t>
            </a:r>
            <a:r>
              <a:rPr lang="ko-KR" altLang="en-US" sz="1300" dirty="0">
                <a:sym typeface="Wingdings" panose="05000000000000000000" pitchFamily="2" charset="2"/>
              </a:rPr>
              <a:t> ①</a:t>
            </a:r>
            <a:r>
              <a:rPr lang="en-US" altLang="ko-KR" sz="1300" dirty="0"/>
              <a:t> </a:t>
            </a:r>
            <a:r>
              <a:rPr lang="ko-KR" altLang="en-US" sz="1300" dirty="0"/>
              <a:t>버퍼가 저장 할 수 있는 것 보다 많은 데이터를 입력하지 않는다</a:t>
            </a:r>
            <a:r>
              <a:rPr lang="en-US" altLang="ko-KR" sz="1300" dirty="0"/>
              <a:t>,</a:t>
            </a:r>
          </a:p>
          <a:p>
            <a:pPr marL="0" indent="0">
              <a:buNone/>
            </a:pPr>
            <a:r>
              <a:rPr lang="en-US" altLang="ko-KR" sz="1300" dirty="0"/>
              <a:t>             </a:t>
            </a:r>
            <a:r>
              <a:rPr lang="ko-KR" altLang="en-US" sz="1300" dirty="0">
                <a:sym typeface="Wingdings" panose="05000000000000000000" pitchFamily="2" charset="2"/>
              </a:rPr>
              <a:t>② </a:t>
            </a:r>
            <a:r>
              <a:rPr lang="ko-KR" altLang="en-US" sz="1300" dirty="0"/>
              <a:t>적절한 메모리 계산으로 로직 에러를 예방한다</a:t>
            </a:r>
            <a:r>
              <a:rPr lang="en-US" altLang="ko-KR" sz="1300" dirty="0"/>
              <a:t>,</a:t>
            </a:r>
          </a:p>
          <a:p>
            <a:pPr marL="0" indent="0">
              <a:buNone/>
            </a:pPr>
            <a:r>
              <a:rPr lang="en-US" altLang="ko-KR" sz="1300" dirty="0"/>
              <a:t>             ③ </a:t>
            </a:r>
            <a:r>
              <a:rPr lang="ko-KR" altLang="en-US" sz="1300" dirty="0"/>
              <a:t>버퍼 경계 밖 메모리영역을 참조하지 않는다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④ </a:t>
            </a:r>
            <a:r>
              <a:rPr lang="en-US" altLang="ko-KR" sz="1300" dirty="0" err="1"/>
              <a:t>strcpy</a:t>
            </a:r>
            <a:r>
              <a:rPr lang="en-US" altLang="ko-KR" sz="1300" dirty="0"/>
              <a:t>( )</a:t>
            </a:r>
            <a:r>
              <a:rPr lang="ko-KR" altLang="en-US" sz="1300" dirty="0"/>
              <a:t> 등</a:t>
            </a:r>
            <a:r>
              <a:rPr lang="en-US" altLang="ko-KR" sz="1300" dirty="0"/>
              <a:t> </a:t>
            </a:r>
            <a:r>
              <a:rPr lang="ko-KR" altLang="en-US" sz="1300" dirty="0"/>
              <a:t>같이 버퍼 </a:t>
            </a:r>
            <a:r>
              <a:rPr lang="ko-KR" altLang="en-US" sz="1300" dirty="0" err="1"/>
              <a:t>오버플로우에</a:t>
            </a:r>
            <a:r>
              <a:rPr lang="ko-KR" altLang="en-US" sz="1300" dirty="0"/>
              <a:t> 취약한 함수를 사용하지 않는다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682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b="1" dirty="0"/>
              <a:t>1</a:t>
            </a:r>
            <a:r>
              <a:rPr lang="ko-KR" altLang="en-US" sz="3800" b="1" dirty="0"/>
              <a:t>절 입력데이터 검증 및 표현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213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b="1" dirty="0"/>
              <a:t>2</a:t>
            </a:r>
            <a:r>
              <a:rPr lang="ko-KR" altLang="en-US" sz="3800" b="1" dirty="0"/>
              <a:t>절 보안기능</a:t>
            </a:r>
            <a:endParaRPr lang="ko-KR" altLang="en-US" sz="3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9BAE97-2A2D-34BC-A29A-B867A3525096}"/>
              </a:ext>
            </a:extLst>
          </p:cNvPr>
          <p:cNvSpPr txBox="1">
            <a:spLocks/>
          </p:cNvSpPr>
          <p:nvPr/>
        </p:nvSpPr>
        <p:spPr>
          <a:xfrm>
            <a:off x="444137" y="1152494"/>
            <a:ext cx="11303725" cy="542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패스워드 등의 중요정보를 평문으로 저장 및 전송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①환경설정 파일에 접근할 수 있는 사람 누구나 패스워드를 알아낼 수 있다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           </a:t>
            </a:r>
            <a:r>
              <a:rPr lang="ko-KR" altLang="en-US" sz="1200" dirty="0">
                <a:sym typeface="Wingdings" panose="05000000000000000000" pitchFamily="2" charset="2"/>
              </a:rPr>
              <a:t>②</a:t>
            </a:r>
            <a:r>
              <a:rPr lang="ko-KR" altLang="en-US" sz="1200" dirty="0" err="1">
                <a:sym typeface="Wingdings" panose="05000000000000000000" pitchFamily="2" charset="2"/>
              </a:rPr>
              <a:t>통신채널를</a:t>
            </a:r>
            <a:r>
              <a:rPr lang="ko-KR" altLang="en-US" sz="1200" dirty="0">
                <a:sym typeface="Wingdings" panose="05000000000000000000" pitchFamily="2" charset="2"/>
              </a:rPr>
              <a:t> 통해 정보를 송수신하는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경우 통신채널 </a:t>
            </a:r>
            <a:r>
              <a:rPr lang="ko-KR" altLang="en-US" sz="1200" dirty="0" err="1">
                <a:sym typeface="Wingdings" panose="05000000000000000000" pitchFamily="2" charset="2"/>
              </a:rPr>
              <a:t>스니핑을</a:t>
            </a:r>
            <a:r>
              <a:rPr lang="ko-KR" altLang="en-US" sz="1200" dirty="0">
                <a:sym typeface="Wingdings" panose="05000000000000000000" pitchFamily="2" charset="2"/>
              </a:rPr>
              <a:t> 통해 민감한 정보가 유출될 수 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중요한 정보는 암호화해서 파일로 저장하도록 설계한다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패스워드 </a:t>
            </a:r>
            <a:r>
              <a:rPr lang="ko-KR" altLang="en-US" sz="1200" dirty="0" err="1">
                <a:sym typeface="Wingdings" panose="05000000000000000000" pitchFamily="2" charset="2"/>
              </a:rPr>
              <a:t>암호화→해시</a:t>
            </a:r>
            <a:r>
              <a:rPr lang="ko-KR" altLang="en-US" sz="1200" dirty="0">
                <a:sym typeface="Wingdings" panose="05000000000000000000" pitchFamily="2" charset="2"/>
              </a:rPr>
              <a:t> 함수 알고리즘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주석문</a:t>
            </a:r>
            <a:r>
              <a:rPr lang="ko-KR" altLang="en-US" sz="2000" dirty="0"/>
              <a:t> 안에 포함된 패스워드 등 시스템 주요정보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공격자가 소스코드에 접근하면 시스템의 패스워드를 쉽게 확인할 수 있으며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 SW</a:t>
            </a:r>
            <a:r>
              <a:rPr lang="ko-KR" altLang="en-US" sz="1200" dirty="0">
                <a:sym typeface="Wingdings" panose="05000000000000000000" pitchFamily="2" charset="2"/>
              </a:rPr>
              <a:t>가 완성된 후에 주석을 제거하는 것이 매우 어렵다</a:t>
            </a:r>
            <a:r>
              <a:rPr lang="en-US" altLang="ko-KR" sz="1200" dirty="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개발 시 주석으로 남겨놓은 주요정보는 개발이 끝난 후에 반드시 </a:t>
            </a:r>
            <a:r>
              <a:rPr lang="ko-KR" altLang="en-US" sz="1200" dirty="0" err="1">
                <a:sym typeface="Wingdings" panose="05000000000000000000" pitchFamily="2" charset="2"/>
              </a:rPr>
              <a:t>제거해야한다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하드코드된</a:t>
            </a:r>
            <a:r>
              <a:rPr lang="ko-KR" altLang="en-US" sz="2000" dirty="0"/>
              <a:t> 사용자 계정 및 패스워드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공격에 쉽게 노출되고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코드 내부에 </a:t>
            </a:r>
            <a:r>
              <a:rPr lang="ko-KR" altLang="en-US" sz="1200" dirty="0" err="1">
                <a:sym typeface="Wingdings" panose="05000000000000000000" pitchFamily="2" charset="2"/>
              </a:rPr>
              <a:t>하드코드된</a:t>
            </a:r>
            <a:r>
              <a:rPr lang="ko-KR" altLang="en-US" sz="1200" dirty="0">
                <a:sym typeface="Wingdings" panose="05000000000000000000" pitchFamily="2" charset="2"/>
              </a:rPr>
              <a:t> 사용자 계정이 인증 실패를 야기하게 되면 원인을 찾아내기가 매우 힘들다</a:t>
            </a:r>
            <a:r>
              <a:rPr lang="en-US" altLang="ko-KR" sz="1200" dirty="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① 사용자 계정이나 패스워드를 코드 내부에 </a:t>
            </a:r>
            <a:r>
              <a:rPr lang="ko-KR" altLang="en-US" sz="1200" dirty="0" err="1">
                <a:sym typeface="Wingdings" panose="05000000000000000000" pitchFamily="2" charset="2"/>
              </a:rPr>
              <a:t>하드코드하여</a:t>
            </a:r>
            <a:r>
              <a:rPr lang="ko-KR" altLang="en-US" sz="1200" dirty="0">
                <a:sym typeface="Wingdings" panose="05000000000000000000" pitchFamily="2" charset="2"/>
              </a:rPr>
              <a:t> 사용하지 않고 검증과정을 거쳐 얻은 값을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사용해야 한다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                 </a:t>
            </a:r>
            <a:r>
              <a:rPr lang="ko-KR" altLang="en-US" sz="1200" dirty="0">
                <a:sym typeface="Wingdings" panose="05000000000000000000" pitchFamily="2" charset="2"/>
              </a:rPr>
              <a:t>② 서버에서 관리자를 인증할 때 </a:t>
            </a:r>
            <a:r>
              <a:rPr lang="ko-KR" altLang="en-US" sz="1200" dirty="0" err="1">
                <a:sym typeface="Wingdings" panose="05000000000000000000" pitchFamily="2" charset="2"/>
              </a:rPr>
              <a:t>일방향</a:t>
            </a:r>
            <a:r>
              <a:rPr lang="ko-KR" altLang="en-US" sz="1200" dirty="0">
                <a:sym typeface="Wingdings" panose="05000000000000000000" pitchFamily="2" charset="2"/>
              </a:rPr>
              <a:t> 함수로 암호화되어 저장된 패스워드를 사용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잘못된 권한부여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권한이 없는 사용자가 중요한 자원을 사용할 수 있게 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각 유저의 권한을 미리 정의해두고 각 권한에 따른 작업만을 허용한다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79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절 시간 및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제어되지 않은 재귀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오류 메시지를 통한 정보 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오류 상황 대응 부재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적절하지 않은 예외처리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널포인트 역참조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부적절한 자원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변수 주소 리턴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매크로의 잘못된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주소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스레드 조기 종료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무한 자원 할당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742</Words>
  <Application>Microsoft Office PowerPoint</Application>
  <PresentationFormat>와이드스크린</PresentationFormat>
  <Paragraphs>101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Secure Coding</vt:lpstr>
      <vt:lpstr>PowerPoint 프레젠테이션</vt:lpstr>
      <vt:lpstr>PowerPoint 프레젠테이션</vt:lpstr>
      <vt:lpstr>시큐어 코딩이 중요한 이유</vt:lpstr>
      <vt:lpstr>1절 입력데이터 검증 및 표현</vt:lpstr>
      <vt:lpstr>2절 보안기능</vt:lpstr>
      <vt:lpstr>3절 시간 및 상태</vt:lpstr>
      <vt:lpstr>4절 에러처리</vt:lpstr>
      <vt:lpstr>5절 코드 오류</vt:lpstr>
      <vt:lpstr>6절 캡슐화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양 나은</dc:creator>
  <cp:lastModifiedBy>이승현</cp:lastModifiedBy>
  <cp:revision>28</cp:revision>
  <dcterms:created xsi:type="dcterms:W3CDTF">2022-08-11T16:48:13Z</dcterms:created>
  <dcterms:modified xsi:type="dcterms:W3CDTF">2022-08-12T11:03:13Z</dcterms:modified>
</cp:coreProperties>
</file>