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65" r:id="rId7"/>
    <p:sldId id="266" r:id="rId8"/>
    <p:sldId id="272" r:id="rId9"/>
    <p:sldId id="267" r:id="rId10"/>
    <p:sldId id="268" r:id="rId11"/>
    <p:sldId id="273" r:id="rId12"/>
    <p:sldId id="269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C9CA-CC5E-4291-BB61-37B8B9ABF2D2}" v="68" dt="2022-08-11T17:09:09.857"/>
    <p1510:client id="{E818CA95-EDBB-4311-B019-CF4EDEA4713D}" v="3" dt="2022-08-12T00:52:55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나은" userId="a5807b44723fbc74" providerId="LiveId" clId="{0FECC9CA-CC5E-4291-BB61-37B8B9ABF2D2}"/>
    <pc:docChg chg="custSel modSld">
      <pc:chgData name="양 나은" userId="a5807b44723fbc74" providerId="LiveId" clId="{0FECC9CA-CC5E-4291-BB61-37B8B9ABF2D2}" dt="2022-08-11T17:09:09.852" v="405"/>
      <pc:docMkLst>
        <pc:docMk/>
      </pc:docMkLst>
      <pc:sldChg chg="modSp mod">
        <pc:chgData name="양 나은" userId="a5807b44723fbc74" providerId="LiveId" clId="{0FECC9CA-CC5E-4291-BB61-37B8B9ABF2D2}" dt="2022-08-11T17:09:09.852" v="405"/>
        <pc:sldMkLst>
          <pc:docMk/>
          <pc:sldMk cId="2270072957" sldId="263"/>
        </pc:sldMkLst>
        <pc:spChg chg="mod">
          <ac:chgData name="양 나은" userId="a5807b44723fbc74" providerId="LiveId" clId="{0FECC9CA-CC5E-4291-BB61-37B8B9ABF2D2}" dt="2022-08-11T17:09:09.852" v="405"/>
          <ac:spMkLst>
            <pc:docMk/>
            <pc:sldMk cId="2270072957" sldId="263"/>
            <ac:spMk id="3" creationId="{1620EEC6-6476-9C0A-A584-E34C541480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5459-A23D-1FF9-3E5E-DC9996B2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66EE6-10BF-E188-8448-9CC55F4F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8B5F-EFB3-FD27-3558-2202F1A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8DE4-1810-78B8-4E15-2B7A0CB4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C7D6-ED9F-6F6D-22FB-3BE4708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506C-1558-9957-3369-B3F7C47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82119-83FC-A3A2-B60A-68DF2B4F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A0D8-C4A4-2ADD-05B9-4D9B80D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ADF7-DC27-7B71-964B-0CF69B7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FDFA8-2AD8-9AD8-56D1-6647FEC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3BC00-AF7B-3878-3D14-FCBD6B90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23F4A-C6A9-2259-40C3-D7254472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B544C-8B6A-3625-B534-7113986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01D69-8107-C8EB-8382-5342972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5BC0-AEAB-B70A-25A4-CF5C8F7F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0372-C1FA-9D1D-67AA-BFD423B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3AB71-5975-63EE-3CAB-7E202A3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A286C-90D8-797B-CA8E-AC44F8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7C2F-A08D-CEFD-1062-E5D460ED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0F62-6001-7D14-B2C8-3BF38364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7782-029F-585D-D1CA-0799E28B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3065F-2C0C-B9F1-2D62-A96098B5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B551-90F0-A0F5-E48F-9CB16E1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7C6F-BA80-069F-20EE-14A48A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B034-1265-94D5-D41B-C628CF4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E3F0-B775-4774-170F-014AEE5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C731-0547-C0F6-21FA-11634BE4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4E5FD-AF12-1001-E715-7068D34F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E25A0-5D8B-0D7B-82B1-2EDD1A8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E84C-E009-CD4F-26BB-9C92247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20080-FAE0-6A08-39DF-96B7769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5C0C-096E-B61E-FDE3-7E2DE4A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3FA34-9B54-BF45-17A8-981916D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228B5-2C00-DADF-BA5E-FD3E7795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E008C-1AB0-CC46-D736-3D7E34A3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C379F-5D40-9BCA-4664-3F9E591B6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CAD41-4A86-733F-A451-52DC169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01353-BCA7-D0F9-500F-383B534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9B28D-E6BB-858B-E5B3-E2286B2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6120-CD7C-F602-75DE-EFE4797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0281C-7563-CC78-2CEA-F3652AA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0A213-C7F4-684D-7D27-C931294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3363D-81B6-C6B4-6B88-12634E2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CE058-8877-2EBE-A14C-1840F4E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FF26D-FFE4-B214-6944-1198BB7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0F0B9-A1B9-EE5B-353C-61DC21B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EB7AF-E92A-185F-41E9-C76B54B8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10A0-9F56-28DC-50A0-F6EE4F4D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A9A43-BE89-5F3B-A359-D7A5B7CA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C9BE2-9CFA-D7BC-0B59-6B53F1D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B9E4-21E2-FFF7-D50E-6D6D3B0B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FB07-C9E9-9A61-9B9A-3CB9440E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5642-E219-6E96-4A17-4DE01E3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DB0C8-2C41-F4D5-8BAF-19FFDDCD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7571-2B40-893F-F5E9-C648FB95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DC554-B5F9-44CF-55E3-F69CD19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C2DE-1AF1-24E7-249D-D80D97B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26392-6D14-186D-E323-F8D099C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31B6DF-C02D-66E9-BEEB-A5B6E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94D61-FA19-90D6-C8EB-0074C5B7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7D9A-E54B-4BF4-5DDB-51918F71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6B80-30EB-47B0-81C9-9CAAF1328A66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633F7-0D69-4841-C040-C281A67E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57C6-26E2-11F0-0AA1-2CCB8FA1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제거되지 않은 디버그 코드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시스템 데이터 정보 노출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E372C-9F06-7F92-C12B-8C8532E2D980}"/>
              </a:ext>
            </a:extLst>
          </p:cNvPr>
          <p:cNvSpPr txBox="1"/>
          <p:nvPr/>
        </p:nvSpPr>
        <p:spPr>
          <a:xfrm>
            <a:off x="1253304" y="237023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디버깅 목적으로 사용되는 </a:t>
            </a:r>
            <a:r>
              <a:rPr lang="en-US" altLang="ko-KR"/>
              <a:t>main()</a:t>
            </a:r>
            <a:r>
              <a:rPr lang="ko-KR" altLang="en-US"/>
              <a:t>의 출력함수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3EBCE-2C04-B297-9DC0-682F6D4CEC82}"/>
              </a:ext>
            </a:extLst>
          </p:cNvPr>
          <p:cNvSpPr txBox="1"/>
          <p:nvPr/>
        </p:nvSpPr>
        <p:spPr>
          <a:xfrm>
            <a:off x="1253304" y="3904267"/>
            <a:ext cx="587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에러 발생 시</a:t>
            </a:r>
            <a:r>
              <a:rPr lang="en-US" altLang="ko-KR"/>
              <a:t>, </a:t>
            </a:r>
            <a:r>
              <a:rPr lang="ko-KR" altLang="en-US"/>
              <a:t> 시스템의 내부 데이터가 공개 될 경우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7</a:t>
            </a:r>
            <a:r>
              <a:rPr lang="ko-KR" altLang="en-US" b="1"/>
              <a:t>절 </a:t>
            </a:r>
            <a:r>
              <a:rPr lang="en-US" altLang="ko-KR" b="1"/>
              <a:t>API </a:t>
            </a:r>
            <a:r>
              <a:rPr lang="ko-KR" altLang="en-US" b="1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도메인명에 의존한 보안 결정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위험한 함수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99DF7-BA30-C9AA-611A-DDB5A2B4CC10}"/>
              </a:ext>
            </a:extLst>
          </p:cNvPr>
          <p:cNvSpPr txBox="1"/>
          <p:nvPr/>
        </p:nvSpPr>
        <p:spPr>
          <a:xfrm>
            <a:off x="1211179" y="2339862"/>
            <a:ext cx="60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</a:t>
            </a:r>
            <a:r>
              <a:rPr lang="ko-KR" altLang="en-US"/>
              <a:t> 도메인명에 의존하여 인증 및 접근 통제 등을 하는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1371F-5FF8-21BD-3C52-6F0E88DF1376}"/>
              </a:ext>
            </a:extLst>
          </p:cNvPr>
          <p:cNvSpPr txBox="1"/>
          <p:nvPr/>
        </p:nvSpPr>
        <p:spPr>
          <a:xfrm>
            <a:off x="1211177" y="3871808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get() </a:t>
            </a:r>
            <a:r>
              <a:rPr lang="ko-KR" altLang="en-US"/>
              <a:t>함수</a:t>
            </a:r>
            <a:r>
              <a:rPr lang="en-US" altLang="ko-KR"/>
              <a:t>, vfork()</a:t>
            </a:r>
            <a:r>
              <a:rPr lang="ko-KR" altLang="en-US"/>
              <a:t>함수 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FEBA1-B4F8-FEAB-4B57-A484F25D0D7F}"/>
              </a:ext>
            </a:extLst>
          </p:cNvPr>
          <p:cNvSpPr txBox="1"/>
          <p:nvPr/>
        </p:nvSpPr>
        <p:spPr>
          <a:xfrm>
            <a:off x="1211177" y="5403754"/>
            <a:ext cx="1028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- Chroot</a:t>
            </a:r>
            <a:r>
              <a:rPr lang="ko-KR" altLang="en-US"/>
              <a:t>함수를 사용하여 접근 가능한 디렉터리를 제한할 때 작업 디렉터리를 변경하지 않는 경우</a:t>
            </a:r>
          </a:p>
        </p:txBody>
      </p:sp>
    </p:spTree>
    <p:extLst>
      <p:ext uri="{BB962C8B-B14F-4D97-AF65-F5344CB8AC3E}">
        <p14:creationId xmlns:p14="http://schemas.microsoft.com/office/powerpoint/2010/main" val="217570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7</a:t>
            </a:r>
            <a:r>
              <a:rPr lang="ko-KR" altLang="en-US" b="1"/>
              <a:t>절 </a:t>
            </a:r>
            <a:r>
              <a:rPr lang="en-US" altLang="ko-KR" b="1"/>
              <a:t>API </a:t>
            </a:r>
            <a:r>
              <a:rPr lang="ko-KR" altLang="en-US" b="1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50032-2EC9-9780-5846-E6C273FC28AB}"/>
              </a:ext>
            </a:extLst>
          </p:cNvPr>
          <p:cNvSpPr txBox="1"/>
          <p:nvPr/>
        </p:nvSpPr>
        <p:spPr>
          <a:xfrm>
            <a:off x="1295400" y="2340885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윈도우에서 제공하는 멀티 바이트 문자열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E2126-3124-5277-2B85-EED1C04E873A}"/>
              </a:ext>
            </a:extLst>
          </p:cNvPr>
          <p:cNvSpPr txBox="1"/>
          <p:nvPr/>
        </p:nvSpPr>
        <p:spPr>
          <a:xfrm>
            <a:off x="1295400" y="3964141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다중 스레드 환경에서 </a:t>
            </a:r>
            <a:r>
              <a:rPr lang="en-US" altLang="ko-KR"/>
              <a:t>getlogin() </a:t>
            </a:r>
            <a:r>
              <a:rPr lang="ko-KR" altLang="en-US"/>
              <a:t>함수를 사용할 경우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48602"/>
            <a:ext cx="10515600" cy="1325563"/>
          </a:xfrm>
        </p:spPr>
        <p:txBody>
          <a:bodyPr/>
          <a:lstStyle/>
          <a:p>
            <a:r>
              <a:rPr lang="ko-KR" altLang="en-US" b="1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8181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홍서빈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보안 취약점이 정말 다방면으로 </a:t>
            </a:r>
            <a:r>
              <a:rPr lang="ko-KR" altLang="en-US"/>
              <a:t>있어서 안전하게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코딩하는게 </a:t>
            </a:r>
            <a:r>
              <a:rPr lang="ko-KR" altLang="en-US" dirty="0"/>
              <a:t>쉽지 않을 거 같다고 </a:t>
            </a:r>
            <a:r>
              <a:rPr lang="ko-KR" altLang="en-US"/>
              <a:t>느꼈다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초반 코딩습관이 </a:t>
            </a:r>
            <a:r>
              <a:rPr lang="ko-KR" altLang="en-US" dirty="0"/>
              <a:t>중요할거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err="1"/>
              <a:t>양나은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생각하지 못한 작은 실수를 통해 공격자들이 다양한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방법으로 침투해올 수 있다는 사실을 알게 됐다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조금 더 공부하여 안전한 프로그램을 작성할 수 있도록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노력해야겠다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이승현 </a:t>
            </a:r>
            <a:r>
              <a:rPr lang="en-US" altLang="ko-KR" dirty="0"/>
              <a:t>: </a:t>
            </a:r>
            <a:r>
              <a:rPr lang="ko-KR" altLang="en-US" dirty="0"/>
              <a:t>여러 부분에서 취약점이 발생할 수 있고</a:t>
            </a:r>
            <a:r>
              <a:rPr lang="en-US" altLang="ko-KR" dirty="0"/>
              <a:t>, </a:t>
            </a:r>
            <a:r>
              <a:rPr lang="ko-KR" altLang="en-US"/>
              <a:t>조금만 신경을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</a:t>
            </a:r>
            <a:r>
              <a:rPr lang="ko-KR" altLang="en-US"/>
              <a:t>쓴다면 </a:t>
            </a:r>
            <a:r>
              <a:rPr lang="ko-KR" altLang="en-US" dirty="0" err="1"/>
              <a:t>오류을</a:t>
            </a:r>
            <a:r>
              <a:rPr lang="ko-KR" altLang="en-US" dirty="0"/>
              <a:t> 예방할 수 있다는 걸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소프트웨어</a:t>
            </a:r>
            <a:r>
              <a:rPr lang="en-US" altLang="ko-KR" sz="3200" dirty="0"/>
              <a:t>(SW)</a:t>
            </a:r>
            <a:r>
              <a:rPr lang="ko-KR" altLang="en-US" sz="3200" dirty="0"/>
              <a:t>를 개발함에 있어 </a:t>
            </a:r>
            <a:endParaRPr lang="en-US" altLang="ko-KR" sz="3200" dirty="0"/>
          </a:p>
          <a:p>
            <a:r>
              <a:rPr lang="ko-KR" altLang="en-US" sz="3200" dirty="0"/>
              <a:t>개발자의 실수</a:t>
            </a:r>
            <a:r>
              <a:rPr lang="en-US" altLang="ko-KR" sz="3200" dirty="0"/>
              <a:t>, </a:t>
            </a:r>
            <a:r>
              <a:rPr lang="ko-KR" altLang="en-US" sz="3200" dirty="0"/>
              <a:t>논리적 오류 등으로 인해 </a:t>
            </a:r>
            <a:endParaRPr lang="en-US" altLang="ko-KR" sz="3200" dirty="0"/>
          </a:p>
          <a:p>
            <a:r>
              <a:rPr lang="en-US" altLang="ko-KR" sz="3200" dirty="0"/>
              <a:t>SW</a:t>
            </a:r>
            <a:r>
              <a:rPr lang="ko-KR" altLang="en-US" sz="3200" dirty="0"/>
              <a:t>에 내포될 수 있는 보안취약점</a:t>
            </a:r>
            <a:r>
              <a:rPr lang="en-US" altLang="ko-KR" sz="3200" dirty="0"/>
              <a:t>(vulnerability)</a:t>
            </a:r>
            <a:r>
              <a:rPr lang="ko-KR" altLang="en-US" sz="3200" dirty="0"/>
              <a:t>을 </a:t>
            </a:r>
            <a:endParaRPr lang="en-US" altLang="ko-KR" sz="3200" dirty="0"/>
          </a:p>
          <a:p>
            <a:r>
              <a:rPr lang="ko-KR" altLang="en-US" sz="3200" dirty="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 dirty="0"/>
              <a:t>비용효율적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서비스 이후에 발생할 수 있는 오류나 취약점을 사전에 </a:t>
            </a:r>
            <a:r>
              <a:rPr lang="en-US" altLang="ko-KR" dirty="0"/>
              <a:t>	 	  </a:t>
            </a:r>
            <a:r>
              <a:rPr lang="ko-KR" altLang="en-US" dirty="0"/>
              <a:t>발견 및 방지</a:t>
            </a:r>
            <a:endParaRPr lang="en-US" altLang="ko-KR" dirty="0"/>
          </a:p>
          <a:p>
            <a:r>
              <a:rPr lang="ko-KR" altLang="en-US" dirty="0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634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지에스인포</a:t>
            </a:r>
            <a:r>
              <a:rPr lang="en-US" altLang="ko-KR" sz="1000" dirty="0"/>
              <a:t>, “#1. </a:t>
            </a:r>
            <a:r>
              <a:rPr lang="ko-KR" altLang="en-US" sz="1000" dirty="0" err="1"/>
              <a:t>시큐어코딩에</a:t>
            </a:r>
            <a:r>
              <a:rPr lang="ko-KR" altLang="en-US" sz="1000" dirty="0"/>
              <a:t> 대해 알아보자</a:t>
            </a:r>
            <a:r>
              <a:rPr lang="en-US" altLang="ko-KR" sz="1000" dirty="0"/>
              <a:t>.,” 2016.05.12 </a:t>
            </a:r>
            <a:r>
              <a:rPr lang="en-US" altLang="ko-KR" sz="1000" dirty="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3725"/>
            <a:ext cx="112395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입력 받은 데이터 </a:t>
            </a:r>
            <a:r>
              <a:rPr lang="ko-KR" altLang="en-US" sz="2400" b="1" dirty="0"/>
              <a:t>값</a:t>
            </a:r>
            <a:r>
              <a:rPr lang="ko-KR" altLang="en-US" sz="2400" dirty="0"/>
              <a:t> 또는 데이터의 </a:t>
            </a:r>
            <a:r>
              <a:rPr lang="ko-KR" altLang="en-US" sz="2400" b="1" dirty="0"/>
              <a:t>출처</a:t>
            </a:r>
            <a:r>
              <a:rPr lang="ko-KR" altLang="en-US" sz="2400" dirty="0"/>
              <a:t> 등이 제대로 검증하지 않은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1800" dirty="0"/>
              <a:t>-SQL</a:t>
            </a:r>
            <a:r>
              <a:rPr lang="ko-KR" altLang="en-US" sz="1800" dirty="0"/>
              <a:t>문 삽입</a:t>
            </a:r>
            <a:r>
              <a:rPr lang="en-US" altLang="ko-KR" sz="1800" dirty="0"/>
              <a:t>,  </a:t>
            </a:r>
            <a:r>
              <a:rPr lang="ko-KR" altLang="en-US" sz="1800" dirty="0"/>
              <a:t>자원 삽입</a:t>
            </a:r>
            <a:r>
              <a:rPr lang="en-US" altLang="ko-KR" sz="1800" dirty="0"/>
              <a:t>,  </a:t>
            </a:r>
            <a:r>
              <a:rPr lang="ko-KR" altLang="en-US" sz="1800" dirty="0"/>
              <a:t>운영체제 명령어 삽입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400" dirty="0"/>
              <a:t>입력 받은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데이터값이</a:t>
            </a:r>
            <a:r>
              <a:rPr lang="ko-KR" altLang="en-US" sz="2400" dirty="0"/>
              <a:t> 조작되는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-</a:t>
            </a:r>
            <a:r>
              <a:rPr lang="ko-KR" altLang="en-US" sz="1800" dirty="0"/>
              <a:t>보호 </a:t>
            </a:r>
            <a:r>
              <a:rPr lang="ko-KR" altLang="en-US" sz="1800" dirty="0" err="1"/>
              <a:t>매커니즘을</a:t>
            </a:r>
            <a:r>
              <a:rPr lang="ko-KR" altLang="en-US" sz="1800" dirty="0"/>
              <a:t> 우회할 수 있는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변조</a:t>
            </a:r>
            <a:r>
              <a:rPr lang="en-US" altLang="ko-KR" sz="1800" dirty="0"/>
              <a:t>(</a:t>
            </a:r>
            <a:r>
              <a:rPr lang="ko-KR" altLang="en-US" sz="1800" dirty="0"/>
              <a:t>쿠키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환경변수등의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변조</a:t>
            </a:r>
            <a:r>
              <a:rPr lang="en-US" altLang="ko-KR" sz="1800" dirty="0"/>
              <a:t>), </a:t>
            </a:r>
            <a:r>
              <a:rPr lang="ko-KR" altLang="en-US" sz="1800" dirty="0"/>
              <a:t>디렉터리 경로 조작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400" dirty="0" err="1"/>
              <a:t>입력받은</a:t>
            </a:r>
            <a:r>
              <a:rPr lang="ko-KR" altLang="en-US" sz="2400" dirty="0"/>
              <a:t> 데이터의 </a:t>
            </a:r>
            <a:r>
              <a:rPr lang="ko-KR" altLang="en-US" sz="2400" b="1" dirty="0"/>
              <a:t>데이터 타입</a:t>
            </a:r>
            <a:r>
              <a:rPr lang="ko-KR" altLang="en-US" sz="2400" dirty="0"/>
              <a:t>이 잘못 할당된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-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오버플로우</a:t>
            </a:r>
            <a:r>
              <a:rPr lang="en-US" altLang="ko-KR" sz="1800" dirty="0"/>
              <a:t>, (un)signed(</a:t>
            </a:r>
            <a:r>
              <a:rPr lang="ko-KR" altLang="en-US" sz="1800" dirty="0" err="1"/>
              <a:t>부호없음</a:t>
            </a:r>
            <a:r>
              <a:rPr lang="en-US" altLang="ko-KR" sz="1800" dirty="0"/>
              <a:t>/</a:t>
            </a:r>
            <a:r>
              <a:rPr lang="ko-KR" altLang="en-US" sz="1800" dirty="0"/>
              <a:t>있음</a:t>
            </a:r>
            <a:r>
              <a:rPr lang="en-US" altLang="ko-KR" sz="1800" dirty="0"/>
              <a:t>)</a:t>
            </a:r>
            <a:r>
              <a:rPr lang="ko-KR" altLang="en-US" sz="1800" dirty="0"/>
              <a:t>타입변환 오류</a:t>
            </a:r>
            <a:r>
              <a:rPr lang="en-US" altLang="ko-KR" sz="1800" dirty="0"/>
              <a:t>, </a:t>
            </a:r>
            <a:r>
              <a:rPr lang="ko-KR" altLang="en-US" sz="1800" dirty="0"/>
              <a:t>의도하지 않은 부호확장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배열</a:t>
            </a:r>
            <a:r>
              <a:rPr lang="en-US" altLang="ko-KR" sz="2400" dirty="0"/>
              <a:t>- </a:t>
            </a:r>
            <a:r>
              <a:rPr lang="ko-KR" altLang="en-US" sz="2400" b="1" dirty="0"/>
              <a:t>인덱스 지정</a:t>
            </a:r>
            <a:r>
              <a:rPr lang="ko-KR" altLang="en-US" sz="2400" dirty="0"/>
              <a:t>이 잘못 된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900" dirty="0"/>
              <a:t>    - </a:t>
            </a:r>
            <a:r>
              <a:rPr lang="ko-KR" altLang="en-US" sz="1900" dirty="0"/>
              <a:t>널 종료 문제</a:t>
            </a:r>
            <a:r>
              <a:rPr lang="en-US" altLang="ko-KR" sz="1900" dirty="0"/>
              <a:t>, </a:t>
            </a:r>
            <a:r>
              <a:rPr lang="ko-KR" altLang="en-US" sz="1900" dirty="0"/>
              <a:t>검사되지 않은 배열 인덱싱 등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절 입력데이터 검증 및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21371"/>
            <a:ext cx="10515600" cy="1325563"/>
          </a:xfrm>
        </p:spPr>
        <p:txBody>
          <a:bodyPr/>
          <a:lstStyle/>
          <a:p>
            <a:r>
              <a:rPr lang="en-US" altLang="ko-KR" b="1"/>
              <a:t>2</a:t>
            </a:r>
            <a:r>
              <a:rPr lang="ko-KR" altLang="en-US" b="1"/>
              <a:t>절 보안기능</a:t>
            </a: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9BAE97-2A2D-34BC-A29A-B867A3525096}"/>
              </a:ext>
            </a:extLst>
          </p:cNvPr>
          <p:cNvSpPr txBox="1">
            <a:spLocks/>
          </p:cNvSpPr>
          <p:nvPr/>
        </p:nvSpPr>
        <p:spPr>
          <a:xfrm>
            <a:off x="444137" y="1152494"/>
            <a:ext cx="11303725" cy="542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1. </a:t>
            </a:r>
            <a:r>
              <a:rPr lang="ko-KR" altLang="en-US" sz="2000"/>
              <a:t>패스워드등의 중요정보를 평문으로 저장 및 전송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①환경설정 파일에 접근할 수 있는 사람 누구나 패스워드를 알아낼 수 있다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          </a:t>
            </a:r>
            <a:r>
              <a:rPr lang="ko-KR" altLang="en-US" sz="1200">
                <a:sym typeface="Wingdings" panose="05000000000000000000" pitchFamily="2" charset="2"/>
              </a:rPr>
              <a:t>②통신채널를 통해 정보를 송수신하는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경우 통신채널 스니핑을 통해 민감한 정보가 유출될 수 있다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중요한 정보는 암호화해서 파일로 저장하도록 설계한다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  <a:r>
              <a:rPr lang="ko-KR" altLang="en-US" sz="1200">
                <a:sym typeface="Wingdings" panose="05000000000000000000" pitchFamily="2" charset="2"/>
              </a:rPr>
              <a:t>패스워드 암호화→해시 함수 알고리즘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2. </a:t>
            </a:r>
            <a:r>
              <a:rPr lang="ko-KR" altLang="en-US" sz="2000"/>
              <a:t>주석문 안에 포함된 패스워드 등 시스템 주요정보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공격자가 소스코드에 접근하면 시스템의 패스워드를 쉽게 확인할 수 있으며</a:t>
            </a:r>
            <a:r>
              <a:rPr lang="en-US" altLang="ko-KR" sz="1200">
                <a:sym typeface="Wingdings" panose="05000000000000000000" pitchFamily="2" charset="2"/>
              </a:rPr>
              <a:t>,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r>
              <a:rPr lang="en-US" altLang="ko-KR" sz="1200">
                <a:sym typeface="Wingdings" panose="05000000000000000000" pitchFamily="2" charset="2"/>
              </a:rPr>
              <a:t> SW</a:t>
            </a:r>
            <a:r>
              <a:rPr lang="ko-KR" altLang="en-US" sz="1200">
                <a:sym typeface="Wingdings" panose="05000000000000000000" pitchFamily="2" charset="2"/>
              </a:rPr>
              <a:t>가 완성된 후에 주석을 제거하는 것이 매우 어렵다</a:t>
            </a:r>
            <a:r>
              <a:rPr lang="en-US" altLang="ko-KR" sz="120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개발 시 주석으로 남겨놓은 주요정보는 개발이 끝난 후에 반드시 제거해야한다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3. </a:t>
            </a:r>
            <a:r>
              <a:rPr lang="ko-KR" altLang="en-US" sz="2000"/>
              <a:t>하드코드된 사용자 계정 및 패스워드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공격에 쉽게 노출되고</a:t>
            </a:r>
            <a:r>
              <a:rPr lang="en-US" altLang="ko-KR" sz="1200">
                <a:sym typeface="Wingdings" panose="05000000000000000000" pitchFamily="2" charset="2"/>
              </a:rPr>
              <a:t>, </a:t>
            </a:r>
            <a:r>
              <a:rPr lang="ko-KR" altLang="en-US" sz="1200">
                <a:sym typeface="Wingdings" panose="05000000000000000000" pitchFamily="2" charset="2"/>
              </a:rPr>
              <a:t>코드 내부에 하드코드된 사용자 계정이 인증 실패를 야기하게 되면 원인을 찾아내기가 매우 힘들다</a:t>
            </a:r>
            <a:r>
              <a:rPr lang="en-US" altLang="ko-KR" sz="120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① 사용자 계정이나 패스워드를 코드 내부에 하드코드하여 사용하지 않고 검증과정을 거쳐 얻은 값을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사용해야 한다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                </a:t>
            </a:r>
            <a:r>
              <a:rPr lang="ko-KR" altLang="en-US" sz="1200">
                <a:sym typeface="Wingdings" panose="05000000000000000000" pitchFamily="2" charset="2"/>
              </a:rPr>
              <a:t>② 서버에서 관리자를 인증할 때 일방향 함수로 암호화되어 저장된 패스워드를 사용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4. </a:t>
            </a:r>
            <a:r>
              <a:rPr lang="ko-KR" altLang="en-US" sz="2000"/>
              <a:t>잘못된 권한부여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권한이 없는 사용자가 중요한 자원을 사용할 수 있게 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각 유저의 권한을 미리 정의해두고 각 권한에 따른 작업만을 허용한다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779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절 시간 및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제어되지 않은 재귀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49EB7-57AE-9C2D-0561-03171487B8DF}"/>
              </a:ext>
            </a:extLst>
          </p:cNvPr>
          <p:cNvSpPr txBox="1"/>
          <p:nvPr/>
        </p:nvSpPr>
        <p:spPr>
          <a:xfrm>
            <a:off x="705852" y="3429000"/>
            <a:ext cx="5662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존재 확인과 파일 오픈의 시간차가 발생하는 경우</a:t>
            </a:r>
            <a:r>
              <a:rPr lang="en-US" altLang="ko-KR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/>
              <a:t>반환값에 대한 에러검사를 실시 하지 않을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1392A-0E67-B2F5-1908-ED5CF8AE2578}"/>
              </a:ext>
            </a:extLst>
          </p:cNvPr>
          <p:cNvSpPr txBox="1"/>
          <p:nvPr/>
        </p:nvSpPr>
        <p:spPr>
          <a:xfrm>
            <a:off x="1078832" y="543376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무한 재귀의 경우</a:t>
            </a:r>
          </a:p>
        </p:txBody>
      </p:sp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오류 메시지를 통한 정보 노출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오류 상황 대응 부재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적절하지 않은 예외처리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8EBE4-1FEC-389D-4E71-8030ECD0896F}"/>
              </a:ext>
            </a:extLst>
          </p:cNvPr>
          <p:cNvSpPr txBox="1"/>
          <p:nvPr/>
        </p:nvSpPr>
        <p:spPr>
          <a:xfrm>
            <a:off x="1295401" y="2389777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환경변수 출력</a:t>
            </a:r>
            <a:r>
              <a:rPr lang="en-US" altLang="ko-KR"/>
              <a:t>,  </a:t>
            </a:r>
            <a:r>
              <a:rPr lang="ko-KR" altLang="en-US"/>
              <a:t>에러 발생 위치에 대한 정보와 세부내용 출력 등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D160E-C577-A396-68CC-3716D74A61DA}"/>
              </a:ext>
            </a:extLst>
          </p:cNvPr>
          <p:cNvSpPr txBox="1"/>
          <p:nvPr/>
        </p:nvSpPr>
        <p:spPr>
          <a:xfrm>
            <a:off x="1295401" y="3914038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각각의 예외상황에 대하여 적절히 처리되지 않은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43C19-20F5-7CC6-60A4-2FBA4BDB6C2E}"/>
              </a:ext>
            </a:extLst>
          </p:cNvPr>
          <p:cNvSpPr txBox="1"/>
          <p:nvPr/>
        </p:nvSpPr>
        <p:spPr>
          <a:xfrm>
            <a:off x="1295401" y="5438299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함수의 결과 값에 대한 적절한 처리를 하지 않은 경우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579"/>
            <a:ext cx="10515600" cy="1325563"/>
          </a:xfrm>
        </p:spPr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829426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널포인트 역참조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부적절한 자원 해제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스택 변수 주소 리턴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B781-6993-9837-3F21-D3CDF9841E1F}"/>
              </a:ext>
            </a:extLst>
          </p:cNvPr>
          <p:cNvSpPr txBox="1"/>
          <p:nvPr/>
        </p:nvSpPr>
        <p:spPr>
          <a:xfrm>
            <a:off x="1307432" y="34290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자원을 할당받고 반환하지 않은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BD00A-1715-11A8-B5A5-17D16A143258}"/>
              </a:ext>
            </a:extLst>
          </p:cNvPr>
          <p:cNvSpPr txBox="1"/>
          <p:nvPr/>
        </p:nvSpPr>
        <p:spPr>
          <a:xfrm>
            <a:off x="1307432" y="1973670"/>
            <a:ext cx="613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함수의 반환값이 </a:t>
            </a:r>
            <a:r>
              <a:rPr lang="en-US" altLang="ko-KR"/>
              <a:t>NULL</a:t>
            </a:r>
            <a:r>
              <a:rPr lang="ko-KR" altLang="en-US"/>
              <a:t>인지 확인하지 않고 사용할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A9576-3146-32D4-E16B-F8CA64791C3E}"/>
              </a:ext>
            </a:extLst>
          </p:cNvPr>
          <p:cNvSpPr txBox="1"/>
          <p:nvPr/>
        </p:nvSpPr>
        <p:spPr>
          <a:xfrm>
            <a:off x="1307432" y="4869155"/>
            <a:ext cx="782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부호정수</a:t>
            </a:r>
            <a:r>
              <a:rPr lang="en-US" altLang="ko-KR"/>
              <a:t>(signed integer)</a:t>
            </a:r>
            <a:r>
              <a:rPr lang="ko-KR" altLang="en-US"/>
              <a:t>를 무부호 정수</a:t>
            </a:r>
            <a:r>
              <a:rPr lang="en-US" altLang="ko-KR"/>
              <a:t>(unsigned integer)</a:t>
            </a:r>
            <a:r>
              <a:rPr lang="ko-KR" altLang="en-US"/>
              <a:t>로 변할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F6F6D-6B40-E1A8-FB07-50A1069ED9A9}"/>
              </a:ext>
            </a:extLst>
          </p:cNvPr>
          <p:cNvSpPr txBox="1"/>
          <p:nvPr/>
        </p:nvSpPr>
        <p:spPr>
          <a:xfrm>
            <a:off x="1307432" y="6139819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함수가 스택의 주솔르 반환하는 경우</a:t>
            </a:r>
          </a:p>
        </p:txBody>
      </p:sp>
    </p:spTree>
    <p:extLst>
      <p:ext uri="{BB962C8B-B14F-4D97-AF65-F5344CB8AC3E}">
        <p14:creationId xmlns:p14="http://schemas.microsoft.com/office/powerpoint/2010/main" val="266510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74"/>
            <a:ext cx="10515600" cy="1325563"/>
          </a:xfrm>
        </p:spPr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7"/>
            <a:ext cx="10515600" cy="4829426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매크로의 잘못된 사용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스택 주소 해제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스레드 조기 종료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무한 자원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BB781-6993-9837-3F21-D3CDF9841E1F}"/>
              </a:ext>
            </a:extLst>
          </p:cNvPr>
          <p:cNvSpPr txBox="1"/>
          <p:nvPr/>
        </p:nvSpPr>
        <p:spPr>
          <a:xfrm>
            <a:off x="1391653" y="1858599"/>
            <a:ext cx="612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각 매크로마다 특정한 사용 규칙을 준수하지 않을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A8360-FA4A-165E-134D-2AD98C3CF37A}"/>
              </a:ext>
            </a:extLst>
          </p:cNvPr>
          <p:cNvSpPr txBox="1"/>
          <p:nvPr/>
        </p:nvSpPr>
        <p:spPr>
          <a:xfrm>
            <a:off x="1391653" y="3244334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스택 버퍼를 해제할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F4782-299C-08C0-D0B0-4434AB2375D8}"/>
              </a:ext>
            </a:extLst>
          </p:cNvPr>
          <p:cNvSpPr txBox="1"/>
          <p:nvPr/>
        </p:nvSpPr>
        <p:spPr>
          <a:xfrm>
            <a:off x="1391652" y="4630069"/>
            <a:ext cx="589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부모 스레드가 자식 스레드 보다 먼저 종료되는 경우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3395E-AAC6-711D-4CF5-5AA89D815B87}"/>
              </a:ext>
            </a:extLst>
          </p:cNvPr>
          <p:cNvSpPr txBox="1"/>
          <p:nvPr/>
        </p:nvSpPr>
        <p:spPr>
          <a:xfrm>
            <a:off x="1391652" y="6015804"/>
            <a:ext cx="1004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서비스할 수 있는 자원의 양을 제한하지 않고</a:t>
            </a:r>
            <a:r>
              <a:rPr lang="en-US" altLang="ko-KR"/>
              <a:t>, </a:t>
            </a:r>
            <a:r>
              <a:rPr lang="ko-KR" altLang="en-US"/>
              <a:t>서비스 요청마다 요구하는 자원을 할당할 경우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813</Words>
  <Application>Microsoft Office PowerPoint</Application>
  <PresentationFormat>와이드스크린</PresentationFormat>
  <Paragraphs>137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1절 입력데이터 검증 및 표현</vt:lpstr>
      <vt:lpstr>2절 보안기능</vt:lpstr>
      <vt:lpstr>3절 시간 및 상태</vt:lpstr>
      <vt:lpstr>4절 에러처리</vt:lpstr>
      <vt:lpstr>5절 코드 오류</vt:lpstr>
      <vt:lpstr>5절 코드 오류</vt:lpstr>
      <vt:lpstr>6절 캡슐화</vt:lpstr>
      <vt:lpstr>7절 API 오용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양 나은</dc:creator>
  <cp:lastModifiedBy>이승현</cp:lastModifiedBy>
  <cp:revision>3</cp:revision>
  <dcterms:created xsi:type="dcterms:W3CDTF">2022-08-11T16:48:13Z</dcterms:created>
  <dcterms:modified xsi:type="dcterms:W3CDTF">2022-08-16T08:24:54Z</dcterms:modified>
</cp:coreProperties>
</file>