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 dirty="0"/>
              <a:t>Secure Coding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있어서 안전하게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코딩하는게 쉽지 않을 거 같다고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초반 코딩습관이 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양나은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생각하지 못한 작은 실수를 통해 공격자들이 다양한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방법으로 침투해올 수 있다는 사실을 알게 됐다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조금 더 공부하여 안전한 프로그램을 작성할 수 있도록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노력 </a:t>
            </a:r>
            <a:r>
              <a:rPr lang="ko-KR" altLang="en-US" dirty="0" err="1"/>
              <a:t>해야겠다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 dirty="0"/>
              <a:t>조금만 신경을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</a:t>
            </a:r>
            <a:r>
              <a:rPr lang="ko-KR" altLang="en-US" dirty="0"/>
              <a:t>쓴다면 오류를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93850"/>
            <a:ext cx="11239500" cy="5102225"/>
          </a:xfrm>
        </p:spPr>
        <p:txBody>
          <a:bodyPr>
            <a:noAutofit/>
          </a:bodyPr>
          <a:lstStyle/>
          <a:p>
            <a:r>
              <a:rPr lang="ko-KR" altLang="en-US" sz="1700" dirty="0"/>
              <a:t>입력 받은 데이터 </a:t>
            </a:r>
            <a:r>
              <a:rPr lang="ko-KR" altLang="en-US" sz="1700" b="1" dirty="0"/>
              <a:t>값</a:t>
            </a:r>
            <a:r>
              <a:rPr lang="ko-KR" altLang="en-US" sz="1700" dirty="0"/>
              <a:t> 또는 데이터의 </a:t>
            </a:r>
            <a:r>
              <a:rPr lang="ko-KR" altLang="en-US" sz="1700" b="1" dirty="0"/>
              <a:t>출처</a:t>
            </a:r>
            <a:r>
              <a:rPr lang="ko-KR" altLang="en-US" sz="1700" dirty="0"/>
              <a:t> 등이 제대로 검증하지 않은 경우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   ex) SQL</a:t>
            </a:r>
            <a:r>
              <a:rPr lang="ko-KR" altLang="en-US" sz="1300" dirty="0"/>
              <a:t>문 삽입</a:t>
            </a:r>
            <a:r>
              <a:rPr lang="en-US" altLang="ko-KR" sz="1300" dirty="0"/>
              <a:t>,  </a:t>
            </a:r>
            <a:r>
              <a:rPr lang="ko-KR" altLang="en-US" sz="1300" dirty="0"/>
              <a:t>자원 삽입</a:t>
            </a:r>
            <a:r>
              <a:rPr lang="en-US" altLang="ko-KR" sz="1300" dirty="0"/>
              <a:t>,  </a:t>
            </a:r>
            <a:r>
              <a:rPr lang="ko-KR" altLang="en-US" sz="1300" dirty="0"/>
              <a:t>운영체제 명령어 삽입 등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</a:t>
            </a:r>
            <a:r>
              <a:rPr lang="ko-KR" altLang="en-US" sz="1300" dirty="0"/>
              <a:t>해결방안</a:t>
            </a:r>
            <a:r>
              <a:rPr lang="en-US" altLang="ko-KR" sz="1300" dirty="0"/>
              <a:t>: </a:t>
            </a:r>
            <a:r>
              <a:rPr lang="ko-KR" altLang="en-US" sz="1300" dirty="0">
                <a:sym typeface="Wingdings" panose="05000000000000000000" pitchFamily="2" charset="2"/>
              </a:rPr>
              <a:t>① </a:t>
            </a:r>
            <a:r>
              <a:rPr lang="ko-KR" altLang="en-US" sz="1300" dirty="0"/>
              <a:t>입력 받은 값을 필터링을 통해 처리 후 사용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>
                <a:sym typeface="Wingdings" panose="05000000000000000000" pitchFamily="2" charset="2"/>
              </a:rPr>
              <a:t>                   ② </a:t>
            </a:r>
            <a:r>
              <a:rPr lang="ko-KR" altLang="en-US" sz="1300" dirty="0"/>
              <a:t>신뢰성 있는 내용을 리스트로 작성 혹은 사전에 정의한 후 사용</a:t>
            </a:r>
            <a:endParaRPr lang="en-US" altLang="ko-KR" sz="1300" dirty="0"/>
          </a:p>
          <a:p>
            <a:endParaRPr lang="en-US" altLang="ko-KR" sz="1700" dirty="0"/>
          </a:p>
          <a:p>
            <a:r>
              <a:rPr lang="ko-KR" altLang="en-US" sz="1700" dirty="0"/>
              <a:t>입력 받은</a:t>
            </a:r>
            <a:r>
              <a:rPr lang="en-US" altLang="ko-KR" sz="1700" dirty="0"/>
              <a:t> </a:t>
            </a:r>
            <a:r>
              <a:rPr lang="ko-KR" altLang="en-US" sz="1700" dirty="0"/>
              <a:t>데이터 값이 조작되는 경우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   ex) </a:t>
            </a:r>
            <a:r>
              <a:rPr lang="ko-KR" altLang="en-US" sz="1300" dirty="0"/>
              <a:t>보호 </a:t>
            </a:r>
            <a:r>
              <a:rPr lang="ko-KR" altLang="en-US" sz="1300" dirty="0" err="1"/>
              <a:t>매커니즘을</a:t>
            </a:r>
            <a:r>
              <a:rPr lang="ko-KR" altLang="en-US" sz="1300" dirty="0"/>
              <a:t> 우회할 수 있는 입력 값 변조</a:t>
            </a:r>
            <a:r>
              <a:rPr lang="en-US" altLang="ko-KR" sz="1300" dirty="0"/>
              <a:t>(</a:t>
            </a:r>
            <a:r>
              <a:rPr lang="ko-KR" altLang="en-US" sz="1300" dirty="0"/>
              <a:t>쿠키</a:t>
            </a:r>
            <a:r>
              <a:rPr lang="en-US" altLang="ko-KR" sz="1300" dirty="0"/>
              <a:t>, </a:t>
            </a:r>
            <a:r>
              <a:rPr lang="ko-KR" altLang="en-US" sz="1300" dirty="0"/>
              <a:t>환경 변수 등의 입력 값 변조</a:t>
            </a:r>
            <a:r>
              <a:rPr lang="en-US" altLang="ko-KR" sz="1300" dirty="0"/>
              <a:t>), </a:t>
            </a:r>
            <a:r>
              <a:rPr lang="ko-KR" altLang="en-US" sz="1300" dirty="0"/>
              <a:t>디렉터리 경로 조작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/>
              <a:t>     해결</a:t>
            </a:r>
            <a:r>
              <a:rPr lang="en-US" altLang="ko-KR" sz="1300" dirty="0"/>
              <a:t>: </a:t>
            </a:r>
            <a:r>
              <a:rPr lang="ko-KR" altLang="en-US" sz="1300" dirty="0">
                <a:sym typeface="Wingdings" panose="05000000000000000000" pitchFamily="2" charset="2"/>
              </a:rPr>
              <a:t>① </a:t>
            </a:r>
            <a:r>
              <a:rPr lang="ko-KR" altLang="en-US" sz="1300" dirty="0"/>
              <a:t>민감한 데이터나 중요데이터는 서버에 저장</a:t>
            </a:r>
            <a:r>
              <a:rPr lang="en-US" altLang="ko-KR" sz="1300" dirty="0"/>
              <a:t>,  </a:t>
            </a:r>
          </a:p>
          <a:p>
            <a:pPr marL="0" indent="0">
              <a:buNone/>
            </a:pPr>
            <a:r>
              <a:rPr lang="ko-KR" altLang="en-US" sz="1300" dirty="0">
                <a:sym typeface="Wingdings" panose="05000000000000000000" pitchFamily="2" charset="2"/>
              </a:rPr>
              <a:t>            ② </a:t>
            </a:r>
            <a:r>
              <a:rPr lang="ko-KR" altLang="en-US" sz="1300" dirty="0"/>
              <a:t>외부에서 입력된 값에 의존하지 않는 구조로 설계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r>
              <a:rPr lang="ko-KR" altLang="en-US" sz="1700" dirty="0" err="1"/>
              <a:t>오버플로우</a:t>
            </a:r>
            <a:r>
              <a:rPr lang="ko-KR" altLang="en-US" sz="1700" dirty="0"/>
              <a:t> 발생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300" dirty="0"/>
              <a:t> </a:t>
            </a:r>
            <a:r>
              <a:rPr lang="ko-KR" altLang="en-US" sz="1300" dirty="0"/>
              <a:t>    </a:t>
            </a:r>
            <a:r>
              <a:rPr lang="en-US" altLang="ko-KR" sz="1300" dirty="0"/>
              <a:t>ex) </a:t>
            </a:r>
            <a:r>
              <a:rPr lang="ko-KR" altLang="en-US" sz="1300" dirty="0"/>
              <a:t>스택에 할당된 버퍼 </a:t>
            </a:r>
            <a:r>
              <a:rPr lang="ko-KR" altLang="en-US" sz="1300" dirty="0" err="1"/>
              <a:t>오버플로우</a:t>
            </a:r>
            <a:r>
              <a:rPr lang="en-US" altLang="ko-KR" sz="1300" dirty="0"/>
              <a:t>,  </a:t>
            </a:r>
            <a:r>
              <a:rPr lang="ko-KR" altLang="en-US" sz="1300" dirty="0" err="1"/>
              <a:t>힙에</a:t>
            </a:r>
            <a:r>
              <a:rPr lang="ko-KR" altLang="en-US" sz="1300" dirty="0"/>
              <a:t> 할당된 버퍼 </a:t>
            </a:r>
            <a:r>
              <a:rPr lang="ko-KR" altLang="en-US" sz="1300" dirty="0" err="1"/>
              <a:t>오버플로우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</a:t>
            </a:r>
            <a:r>
              <a:rPr lang="ko-KR" altLang="en-US" sz="1300" dirty="0"/>
              <a:t>해결</a:t>
            </a:r>
            <a:r>
              <a:rPr lang="en-US" altLang="ko-KR" sz="1300" dirty="0"/>
              <a:t>:</a:t>
            </a:r>
            <a:r>
              <a:rPr lang="ko-KR" altLang="en-US" sz="1300" dirty="0">
                <a:sym typeface="Wingdings" panose="05000000000000000000" pitchFamily="2" charset="2"/>
              </a:rPr>
              <a:t> ①</a:t>
            </a:r>
            <a:r>
              <a:rPr lang="en-US" altLang="ko-KR" sz="1300" dirty="0"/>
              <a:t> </a:t>
            </a:r>
            <a:r>
              <a:rPr lang="ko-KR" altLang="en-US" sz="1300" dirty="0"/>
              <a:t>버퍼가 저장 할 수 있는 것 보다 많은 데이터를 입력하지 않는다</a:t>
            </a:r>
            <a:r>
              <a:rPr lang="en-US" altLang="ko-KR" sz="1300" dirty="0"/>
              <a:t>,</a:t>
            </a:r>
          </a:p>
          <a:p>
            <a:pPr marL="0" indent="0">
              <a:buNone/>
            </a:pPr>
            <a:r>
              <a:rPr lang="en-US" altLang="ko-KR" sz="1300" dirty="0"/>
              <a:t>             </a:t>
            </a:r>
            <a:r>
              <a:rPr lang="ko-KR" altLang="en-US" sz="1300" dirty="0">
                <a:sym typeface="Wingdings" panose="05000000000000000000" pitchFamily="2" charset="2"/>
              </a:rPr>
              <a:t>② </a:t>
            </a:r>
            <a:r>
              <a:rPr lang="ko-KR" altLang="en-US" sz="1300" dirty="0"/>
              <a:t>적절한 메모리 계산으로 로직 에러를 예방한다</a:t>
            </a:r>
            <a:r>
              <a:rPr lang="en-US" altLang="ko-KR" sz="1300" dirty="0"/>
              <a:t>,</a:t>
            </a:r>
          </a:p>
          <a:p>
            <a:pPr marL="0" indent="0">
              <a:buNone/>
            </a:pPr>
            <a:r>
              <a:rPr lang="en-US" altLang="ko-KR" sz="1300" dirty="0"/>
              <a:t>             ③ </a:t>
            </a:r>
            <a:r>
              <a:rPr lang="ko-KR" altLang="en-US" sz="1300" dirty="0"/>
              <a:t>버퍼 경계 밖 메모리영역을 참조하지 않는다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④ </a:t>
            </a:r>
            <a:r>
              <a:rPr lang="en-US" altLang="ko-KR" sz="1300" dirty="0" err="1"/>
              <a:t>strcpy</a:t>
            </a:r>
            <a:r>
              <a:rPr lang="en-US" altLang="ko-KR" sz="1300" dirty="0"/>
              <a:t>( )</a:t>
            </a:r>
            <a:r>
              <a:rPr lang="ko-KR" altLang="en-US" sz="1300" dirty="0"/>
              <a:t> 등</a:t>
            </a:r>
            <a:r>
              <a:rPr lang="en-US" altLang="ko-KR" sz="1300" dirty="0"/>
              <a:t> </a:t>
            </a:r>
            <a:r>
              <a:rPr lang="ko-KR" altLang="en-US" sz="1300" dirty="0"/>
              <a:t>같이 버퍼 </a:t>
            </a:r>
            <a:r>
              <a:rPr lang="ko-KR" altLang="en-US" sz="1300" dirty="0" err="1"/>
              <a:t>오버플로우에</a:t>
            </a:r>
            <a:r>
              <a:rPr lang="ko-KR" altLang="en-US" sz="1300" dirty="0"/>
              <a:t> 취약한 함수를 사용하지 않는다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2</a:t>
            </a:r>
            <a:r>
              <a:rPr lang="ko-KR" altLang="en-US" sz="3800" b="1" dirty="0"/>
              <a:t>절 보안기능</a:t>
            </a:r>
            <a:endParaRPr lang="ko-KR" altLang="en-US" sz="3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패스워드 등의 중요정보를 평문으로 저장 및 전송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</a:t>
            </a:r>
            <a:r>
              <a:rPr lang="ko-KR" altLang="en-US" sz="1200" dirty="0">
                <a:sym typeface="Wingdings" panose="05000000000000000000" pitchFamily="2" charset="2"/>
              </a:rPr>
              <a:t>②</a:t>
            </a:r>
            <a:r>
              <a:rPr lang="ko-KR" altLang="en-US" sz="1200" dirty="0" err="1">
                <a:sym typeface="Wingdings" panose="05000000000000000000" pitchFamily="2" charset="2"/>
              </a:rPr>
              <a:t>통신채널를</a:t>
            </a:r>
            <a:r>
              <a:rPr lang="ko-KR" altLang="en-US" sz="1200" dirty="0">
                <a:sym typeface="Wingdings" panose="05000000000000000000" pitchFamily="2" charset="2"/>
              </a:rPr>
              <a:t> 통해 정보를 송수신하는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경우 통신채널 </a:t>
            </a:r>
            <a:r>
              <a:rPr lang="ko-KR" altLang="en-US" sz="1200" dirty="0" err="1">
                <a:sym typeface="Wingdings" panose="05000000000000000000" pitchFamily="2" charset="2"/>
              </a:rPr>
              <a:t>스니핑을</a:t>
            </a:r>
            <a:r>
              <a:rPr lang="ko-KR" altLang="en-US" sz="1200" dirty="0">
                <a:sym typeface="Wingdings" panose="05000000000000000000" pitchFamily="2" charset="2"/>
              </a:rPr>
              <a:t> 통해 민감한 정보가 유출될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패스워드 </a:t>
            </a:r>
            <a:r>
              <a:rPr lang="ko-KR" altLang="en-US" sz="1200" dirty="0" err="1">
                <a:sym typeface="Wingdings" panose="05000000000000000000" pitchFamily="2" charset="2"/>
              </a:rPr>
              <a:t>암호화→해시</a:t>
            </a:r>
            <a:r>
              <a:rPr lang="ko-KR" altLang="en-US" sz="1200" dirty="0">
                <a:sym typeface="Wingdings" panose="05000000000000000000" pitchFamily="2" charset="2"/>
              </a:rPr>
              <a:t> 함수 알고리즘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주석문</a:t>
            </a:r>
            <a:r>
              <a:rPr lang="ko-KR" altLang="en-US" sz="2000" dirty="0"/>
              <a:t> 안에 포함된 패스워드 등 시스템 주요정보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 SW</a:t>
            </a:r>
            <a:r>
              <a:rPr lang="ko-KR" altLang="en-US" sz="1200" dirty="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개발 시 주석으로 남겨놓은 주요정보는 개발이 끝난 후에 반드시 </a:t>
            </a:r>
            <a:r>
              <a:rPr lang="ko-KR" altLang="en-US" sz="1200" dirty="0" err="1">
                <a:sym typeface="Wingdings" panose="05000000000000000000" pitchFamily="2" charset="2"/>
              </a:rPr>
              <a:t>제거해야한다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하드코드된</a:t>
            </a:r>
            <a:r>
              <a:rPr lang="ko-KR" altLang="en-US" sz="2000" dirty="0"/>
              <a:t> 사용자 계정 및 패스워드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하드코드된</a:t>
            </a:r>
            <a:r>
              <a:rPr lang="ko-KR" altLang="en-US" sz="1200" dirty="0">
                <a:sym typeface="Wingdings" panose="05000000000000000000" pitchFamily="2" charset="2"/>
              </a:rPr>
              <a:t> 사용자 계정이 인증 실패를 야기하게 되면 원인을 찾아내기가 매우 힘들다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 사용자 계정이나 패스워드를 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하드코드하여</a:t>
            </a:r>
            <a:r>
              <a:rPr lang="ko-KR" altLang="en-US" sz="1200" dirty="0">
                <a:sym typeface="Wingdings" panose="05000000000000000000" pitchFamily="2" charset="2"/>
              </a:rPr>
              <a:t> 사용하지 않고 검증과정을 거쳐 얻은 값을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사용해야 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      </a:t>
            </a:r>
            <a:r>
              <a:rPr lang="ko-KR" altLang="en-US" sz="1200" dirty="0">
                <a:sym typeface="Wingdings" panose="05000000000000000000" pitchFamily="2" charset="2"/>
              </a:rPr>
              <a:t>② 서버에서 관리자를 인증할 때 </a:t>
            </a:r>
            <a:r>
              <a:rPr lang="ko-KR" altLang="en-US" sz="1200" dirty="0" err="1">
                <a:sym typeface="Wingdings" panose="05000000000000000000" pitchFamily="2" charset="2"/>
              </a:rPr>
              <a:t>일방향</a:t>
            </a:r>
            <a:r>
              <a:rPr lang="ko-KR" altLang="en-US" sz="1200" dirty="0">
                <a:sym typeface="Wingdings" panose="05000000000000000000" pitchFamily="2" charset="2"/>
              </a:rPr>
              <a:t> 함수로 암호화되어 저장된 패스워드를 사용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잘못된 권한부여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698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u</cp:lastModifiedBy>
  <cp:revision>28</cp:revision>
  <dcterms:created xsi:type="dcterms:W3CDTF">2022-08-11T16:48:13Z</dcterms:created>
  <dcterms:modified xsi:type="dcterms:W3CDTF">2022-08-12T04:23:13Z</dcterms:modified>
</cp:coreProperties>
</file>