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71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ECC9CA-CC5E-4291-BB61-37B8B9ABF2D2}" v="68" dt="2022-08-11T17:09:09.857"/>
    <p1510:client id="{E818CA95-EDBB-4311-B019-CF4EDEA4713D}" v="3" dt="2022-08-12T00:52:55.8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8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양 나은" userId="a5807b44723fbc74" providerId="LiveId" clId="{0FECC9CA-CC5E-4291-BB61-37B8B9ABF2D2}"/>
    <pc:docChg chg="custSel modSld">
      <pc:chgData name="양 나은" userId="a5807b44723fbc74" providerId="LiveId" clId="{0FECC9CA-CC5E-4291-BB61-37B8B9ABF2D2}" dt="2022-08-11T17:09:09.852" v="405"/>
      <pc:docMkLst>
        <pc:docMk/>
      </pc:docMkLst>
      <pc:sldChg chg="modSp mod">
        <pc:chgData name="양 나은" userId="a5807b44723fbc74" providerId="LiveId" clId="{0FECC9CA-CC5E-4291-BB61-37B8B9ABF2D2}" dt="2022-08-11T17:09:09.852" v="405"/>
        <pc:sldMkLst>
          <pc:docMk/>
          <pc:sldMk cId="2270072957" sldId="263"/>
        </pc:sldMkLst>
        <pc:spChg chg="mod">
          <ac:chgData name="양 나은" userId="a5807b44723fbc74" providerId="LiveId" clId="{0FECC9CA-CC5E-4291-BB61-37B8B9ABF2D2}" dt="2022-08-11T17:09:09.852" v="405"/>
          <ac:spMkLst>
            <pc:docMk/>
            <pc:sldMk cId="2270072957" sldId="263"/>
            <ac:spMk id="3" creationId="{1620EEC6-6476-9C0A-A584-E34C541480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5459-A23D-1FF9-3E5E-DC9996B21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766EE6-10BF-E188-8448-9CC55F4F2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C8B5F-EFB3-FD27-3558-2202F1A6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0D8DE4-1810-78B8-4E15-2B7A0CB42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4C7D6-ED9F-6F6D-22FB-3BE470806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23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A506C-1558-9957-3369-B3F7C477D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82119-83FC-A3A2-B60A-68DF2B4FBA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2EA0D8-C4A4-2ADD-05B9-4D9B80D3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9ADF7-DC27-7B71-964B-0CF69B72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6FDFA8-2AD8-9AD8-56D1-6647FECA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113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D3BC00-AF7B-3878-3D14-FCBD6B90F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523F4A-C6A9-2259-40C3-D7254472C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5B544C-8B6A-3625-B534-71139862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01D69-8107-C8EB-8382-53429722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5BC0-AEAB-B70A-25A4-CF5C8F7F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4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90372-C1FA-9D1D-67AA-BFD423BDC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3AB71-5975-63EE-3CAB-7E202A36D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A286C-90D8-797B-CA8E-AC44F868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F47C2F-A08D-CEFD-1062-E5D460ED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C0F62-6001-7D14-B2C8-3BF38364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91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687782-029F-585D-D1CA-0799E28B4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E3065F-2C0C-B9F1-2D62-A96098B50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3B551-90F0-A0F5-E48F-9CB16E17C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F7C6F-BA80-069F-20EE-14A48A43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9B034-1265-94D5-D41B-C628CF43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8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29E3F0-B775-4774-170F-014AEE56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E1C731-0547-C0F6-21FA-11634BE4E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34E5FD-AF12-1001-E715-7068D34F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9E25A0-5D8B-0D7B-82B1-2EDD1A8B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E1E84C-E009-CD4F-26BB-9C922479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C20080-FAE0-6A08-39DF-96B77695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481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95C0C-096E-B61E-FDE3-7E2DE4A5C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A3FA34-9B54-BF45-17A8-981916D4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3228B5-2C00-DADF-BA5E-FD3E77959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FE008C-1AB0-CC46-D736-3D7E34A3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6C379F-5D40-9BCA-4664-3F9E591B6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4DCAD41-4A86-733F-A451-52DC169FD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201353-BCA7-D0F9-500F-383B534B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99B28D-E6BB-858B-E5B3-E2286B27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524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56120-CD7C-F602-75DE-EFE4797E4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D0281C-7563-CC78-2CEA-F3652AA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D0A213-C7F4-684D-7D27-C9312941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43363D-81B6-C6B4-6B88-12634E29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5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7CE058-8877-2EBE-A14C-1840F4EC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7FF26D-FFE4-B214-6944-1198BB7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F0F0B9-A1B9-EE5B-353C-61DC21B9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EB7AF-E92A-185F-41E9-C76B54B87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310A0-9F56-28DC-50A0-F6EE4F4D9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1A9A43-BE89-5F3B-A359-D7A5B7CA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5C9BE2-9CFA-D7BC-0B59-6B53F1D7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78B9E4-21E2-FFF7-D50E-6D6D3B0B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F5FB07-C9E9-9A61-9B9A-3CB9440E1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7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55642-E219-6E96-4A17-4DE01E31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DB0C8-2C41-F4D5-8BAF-19FFDDCDF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67571-2B40-893F-F5E9-C648FB952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DC554-B5F9-44CF-55E3-F69CD1968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49C2DE-1AF1-24E7-249D-D80D97B66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F26392-6D14-186D-E323-F8D099C9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79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31B6DF-C02D-66E9-BEEB-A5B6E064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E94D61-FA19-90D6-C8EB-0074C5B72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1E7D9A-E54B-4BF4-5DDB-51918F714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C6B80-30EB-47B0-81C9-9CAAF1328A66}" type="datetimeFigureOut">
              <a:rPr lang="ko-KR" altLang="en-US" smtClean="0"/>
              <a:t>2022-08-12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3633F7-0D69-4841-C040-C281A67EB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57C6-26E2-11F0-0AA1-2CCB8FA1E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E1C7F-6504-4859-BCE4-2D41C57221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068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lib.tistory.com/18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.blog.naver.com/PostView.naver?isHttpsRedirect=true&amp;blogId=gs_info&amp;logNo=2207076169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F239-E4A7-9235-F232-AD5BCD338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93"/>
            <a:ext cx="9144000" cy="2387600"/>
          </a:xfrm>
        </p:spPr>
        <p:txBody>
          <a:bodyPr/>
          <a:lstStyle/>
          <a:p>
            <a:r>
              <a:rPr lang="en-US" altLang="ko-KR"/>
              <a:t>Secure Coding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C3CFB-DDB2-5F34-C0AB-1917ABFDC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18978"/>
            <a:ext cx="9144000" cy="3045897"/>
          </a:xfrm>
        </p:spPr>
        <p:txBody>
          <a:bodyPr>
            <a:normAutofit/>
          </a:bodyPr>
          <a:lstStyle/>
          <a:p>
            <a:endParaRPr lang="en-US" altLang="ko-KR"/>
          </a:p>
          <a:p>
            <a:r>
              <a:rPr lang="ko-KR" altLang="en-US"/>
              <a:t>레퍼런스 </a:t>
            </a:r>
            <a:r>
              <a:rPr lang="en-US" altLang="ko-KR"/>
              <a:t>2</a:t>
            </a:r>
            <a:r>
              <a:rPr lang="ko-KR" altLang="en-US"/>
              <a:t>기 보안팀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202107006 </a:t>
            </a:r>
            <a:r>
              <a:rPr lang="ko-KR" altLang="en-US"/>
              <a:t>홍서빈</a:t>
            </a:r>
            <a:endParaRPr lang="en-US" altLang="ko-KR"/>
          </a:p>
          <a:p>
            <a:r>
              <a:rPr lang="en-US" altLang="ko-KR"/>
              <a:t>202107003 </a:t>
            </a:r>
            <a:r>
              <a:rPr lang="ko-KR" altLang="en-US"/>
              <a:t>양나은</a:t>
            </a:r>
            <a:endParaRPr lang="en-US" altLang="ko-KR"/>
          </a:p>
          <a:p>
            <a:r>
              <a:rPr lang="en-US" altLang="ko-KR"/>
              <a:t>202107011 </a:t>
            </a:r>
            <a:r>
              <a:rPr lang="ko-KR" altLang="en-US"/>
              <a:t>이승현</a:t>
            </a:r>
          </a:p>
        </p:txBody>
      </p:sp>
    </p:spTree>
    <p:extLst>
      <p:ext uri="{BB962C8B-B14F-4D97-AF65-F5344CB8AC3E}">
        <p14:creationId xmlns:p14="http://schemas.microsoft.com/office/powerpoint/2010/main" val="300954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A6AF7-3BA7-B9D7-4B9A-8008EFBA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7</a:t>
            </a:r>
            <a:r>
              <a:rPr lang="ko-KR" altLang="en-US" b="1"/>
              <a:t>절 </a:t>
            </a:r>
            <a:r>
              <a:rPr lang="en-US" altLang="ko-KR" b="1"/>
              <a:t>API </a:t>
            </a:r>
            <a:r>
              <a:rPr lang="ko-KR" altLang="en-US" b="1"/>
              <a:t>오용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4108-B9FD-B03A-434B-5E51C863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도메인명에 의존한 보안 결정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위험한 함수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작업 디렉터리 변경 없는 </a:t>
            </a:r>
            <a:r>
              <a:rPr lang="en-US" altLang="ko-KR"/>
              <a:t>chroot jail</a:t>
            </a:r>
            <a:r>
              <a:rPr lang="ko-KR" altLang="en-US"/>
              <a:t> 생성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버퍼 오버 플로우가 발생할 수 있는 문자열 연산 함수 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다중 스레드 프로그램에서 </a:t>
            </a:r>
            <a:r>
              <a:rPr lang="en-US" altLang="ko-KR"/>
              <a:t>getlogin()</a:t>
            </a:r>
            <a:r>
              <a:rPr lang="ko-KR" altLang="en-US"/>
              <a:t> 사용</a:t>
            </a:r>
          </a:p>
        </p:txBody>
      </p:sp>
    </p:spTree>
    <p:extLst>
      <p:ext uri="{BB962C8B-B14F-4D97-AF65-F5344CB8AC3E}">
        <p14:creationId xmlns:p14="http://schemas.microsoft.com/office/powerpoint/2010/main" val="1151038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077" y="48602"/>
            <a:ext cx="10515600" cy="1325563"/>
          </a:xfrm>
        </p:spPr>
        <p:txBody>
          <a:bodyPr/>
          <a:lstStyle/>
          <a:p>
            <a:r>
              <a:rPr lang="ko-KR" altLang="en-US" b="1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938"/>
            <a:ext cx="10515600" cy="4818185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홍서빈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보안 취약점이 정말 다방면으로 </a:t>
            </a:r>
            <a:r>
              <a:rPr lang="ko-KR" altLang="en-US"/>
              <a:t>있어서 안전하게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코딩하는게 </a:t>
            </a:r>
            <a:r>
              <a:rPr lang="ko-KR" altLang="en-US" dirty="0"/>
              <a:t>쉽지 않을 거 같다고 </a:t>
            </a:r>
            <a:r>
              <a:rPr lang="ko-KR" altLang="en-US"/>
              <a:t>느꼈다</a:t>
            </a:r>
            <a:r>
              <a:rPr lang="en-US" altLang="ko-KR"/>
              <a:t>.</a:t>
            </a:r>
          </a:p>
          <a:p>
            <a:pPr marL="0" indent="0">
              <a:buNone/>
            </a:pPr>
            <a:r>
              <a:rPr lang="en-US" altLang="ko-KR"/>
              <a:t>	       </a:t>
            </a:r>
            <a:r>
              <a:rPr lang="ko-KR" altLang="en-US"/>
              <a:t>초반 코딩습관이 </a:t>
            </a:r>
            <a:r>
              <a:rPr lang="ko-KR" altLang="en-US" dirty="0"/>
              <a:t>중요할거 같다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err="1"/>
              <a:t>양나은</a:t>
            </a:r>
            <a:r>
              <a:rPr lang="ko-KR" altLang="en-US"/>
              <a:t> </a:t>
            </a:r>
            <a:r>
              <a:rPr lang="en-US" altLang="ko-KR"/>
              <a:t>: </a:t>
            </a:r>
            <a:r>
              <a:rPr lang="ko-KR" altLang="en-US"/>
              <a:t>생각하지 못한 작은 실수를 통해 공격자들이 다양한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방법으로 침투해올 수 있다는 사실을 알게 됐다</a:t>
            </a:r>
            <a:r>
              <a:rPr lang="en-US" altLang="ko-KR"/>
              <a:t>. </a:t>
            </a:r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조금 더 공부하여 안전한 프로그램을 작성할 수 있도록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</a:t>
            </a:r>
            <a:r>
              <a:rPr lang="ko-KR" altLang="en-US"/>
              <a:t>노력해야겠다</a:t>
            </a:r>
            <a:r>
              <a:rPr lang="en-US" altLang="ko-KR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이승현 </a:t>
            </a:r>
            <a:r>
              <a:rPr lang="en-US" altLang="ko-KR" dirty="0"/>
              <a:t>: </a:t>
            </a:r>
            <a:r>
              <a:rPr lang="ko-KR" altLang="en-US" dirty="0"/>
              <a:t>여러 부분에서 취약점이 발생할 수 있고</a:t>
            </a:r>
            <a:r>
              <a:rPr lang="en-US" altLang="ko-KR" dirty="0"/>
              <a:t>, </a:t>
            </a:r>
            <a:r>
              <a:rPr lang="ko-KR" altLang="en-US"/>
              <a:t>조금만 신경을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	      </a:t>
            </a:r>
            <a:r>
              <a:rPr lang="ko-KR" altLang="en-US"/>
              <a:t>쓴다면 </a:t>
            </a:r>
            <a:r>
              <a:rPr lang="ko-KR" altLang="en-US" dirty="0" err="1"/>
              <a:t>오류을</a:t>
            </a:r>
            <a:r>
              <a:rPr lang="ko-KR" altLang="en-US" dirty="0"/>
              <a:t> 예방할 수 있다는 걸 느꼈다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7007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18DA8D-B36D-0AAA-9707-678B254C1605}"/>
              </a:ext>
            </a:extLst>
          </p:cNvPr>
          <p:cNvSpPr txBox="1"/>
          <p:nvPr/>
        </p:nvSpPr>
        <p:spPr>
          <a:xfrm>
            <a:off x="729047" y="877330"/>
            <a:ext cx="3390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/>
              <a:t>시큐어 코딩이란</a:t>
            </a:r>
            <a:r>
              <a:rPr lang="en-US" altLang="ko-KR" sz="3200" b="1"/>
              <a:t>?</a:t>
            </a:r>
            <a:endParaRPr lang="ko-KR" altLang="en-US" sz="3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1AC44-1010-84BD-EFA0-F012F264B51B}"/>
              </a:ext>
            </a:extLst>
          </p:cNvPr>
          <p:cNvSpPr txBox="1"/>
          <p:nvPr/>
        </p:nvSpPr>
        <p:spPr>
          <a:xfrm>
            <a:off x="729047" y="1878228"/>
            <a:ext cx="103178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소프트웨어</a:t>
            </a:r>
            <a:r>
              <a:rPr lang="en-US" altLang="ko-KR" sz="3200" dirty="0"/>
              <a:t>(SW)</a:t>
            </a:r>
            <a:r>
              <a:rPr lang="ko-KR" altLang="en-US" sz="3200" dirty="0"/>
              <a:t>를 개발함에 있어 </a:t>
            </a:r>
            <a:endParaRPr lang="en-US" altLang="ko-KR" sz="3200" dirty="0"/>
          </a:p>
          <a:p>
            <a:r>
              <a:rPr lang="ko-KR" altLang="en-US" sz="3200" dirty="0"/>
              <a:t>개발자의 실수</a:t>
            </a:r>
            <a:r>
              <a:rPr lang="en-US" altLang="ko-KR" sz="3200" dirty="0"/>
              <a:t>, </a:t>
            </a:r>
            <a:r>
              <a:rPr lang="ko-KR" altLang="en-US" sz="3200" dirty="0"/>
              <a:t>논리적 오류 등으로 인해 </a:t>
            </a:r>
            <a:endParaRPr lang="en-US" altLang="ko-KR" sz="3200" dirty="0"/>
          </a:p>
          <a:p>
            <a:r>
              <a:rPr lang="en-US" altLang="ko-KR" sz="3200" dirty="0"/>
              <a:t>SW</a:t>
            </a:r>
            <a:r>
              <a:rPr lang="ko-KR" altLang="en-US" sz="3200" dirty="0"/>
              <a:t>에 내포될 수 있는 보안취약점</a:t>
            </a:r>
            <a:r>
              <a:rPr lang="en-US" altLang="ko-KR" sz="3200" dirty="0"/>
              <a:t>(vulnerability)</a:t>
            </a:r>
            <a:r>
              <a:rPr lang="ko-KR" altLang="en-US" sz="3200" dirty="0"/>
              <a:t>을 </a:t>
            </a:r>
            <a:endParaRPr lang="en-US" altLang="ko-KR" sz="3200" dirty="0"/>
          </a:p>
          <a:p>
            <a:r>
              <a:rPr lang="ko-KR" altLang="en-US" sz="3200" dirty="0"/>
              <a:t>배제하기 위한 코딩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8C827-BD37-2D78-679B-0D83D2B3A418}"/>
              </a:ext>
            </a:extLst>
          </p:cNvPr>
          <p:cNvSpPr txBox="1"/>
          <p:nvPr/>
        </p:nvSpPr>
        <p:spPr>
          <a:xfrm>
            <a:off x="6710519" y="6434091"/>
            <a:ext cx="5481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owgno6, “01 </a:t>
            </a:r>
            <a:r>
              <a:rPr lang="ko-KR" altLang="en-US" sz="1000"/>
              <a:t>시큐어코딩</a:t>
            </a:r>
            <a:r>
              <a:rPr lang="en-US" altLang="ko-KR" sz="1000"/>
              <a:t>(secure</a:t>
            </a:r>
            <a:r>
              <a:rPr lang="ko-KR" altLang="en-US" sz="1000"/>
              <a:t> </a:t>
            </a:r>
            <a:r>
              <a:rPr lang="en-US" altLang="ko-KR" sz="1000"/>
              <a:t>coding)</a:t>
            </a:r>
            <a:r>
              <a:rPr lang="ko-KR" altLang="en-US" sz="1000"/>
              <a:t>이란</a:t>
            </a:r>
            <a:r>
              <a:rPr lang="en-US" altLang="ko-KR" sz="1000"/>
              <a:t>?.” 2018.08.11. </a:t>
            </a:r>
            <a:r>
              <a:rPr lang="en-US" altLang="ko-KR" sz="1000">
                <a:hlinkClick r:id="rId2"/>
              </a:rPr>
              <a:t>https://codelib.tistory.com/18</a:t>
            </a:r>
            <a:r>
              <a:rPr lang="en-US" altLang="ko-KR" sz="1000"/>
              <a:t> 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56848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653EF-C2BB-3925-E788-A9E81FFD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시큐어 코딩이 중요한 이유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8238D-9A0A-836C-E4EC-6D2BA35A2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4479"/>
            <a:ext cx="10515600" cy="4351338"/>
          </a:xfrm>
        </p:spPr>
        <p:txBody>
          <a:bodyPr/>
          <a:lstStyle/>
          <a:p>
            <a:r>
              <a:rPr lang="ko-KR" altLang="en-US" dirty="0"/>
              <a:t>비용효율적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- </a:t>
            </a:r>
            <a:r>
              <a:rPr lang="ko-KR" altLang="en-US" dirty="0"/>
              <a:t>서비스 이후에 발생할 수 있는 오류나 취약점을 사전에 </a:t>
            </a:r>
            <a:r>
              <a:rPr lang="en-US" altLang="ko-KR" dirty="0"/>
              <a:t>	 	  </a:t>
            </a:r>
            <a:r>
              <a:rPr lang="ko-KR" altLang="en-US" dirty="0"/>
              <a:t>발견 및 방지</a:t>
            </a:r>
            <a:endParaRPr lang="en-US" altLang="ko-KR" dirty="0"/>
          </a:p>
          <a:p>
            <a:r>
              <a:rPr lang="ko-KR" altLang="en-US" dirty="0"/>
              <a:t>다양한 해킹 예방 및 개인정보의 보호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0240A-AF37-7584-6A51-69017E9BC214}"/>
              </a:ext>
            </a:extLst>
          </p:cNvPr>
          <p:cNvSpPr txBox="1"/>
          <p:nvPr/>
        </p:nvSpPr>
        <p:spPr>
          <a:xfrm>
            <a:off x="5844746" y="6275817"/>
            <a:ext cx="63472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지에스인포</a:t>
            </a:r>
            <a:r>
              <a:rPr lang="en-US" altLang="ko-KR" sz="1000" dirty="0"/>
              <a:t>, “#1. </a:t>
            </a:r>
            <a:r>
              <a:rPr lang="ko-KR" altLang="en-US" sz="1000" dirty="0" err="1"/>
              <a:t>시큐어코딩에</a:t>
            </a:r>
            <a:r>
              <a:rPr lang="ko-KR" altLang="en-US" sz="1000" dirty="0"/>
              <a:t> 대해 알아보자</a:t>
            </a:r>
            <a:r>
              <a:rPr lang="en-US" altLang="ko-KR" sz="1000" dirty="0"/>
              <a:t>.,” 2016.05.12 </a:t>
            </a:r>
            <a:r>
              <a:rPr lang="en-US" altLang="ko-KR" sz="1000" dirty="0">
                <a:hlinkClick r:id="rId2"/>
              </a:rPr>
              <a:t>https://m.blog.naver.com/PostView.naver?isHttpsRedirect=true&amp;blogId=gs_info&amp;logNo=220707616924</a:t>
            </a:r>
            <a:r>
              <a:rPr lang="en-US" altLang="ko-KR" sz="1000" dirty="0"/>
              <a:t>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2368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0EEC6-6476-9C0A-A584-E34C54148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3725"/>
            <a:ext cx="11239500" cy="4351338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dirty="0"/>
              <a:t>입력 받은 데이터 </a:t>
            </a:r>
            <a:r>
              <a:rPr lang="ko-KR" altLang="en-US" sz="2400" b="1" dirty="0"/>
              <a:t>값</a:t>
            </a:r>
            <a:r>
              <a:rPr lang="ko-KR" altLang="en-US" sz="2400" dirty="0"/>
              <a:t> 또는 데이터의 </a:t>
            </a:r>
            <a:r>
              <a:rPr lang="ko-KR" altLang="en-US" sz="2400" b="1" dirty="0"/>
              <a:t>출처</a:t>
            </a:r>
            <a:r>
              <a:rPr lang="ko-KR" altLang="en-US" sz="2400" dirty="0"/>
              <a:t> 등이 제대로 검증하지 않은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1800" dirty="0"/>
              <a:t>-SQL</a:t>
            </a:r>
            <a:r>
              <a:rPr lang="ko-KR" altLang="en-US" sz="1800" dirty="0"/>
              <a:t>문 삽입</a:t>
            </a:r>
            <a:r>
              <a:rPr lang="en-US" altLang="ko-KR" sz="1800" dirty="0"/>
              <a:t>,  </a:t>
            </a:r>
            <a:r>
              <a:rPr lang="ko-KR" altLang="en-US" sz="1800" dirty="0"/>
              <a:t>자원 삽입</a:t>
            </a:r>
            <a:r>
              <a:rPr lang="en-US" altLang="ko-KR" sz="1800" dirty="0"/>
              <a:t>,  </a:t>
            </a:r>
            <a:r>
              <a:rPr lang="ko-KR" altLang="en-US" sz="1800" dirty="0"/>
              <a:t>운영체제 명령어 삽입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400" dirty="0"/>
              <a:t>입력 받은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데이터값이</a:t>
            </a:r>
            <a:r>
              <a:rPr lang="ko-KR" altLang="en-US" sz="2400" dirty="0"/>
              <a:t> 조작되는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 -</a:t>
            </a:r>
            <a:r>
              <a:rPr lang="ko-KR" altLang="en-US" sz="1800" dirty="0"/>
              <a:t>보호 </a:t>
            </a:r>
            <a:r>
              <a:rPr lang="ko-KR" altLang="en-US" sz="1800" dirty="0" err="1"/>
              <a:t>매커니즘을</a:t>
            </a:r>
            <a:r>
              <a:rPr lang="ko-KR" altLang="en-US" sz="1800" dirty="0"/>
              <a:t> 우회할 수 있는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변조</a:t>
            </a:r>
            <a:r>
              <a:rPr lang="en-US" altLang="ko-KR" sz="1800" dirty="0"/>
              <a:t>(</a:t>
            </a:r>
            <a:r>
              <a:rPr lang="ko-KR" altLang="en-US" sz="1800" dirty="0"/>
              <a:t>쿠키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환경변수등의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입력값</a:t>
            </a:r>
            <a:r>
              <a:rPr lang="ko-KR" altLang="en-US" sz="1800" dirty="0"/>
              <a:t> 변조</a:t>
            </a:r>
            <a:r>
              <a:rPr lang="en-US" altLang="ko-KR" sz="1800" dirty="0"/>
              <a:t>), </a:t>
            </a:r>
            <a:r>
              <a:rPr lang="ko-KR" altLang="en-US" sz="1800" dirty="0"/>
              <a:t>디렉터리 경로 조작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800" dirty="0"/>
          </a:p>
          <a:p>
            <a:r>
              <a:rPr lang="ko-KR" altLang="en-US" sz="2400" dirty="0" err="1"/>
              <a:t>입력받은</a:t>
            </a:r>
            <a:r>
              <a:rPr lang="ko-KR" altLang="en-US" sz="2400" dirty="0"/>
              <a:t> 데이터의 </a:t>
            </a:r>
            <a:r>
              <a:rPr lang="ko-KR" altLang="en-US" sz="2400" b="1" dirty="0"/>
              <a:t>데이터 타입</a:t>
            </a:r>
            <a:r>
              <a:rPr lang="ko-KR" altLang="en-US" sz="2400" dirty="0"/>
              <a:t>이 잘못 할당된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800" dirty="0"/>
              <a:t>     -</a:t>
            </a:r>
            <a:r>
              <a:rPr lang="ko-KR" altLang="en-US" sz="1800" dirty="0"/>
              <a:t>정수 </a:t>
            </a:r>
            <a:r>
              <a:rPr lang="ko-KR" altLang="en-US" sz="1800" dirty="0" err="1"/>
              <a:t>오버플로우</a:t>
            </a:r>
            <a:r>
              <a:rPr lang="en-US" altLang="ko-KR" sz="1800" dirty="0"/>
              <a:t>, (un)signed(</a:t>
            </a:r>
            <a:r>
              <a:rPr lang="ko-KR" altLang="en-US" sz="1800" dirty="0" err="1"/>
              <a:t>부호없음</a:t>
            </a:r>
            <a:r>
              <a:rPr lang="en-US" altLang="ko-KR" sz="1800" dirty="0"/>
              <a:t>/</a:t>
            </a:r>
            <a:r>
              <a:rPr lang="ko-KR" altLang="en-US" sz="1800" dirty="0"/>
              <a:t>있음</a:t>
            </a:r>
            <a:r>
              <a:rPr lang="en-US" altLang="ko-KR" sz="1800" dirty="0"/>
              <a:t>)</a:t>
            </a:r>
            <a:r>
              <a:rPr lang="ko-KR" altLang="en-US" sz="1800" dirty="0"/>
              <a:t>타입변환 오류</a:t>
            </a:r>
            <a:r>
              <a:rPr lang="en-US" altLang="ko-KR" sz="1800" dirty="0"/>
              <a:t>, </a:t>
            </a:r>
            <a:r>
              <a:rPr lang="ko-KR" altLang="en-US" sz="1800" dirty="0"/>
              <a:t>의도하지 않은 부호확장 등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배열</a:t>
            </a:r>
            <a:r>
              <a:rPr lang="en-US" altLang="ko-KR" sz="2400" dirty="0"/>
              <a:t>- </a:t>
            </a:r>
            <a:r>
              <a:rPr lang="ko-KR" altLang="en-US" sz="2400" b="1" dirty="0"/>
              <a:t>인덱스 지정</a:t>
            </a:r>
            <a:r>
              <a:rPr lang="ko-KR" altLang="en-US" sz="2400" dirty="0"/>
              <a:t>이 잘못 된 경우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1900" dirty="0"/>
              <a:t>    - </a:t>
            </a:r>
            <a:r>
              <a:rPr lang="ko-KR" altLang="en-US" sz="1900" dirty="0"/>
              <a:t>널 종료 문제</a:t>
            </a:r>
            <a:r>
              <a:rPr lang="en-US" altLang="ko-KR" sz="1900" dirty="0"/>
              <a:t>, </a:t>
            </a:r>
            <a:r>
              <a:rPr lang="ko-KR" altLang="en-US" sz="1900" dirty="0"/>
              <a:t>검사되지 않은 배열 인덱싱 등</a:t>
            </a:r>
            <a:r>
              <a:rPr lang="en-US" altLang="ko-KR" sz="2400" dirty="0"/>
              <a:t> </a:t>
            </a:r>
            <a:endParaRPr lang="ko-KR" altLang="en-US" sz="2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DE17DE96-682A-47DD-89B4-44A556F2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1</a:t>
            </a:r>
            <a:r>
              <a:rPr lang="ko-KR" altLang="en-US" b="1" dirty="0"/>
              <a:t>절 입력데이터 검증 및 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9337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21F49-7D41-59E5-E27F-21F8AF38E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-21371"/>
            <a:ext cx="10515600" cy="1325563"/>
          </a:xfrm>
        </p:spPr>
        <p:txBody>
          <a:bodyPr/>
          <a:lstStyle/>
          <a:p>
            <a:r>
              <a:rPr lang="en-US" altLang="ko-KR" b="1"/>
              <a:t>2</a:t>
            </a:r>
            <a:r>
              <a:rPr lang="ko-KR" altLang="en-US" b="1"/>
              <a:t>절 보안기능</a:t>
            </a: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09BAE97-2A2D-34BC-A29A-B867A3525096}"/>
              </a:ext>
            </a:extLst>
          </p:cNvPr>
          <p:cNvSpPr txBox="1">
            <a:spLocks/>
          </p:cNvSpPr>
          <p:nvPr/>
        </p:nvSpPr>
        <p:spPr>
          <a:xfrm>
            <a:off x="444137" y="1152494"/>
            <a:ext cx="11303725" cy="5424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1. </a:t>
            </a:r>
            <a:r>
              <a:rPr lang="ko-KR" altLang="en-US" sz="2000"/>
              <a:t>패스워드등의 중요정보를 평문으로 저장 및 전송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①환경설정 파일에 접근할 수 있는 사람 누구나 패스워드를 알아낼 수 있다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          </a:t>
            </a:r>
            <a:r>
              <a:rPr lang="ko-KR" altLang="en-US" sz="1200">
                <a:sym typeface="Wingdings" panose="05000000000000000000" pitchFamily="2" charset="2"/>
              </a:rPr>
              <a:t>②통신채널를 통해 정보를 송수신하는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경우 통신채널 스니핑을 통해 민감한 정보가 유출될 수 있다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중요한 정보는 암호화해서 파일로 저장하도록 설계한다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  <a:r>
              <a:rPr lang="ko-KR" altLang="en-US" sz="1200">
                <a:sym typeface="Wingdings" panose="05000000000000000000" pitchFamily="2" charset="2"/>
              </a:rPr>
              <a:t>패스워드 암호화→해시 함수 알고리즘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2. </a:t>
            </a:r>
            <a:r>
              <a:rPr lang="ko-KR" altLang="en-US" sz="2000"/>
              <a:t>주석문 안에 포함된 패스워드 등 시스템 주요정보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공격자가 소스코드에 접근하면 시스템의 패스워드를 쉽게 확인할 수 있으며</a:t>
            </a:r>
            <a:r>
              <a:rPr lang="en-US" altLang="ko-KR" sz="1200">
                <a:sym typeface="Wingdings" panose="05000000000000000000" pitchFamily="2" charset="2"/>
              </a:rPr>
              <a:t>,</a:t>
            </a:r>
            <a:r>
              <a:rPr lang="ko-KR" altLang="en-US" sz="1200">
                <a:sym typeface="Wingdings" panose="05000000000000000000" pitchFamily="2" charset="2"/>
              </a:rPr>
              <a:t> </a:t>
            </a:r>
            <a:r>
              <a:rPr lang="en-US" altLang="ko-KR" sz="1200">
                <a:sym typeface="Wingdings" panose="05000000000000000000" pitchFamily="2" charset="2"/>
              </a:rPr>
              <a:t> SW</a:t>
            </a:r>
            <a:r>
              <a:rPr lang="ko-KR" altLang="en-US" sz="1200">
                <a:sym typeface="Wingdings" panose="05000000000000000000" pitchFamily="2" charset="2"/>
              </a:rPr>
              <a:t>가 완성된 후에 주석을 제거하는 것이 매우 어렵다</a:t>
            </a:r>
            <a:r>
              <a:rPr lang="en-US" altLang="ko-KR" sz="120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개발 시 주석으로 남겨놓은 주요정보는 개발이 끝난 후에 반드시 제거해야한다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3. </a:t>
            </a:r>
            <a:r>
              <a:rPr lang="ko-KR" altLang="en-US" sz="2000"/>
              <a:t>하드코드된 사용자 계정 및 패스워드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공격에 쉽게 노출되고</a:t>
            </a:r>
            <a:r>
              <a:rPr lang="en-US" altLang="ko-KR" sz="1200">
                <a:sym typeface="Wingdings" panose="05000000000000000000" pitchFamily="2" charset="2"/>
              </a:rPr>
              <a:t>, </a:t>
            </a:r>
            <a:r>
              <a:rPr lang="ko-KR" altLang="en-US" sz="1200">
                <a:sym typeface="Wingdings" panose="05000000000000000000" pitchFamily="2" charset="2"/>
              </a:rPr>
              <a:t>코드 내부에 하드코드된 사용자 계정이 인증 실패를 야기하게 되면 원인을 찾아내기가 매우 힘들다</a:t>
            </a:r>
            <a:r>
              <a:rPr lang="en-US" altLang="ko-KR" sz="1200">
                <a:sym typeface="Wingdings" panose="05000000000000000000" pitchFamily="2" charset="2"/>
              </a:rPr>
              <a:t>.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① 사용자 계정이나 패스워드를 코드 내부에 하드코드하여 사용하지 않고 검증과정을 거쳐 얻은 값을</a:t>
            </a:r>
            <a:r>
              <a:rPr lang="en-US" altLang="ko-KR" sz="1200">
                <a:sym typeface="Wingdings" panose="05000000000000000000" pitchFamily="2" charset="2"/>
              </a:rPr>
              <a:t> </a:t>
            </a:r>
            <a:r>
              <a:rPr lang="ko-KR" altLang="en-US" sz="1200">
                <a:sym typeface="Wingdings" panose="05000000000000000000" pitchFamily="2" charset="2"/>
              </a:rPr>
              <a:t>사용해야 한다</a:t>
            </a:r>
            <a:r>
              <a:rPr lang="en-US" altLang="ko-KR" sz="1200">
                <a:sym typeface="Wingdings" panose="05000000000000000000" pitchFamily="2" charset="2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                 </a:t>
            </a:r>
            <a:r>
              <a:rPr lang="ko-KR" altLang="en-US" sz="1200">
                <a:sym typeface="Wingdings" panose="05000000000000000000" pitchFamily="2" charset="2"/>
              </a:rPr>
              <a:t>② 서버에서 관리자를 인증할 때 일방향 함수로 암호화되어 저장된 패스워드를 사용</a:t>
            </a:r>
            <a:endParaRPr lang="en-US" altLang="ko-KR" sz="120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2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/>
              <a:t>4. </a:t>
            </a:r>
            <a:r>
              <a:rPr lang="ko-KR" altLang="en-US" sz="2000"/>
              <a:t>잘못된 권한부여</a:t>
            </a:r>
            <a:endParaRPr lang="en-US" altLang="ko-KR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/>
              <a:t>   </a:t>
            </a:r>
            <a:r>
              <a:rPr lang="ko-KR" altLang="en-US" sz="1200">
                <a:sym typeface="Wingdings" panose="05000000000000000000" pitchFamily="2" charset="2"/>
              </a:rPr>
              <a:t> 문제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권한이 없는 사용자가 중요한 자원을 사용할 수 있게 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ym typeface="Wingdings" panose="05000000000000000000" pitchFamily="2" charset="2"/>
              </a:rPr>
              <a:t>   </a:t>
            </a:r>
            <a:r>
              <a:rPr lang="ko-KR" altLang="en-US" sz="1200">
                <a:sym typeface="Wingdings" panose="05000000000000000000" pitchFamily="2" charset="2"/>
              </a:rPr>
              <a:t> 해결 방안 </a:t>
            </a:r>
            <a:r>
              <a:rPr lang="en-US" altLang="ko-KR" sz="1200">
                <a:sym typeface="Wingdings" panose="05000000000000000000" pitchFamily="2" charset="2"/>
              </a:rPr>
              <a:t>: </a:t>
            </a:r>
            <a:r>
              <a:rPr lang="ko-KR" altLang="en-US" sz="1200">
                <a:sym typeface="Wingdings" panose="05000000000000000000" pitchFamily="2" charset="2"/>
              </a:rPr>
              <a:t>각 유저의 권한을 미리 정의해두고 각 권한에 따른 작업만을 허용한다</a:t>
            </a:r>
            <a:r>
              <a:rPr lang="en-US" altLang="ko-KR" sz="1200">
                <a:sym typeface="Wingdings" panose="05000000000000000000" pitchFamily="2" charset="2"/>
              </a:rPr>
              <a:t>.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07796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9C7C9-D9C6-D896-636C-96AC3F3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</a:t>
            </a:r>
            <a:r>
              <a:rPr lang="ko-KR" altLang="en-US" b="1" dirty="0"/>
              <a:t>절 시간 및 상태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84F36B-78A4-F1F1-E911-71CB3DFA5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87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경쟁 조건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: </a:t>
            </a:r>
            <a:r>
              <a:rPr lang="ko-KR" altLang="en-US"/>
              <a:t>검사 시점과 사용 시점이 달라 </a:t>
            </a:r>
            <a:endParaRPr lang="en-US" altLang="ko-KR"/>
          </a:p>
          <a:p>
            <a:pPr marL="0" indent="0">
              <a:buNone/>
            </a:pPr>
            <a:r>
              <a:rPr lang="en-US" altLang="ko-KR"/>
              <a:t>  </a:t>
            </a:r>
            <a:r>
              <a:rPr lang="ko-KR" altLang="en-US"/>
              <a:t>발생하는  취약점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2. </a:t>
            </a:r>
            <a:r>
              <a:rPr lang="ko-KR" altLang="en-US"/>
              <a:t>제어되지 않은 재귀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B0FC29C-BA57-D048-406E-72A86CC8E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976" y="1690688"/>
            <a:ext cx="5245100" cy="452016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4117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6374FD-B5B3-3EF1-7FF7-056E72BE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4</a:t>
            </a:r>
            <a:r>
              <a:rPr lang="ko-KR" altLang="en-US" b="1"/>
              <a:t>절 에러처리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B4F7D4-6AB0-05D4-877B-FE42DCA43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오류 메시지를 통한 정보 노출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오류 상황 대응 부재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적절하지 않은 예외처리</a:t>
            </a:r>
          </a:p>
        </p:txBody>
      </p:sp>
    </p:spTree>
    <p:extLst>
      <p:ext uri="{BB962C8B-B14F-4D97-AF65-F5344CB8AC3E}">
        <p14:creationId xmlns:p14="http://schemas.microsoft.com/office/powerpoint/2010/main" val="3413742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60B0-7D1B-766A-4F43-5B58BA4D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5</a:t>
            </a:r>
            <a:r>
              <a:rPr lang="ko-KR" altLang="en-US" b="1"/>
              <a:t>절 코드 오류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EA4B3-94D2-F598-4A31-06CE25456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널포인트 역참조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부적절한 자원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무부호 타입</a:t>
            </a:r>
            <a:r>
              <a:rPr lang="en-US" altLang="ko-KR"/>
              <a:t>(unsigned integer)</a:t>
            </a:r>
            <a:r>
              <a:rPr lang="ko-KR" altLang="en-US"/>
              <a:t>으로 변환 오류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변수 주소 리턴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매크로의 잘못된 사용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스택 주소 해제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스레드 조기 종료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무한 자원 할당</a:t>
            </a:r>
          </a:p>
        </p:txBody>
      </p:sp>
    </p:spTree>
    <p:extLst>
      <p:ext uri="{BB962C8B-B14F-4D97-AF65-F5344CB8AC3E}">
        <p14:creationId xmlns:p14="http://schemas.microsoft.com/office/powerpoint/2010/main" val="536930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51D5ED-0C81-9A61-464B-CBC11AB0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6</a:t>
            </a:r>
            <a:r>
              <a:rPr lang="ko-KR" altLang="en-US" b="1"/>
              <a:t>절 캡슐화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831A3E-7533-45B0-4190-04F49D5E6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/>
              <a:t>제거되지 않은 디버그 코드</a:t>
            </a:r>
            <a:endParaRPr lang="en-US" altLang="ko-KR"/>
          </a:p>
          <a:p>
            <a:pPr marL="514350" indent="-514350">
              <a:buAutoNum type="arabicPeriod"/>
            </a:pPr>
            <a:r>
              <a:rPr lang="ko-KR" altLang="en-US"/>
              <a:t>시스템 데이터 정보 노출</a:t>
            </a:r>
          </a:p>
        </p:txBody>
      </p:sp>
    </p:spTree>
    <p:extLst>
      <p:ext uri="{BB962C8B-B14F-4D97-AF65-F5344CB8AC3E}">
        <p14:creationId xmlns:p14="http://schemas.microsoft.com/office/powerpoint/2010/main" val="61199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632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Secure Coding</vt:lpstr>
      <vt:lpstr>PowerPoint 프레젠테이션</vt:lpstr>
      <vt:lpstr>시큐어 코딩이 중요한 이유</vt:lpstr>
      <vt:lpstr>1절 입력데이터 검증 및 표현</vt:lpstr>
      <vt:lpstr>2절 보안기능</vt:lpstr>
      <vt:lpstr>3절 시간 및 상태</vt:lpstr>
      <vt:lpstr>4절 에러처리</vt:lpstr>
      <vt:lpstr>5절 코드 오류</vt:lpstr>
      <vt:lpstr>6절 캡슐화</vt:lpstr>
      <vt:lpstr>7절 API 오용</vt:lpstr>
      <vt:lpstr>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Coding</dc:title>
  <dc:creator>양 나은</dc:creator>
  <cp:lastModifiedBy>이승현</cp:lastModifiedBy>
  <cp:revision>1</cp:revision>
  <dcterms:created xsi:type="dcterms:W3CDTF">2022-08-11T16:48:13Z</dcterms:created>
  <dcterms:modified xsi:type="dcterms:W3CDTF">2022-08-12T03:43:09Z</dcterms:modified>
</cp:coreProperties>
</file>