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65" r:id="rId7"/>
    <p:sldId id="266" r:id="rId8"/>
    <p:sldId id="272" r:id="rId9"/>
    <p:sldId id="267" r:id="rId10"/>
    <p:sldId id="268" r:id="rId11"/>
    <p:sldId id="273" r:id="rId12"/>
    <p:sldId id="269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FC52B-C889-4617-BF35-BE778DE66C6F}" v="231" dt="2022-08-17T00:10:0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6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86FC52B-C889-4617-BF35-BE778DE66C6F}"/>
    <pc:docChg chg="undo redo custSel addSld delSld modSld">
      <pc:chgData name="양 나은" userId="a5807b44723fbc74" providerId="LiveId" clId="{086FC52B-C889-4617-BF35-BE778DE66C6F}" dt="2022-08-17T00:20:55.878" v="3242" actId="47"/>
      <pc:docMkLst>
        <pc:docMk/>
      </pc:docMkLst>
      <pc:sldChg chg="del">
        <pc:chgData name="양 나은" userId="a5807b44723fbc74" providerId="LiveId" clId="{086FC52B-C889-4617-BF35-BE778DE66C6F}" dt="2022-08-17T00:20:55.878" v="3242" actId="47"/>
        <pc:sldMkLst>
          <pc:docMk/>
          <pc:sldMk cId="2077967628" sldId="271"/>
        </pc:sldMkLst>
      </pc:sldChg>
      <pc:sldChg chg="modSp add mod">
        <pc:chgData name="양 나은" userId="a5807b44723fbc74" providerId="LiveId" clId="{086FC52B-C889-4617-BF35-BE778DE66C6F}" dt="2022-08-17T00:10:15.500" v="3241" actId="20577"/>
        <pc:sldMkLst>
          <pc:docMk/>
          <pc:sldMk cId="3648961496" sldId="274"/>
        </pc:sldMkLst>
        <pc:spChg chg="mod">
          <ac:chgData name="양 나은" userId="a5807b44723fbc74" providerId="LiveId" clId="{086FC52B-C889-4617-BF35-BE778DE66C6F}" dt="2022-08-17T00:10:15.500" v="3241" actId="20577"/>
          <ac:spMkLst>
            <pc:docMk/>
            <pc:sldMk cId="3648961496" sldId="274"/>
            <ac:spMk id="3" creationId="{00000000-0000-0000-0000-000000000000}"/>
          </ac:spMkLst>
        </pc:spChg>
        <pc:spChg chg="mod">
          <ac:chgData name="양 나은" userId="a5807b44723fbc74" providerId="LiveId" clId="{086FC52B-C889-4617-BF35-BE778DE66C6F}" dt="2022-08-16T22:11:14.461" v="19"/>
          <ac:spMkLst>
            <pc:docMk/>
            <pc:sldMk cId="3648961496" sldId="274"/>
            <ac:spMk id="11" creationId="{DE17DE96-682A-47DD-89B4-44A556F2782B}"/>
          </ac:spMkLst>
        </pc:spChg>
      </pc:sldChg>
    </pc:docChg>
  </pc:docChgLst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제거되지 않은 디버그 코드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데이터 정보 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E372C-9F06-7F92-C12B-8C8532E2D980}"/>
              </a:ext>
            </a:extLst>
          </p:cNvPr>
          <p:cNvSpPr txBox="1"/>
          <p:nvPr/>
        </p:nvSpPr>
        <p:spPr>
          <a:xfrm>
            <a:off x="1253304" y="23702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디버깅 목적으로 사용되는 </a:t>
            </a:r>
            <a:r>
              <a:rPr lang="en-US" altLang="ko-KR"/>
              <a:t>main()</a:t>
            </a:r>
            <a:r>
              <a:rPr lang="ko-KR" altLang="en-US"/>
              <a:t>의 출력함수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3EBCE-2C04-B297-9DC0-682F6D4CEC82}"/>
              </a:ext>
            </a:extLst>
          </p:cNvPr>
          <p:cNvSpPr txBox="1"/>
          <p:nvPr/>
        </p:nvSpPr>
        <p:spPr>
          <a:xfrm>
            <a:off x="1253304" y="3904267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에러 발생 시</a:t>
            </a:r>
            <a:r>
              <a:rPr lang="en-US" altLang="ko-KR"/>
              <a:t>, </a:t>
            </a:r>
            <a:r>
              <a:rPr lang="ko-KR" altLang="en-US"/>
              <a:t> 시스템의 내부 데이터가 공개 될 경우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도메인명에 의존한 보안 결정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위험한 함수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9DF7-BA30-C9AA-611A-DDB5A2B4CC10}"/>
              </a:ext>
            </a:extLst>
          </p:cNvPr>
          <p:cNvSpPr txBox="1"/>
          <p:nvPr/>
        </p:nvSpPr>
        <p:spPr>
          <a:xfrm>
            <a:off x="1211179" y="2339862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 도메인명에 의존하여 인증 및 접근 통제 등을 하는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371F-5FF8-21BD-3C52-6F0E88DF1376}"/>
              </a:ext>
            </a:extLst>
          </p:cNvPr>
          <p:cNvSpPr txBox="1"/>
          <p:nvPr/>
        </p:nvSpPr>
        <p:spPr>
          <a:xfrm>
            <a:off x="1211177" y="387180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get() </a:t>
            </a:r>
            <a:r>
              <a:rPr lang="ko-KR" altLang="en-US"/>
              <a:t>함수</a:t>
            </a:r>
            <a:r>
              <a:rPr lang="en-US" altLang="ko-KR"/>
              <a:t>, vfork()</a:t>
            </a:r>
            <a:r>
              <a:rPr lang="ko-KR" altLang="en-US"/>
              <a:t>함수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FEBA1-B4F8-FEAB-4B57-A484F25D0D7F}"/>
              </a:ext>
            </a:extLst>
          </p:cNvPr>
          <p:cNvSpPr txBox="1"/>
          <p:nvPr/>
        </p:nvSpPr>
        <p:spPr>
          <a:xfrm>
            <a:off x="1211177" y="5403754"/>
            <a:ext cx="1028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Chroot</a:t>
            </a:r>
            <a:r>
              <a:rPr lang="ko-KR" altLang="en-US"/>
              <a:t>함수를 사용하여 접근 가능한 디렉터리를 제한할 때 작업 디렉터리를 변경하지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21757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50032-2EC9-9780-5846-E6C273FC28AB}"/>
              </a:ext>
            </a:extLst>
          </p:cNvPr>
          <p:cNvSpPr txBox="1"/>
          <p:nvPr/>
        </p:nvSpPr>
        <p:spPr>
          <a:xfrm>
            <a:off x="1295400" y="234088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윈도우에서 제공하는 멀티 바이트 문자열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E2126-3124-5277-2B85-EED1C04E873A}"/>
              </a:ext>
            </a:extLst>
          </p:cNvPr>
          <p:cNvSpPr txBox="1"/>
          <p:nvPr/>
        </p:nvSpPr>
        <p:spPr>
          <a:xfrm>
            <a:off x="1295400" y="3964141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다중 스레드 환경에서 </a:t>
            </a:r>
            <a:r>
              <a:rPr lang="en-US" altLang="ko-KR"/>
              <a:t>getlogin() </a:t>
            </a:r>
            <a:r>
              <a:rPr lang="ko-KR" altLang="en-US"/>
              <a:t>함수를 사용할 경우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8602"/>
            <a:ext cx="10515600" cy="1325563"/>
          </a:xfrm>
        </p:spPr>
        <p:txBody>
          <a:bodyPr/>
          <a:lstStyle/>
          <a:p>
            <a:r>
              <a:rPr lang="ko-KR" altLang="en-US" b="1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입력 받은 데이터 </a:t>
            </a:r>
            <a:r>
              <a:rPr lang="ko-KR" altLang="en-US" sz="2000" b="1"/>
              <a:t>값</a:t>
            </a:r>
            <a:r>
              <a:rPr lang="ko-KR" altLang="en-US" sz="2000"/>
              <a:t> 또는 데이터의 </a:t>
            </a:r>
            <a:r>
              <a:rPr lang="ko-KR" altLang="en-US" sz="2000" b="1"/>
              <a:t>출처</a:t>
            </a:r>
            <a:r>
              <a:rPr lang="ko-KR" altLang="en-US" sz="2000"/>
              <a:t> 등이 제대로 검증하지 않은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SQL</a:t>
            </a:r>
            <a:r>
              <a:rPr lang="ko-KR" altLang="en-US" sz="2000"/>
              <a:t>문 삽입</a:t>
            </a:r>
            <a:r>
              <a:rPr lang="en-US" altLang="ko-KR" sz="2000"/>
              <a:t>,  </a:t>
            </a:r>
            <a:r>
              <a:rPr lang="ko-KR" altLang="en-US" sz="2000"/>
              <a:t>자원 삽입</a:t>
            </a:r>
            <a:r>
              <a:rPr lang="en-US" altLang="ko-KR" sz="2000"/>
              <a:t>,  </a:t>
            </a:r>
            <a:r>
              <a:rPr lang="ko-KR" altLang="en-US" sz="2000"/>
              <a:t>운영체제 명령어 삽입 등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입력 받은</a:t>
            </a:r>
            <a:r>
              <a:rPr lang="en-US" altLang="ko-KR" sz="2000"/>
              <a:t> </a:t>
            </a:r>
            <a:r>
              <a:rPr lang="ko-KR" altLang="en-US" sz="2000" b="1"/>
              <a:t>데이터 값이 조작</a:t>
            </a:r>
            <a:r>
              <a:rPr lang="ko-KR" altLang="en-US" sz="2000"/>
              <a:t>되는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보호 매커니즘을 우회할 수 있는 입력 값 변조</a:t>
            </a:r>
            <a:r>
              <a:rPr lang="en-US" altLang="ko-KR" sz="2000"/>
              <a:t>(</a:t>
            </a:r>
            <a:r>
              <a:rPr lang="ko-KR" altLang="en-US" sz="2000"/>
              <a:t>쿠키</a:t>
            </a:r>
            <a:r>
              <a:rPr lang="en-US" altLang="ko-KR" sz="2000"/>
              <a:t>, </a:t>
            </a:r>
            <a:r>
              <a:rPr lang="ko-KR" altLang="en-US" sz="2000"/>
              <a:t>환경 변수 등의 입력 값 변조</a:t>
            </a:r>
            <a:r>
              <a:rPr lang="en-US" altLang="ko-KR" sz="2000"/>
              <a:t>), </a:t>
            </a:r>
            <a:r>
              <a:rPr lang="ko-KR" altLang="en-US" sz="2000"/>
              <a:t> </a:t>
            </a:r>
          </a:p>
          <a:p>
            <a:pPr marL="0" indent="0">
              <a:buNone/>
              <a:defRPr/>
            </a:pPr>
            <a:r>
              <a:rPr lang="ko-KR" altLang="en-US" sz="2000"/>
              <a:t>        디렉터리 경로조작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 b="1"/>
              <a:t>오버플로우</a:t>
            </a:r>
            <a:r>
              <a:rPr lang="ko-KR" altLang="en-US" sz="2000"/>
              <a:t> 발생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- </a:t>
            </a:r>
            <a:r>
              <a:rPr lang="ko-KR" altLang="en-US" sz="2000"/>
              <a:t>스택에 할당된 버퍼 오버플로우</a:t>
            </a:r>
            <a:r>
              <a:rPr lang="en-US" altLang="ko-KR" sz="2000"/>
              <a:t>,  </a:t>
            </a:r>
            <a:r>
              <a:rPr lang="ko-KR" altLang="en-US" sz="2000"/>
              <a:t>힙에 할당된 버퍼 오버플로우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잘못된 권한 부여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중요자원에 대한 잘못된 권한 허용</a:t>
            </a:r>
            <a:r>
              <a:rPr lang="en-US" altLang="ko-KR" sz="2000"/>
              <a:t>, </a:t>
            </a:r>
            <a:r>
              <a:rPr lang="ko-KR" altLang="en-US" sz="2000"/>
              <a:t>최소 권한 적용 위배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중요정보를 평문으로 저장 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사용자 중요정보나 패스워드를 평문 저장 또는 전송</a:t>
            </a:r>
          </a:p>
          <a:p>
            <a:pPr marL="0" indent="0">
              <a:buNone/>
              <a:defRPr/>
            </a:pPr>
            <a:r>
              <a:rPr lang="ko-KR" altLang="en-US" sz="2000"/>
              <a:t>        </a:t>
            </a:r>
          </a:p>
          <a:p>
            <a:pPr lvl="0">
              <a:defRPr/>
            </a:pPr>
            <a:r>
              <a:rPr lang="ko-KR" altLang="en-US" sz="2000"/>
              <a:t>중요정보를 하드코드하여 저장 및 전송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- </a:t>
            </a:r>
            <a:r>
              <a:rPr lang="ko-KR" altLang="en-US" sz="2000"/>
              <a:t>하드코드 된 패스워드 및 사용자 계정</a:t>
            </a:r>
            <a:r>
              <a:rPr lang="en-US" altLang="ko-KR" sz="2000"/>
              <a:t>, </a:t>
            </a:r>
            <a:r>
              <a:rPr lang="ko-KR" altLang="en-US" sz="2000"/>
              <a:t>하드코드된 암호화 키</a:t>
            </a:r>
            <a:r>
              <a:rPr lang="en-US" altLang="ko-KR" sz="2000"/>
              <a:t>, </a:t>
            </a:r>
            <a:r>
              <a:rPr lang="ko-KR" altLang="en-US" sz="2000"/>
              <a:t>주석문 안에 포함된 주요정보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취약한 암호 알고리즘 사용 </a:t>
            </a:r>
            <a:r>
              <a:rPr lang="en-US" altLang="ko-KR" sz="2000"/>
              <a:t> </a:t>
            </a:r>
          </a:p>
          <a:p>
            <a:pPr marL="0" indent="0">
              <a:buNone/>
              <a:defRPr/>
            </a:pPr>
            <a:r>
              <a:rPr lang="en-US" altLang="ko-KR" sz="2000"/>
              <a:t>     - </a:t>
            </a:r>
            <a:r>
              <a:rPr lang="ko-KR" altLang="en-US" sz="2000"/>
              <a:t>취약한 암호화 알고리즘 사용</a:t>
            </a:r>
            <a:r>
              <a:rPr lang="en-US" altLang="ko-KR" sz="2000"/>
              <a:t>, </a:t>
            </a:r>
            <a:r>
              <a:rPr lang="ko-KR" altLang="en-US" sz="2000"/>
              <a:t>충분하지 않은 키 길이 사용</a:t>
            </a:r>
            <a:r>
              <a:rPr lang="en-US" altLang="ko-KR" sz="2000"/>
              <a:t>, </a:t>
            </a:r>
            <a:r>
              <a:rPr lang="ko-KR" altLang="en-US" sz="2000"/>
              <a:t>솔트 없이 일방향 해쉬함수 사용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/>
              <a:t>2</a:t>
            </a:r>
            <a:r>
              <a:rPr lang="ko-KR" altLang="en-US" sz="3800" b="1"/>
              <a:t>절 보안기능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6489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제어되지 않은 재귀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9EB7-57AE-9C2D-0561-03171487B8DF}"/>
              </a:ext>
            </a:extLst>
          </p:cNvPr>
          <p:cNvSpPr txBox="1"/>
          <p:nvPr/>
        </p:nvSpPr>
        <p:spPr>
          <a:xfrm>
            <a:off x="705852" y="3429000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존재 확인과 파일 오픈의 시간차가 발생하는 경우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반환값에 대한 에러검사를 실시 하지 않을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392A-0E67-B2F5-1908-ED5CF8AE2578}"/>
              </a:ext>
            </a:extLst>
          </p:cNvPr>
          <p:cNvSpPr txBox="1"/>
          <p:nvPr/>
        </p:nvSpPr>
        <p:spPr>
          <a:xfrm>
            <a:off x="1078832" y="543376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무한 재귀의 경우</a:t>
            </a:r>
          </a:p>
        </p:txBody>
      </p:sp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오류 메시지를 통한 정보 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상황 대응 부재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적절하지 않은 예외처리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EBE4-1FEC-389D-4E71-8030ECD0896F}"/>
              </a:ext>
            </a:extLst>
          </p:cNvPr>
          <p:cNvSpPr txBox="1"/>
          <p:nvPr/>
        </p:nvSpPr>
        <p:spPr>
          <a:xfrm>
            <a:off x="1295401" y="2389777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환경변수 출력</a:t>
            </a:r>
            <a:r>
              <a:rPr lang="en-US" altLang="ko-KR"/>
              <a:t>,  </a:t>
            </a:r>
            <a:r>
              <a:rPr lang="ko-KR" altLang="en-US"/>
              <a:t>에러 발생 위치에 대한 정보와 세부내용 출력 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160E-C577-A396-68CC-3716D74A61DA}"/>
              </a:ext>
            </a:extLst>
          </p:cNvPr>
          <p:cNvSpPr txBox="1"/>
          <p:nvPr/>
        </p:nvSpPr>
        <p:spPr>
          <a:xfrm>
            <a:off x="1295401" y="391403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각각의 예외상황에 대하여 적절히 처리되지 않은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43C19-20F5-7CC6-60A4-2FBA4BDB6C2E}"/>
              </a:ext>
            </a:extLst>
          </p:cNvPr>
          <p:cNvSpPr txBox="1"/>
          <p:nvPr/>
        </p:nvSpPr>
        <p:spPr>
          <a:xfrm>
            <a:off x="1295401" y="543829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결과 값에 대한 적절한 처리를 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79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널포인트 역참조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부적절한 자원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변수 주소 리턴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07432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자원을 할당받고 반환하지 않은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BD00A-1715-11A8-B5A5-17D16A143258}"/>
              </a:ext>
            </a:extLst>
          </p:cNvPr>
          <p:cNvSpPr txBox="1"/>
          <p:nvPr/>
        </p:nvSpPr>
        <p:spPr>
          <a:xfrm>
            <a:off x="1307432" y="1973670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반환값이 </a:t>
            </a:r>
            <a:r>
              <a:rPr lang="en-US" altLang="ko-KR"/>
              <a:t>NULL</a:t>
            </a:r>
            <a:r>
              <a:rPr lang="ko-KR" altLang="en-US"/>
              <a:t>인지 확인하지 않고 사용할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9576-3146-32D4-E16B-F8CA64791C3E}"/>
              </a:ext>
            </a:extLst>
          </p:cNvPr>
          <p:cNvSpPr txBox="1"/>
          <p:nvPr/>
        </p:nvSpPr>
        <p:spPr>
          <a:xfrm>
            <a:off x="1307432" y="4869155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부호정수</a:t>
            </a:r>
            <a:r>
              <a:rPr lang="en-US" altLang="ko-KR"/>
              <a:t>(signed integer)</a:t>
            </a:r>
            <a:r>
              <a:rPr lang="ko-KR" altLang="en-US"/>
              <a:t>를 무부호 정수</a:t>
            </a:r>
            <a:r>
              <a:rPr lang="en-US" altLang="ko-KR"/>
              <a:t>(unsigned integer)</a:t>
            </a:r>
            <a:r>
              <a:rPr lang="ko-KR" altLang="en-US"/>
              <a:t>로 변할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F6F6D-6B40-E1A8-FB07-50A1069ED9A9}"/>
              </a:ext>
            </a:extLst>
          </p:cNvPr>
          <p:cNvSpPr txBox="1"/>
          <p:nvPr/>
        </p:nvSpPr>
        <p:spPr>
          <a:xfrm>
            <a:off x="1307432" y="613981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함수가 스택의 주솔르 반환하는 경우</a:t>
            </a:r>
          </a:p>
        </p:txBody>
      </p:sp>
    </p:spTree>
    <p:extLst>
      <p:ext uri="{BB962C8B-B14F-4D97-AF65-F5344CB8AC3E}">
        <p14:creationId xmlns:p14="http://schemas.microsoft.com/office/powerpoint/2010/main" val="266510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4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매크로의 잘못된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주소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 조기 종료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무한 자원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91653" y="1858599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 매크로마다 특정한 사용 규칙을 준수하지 않을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8360-FA4A-165E-134D-2AD98C3CF37A}"/>
              </a:ext>
            </a:extLst>
          </p:cNvPr>
          <p:cNvSpPr txBox="1"/>
          <p:nvPr/>
        </p:nvSpPr>
        <p:spPr>
          <a:xfrm>
            <a:off x="1391653" y="3244334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스택 버퍼를 해제할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4782-299C-08C0-D0B0-4434AB2375D8}"/>
              </a:ext>
            </a:extLst>
          </p:cNvPr>
          <p:cNvSpPr txBox="1"/>
          <p:nvPr/>
        </p:nvSpPr>
        <p:spPr>
          <a:xfrm>
            <a:off x="1391652" y="4630069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부모 스레드가 자식 스레드 보다 먼저 종료되는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3395E-AAC6-711D-4CF5-5AA89D815B87}"/>
              </a:ext>
            </a:extLst>
          </p:cNvPr>
          <p:cNvSpPr txBox="1"/>
          <p:nvPr/>
        </p:nvSpPr>
        <p:spPr>
          <a:xfrm>
            <a:off x="1391652" y="6015804"/>
            <a:ext cx="1004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서비스할 수 있는 자원의 양을 제한하지 않고</a:t>
            </a:r>
            <a:r>
              <a:rPr lang="en-US" altLang="ko-KR"/>
              <a:t>, </a:t>
            </a:r>
            <a:r>
              <a:rPr lang="ko-KR" altLang="en-US"/>
              <a:t>서비스 요청마다 요구하는 자원을 할당할 경우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654</Words>
  <Application>Microsoft Office PowerPoint</Application>
  <PresentationFormat>와이드스크린</PresentationFormat>
  <Paragraphs>130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5절 코드 오류</vt:lpstr>
      <vt:lpstr>6절 캡슐화</vt:lpstr>
      <vt:lpstr>7절 API 오용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양 나은</cp:lastModifiedBy>
  <cp:revision>4</cp:revision>
  <dcterms:created xsi:type="dcterms:W3CDTF">2022-08-11T16:48:13Z</dcterms:created>
  <dcterms:modified xsi:type="dcterms:W3CDTF">2022-08-17T00:20:57Z</dcterms:modified>
</cp:coreProperties>
</file>