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  <p:sldId id="263" r:id="rId21"/>
    <p:sldId id="264" r:id="rId22"/>
    <p:sldId id="265" r:id="rId23"/>
    <p:sldId id="266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1A35B-EFFE-46BD-A1A1-600BB4713DC8}" v="2" dt="2022-06-07T15:05:5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52" y="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7.png"/><Relationship Id="rId5" Type="http://schemas.openxmlformats.org/officeDocument/2006/relationships/image" Target="../media/image13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26" Type="http://schemas.openxmlformats.org/officeDocument/2006/relationships/image" Target="../media/image26.png"/><Relationship Id="rId3" Type="http://schemas.openxmlformats.org/officeDocument/2006/relationships/image" Target="../media/image51.png"/><Relationship Id="rId21" Type="http://schemas.openxmlformats.org/officeDocument/2006/relationships/image" Target="../media/image78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65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24" Type="http://schemas.openxmlformats.org/officeDocument/2006/relationships/image" Target="../media/image81.png"/><Relationship Id="rId5" Type="http://schemas.openxmlformats.org/officeDocument/2006/relationships/image" Target="../media/image14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4.png"/><Relationship Id="rId10" Type="http://schemas.openxmlformats.org/officeDocument/2006/relationships/image" Target="../media/image18.png"/><Relationship Id="rId19" Type="http://schemas.openxmlformats.org/officeDocument/2006/relationships/image" Target="../media/image76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56.png"/><Relationship Id="rId22" Type="http://schemas.openxmlformats.org/officeDocument/2006/relationships/image" Target="../media/image79.png"/><Relationship Id="rId27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51.png"/><Relationship Id="rId21" Type="http://schemas.openxmlformats.org/officeDocument/2006/relationships/image" Target="../media/image100.png"/><Relationship Id="rId7" Type="http://schemas.openxmlformats.org/officeDocument/2006/relationships/image" Target="../media/image73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5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1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1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86.png"/><Relationship Id="rId18" Type="http://schemas.openxmlformats.org/officeDocument/2006/relationships/image" Target="../media/image117.png"/><Relationship Id="rId3" Type="http://schemas.openxmlformats.org/officeDocument/2006/relationships/image" Target="../media/image13.png"/><Relationship Id="rId21" Type="http://schemas.openxmlformats.org/officeDocument/2006/relationships/image" Target="../media/image120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image" Target="../media/image116.png"/><Relationship Id="rId2" Type="http://schemas.openxmlformats.org/officeDocument/2006/relationships/image" Target="../media/image5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24" Type="http://schemas.openxmlformats.org/officeDocument/2006/relationships/image" Target="../media/image107.png"/><Relationship Id="rId5" Type="http://schemas.openxmlformats.org/officeDocument/2006/relationships/image" Target="../media/image85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111.png"/><Relationship Id="rId19" Type="http://schemas.openxmlformats.org/officeDocument/2006/relationships/image" Target="../media/image118.png"/><Relationship Id="rId4" Type="http://schemas.openxmlformats.org/officeDocument/2006/relationships/image" Target="../media/image14.png"/><Relationship Id="rId9" Type="http://schemas.openxmlformats.org/officeDocument/2006/relationships/image" Target="../media/image94.png"/><Relationship Id="rId14" Type="http://schemas.openxmlformats.org/officeDocument/2006/relationships/image" Target="../media/image73.png"/><Relationship Id="rId22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0559" y="2311752"/>
            <a:ext cx="15282307" cy="54433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0312" y="4767065"/>
            <a:ext cx="5264684" cy="5804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8608868"/>
            <a:ext cx="3419367" cy="1491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B89DD04-3B91-8F39-297E-EE56DBD37AFE}"/>
              </a:ext>
            </a:extLst>
          </p:cNvPr>
          <p:cNvGrpSpPr/>
          <p:nvPr/>
        </p:nvGrpSpPr>
        <p:grpSpPr>
          <a:xfrm>
            <a:off x="815130" y="944825"/>
            <a:ext cx="12926174" cy="738665"/>
            <a:chOff x="543420" y="629883"/>
            <a:chExt cx="8617449" cy="492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166E6-06EF-7885-89AA-F588CC420253}"/>
                </a:ext>
              </a:extLst>
            </p:cNvPr>
            <p:cNvSpPr txBox="1"/>
            <p:nvPr/>
          </p:nvSpPr>
          <p:spPr>
            <a:xfrm>
              <a:off x="543420" y="629883"/>
              <a:ext cx="72703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dirty="0"/>
                <a:t>추상적인 이름보다 구체적인 이름을 사용하라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BB14FD-5942-9A03-4913-35660F483DAC}"/>
                </a:ext>
              </a:extLst>
            </p:cNvPr>
            <p:cNvSpPr txBox="1"/>
            <p:nvPr/>
          </p:nvSpPr>
          <p:spPr>
            <a:xfrm>
              <a:off x="7867352" y="783771"/>
              <a:ext cx="1293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--</a:t>
              </a:r>
              <a:r>
                <a:rPr lang="en-US" altLang="ko-KR" sz="2700" dirty="0" err="1"/>
                <a:t>run_locally</a:t>
              </a:r>
              <a:endParaRPr lang="ko-KR" alt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8349DD-E49A-88ED-32D1-97664532E071}"/>
              </a:ext>
            </a:extLst>
          </p:cNvPr>
          <p:cNvSpPr txBox="1"/>
          <p:nvPr/>
        </p:nvSpPr>
        <p:spPr>
          <a:xfrm>
            <a:off x="1050967" y="2315688"/>
            <a:ext cx="6559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Tx/>
              <a:buChar char="-"/>
            </a:pPr>
            <a:r>
              <a:rPr lang="ko-KR" altLang="en-US" sz="2700" dirty="0"/>
              <a:t>디버깅 정보를 나타내지만 조금 느리다</a:t>
            </a:r>
            <a:r>
              <a:rPr lang="en-US" altLang="ko-KR" sz="2700" dirty="0"/>
              <a:t>.</a:t>
            </a:r>
          </a:p>
          <a:p>
            <a:pPr marL="428625" indent="-428625">
              <a:buFontTx/>
              <a:buChar char="-"/>
            </a:pPr>
            <a:r>
              <a:rPr lang="ko-KR" altLang="en-US" sz="2700" dirty="0"/>
              <a:t>주로 </a:t>
            </a:r>
            <a:r>
              <a:rPr lang="en-US" altLang="ko-KR" sz="2700" dirty="0"/>
              <a:t>local</a:t>
            </a:r>
            <a:r>
              <a:rPr lang="ko-KR" altLang="en-US" sz="2700" dirty="0"/>
              <a:t>장치에서 사용</a:t>
            </a:r>
            <a:endParaRPr lang="en-US" altLang="ko-KR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BC97B-2A60-7DDD-E1A8-FB51E45E8DC4}"/>
              </a:ext>
            </a:extLst>
          </p:cNvPr>
          <p:cNvSpPr txBox="1"/>
          <p:nvPr/>
        </p:nvSpPr>
        <p:spPr>
          <a:xfrm>
            <a:off x="1211284" y="3722915"/>
            <a:ext cx="95898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원격 서버에서 사용 시</a:t>
            </a:r>
            <a:r>
              <a:rPr lang="en-US" altLang="ko-KR" sz="2700" dirty="0"/>
              <a:t>, --</a:t>
            </a:r>
            <a:r>
              <a:rPr lang="en-US" altLang="ko-KR" sz="2700" dirty="0" err="1"/>
              <a:t>run_locally</a:t>
            </a:r>
            <a:r>
              <a:rPr lang="ko-KR" altLang="en-US" sz="2700" dirty="0"/>
              <a:t>옵션을 사용할 필요가 없다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이러한 경우 꼭 필요한 옵션이 아니기 때문에</a:t>
            </a:r>
            <a:endParaRPr lang="en-US" altLang="ko-KR" sz="2700" dirty="0"/>
          </a:p>
          <a:p>
            <a:r>
              <a:rPr lang="ko-KR" altLang="en-US" sz="2700" dirty="0"/>
              <a:t>이름을 </a:t>
            </a:r>
            <a:r>
              <a:rPr lang="en-US" altLang="ko-KR" sz="2700" dirty="0"/>
              <a:t>–</a:t>
            </a:r>
            <a:r>
              <a:rPr lang="en-US" altLang="ko-KR" sz="2700" dirty="0" err="1"/>
              <a:t>extra_logging</a:t>
            </a:r>
            <a:r>
              <a:rPr lang="ko-KR" altLang="en-US" sz="2700"/>
              <a:t>으로 변경해주는 것이 좋다</a:t>
            </a:r>
            <a:endParaRPr lang="en-US" altLang="ko-KR" sz="2700" dirty="0"/>
          </a:p>
        </p:txBody>
      </p:sp>
    </p:spTree>
    <p:extLst>
      <p:ext uri="{BB962C8B-B14F-4D97-AF65-F5344CB8AC3E}">
        <p14:creationId xmlns:p14="http://schemas.microsoft.com/office/powerpoint/2010/main" val="99565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CFAF0D-F10A-AA1D-0AA9-E56F4239BA11}"/>
              </a:ext>
            </a:extLst>
          </p:cNvPr>
          <p:cNvSpPr txBox="1"/>
          <p:nvPr/>
        </p:nvSpPr>
        <p:spPr>
          <a:xfrm>
            <a:off x="1821155" y="3037424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2700">
                <a:latin typeface="Adobe Caslon Pro" panose="0205050205050A020403" pitchFamily="18" charset="0"/>
              </a:rPr>
              <a:t>Attaching Extra Information to a Name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8EE2C-325B-DDA6-7400-3C0B23102CD4}"/>
              </a:ext>
            </a:extLst>
          </p:cNvPr>
          <p:cNvSpPr/>
          <p:nvPr/>
        </p:nvSpPr>
        <p:spPr>
          <a:xfrm>
            <a:off x="6106470" y="586835"/>
            <a:ext cx="6075060" cy="1384995"/>
          </a:xfrm>
          <a:prstGeom prst="rect">
            <a:avLst/>
          </a:prstGeom>
          <a:noFill/>
        </p:spPr>
        <p:txBody>
          <a:bodyPr wrap="none" lIns="137160" tIns="68580" rIns="137160" bIns="68580">
            <a:spAutoFit/>
          </a:bodyPr>
          <a:lstStyle/>
          <a:p>
            <a:pPr algn="ctr"/>
            <a:r>
              <a:rPr lang="en-US" altLang="ko-KR" sz="81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Cond Black" panose="02040A06050405020203" pitchFamily="18" charset="0"/>
                <a:ea typeface="Adobe Fan Heiti Std B" panose="020B0700000000000000" pitchFamily="34" charset="-128"/>
              </a:rPr>
              <a:t>CONTENTS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343B2-31D5-FB7B-C935-2537ACDFDCFB}"/>
              </a:ext>
            </a:extLst>
          </p:cNvPr>
          <p:cNvSpPr txBox="1"/>
          <p:nvPr/>
        </p:nvSpPr>
        <p:spPr>
          <a:xfrm>
            <a:off x="1821155" y="4504520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2700">
                <a:latin typeface="Adobe Caslon Pro" panose="0205050205050A020403" pitchFamily="18" charset="0"/>
              </a:rPr>
              <a:t>How Long Should a Name Be?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854D5-58B6-9821-6F47-928663EA65BF}"/>
              </a:ext>
            </a:extLst>
          </p:cNvPr>
          <p:cNvSpPr txBox="1"/>
          <p:nvPr/>
        </p:nvSpPr>
        <p:spPr>
          <a:xfrm>
            <a:off x="1821155" y="5971616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2700">
                <a:latin typeface="Adobe Caslon Pro" panose="0205050205050A020403" pitchFamily="18" charset="0"/>
              </a:rPr>
              <a:t>Use Name Formatting to Convey Meaning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93A76-E75D-D6EC-9AFC-2A98DADC4341}"/>
              </a:ext>
            </a:extLst>
          </p:cNvPr>
          <p:cNvSpPr txBox="1"/>
          <p:nvPr/>
        </p:nvSpPr>
        <p:spPr>
          <a:xfrm>
            <a:off x="1821155" y="7438712"/>
            <a:ext cx="1437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sz="2700">
                <a:latin typeface="Adobe Caslon Pro" panose="0205050205050A020403" pitchFamily="18" charset="0"/>
              </a:rPr>
              <a:t>Summary</a:t>
            </a:r>
            <a:endParaRPr lang="ko-KR" altLang="en-US" sz="2700"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76164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추가정보 표시</a:t>
            </a:r>
            <a:r>
              <a:rPr lang="en-US" altLang="ko-KR" sz="2700"/>
              <a:t>_① </a:t>
            </a:r>
            <a:r>
              <a:rPr lang="ko-KR" altLang="en-US" sz="2700"/>
              <a:t>단위가 있는 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227C7-89E9-F898-67F3-97E970B55F72}"/>
              </a:ext>
            </a:extLst>
          </p:cNvPr>
          <p:cNvSpPr txBox="1"/>
          <p:nvPr/>
        </p:nvSpPr>
        <p:spPr>
          <a:xfrm>
            <a:off x="1402765" y="8597150"/>
            <a:ext cx="1373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변수명에 단위를 표시해 줌으로써 명확하게 어떤 값을 갖는 변수인지 확인할 수 있고</a:t>
            </a:r>
            <a:r>
              <a:rPr lang="en-US" altLang="ko-KR" sz="2400"/>
              <a:t>, </a:t>
            </a:r>
          </a:p>
          <a:p>
            <a:r>
              <a:rPr lang="ko-KR" altLang="en-US" sz="2400"/>
              <a:t>   그에 맞게 데이터를 처리할 수 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9CA8DE6-F29D-9ECD-2625-0CEB34E889E9}"/>
              </a:ext>
            </a:extLst>
          </p:cNvPr>
          <p:cNvGrpSpPr/>
          <p:nvPr/>
        </p:nvGrpSpPr>
        <p:grpSpPr>
          <a:xfrm>
            <a:off x="1402765" y="2868607"/>
            <a:ext cx="9034460" cy="4860479"/>
            <a:chOff x="935176" y="1912404"/>
            <a:chExt cx="6022973" cy="324031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65B220-DBAF-D1F2-09E3-FF0F54AA5469}"/>
                </a:ext>
              </a:extLst>
            </p:cNvPr>
            <p:cNvSpPr txBox="1"/>
            <p:nvPr/>
          </p:nvSpPr>
          <p:spPr>
            <a:xfrm>
              <a:off x="935177" y="1912404"/>
              <a:ext cx="51608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00"/>
                <a:t>var</a:t>
              </a:r>
              <a:r>
                <a:rPr lang="ko-KR" altLang="en-US" sz="2100"/>
                <a:t> </a:t>
              </a:r>
              <a:r>
                <a:rPr lang="en-US" altLang="ko-KR" sz="2100" b="1"/>
                <a:t>start</a:t>
              </a:r>
              <a:r>
                <a:rPr lang="ko-KR" altLang="en-US" sz="2100"/>
                <a:t> </a:t>
              </a:r>
              <a:r>
                <a:rPr lang="en-US" altLang="ko-KR" sz="2100"/>
                <a:t>=</a:t>
              </a:r>
              <a:r>
                <a:rPr lang="ko-KR" altLang="en-US" sz="2100"/>
                <a:t> </a:t>
              </a:r>
              <a:r>
                <a:rPr lang="en-US" altLang="ko-KR" sz="2100"/>
                <a:t>(new</a:t>
              </a:r>
              <a:r>
                <a:rPr lang="ko-KR" altLang="en-US" sz="2100"/>
                <a:t> </a:t>
              </a:r>
              <a:r>
                <a:rPr lang="en-US" altLang="ko-KR" sz="2100"/>
                <a:t>Date()).getTime();    </a:t>
              </a:r>
            </a:p>
            <a:p>
              <a:r>
                <a:rPr lang="en-US" altLang="ko-KR" sz="2100"/>
                <a:t>. . .</a:t>
              </a:r>
            </a:p>
            <a:p>
              <a:r>
                <a:rPr lang="en-US" altLang="ko-KR" sz="2100"/>
                <a:t>var </a:t>
              </a:r>
              <a:r>
                <a:rPr lang="en-US" altLang="ko-KR" sz="2100" b="1"/>
                <a:t>elapsed</a:t>
              </a:r>
              <a:r>
                <a:rPr lang="en-US" altLang="ko-KR" sz="2100"/>
                <a:t> = (new Date()).getTime() – </a:t>
              </a:r>
              <a:r>
                <a:rPr lang="en-US" altLang="ko-KR" sz="2100" b="1"/>
                <a:t>start</a:t>
              </a:r>
              <a:r>
                <a:rPr lang="en-US" altLang="ko-KR" sz="2100"/>
                <a:t>; document.writeln(“Load time was: “ + </a:t>
              </a:r>
              <a:r>
                <a:rPr lang="en-US" altLang="ko-KR" sz="2100" b="1"/>
                <a:t>elapsed</a:t>
              </a:r>
              <a:r>
                <a:rPr lang="en-US" altLang="ko-KR" sz="2100"/>
                <a:t> + “ seconds”);</a:t>
              </a:r>
              <a:endParaRPr lang="ko-KR" altLang="en-US" sz="21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7BA62F-0467-906F-9503-45BFE7AA21B9}"/>
                </a:ext>
              </a:extLst>
            </p:cNvPr>
            <p:cNvSpPr txBox="1"/>
            <p:nvPr/>
          </p:nvSpPr>
          <p:spPr>
            <a:xfrm>
              <a:off x="935176" y="4229393"/>
              <a:ext cx="60229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100"/>
                <a:t>var</a:t>
              </a:r>
              <a:r>
                <a:rPr lang="ko-KR" altLang="en-US" sz="2100"/>
                <a:t> </a:t>
              </a:r>
              <a:r>
                <a:rPr lang="en-US" altLang="ko-KR" sz="2100" b="1">
                  <a:solidFill>
                    <a:srgbClr val="FF0000"/>
                  </a:solidFill>
                </a:rPr>
                <a:t>start_ms</a:t>
              </a:r>
              <a:r>
                <a:rPr lang="ko-KR" altLang="en-US" sz="2100"/>
                <a:t> </a:t>
              </a:r>
              <a:r>
                <a:rPr lang="en-US" altLang="ko-KR" sz="2100"/>
                <a:t>=</a:t>
              </a:r>
              <a:r>
                <a:rPr lang="ko-KR" altLang="en-US" sz="2100"/>
                <a:t> </a:t>
              </a:r>
              <a:r>
                <a:rPr lang="en-US" altLang="ko-KR" sz="2100"/>
                <a:t>(new</a:t>
              </a:r>
              <a:r>
                <a:rPr lang="ko-KR" altLang="en-US" sz="2100"/>
                <a:t> </a:t>
              </a:r>
              <a:r>
                <a:rPr lang="en-US" altLang="ko-KR" sz="2100"/>
                <a:t>Date()).getTime();    </a:t>
              </a:r>
            </a:p>
            <a:p>
              <a:r>
                <a:rPr lang="en-US" altLang="ko-KR" sz="2100"/>
                <a:t>. . .</a:t>
              </a:r>
            </a:p>
            <a:p>
              <a:r>
                <a:rPr lang="en-US" altLang="ko-KR" sz="2100"/>
                <a:t>var </a:t>
              </a:r>
              <a:r>
                <a:rPr lang="en-US" altLang="ko-KR" sz="2100" b="1">
                  <a:solidFill>
                    <a:srgbClr val="FF0000"/>
                  </a:solidFill>
                </a:rPr>
                <a:t>elapsed_ms</a:t>
              </a:r>
              <a:r>
                <a:rPr lang="en-US" altLang="ko-KR" sz="2100">
                  <a:solidFill>
                    <a:srgbClr val="FF0000"/>
                  </a:solidFill>
                </a:rPr>
                <a:t> </a:t>
              </a:r>
              <a:r>
                <a:rPr lang="en-US" altLang="ko-KR" sz="2100"/>
                <a:t>= (new Date()).getTime() – </a:t>
              </a:r>
              <a:r>
                <a:rPr lang="en-US" altLang="ko-KR" sz="2100" b="1">
                  <a:solidFill>
                    <a:srgbClr val="FF0000"/>
                  </a:solidFill>
                </a:rPr>
                <a:t>start_ms</a:t>
              </a:r>
              <a:r>
                <a:rPr lang="en-US" altLang="ko-KR" sz="2100"/>
                <a:t>; document.writeln(“Load time was: “ + </a:t>
              </a:r>
              <a:r>
                <a:rPr lang="en-US" altLang="ko-KR" sz="2100" b="1" u="sng">
                  <a:solidFill>
                    <a:srgbClr val="FF0000"/>
                  </a:solidFill>
                </a:rPr>
                <a:t>elapsed_ms </a:t>
              </a:r>
              <a:r>
                <a:rPr lang="en-US" altLang="ko-KR" sz="2100" u="sng"/>
                <a:t>/ 1000 </a:t>
              </a:r>
              <a:r>
                <a:rPr lang="en-US" altLang="ko-KR" sz="2100"/>
                <a:t>+ “ seconds”);</a:t>
              </a:r>
              <a:endParaRPr lang="ko-KR" altLang="en-US" sz="2100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2A574272-E3CB-A454-B556-56CB3EC54B60}"/>
                </a:ext>
              </a:extLst>
            </p:cNvPr>
            <p:cNvSpPr/>
            <p:nvPr/>
          </p:nvSpPr>
          <p:spPr>
            <a:xfrm>
              <a:off x="2708366" y="3143794"/>
              <a:ext cx="539931" cy="867987"/>
            </a:xfrm>
            <a:prstGeom prst="downArrow">
              <a:avLst>
                <a:gd name="adj1" fmla="val 30645"/>
                <a:gd name="adj2" fmla="val 50000"/>
              </a:avLst>
            </a:prstGeom>
            <a:solidFill>
              <a:srgbClr val="4DBB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4352DD5-173A-660F-6FF9-10BA714EA50A}"/>
              </a:ext>
            </a:extLst>
          </p:cNvPr>
          <p:cNvSpPr txBox="1"/>
          <p:nvPr/>
        </p:nvSpPr>
        <p:spPr>
          <a:xfrm>
            <a:off x="10972794" y="3739684"/>
            <a:ext cx="11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AA70E317-A28E-7CD3-46B9-8D6264DC8DAB}"/>
              </a:ext>
            </a:extLst>
          </p:cNvPr>
          <p:cNvGraphicFramePr>
            <a:graphicFrameLocks noGrp="1"/>
          </p:cNvGraphicFramePr>
          <p:nvPr/>
        </p:nvGraphicFramePr>
        <p:xfrm>
          <a:off x="11155680" y="4487361"/>
          <a:ext cx="6139542" cy="1622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6948">
                  <a:extLst>
                    <a:ext uri="{9D8B030D-6E8A-4147-A177-3AD203B41FA5}">
                      <a16:colId xmlns:a16="http://schemas.microsoft.com/office/drawing/2014/main" val="3169802637"/>
                    </a:ext>
                  </a:extLst>
                </a:gridCol>
                <a:gridCol w="3202595">
                  <a:extLst>
                    <a:ext uri="{9D8B030D-6E8A-4147-A177-3AD203B41FA5}">
                      <a16:colId xmlns:a16="http://schemas.microsoft.com/office/drawing/2014/main" val="34574723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Function parameter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Renaming parameter to encode units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105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Start(int </a:t>
                      </a:r>
                      <a:r>
                        <a:rPr lang="en-US" altLang="ko-KR" sz="1200" b="1"/>
                        <a:t>delay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delay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delay_secs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64078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CreateCache(int </a:t>
                      </a:r>
                      <a:r>
                        <a:rPr lang="en-US" altLang="ko-KR" sz="1200" b="1"/>
                        <a:t>size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size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size_mb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120889"/>
                  </a:ext>
                </a:extLst>
              </a:tr>
              <a:tr h="34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ThrottleDownload(float </a:t>
                      </a:r>
                      <a:r>
                        <a:rPr lang="en-US" altLang="ko-KR" sz="1200" b="1"/>
                        <a:t>limit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limit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max_kbps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47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Rotate(float </a:t>
                      </a:r>
                      <a:r>
                        <a:rPr lang="en-US" altLang="ko-KR" sz="1200" b="1"/>
                        <a:t>angle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angle </a:t>
                      </a:r>
                      <a:r>
                        <a:rPr lang="ko-KR" altLang="en-US" sz="1200"/>
                        <a:t>→ </a:t>
                      </a:r>
                      <a:r>
                        <a:rPr lang="en-US" altLang="ko-KR" sz="1200" b="1"/>
                        <a:t>degrees_cw</a:t>
                      </a:r>
                      <a:endParaRPr lang="ko-KR" altLang="en-US" sz="1200" b="1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06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7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76164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추가정보 표시</a:t>
            </a:r>
            <a:r>
              <a:rPr lang="en-US" altLang="ko-KR" sz="2700"/>
              <a:t>_② </a:t>
            </a:r>
            <a:r>
              <a:rPr lang="ko-KR" altLang="en-US" sz="2700"/>
              <a:t>안전한 변수표기법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EBCE4-C21B-1444-83CC-EF8ADD767936}"/>
              </a:ext>
            </a:extLst>
          </p:cNvPr>
          <p:cNvSpPr txBox="1"/>
          <p:nvPr/>
        </p:nvSpPr>
        <p:spPr>
          <a:xfrm>
            <a:off x="1257300" y="2520637"/>
            <a:ext cx="13356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ko-KR" altLang="en-US" sz="2400"/>
              <a:t>많은 보안 취약점은 안전하지 않은 일부 데이터를 인식하지 못하는 데서 비롯된다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    </a:t>
            </a:r>
            <a:r>
              <a:rPr lang="ko-KR" altLang="en-US" sz="2400"/>
              <a:t>→변수명에 중요한 속성을 표기해 줌으로써 안전하게 보호한다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3AA4ED2-4C41-F21C-3A7B-7274670C9D8E}"/>
              </a:ext>
            </a:extLst>
          </p:cNvPr>
          <p:cNvGraphicFramePr>
            <a:graphicFrameLocks noGrp="1"/>
          </p:cNvGraphicFramePr>
          <p:nvPr/>
        </p:nvGraphicFramePr>
        <p:xfrm>
          <a:off x="1348741" y="5017773"/>
          <a:ext cx="15397844" cy="319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2072">
                  <a:extLst>
                    <a:ext uri="{9D8B030D-6E8A-4147-A177-3AD203B41FA5}">
                      <a16:colId xmlns:a16="http://schemas.microsoft.com/office/drawing/2014/main" val="110328122"/>
                    </a:ext>
                  </a:extLst>
                </a:gridCol>
                <a:gridCol w="2849148">
                  <a:extLst>
                    <a:ext uri="{9D8B030D-6E8A-4147-A177-3AD203B41FA5}">
                      <a16:colId xmlns:a16="http://schemas.microsoft.com/office/drawing/2014/main" val="3645400152"/>
                    </a:ext>
                  </a:extLst>
                </a:gridCol>
                <a:gridCol w="3026624">
                  <a:extLst>
                    <a:ext uri="{9D8B030D-6E8A-4147-A177-3AD203B41FA5}">
                      <a16:colId xmlns:a16="http://schemas.microsoft.com/office/drawing/2014/main" val="3434815831"/>
                    </a:ext>
                  </a:extLst>
                </a:gridCol>
              </a:tblGrid>
              <a:tr h="577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/>
                        <a:t>상황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/>
                        <a:t>나쁜 예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/>
                        <a:t>좋은 예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57655"/>
                  </a:ext>
                </a:extLst>
              </a:tr>
              <a:tr h="643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암호가 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"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일반 텍스트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이므로 추가 처리 전에 암호화해야 함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password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plaintext_password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839460"/>
                  </a:ext>
                </a:extLst>
              </a:tr>
              <a:tr h="6691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표시되기 전에 이스케이프해야 하는 사용자 제공 주석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comment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unescaped_comment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84366"/>
                  </a:ext>
                </a:extLst>
              </a:tr>
              <a:tr h="669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html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의 바이트가 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UTF-8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로 변환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html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html_utf8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77952"/>
                  </a:ext>
                </a:extLst>
              </a:tr>
              <a:tr h="6387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수신 데이터가 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"url 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인코딩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” </a:t>
                      </a:r>
                      <a:r>
                        <a:rPr lang="ko-KR" altLang="en-US" sz="2100" b="0" kern="1200">
                          <a:solidFill>
                            <a:schemeClr val="dk1"/>
                          </a:solidFill>
                          <a:effectLst/>
                        </a:rPr>
                        <a:t>되었습니다</a:t>
                      </a:r>
                      <a:r>
                        <a:rPr lang="en-US" altLang="ko-KR" sz="2100" b="0" kern="120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/>
                        <a:t>data</a:t>
                      </a:r>
                      <a:endParaRPr lang="ko-KR" altLang="en-US" sz="210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data_urlenc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8906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ED2190D-34D1-31B8-A829-F507F6A37F68}"/>
              </a:ext>
            </a:extLst>
          </p:cNvPr>
          <p:cNvSpPr txBox="1"/>
          <p:nvPr/>
        </p:nvSpPr>
        <p:spPr>
          <a:xfrm>
            <a:off x="1257300" y="4215166"/>
            <a:ext cx="11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64697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82371"/>
            <a:ext cx="15773400" cy="1988345"/>
          </a:xfrm>
        </p:spPr>
        <p:txBody>
          <a:bodyPr/>
          <a:lstStyle/>
          <a:p>
            <a:r>
              <a:rPr lang="ko-KR" altLang="en-US" b="1"/>
              <a:t>변수명의 길이</a:t>
            </a:r>
            <a:r>
              <a:rPr lang="en-US" altLang="ko-KR" sz="2700"/>
              <a:t>_① </a:t>
            </a:r>
            <a:r>
              <a:rPr lang="ko-KR" altLang="en-US" sz="2700"/>
              <a:t>짧은 변수명은 작은 범위에서 사용이 적합하다</a:t>
            </a:r>
            <a:r>
              <a:rPr lang="en-US" altLang="ko-KR" sz="2700"/>
              <a:t>.</a:t>
            </a:r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845DE-C53F-D143-A56A-E8C6C5676E0D}"/>
              </a:ext>
            </a:extLst>
          </p:cNvPr>
          <p:cNvSpPr txBox="1"/>
          <p:nvPr/>
        </p:nvSpPr>
        <p:spPr>
          <a:xfrm>
            <a:off x="1372045" y="4348639"/>
            <a:ext cx="7393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코드를 이해하는데 전혀 어려움이 없다</a:t>
            </a:r>
            <a:r>
              <a:rPr lang="en-US" altLang="ko-KR" sz="2400">
                <a:sym typeface="Wingdings" panose="05000000000000000000" pitchFamily="2" charset="2"/>
              </a:rPr>
              <a:t>. </a:t>
            </a:r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D64D3-5615-3459-A86B-FBCF97237E18}"/>
              </a:ext>
            </a:extLst>
          </p:cNvPr>
          <p:cNvSpPr txBox="1"/>
          <p:nvPr/>
        </p:nvSpPr>
        <p:spPr>
          <a:xfrm>
            <a:off x="1370856" y="6786647"/>
            <a:ext cx="7733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변수 </a:t>
            </a:r>
            <a:r>
              <a:rPr lang="en-US" altLang="ko-KR" sz="2400">
                <a:sym typeface="Wingdings" panose="05000000000000000000" pitchFamily="2" charset="2"/>
              </a:rPr>
              <a:t>m</a:t>
            </a:r>
            <a:r>
              <a:rPr lang="ko-KR" altLang="en-US" sz="2400">
                <a:sym typeface="Wingdings" panose="05000000000000000000" pitchFamily="2" charset="2"/>
              </a:rPr>
              <a:t>의 </a:t>
            </a:r>
            <a:r>
              <a:rPr lang="en-US" altLang="ko-KR" sz="2400">
                <a:sym typeface="Wingdings" panose="05000000000000000000" pitchFamily="2" charset="2"/>
              </a:rPr>
              <a:t>TYPE</a:t>
            </a:r>
            <a:r>
              <a:rPr lang="ko-KR" altLang="en-US" sz="2400">
                <a:sym typeface="Wingdings" panose="05000000000000000000" pitchFamily="2" charset="2"/>
              </a:rPr>
              <a:t>이나 목적이 무엇인지 파악이 어렵다</a:t>
            </a:r>
            <a:r>
              <a:rPr lang="en-US" altLang="ko-KR" sz="2400">
                <a:sym typeface="Wingdings" panose="05000000000000000000" pitchFamily="2" charset="2"/>
              </a:rPr>
              <a:t>.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endParaRPr lang="en-US" altLang="ko-KR" sz="2400"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153D8-EA4C-E3CE-FCCC-03759E1EB01F}"/>
              </a:ext>
            </a:extLst>
          </p:cNvPr>
          <p:cNvSpPr txBox="1"/>
          <p:nvPr/>
        </p:nvSpPr>
        <p:spPr>
          <a:xfrm>
            <a:off x="1373232" y="2470715"/>
            <a:ext cx="54063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/>
              <a:t>if (debug) {</a:t>
            </a:r>
          </a:p>
          <a:p>
            <a:r>
              <a:rPr lang="en-US" altLang="ko-KR" sz="2100"/>
              <a:t>   map&lt;string, int&gt;</a:t>
            </a:r>
            <a:r>
              <a:rPr lang="en-US" altLang="ko-KR" sz="2100" b="1"/>
              <a:t>m</a:t>
            </a:r>
            <a:r>
              <a:rPr lang="en-US" altLang="ko-KR" sz="2100"/>
              <a:t>;</a:t>
            </a:r>
          </a:p>
          <a:p>
            <a:r>
              <a:rPr lang="en-US" altLang="ko-KR" sz="2100"/>
              <a:t>   LookUpNamesNumbers</a:t>
            </a:r>
            <a:r>
              <a:rPr lang="en-US" altLang="ko-KR" sz="2100" b="1"/>
              <a:t>(&amp;m</a:t>
            </a:r>
            <a:r>
              <a:rPr lang="en-US" altLang="ko-KR" sz="2100"/>
              <a:t>);</a:t>
            </a:r>
          </a:p>
          <a:p>
            <a:r>
              <a:rPr lang="en-US" altLang="ko-KR" sz="2100"/>
              <a:t>   Print(</a:t>
            </a:r>
            <a:r>
              <a:rPr lang="en-US" altLang="ko-KR" sz="2100" b="1"/>
              <a:t>m</a:t>
            </a:r>
            <a:r>
              <a:rPr lang="en-US" altLang="ko-KR" sz="2100"/>
              <a:t>);</a:t>
            </a:r>
          </a:p>
          <a:p>
            <a:r>
              <a:rPr lang="en-US" altLang="ko-KR" sz="2100"/>
              <a:t>}</a:t>
            </a:r>
            <a:endParaRPr lang="ko-KR" altLang="en-US" sz="2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491CAE-0130-D541-B65D-CB7744F7C20B}"/>
              </a:ext>
            </a:extLst>
          </p:cNvPr>
          <p:cNvSpPr txBox="1"/>
          <p:nvPr/>
        </p:nvSpPr>
        <p:spPr>
          <a:xfrm>
            <a:off x="1373233" y="5859080"/>
            <a:ext cx="52888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/>
              <a:t>LookUpNamesNumbers</a:t>
            </a:r>
            <a:r>
              <a:rPr lang="en-US" altLang="ko-KR" sz="2100" b="1"/>
              <a:t>(&amp;m</a:t>
            </a:r>
            <a:r>
              <a:rPr lang="en-US" altLang="ko-KR" sz="2100"/>
              <a:t>);</a:t>
            </a:r>
          </a:p>
          <a:p>
            <a:r>
              <a:rPr lang="en-US" altLang="ko-KR" sz="2100"/>
              <a:t>Print(</a:t>
            </a:r>
            <a:r>
              <a:rPr lang="en-US" altLang="ko-KR" sz="2100" b="1"/>
              <a:t>m</a:t>
            </a:r>
            <a:r>
              <a:rPr lang="en-US" altLang="ko-KR" sz="2100"/>
              <a:t>);</a:t>
            </a:r>
          </a:p>
          <a:p>
            <a:endParaRPr lang="ko-KR" altLang="en-US" sz="2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6D184-E0CF-541A-F458-B23361C479FD}"/>
              </a:ext>
            </a:extLst>
          </p:cNvPr>
          <p:cNvSpPr txBox="1"/>
          <p:nvPr/>
        </p:nvSpPr>
        <p:spPr>
          <a:xfrm>
            <a:off x="1370858" y="7718108"/>
            <a:ext cx="7564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ko-KR" altLang="en-US" sz="2400"/>
              <a:t>따라서 사용되는 범위가 </a:t>
            </a:r>
            <a:r>
              <a:rPr lang="ko-KR" altLang="en-US" sz="2400" u="sng"/>
              <a:t>넓은 변수</a:t>
            </a:r>
            <a:r>
              <a:rPr lang="ko-KR" altLang="en-US" sz="2400"/>
              <a:t>에는 충분한 </a:t>
            </a:r>
            <a:endParaRPr lang="en-US" altLang="ko-KR" sz="2400"/>
          </a:p>
          <a:p>
            <a:r>
              <a:rPr lang="ko-KR" altLang="en-US" sz="2400"/>
              <a:t>    정보를 변수명에 명확하게 표기해줘야 한다</a:t>
            </a:r>
            <a:r>
              <a:rPr lang="en-US" altLang="ko-KR" sz="2400"/>
              <a:t>.</a:t>
            </a:r>
            <a:endParaRPr lang="en-US" altLang="ko-KR" sz="2400">
              <a:sym typeface="Wingdings" panose="05000000000000000000" pitchFamily="2" charset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B9C0C1-2042-A3B2-A3DE-CDF723BFCF92}"/>
              </a:ext>
            </a:extLst>
          </p:cNvPr>
          <p:cNvSpPr txBox="1"/>
          <p:nvPr/>
        </p:nvSpPr>
        <p:spPr>
          <a:xfrm>
            <a:off x="9496697" y="2470715"/>
            <a:ext cx="688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Q) </a:t>
            </a:r>
            <a:r>
              <a:rPr lang="ko-KR" altLang="en-US" sz="2400"/>
              <a:t>긴 변수명을 타이핑하는게 부담스럽다면</a:t>
            </a:r>
            <a:r>
              <a:rPr lang="en-US" altLang="ko-KR" sz="2400"/>
              <a:t>?</a:t>
            </a:r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B09D3-CA20-D149-F931-B6033AA658FB}"/>
              </a:ext>
            </a:extLst>
          </p:cNvPr>
          <p:cNvSpPr txBox="1"/>
          <p:nvPr/>
        </p:nvSpPr>
        <p:spPr>
          <a:xfrm>
            <a:off x="9522827" y="3581897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000000"/>
                </a:solidFill>
                <a:latin typeface="noto"/>
              </a:rPr>
              <a:t>A)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프로그래밍 텍스트 편집기는 단어 완성기능이 내장되어 있다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</a:p>
          <a:p>
            <a:r>
              <a:rPr lang="ko-KR" altLang="en-US" sz="2400">
                <a:solidFill>
                  <a:srgbClr val="000000"/>
                </a:solidFill>
                <a:latin typeface="noto"/>
              </a:rPr>
              <a:t>    모든 언어에서 모든 유형의 파일에서 작동한다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endParaRPr lang="ko-KR" altLang="en-US" sz="2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FD2D845-E9BA-8361-017B-79AB6E7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060" y="6326465"/>
            <a:ext cx="3663720" cy="24666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A843EF-0D4A-8FBB-85E9-3472560555E5}"/>
              </a:ext>
            </a:extLst>
          </p:cNvPr>
          <p:cNvSpPr txBox="1"/>
          <p:nvPr/>
        </p:nvSpPr>
        <p:spPr>
          <a:xfrm>
            <a:off x="10293537" y="5605165"/>
            <a:ext cx="425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단어 완성 기능 명령어 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72A1FA-3556-65A1-AFD0-DABF3CC73647}"/>
              </a:ext>
            </a:extLst>
          </p:cNvPr>
          <p:cNvCxnSpPr>
            <a:cxnSpLocks/>
          </p:cNvCxnSpPr>
          <p:nvPr/>
        </p:nvCxnSpPr>
        <p:spPr>
          <a:xfrm>
            <a:off x="9198770" y="2470715"/>
            <a:ext cx="0" cy="632241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1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9" y="482371"/>
            <a:ext cx="15933413" cy="1988345"/>
          </a:xfrm>
        </p:spPr>
        <p:txBody>
          <a:bodyPr/>
          <a:lstStyle/>
          <a:p>
            <a:r>
              <a:rPr lang="ko-KR" altLang="en-US" b="1"/>
              <a:t>변수명의 길이</a:t>
            </a:r>
            <a:r>
              <a:rPr lang="en-US" altLang="ko-KR" sz="2700"/>
              <a:t>_② </a:t>
            </a:r>
            <a:r>
              <a:rPr lang="ko-KR" altLang="en-US" sz="2700"/>
              <a:t>짧은 변수명을 위해 두문자어와 약어 사용</a:t>
            </a:r>
            <a:r>
              <a:rPr lang="en-US" altLang="ko-KR" sz="2700"/>
              <a:t>, </a:t>
            </a:r>
            <a:r>
              <a:rPr lang="ko-KR" altLang="en-US" sz="2700"/>
              <a:t>불필요한 단어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10917-2197-79E2-EB36-B55536FC6CED}"/>
              </a:ext>
            </a:extLst>
          </p:cNvPr>
          <p:cNvSpPr txBox="1"/>
          <p:nvPr/>
        </p:nvSpPr>
        <p:spPr>
          <a:xfrm>
            <a:off x="1715539" y="5229091"/>
            <a:ext cx="7415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 evaluation </a:t>
            </a:r>
            <a:r>
              <a:rPr lang="ko-KR" altLang="en-US" sz="2400"/>
              <a:t>→</a:t>
            </a:r>
            <a:r>
              <a:rPr lang="en-US" altLang="ko-KR" sz="2400"/>
              <a:t> eval</a:t>
            </a:r>
          </a:p>
          <a:p>
            <a:r>
              <a:rPr lang="en-US" altLang="ko-KR" sz="2400"/>
              <a:t>        document </a:t>
            </a:r>
            <a:r>
              <a:rPr lang="ko-KR" altLang="en-US" sz="2400"/>
              <a:t>→</a:t>
            </a:r>
            <a:r>
              <a:rPr lang="en-US" altLang="ko-KR" sz="2400"/>
              <a:t> doc</a:t>
            </a:r>
          </a:p>
          <a:p>
            <a:r>
              <a:rPr lang="en-US" altLang="ko-KR" sz="2400"/>
              <a:t>        string </a:t>
            </a:r>
            <a:r>
              <a:rPr lang="ko-KR" altLang="en-US" sz="2400"/>
              <a:t>→</a:t>
            </a:r>
            <a:r>
              <a:rPr lang="en-US" altLang="ko-KR" sz="2400"/>
              <a:t> str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7A197-1ED4-880B-F023-01F53AF69352}"/>
              </a:ext>
            </a:extLst>
          </p:cNvPr>
          <p:cNvSpPr txBox="1"/>
          <p:nvPr/>
        </p:nvSpPr>
        <p:spPr>
          <a:xfrm>
            <a:off x="1715540" y="2706717"/>
            <a:ext cx="741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두문자어</a:t>
            </a:r>
            <a:r>
              <a:rPr lang="en-US" altLang="ko-KR" sz="2400"/>
              <a:t> : </a:t>
            </a:r>
            <a:r>
              <a:rPr lang="ko-KR" altLang="en-US" sz="2400"/>
              <a:t>낱말의 머리글자를 모아서 만든 줄임말</a:t>
            </a:r>
            <a:endParaRPr lang="en-US" altLang="ko-KR" sz="2400"/>
          </a:p>
          <a:p>
            <a:r>
              <a:rPr lang="en-US" altLang="ko-KR" sz="2400"/>
              <a:t>ex) WHO : the </a:t>
            </a:r>
            <a:r>
              <a:rPr lang="en-US" altLang="ko-KR" sz="2400" b="1"/>
              <a:t>W</a:t>
            </a:r>
            <a:r>
              <a:rPr lang="en-US" altLang="ko-KR" sz="2400"/>
              <a:t>orld </a:t>
            </a:r>
            <a:r>
              <a:rPr lang="en-US" altLang="ko-KR" sz="2400" b="1"/>
              <a:t>H</a:t>
            </a:r>
            <a:r>
              <a:rPr lang="en-US" altLang="ko-KR" sz="2400"/>
              <a:t>ealth </a:t>
            </a:r>
            <a:r>
              <a:rPr lang="en-US" altLang="ko-KR" sz="2400" b="1"/>
              <a:t>O</a:t>
            </a:r>
            <a:r>
              <a:rPr lang="en-US" altLang="ko-KR" sz="2400"/>
              <a:t>rganization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50AE4-B4A2-06FC-4326-71DF6111D586}"/>
              </a:ext>
            </a:extLst>
          </p:cNvPr>
          <p:cNvSpPr txBox="1"/>
          <p:nvPr/>
        </p:nvSpPr>
        <p:spPr>
          <a:xfrm>
            <a:off x="1715540" y="3737020"/>
            <a:ext cx="741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약어 </a:t>
            </a:r>
            <a:r>
              <a:rPr lang="en-US" altLang="ko-KR" sz="2400"/>
              <a:t>: </a:t>
            </a:r>
            <a:r>
              <a:rPr lang="ko-KR" altLang="en-US" sz="2400"/>
              <a:t>단어의 일부분이 줄어든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AF8F6-7A3C-B19D-21E8-BE7F53F78F6F}"/>
              </a:ext>
            </a:extLst>
          </p:cNvPr>
          <p:cNvSpPr txBox="1"/>
          <p:nvPr/>
        </p:nvSpPr>
        <p:spPr>
          <a:xfrm>
            <a:off x="1219141" y="7132118"/>
            <a:ext cx="791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Ø"/>
            </a:pPr>
            <a:r>
              <a:rPr lang="ko-KR" altLang="en-US" sz="2400"/>
              <a:t>모든 사람들이 축약된 변수명에 대해서 이해할 수 </a:t>
            </a:r>
            <a:endParaRPr lang="en-US" altLang="ko-KR" sz="2400"/>
          </a:p>
          <a:p>
            <a:r>
              <a:rPr lang="ko-KR" altLang="en-US" sz="2400"/>
              <a:t>    있으면 사용해도 상관없지만</a:t>
            </a:r>
            <a:r>
              <a:rPr lang="en-US" altLang="ko-KR" sz="2400"/>
              <a:t>,</a:t>
            </a:r>
            <a:r>
              <a:rPr lang="ko-KR" altLang="en-US" sz="2400"/>
              <a:t> 그렇지 못할 경우에는 </a:t>
            </a:r>
            <a:endParaRPr lang="en-US" altLang="ko-KR" sz="2400"/>
          </a:p>
          <a:p>
            <a:r>
              <a:rPr lang="en-US" altLang="ko-KR" sz="2400"/>
              <a:t>    </a:t>
            </a:r>
            <a:r>
              <a:rPr lang="ko-KR" altLang="en-US" sz="2400"/>
              <a:t>사용하지 않는 편이 좋다</a:t>
            </a:r>
            <a:r>
              <a:rPr lang="en-US" altLang="ko-KR" sz="24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7A55D-614E-4C7D-2C79-6F9A527A7221}"/>
              </a:ext>
            </a:extLst>
          </p:cNvPr>
          <p:cNvSpPr txBox="1"/>
          <p:nvPr/>
        </p:nvSpPr>
        <p:spPr>
          <a:xfrm>
            <a:off x="9813471" y="4031832"/>
            <a:ext cx="6089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 ConverToString() -&gt; ToString()</a:t>
            </a:r>
          </a:p>
          <a:p>
            <a:r>
              <a:rPr lang="en-US" altLang="ko-KR" sz="2400"/>
              <a:t>        DoServeLoop() -&gt; ServeLoop()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A300AB-CAB4-2A0B-C87D-A497F782733B}"/>
              </a:ext>
            </a:extLst>
          </p:cNvPr>
          <p:cNvCxnSpPr>
            <a:cxnSpLocks/>
          </p:cNvCxnSpPr>
          <p:nvPr/>
        </p:nvCxnSpPr>
        <p:spPr>
          <a:xfrm>
            <a:off x="9198770" y="2470715"/>
            <a:ext cx="0" cy="632241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FA9091-DBCD-E5C2-BDBC-82BBE90F10A1}"/>
              </a:ext>
            </a:extLst>
          </p:cNvPr>
          <p:cNvSpPr txBox="1"/>
          <p:nvPr/>
        </p:nvSpPr>
        <p:spPr>
          <a:xfrm>
            <a:off x="9813471" y="5621506"/>
            <a:ext cx="8317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</a:t>
            </a:r>
            <a:r>
              <a:rPr lang="ko-KR" altLang="en-US" sz="2400"/>
              <a:t>불필요한 단어는 삭제한다</a:t>
            </a:r>
            <a:r>
              <a:rPr lang="en-US" altLang="ko-KR" sz="2400"/>
              <a:t>. </a:t>
            </a:r>
            <a:r>
              <a:rPr lang="ko-KR" altLang="en-US" sz="2400"/>
              <a:t>실제 정보는 달라지는게 없다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6B1A7-CAB5-FDB7-511A-1C4FEDF00C07}"/>
              </a:ext>
            </a:extLst>
          </p:cNvPr>
          <p:cNvSpPr txBox="1"/>
          <p:nvPr/>
        </p:nvSpPr>
        <p:spPr>
          <a:xfrm>
            <a:off x="9813471" y="3255367"/>
            <a:ext cx="305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불필요한 단어 삭제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8910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65260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서식을 사용하여 의미 전달</a:t>
            </a:r>
            <a:br>
              <a:rPr lang="en-US" altLang="ko-KR" b="1"/>
            </a:br>
            <a:r>
              <a:rPr lang="en-US" altLang="ko-KR" sz="2700"/>
              <a:t>_① </a:t>
            </a:r>
            <a:r>
              <a:rPr lang="ko-KR" altLang="en-US" sz="2700"/>
              <a:t>변수명에 밑줄</a:t>
            </a:r>
            <a:r>
              <a:rPr lang="en-US" altLang="ko-KR" sz="2700"/>
              <a:t>(_), </a:t>
            </a:r>
            <a:r>
              <a:rPr lang="ko-KR" altLang="en-US" sz="2700"/>
              <a:t>대시</a:t>
            </a:r>
            <a:r>
              <a:rPr lang="en-US" altLang="ko-KR" sz="2700"/>
              <a:t>(-) </a:t>
            </a:r>
            <a:r>
              <a:rPr lang="ko-KR" altLang="en-US" sz="2700"/>
              <a:t>및</a:t>
            </a:r>
            <a:r>
              <a:rPr lang="en-US" altLang="ko-KR" sz="2700"/>
              <a:t> </a:t>
            </a:r>
            <a:r>
              <a:rPr lang="ko-KR" altLang="en-US" sz="2700"/>
              <a:t>대문자를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5F30C-47BF-29A2-8D57-878F12BCEFAD}"/>
              </a:ext>
            </a:extLst>
          </p:cNvPr>
          <p:cNvSpPr txBox="1"/>
          <p:nvPr/>
        </p:nvSpPr>
        <p:spPr>
          <a:xfrm>
            <a:off x="9248496" y="3546678"/>
            <a:ext cx="820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①LogReader : </a:t>
            </a:r>
            <a:r>
              <a:rPr lang="ko-KR" altLang="en-US" sz="2400"/>
              <a:t>클래스명</a:t>
            </a:r>
            <a:endParaRPr lang="en-US" altLang="ko-KR" sz="2400"/>
          </a:p>
          <a:p>
            <a:r>
              <a:rPr lang="en-US" altLang="ko-KR" sz="2400"/>
              <a:t>   </a:t>
            </a:r>
            <a:r>
              <a:rPr lang="en-US" altLang="ko-KR" sz="2400">
                <a:sym typeface="Wingdings" panose="05000000000000000000" pitchFamily="2" charset="2"/>
              </a:rPr>
              <a:t> </a:t>
            </a:r>
            <a:r>
              <a:rPr lang="en-US" altLang="ko-KR" sz="2400"/>
              <a:t>CamelCase </a:t>
            </a:r>
            <a:r>
              <a:rPr lang="ko-KR" altLang="en-US" sz="2400"/>
              <a:t>사용</a:t>
            </a:r>
            <a:r>
              <a:rPr lang="en-US" altLang="ko-KR" sz="2400"/>
              <a:t>(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단어의 중간에 띄어쓰기나 표기 없이               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		 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대문자를 사용하는 방법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)</a:t>
            </a:r>
            <a:endParaRPr lang="ko-KR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1CD52-2F5A-5526-CC20-AE164549BFFD}"/>
              </a:ext>
            </a:extLst>
          </p:cNvPr>
          <p:cNvSpPr txBox="1"/>
          <p:nvPr/>
        </p:nvSpPr>
        <p:spPr>
          <a:xfrm>
            <a:off x="1257301" y="3931928"/>
            <a:ext cx="75340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static const int </a:t>
            </a:r>
            <a:r>
              <a:rPr lang="en-US" altLang="ko-KR" sz="2400" b="1"/>
              <a:t>kMaxOpenFiles</a:t>
            </a:r>
            <a:r>
              <a:rPr lang="en-US" altLang="ko-KR" sz="2400"/>
              <a:t> = 100;</a:t>
            </a:r>
          </a:p>
          <a:p>
            <a:endParaRPr lang="en-US" altLang="ko-KR" sz="2400"/>
          </a:p>
          <a:p>
            <a:r>
              <a:rPr lang="en-US" altLang="ko-KR" sz="2400"/>
              <a:t>class </a:t>
            </a:r>
            <a:r>
              <a:rPr lang="en-US" altLang="ko-KR" sz="2400" b="1"/>
              <a:t>LogReader</a:t>
            </a:r>
            <a:r>
              <a:rPr lang="en-US" altLang="ko-KR" sz="2400"/>
              <a:t> {</a:t>
            </a:r>
          </a:p>
          <a:p>
            <a:r>
              <a:rPr lang="en-US" altLang="ko-KR" sz="2400"/>
              <a:t>  public:</a:t>
            </a:r>
          </a:p>
          <a:p>
            <a:r>
              <a:rPr lang="en-US" altLang="ko-KR" sz="2400"/>
              <a:t>     void </a:t>
            </a:r>
            <a:r>
              <a:rPr lang="en-US" altLang="ko-KR" sz="2400" b="1"/>
              <a:t>OpenFile</a:t>
            </a:r>
            <a:r>
              <a:rPr lang="en-US" altLang="ko-KR" sz="2400"/>
              <a:t>(string </a:t>
            </a:r>
            <a:r>
              <a:rPr lang="en-US" altLang="ko-KR" sz="2400" b="1"/>
              <a:t>local_file</a:t>
            </a:r>
            <a:r>
              <a:rPr lang="en-US" altLang="ko-KR" sz="2400"/>
              <a:t>);</a:t>
            </a:r>
          </a:p>
          <a:p>
            <a:endParaRPr lang="en-US" altLang="ko-KR" sz="2400"/>
          </a:p>
          <a:p>
            <a:r>
              <a:rPr lang="en-US" altLang="ko-KR" sz="2400"/>
              <a:t>  private:</a:t>
            </a:r>
          </a:p>
          <a:p>
            <a:r>
              <a:rPr lang="en-US" altLang="ko-KR" sz="2400"/>
              <a:t>     int </a:t>
            </a:r>
            <a:r>
              <a:rPr lang="en-US" altLang="ko-KR" sz="2400" b="1"/>
              <a:t>offset_</a:t>
            </a:r>
            <a:r>
              <a:rPr lang="en-US" altLang="ko-KR" sz="2400"/>
              <a:t>;</a:t>
            </a:r>
          </a:p>
          <a:p>
            <a:r>
              <a:rPr lang="en-US" altLang="ko-KR" sz="2400"/>
              <a:t>     </a:t>
            </a:r>
            <a:r>
              <a:rPr lang="en-US" altLang="ko-KR" sz="2400" b="1"/>
              <a:t>DISALLOW_COPY_AND_ASSIGN</a:t>
            </a:r>
            <a:r>
              <a:rPr lang="en-US" altLang="ko-KR" sz="2400"/>
              <a:t>(LogReader);</a:t>
            </a:r>
          </a:p>
          <a:p>
            <a:r>
              <a:rPr lang="en-US" altLang="ko-KR" sz="2400"/>
              <a:t>};</a:t>
            </a:r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8D515-4F32-E400-8916-0B6368B3B538}"/>
              </a:ext>
            </a:extLst>
          </p:cNvPr>
          <p:cNvSpPr txBox="1"/>
          <p:nvPr/>
        </p:nvSpPr>
        <p:spPr>
          <a:xfrm>
            <a:off x="1257300" y="3182546"/>
            <a:ext cx="114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예시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93A79-2A20-641F-B4E4-CC07B8A4964F}"/>
              </a:ext>
            </a:extLst>
          </p:cNvPr>
          <p:cNvSpPr txBox="1"/>
          <p:nvPr/>
        </p:nvSpPr>
        <p:spPr>
          <a:xfrm>
            <a:off x="9248498" y="5127299"/>
            <a:ext cx="854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②kMaxOpenFiles :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상수명</a:t>
            </a:r>
            <a:endParaRPr lang="en-US" altLang="ko-KR" sz="240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altLang="ko-KR" sz="2400">
                <a:sym typeface="Wingdings" panose="05000000000000000000" pitchFamily="2" charset="2"/>
              </a:rPr>
              <a:t>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CONSTANT_NAME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형식인 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#define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매크로와 쉽게 구분 가능</a:t>
            </a:r>
            <a:endParaRPr lang="en-US" altLang="ko-KR" sz="240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694A3-5DF9-7E84-F11B-40ADF789EF0C}"/>
              </a:ext>
            </a:extLst>
          </p:cNvPr>
          <p:cNvSpPr txBox="1"/>
          <p:nvPr/>
        </p:nvSpPr>
        <p:spPr>
          <a:xfrm>
            <a:off x="9248496" y="6565049"/>
            <a:ext cx="901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>
                <a:solidFill>
                  <a:srgbClr val="333333"/>
                </a:solidFill>
                <a:latin typeface="-apple-system"/>
              </a:rPr>
              <a:t>③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offset_ :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클래스 멤버 변수</a:t>
            </a:r>
            <a:endParaRPr lang="en-US" altLang="ko-KR" sz="240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    </a:t>
            </a:r>
            <a:r>
              <a:rPr lang="en-US" altLang="ko-KR" sz="2400">
                <a:sym typeface="Wingdings" panose="05000000000000000000" pitchFamily="2" charset="2"/>
              </a:rPr>
              <a:t>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변수명 끝에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“_”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를 추가해서 일반변수와 즉시 구별할 수 있다</a:t>
            </a:r>
            <a:r>
              <a:rPr lang="en-US" altLang="ko-KR" sz="2400">
                <a:solidFill>
                  <a:srgbClr val="333333"/>
                </a:solidFill>
                <a:latin typeface="-apple-system"/>
              </a:rPr>
              <a:t>.</a:t>
            </a:r>
            <a:r>
              <a:rPr lang="ko-KR" altLang="en-US" sz="2400">
                <a:solidFill>
                  <a:srgbClr val="333333"/>
                </a:solidFill>
                <a:latin typeface="-apple-system"/>
              </a:rPr>
              <a:t>         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8063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665260"/>
            <a:ext cx="15773400" cy="1988345"/>
          </a:xfrm>
        </p:spPr>
        <p:txBody>
          <a:bodyPr/>
          <a:lstStyle/>
          <a:p>
            <a:r>
              <a:rPr lang="ko-KR" altLang="en-US" b="1"/>
              <a:t>변수명에 서식을 사용하여 의미 전달</a:t>
            </a:r>
            <a:br>
              <a:rPr lang="en-US" altLang="ko-KR" b="1"/>
            </a:br>
            <a:r>
              <a:rPr lang="en-US" altLang="ko-KR" sz="2700"/>
              <a:t>_②</a:t>
            </a:r>
            <a:r>
              <a:rPr lang="ko-KR" altLang="en-US" sz="2700"/>
              <a:t>기타 형식 지정 규칙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8232C-F0F7-CE2E-73F2-C7F9E60066AC}"/>
              </a:ext>
            </a:extLst>
          </p:cNvPr>
          <p:cNvSpPr txBox="1"/>
          <p:nvPr/>
        </p:nvSpPr>
        <p:spPr>
          <a:xfrm>
            <a:off x="1165852" y="2963972"/>
            <a:ext cx="3522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/>
              <a:t>&lt;javascript </a:t>
            </a:r>
            <a:r>
              <a:rPr lang="ko-KR" altLang="en-US" sz="2700" b="1"/>
              <a:t>예시</a:t>
            </a:r>
            <a:r>
              <a:rPr lang="en-US" altLang="ko-KR" sz="2700" b="1"/>
              <a:t>&gt;</a:t>
            </a:r>
            <a:endParaRPr lang="ko-KR" altLang="en-US" sz="27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5C4AD-8D34-1276-94CB-FBE3C31B80AF}"/>
              </a:ext>
            </a:extLst>
          </p:cNvPr>
          <p:cNvSpPr txBox="1"/>
          <p:nvPr/>
        </p:nvSpPr>
        <p:spPr>
          <a:xfrm>
            <a:off x="1257301" y="5530669"/>
            <a:ext cx="731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생성자는 대문자로 시작하고 일반 함수는 소문자로 시작해야 한다고 </a:t>
            </a:r>
            <a:r>
              <a:rPr lang="ko-KR" altLang="en-US" sz="2400" u="sng"/>
              <a:t>제안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117BF-6B7E-FD47-4B7A-7977D11B8771}"/>
              </a:ext>
            </a:extLst>
          </p:cNvPr>
          <p:cNvSpPr txBox="1"/>
          <p:nvPr/>
        </p:nvSpPr>
        <p:spPr>
          <a:xfrm>
            <a:off x="9399016" y="2875176"/>
            <a:ext cx="35225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/>
              <a:t>&lt;HTML/CSS </a:t>
            </a:r>
            <a:r>
              <a:rPr lang="ko-KR" altLang="en-US" sz="2700" b="1"/>
              <a:t>예시</a:t>
            </a:r>
            <a:r>
              <a:rPr lang="en-US" altLang="ko-KR" sz="2700" b="1"/>
              <a:t>&gt;</a:t>
            </a:r>
            <a:endParaRPr lang="ko-KR" altLang="en-US" sz="27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9104B-343B-F1A7-D844-7624EA1800E6}"/>
              </a:ext>
            </a:extLst>
          </p:cNvPr>
          <p:cNvSpPr txBox="1"/>
          <p:nvPr/>
        </p:nvSpPr>
        <p:spPr>
          <a:xfrm>
            <a:off x="9581905" y="5530669"/>
            <a:ext cx="8235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밑줄을 사용하여 </a:t>
            </a:r>
            <a:r>
              <a:rPr lang="en-US" altLang="ko-KR" sz="2400"/>
              <a:t>id</a:t>
            </a:r>
            <a:r>
              <a:rPr lang="ko-KR" altLang="en-US" sz="2400"/>
              <a:t>의 단어를 구분하고 대시를 사용하여       </a:t>
            </a:r>
            <a:r>
              <a:rPr lang="en-US" altLang="ko-KR" sz="2400"/>
              <a:t>    </a:t>
            </a:r>
            <a:r>
              <a:rPr lang="ko-KR" altLang="en-US" sz="2400"/>
              <a:t>클래스의 단어를 구분해야 한다고 </a:t>
            </a:r>
            <a:r>
              <a:rPr lang="ko-KR" altLang="en-US" sz="2400" u="sng"/>
              <a:t>제안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1F86A-A42F-688F-E19A-8B815C8FE38E}"/>
              </a:ext>
            </a:extLst>
          </p:cNvPr>
          <p:cNvSpPr txBox="1"/>
          <p:nvPr/>
        </p:nvSpPr>
        <p:spPr>
          <a:xfrm>
            <a:off x="2927109" y="7915966"/>
            <a:ext cx="1263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ym typeface="Wingdings" panose="05000000000000000000" pitchFamily="2" charset="2"/>
              </a:rPr>
              <a:t> </a:t>
            </a:r>
            <a:r>
              <a:rPr lang="ko-KR" altLang="en-US" sz="2400"/>
              <a:t>이러한 규칙을 사용할지의 여부는 자유지만</a:t>
            </a:r>
            <a:r>
              <a:rPr lang="en-US" altLang="ko-KR" sz="2400"/>
              <a:t>, </a:t>
            </a:r>
            <a:r>
              <a:rPr lang="ko-KR" altLang="en-US" sz="2400"/>
              <a:t>어떤 시스템을 사용하든 프로젝트 전반에 걸쳐 일관성을 유지해야 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4C6BF-81E6-AF59-F68B-E7BC022C62E2}"/>
              </a:ext>
            </a:extLst>
          </p:cNvPr>
          <p:cNvSpPr txBox="1"/>
          <p:nvPr/>
        </p:nvSpPr>
        <p:spPr>
          <a:xfrm>
            <a:off x="1257301" y="3843897"/>
            <a:ext cx="7494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var x = new </a:t>
            </a:r>
            <a:r>
              <a:rPr lang="en-US" altLang="ko-KR" sz="2400" b="1"/>
              <a:t>DatePicker</a:t>
            </a:r>
            <a:r>
              <a:rPr lang="en-US" altLang="ko-KR" sz="2400"/>
              <a:t>();    // constructor function</a:t>
            </a:r>
          </a:p>
          <a:p>
            <a:r>
              <a:rPr lang="en-US" altLang="ko-KR" sz="2400"/>
              <a:t>var y = </a:t>
            </a:r>
            <a:r>
              <a:rPr lang="en-US" altLang="ko-KR" sz="2400" b="1"/>
              <a:t>pageHeight</a:t>
            </a:r>
            <a:r>
              <a:rPr lang="en-US" altLang="ko-KR" sz="2400"/>
              <a:t>();    // ordinary function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1097D-7FCB-0BB3-6856-301392E2001B}"/>
              </a:ext>
            </a:extLst>
          </p:cNvPr>
          <p:cNvSpPr txBox="1"/>
          <p:nvPr/>
        </p:nvSpPr>
        <p:spPr>
          <a:xfrm>
            <a:off x="9581905" y="3770147"/>
            <a:ext cx="884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&lt;div id = “</a:t>
            </a:r>
            <a:r>
              <a:rPr lang="en-US" altLang="ko-KR" sz="2400" b="1"/>
              <a:t>middle_column</a:t>
            </a:r>
            <a:r>
              <a:rPr lang="en-US" altLang="ko-KR" sz="2400"/>
              <a:t>” class = “</a:t>
            </a:r>
            <a:r>
              <a:rPr lang="en-US" altLang="ko-KR" sz="2400" b="1"/>
              <a:t>main-content</a:t>
            </a:r>
            <a:r>
              <a:rPr lang="en-US" altLang="ko-KR" sz="2400"/>
              <a:t>”&gt;. . .</a:t>
            </a:r>
            <a:endParaRPr lang="ko-KR" altLang="en-US" sz="2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B540C6-1EE9-5ED4-9A80-460209B6E950}"/>
              </a:ext>
            </a:extLst>
          </p:cNvPr>
          <p:cNvCxnSpPr>
            <a:cxnSpLocks/>
          </p:cNvCxnSpPr>
          <p:nvPr/>
        </p:nvCxnSpPr>
        <p:spPr>
          <a:xfrm>
            <a:off x="9198770" y="2470715"/>
            <a:ext cx="0" cy="518412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6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BABBB-2B35-64E8-1921-8F9FEEB2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08498"/>
            <a:ext cx="15773400" cy="1988345"/>
          </a:xfrm>
        </p:spPr>
        <p:txBody>
          <a:bodyPr/>
          <a:lstStyle/>
          <a:p>
            <a:r>
              <a:rPr lang="en-US" altLang="ko-KR" b="1"/>
              <a:t>Summary</a:t>
            </a:r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958E8-CAB1-F1CB-299C-A62F3DA30105}"/>
              </a:ext>
            </a:extLst>
          </p:cNvPr>
          <p:cNvSpPr txBox="1"/>
          <p:nvPr/>
        </p:nvSpPr>
        <p:spPr>
          <a:xfrm>
            <a:off x="1041022" y="2575223"/>
            <a:ext cx="1675534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특정 단어 사용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-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예를 들어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Get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대신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Fetch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또는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Download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와 같은 단어가 상황에 따라 더 나을 수 있다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특별한 이유가 없는 한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tmp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및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retval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과 같은 일반적인 이름은 사용하지 않는 것이 좋다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자세한 내용을 설명하는 구체적인 이름을 사용한다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 ServerCanStart()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라는 이름은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CanListenOnPort()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에 비해 모호하다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변수명에 중요한 세부 정보 첨부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예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값이 밀리초 단위일 때 변수에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_ms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추가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)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큰 범위에는 긴 변수명 사용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–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여러 화면에 걸쳐 있는 변수에는 한 글자 또는 두 글자 이름 사용 하지 않는다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r>
              <a:rPr lang="ko-KR" altLang="en-US" sz="2400">
                <a:solidFill>
                  <a:srgbClr val="000000"/>
                </a:solidFill>
                <a:latin typeface="noto"/>
              </a:rPr>
              <a:t>   몇 줄에 걸쳐 있는 변수에는 짧은 이름이 더 좋다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</a:t>
            </a:r>
            <a:br>
              <a:rPr lang="ko-KR" altLang="en-US" sz="2400"/>
            </a:br>
            <a:endParaRPr lang="en-US" altLang="ko-KR" sz="2400"/>
          </a:p>
          <a:p>
            <a:br>
              <a:rPr lang="ko-KR" altLang="en-US" sz="2400"/>
            </a:br>
            <a:r>
              <a:rPr lang="en-US" altLang="ko-KR" sz="2400">
                <a:solidFill>
                  <a:srgbClr val="000000"/>
                </a:solidFill>
                <a:latin typeface="noto"/>
              </a:rPr>
              <a:t>•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대문자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, 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밑줄 등을 의미 있는 방법으로 사용한다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. (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예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: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 클래스 멤버를 로컬 변수와 구별하기 위해 클래스 멤버에 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"_"</a:t>
            </a:r>
            <a:r>
              <a:rPr lang="ko-KR" altLang="en-US" sz="2400">
                <a:solidFill>
                  <a:srgbClr val="000000"/>
                </a:solidFill>
                <a:latin typeface="noto"/>
              </a:rPr>
              <a:t>을 추가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7669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16995" y="3360086"/>
            <a:ext cx="6251724" cy="4597558"/>
            <a:chOff x="6016995" y="3360086"/>
            <a:chExt cx="6251724" cy="45975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9462" y="2912553"/>
              <a:ext cx="4117199" cy="48146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7964" y="4556435"/>
              <a:ext cx="1939220" cy="147108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96646" y="5106869"/>
              <a:ext cx="2853359" cy="457421"/>
              <a:chOff x="7796646" y="5106869"/>
              <a:chExt cx="2853359" cy="45742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7796646" y="5106869"/>
                <a:ext cx="2853359" cy="4574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7890" y="2527094"/>
            <a:ext cx="874057" cy="41452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4151358"/>
            <a:ext cx="4364164" cy="181764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29525" y="3815269"/>
            <a:ext cx="2300348" cy="4922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22049" y="5940363"/>
            <a:ext cx="2374110" cy="482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94224" y="5327306"/>
            <a:ext cx="9271840" cy="43148"/>
            <a:chOff x="2694224" y="5327306"/>
            <a:chExt cx="9271840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327306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5402" y="651230"/>
            <a:ext cx="4232077" cy="1088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26" y="342996"/>
            <a:ext cx="1871442" cy="18443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748" y="1022216"/>
            <a:ext cx="5257558" cy="5743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0280" y="2684122"/>
            <a:ext cx="5089635" cy="177742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6315" y="2191353"/>
            <a:ext cx="1399035" cy="4031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10277" y="4501676"/>
            <a:ext cx="4397987" cy="14345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86791" y="4047000"/>
            <a:ext cx="547530" cy="4031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09458" y="2684515"/>
            <a:ext cx="2900645" cy="17001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5496" y="2196810"/>
            <a:ext cx="1561664" cy="4701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47553" y="4991553"/>
            <a:ext cx="5927121" cy="10917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85972" y="4533106"/>
            <a:ext cx="949264" cy="4031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02409" y="4644955"/>
            <a:ext cx="4872298" cy="43148"/>
            <a:chOff x="6302409" y="4644955"/>
            <a:chExt cx="4872298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6302409" y="4644955"/>
              <a:ext cx="4872298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18982" y="7154810"/>
            <a:ext cx="4415445" cy="4060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95496" y="6700139"/>
            <a:ext cx="547530" cy="399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45187" y="4068511"/>
            <a:ext cx="164847" cy="282608"/>
            <a:chOff x="2645187" y="4068511"/>
            <a:chExt cx="164847" cy="28260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5187" y="4068511"/>
              <a:ext cx="164847" cy="2826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60434" y="6734424"/>
            <a:ext cx="164847" cy="282608"/>
            <a:chOff x="9060434" y="6734424"/>
            <a:chExt cx="164847" cy="2826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60434" y="6734424"/>
              <a:ext cx="164847" cy="282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698" y="627231"/>
            <a:ext cx="3352425" cy="11324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26" y="409663"/>
            <a:ext cx="1871442" cy="1844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9671" y="2022839"/>
            <a:ext cx="7922949" cy="502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83243" y="2037362"/>
            <a:ext cx="422690" cy="379308"/>
            <a:chOff x="2183243" y="2037362"/>
            <a:chExt cx="422690" cy="3793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3243" y="2037362"/>
              <a:ext cx="422690" cy="3793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5839" y="3473063"/>
            <a:ext cx="2705539" cy="5055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2353" y="3513062"/>
            <a:ext cx="384514" cy="384514"/>
            <a:chOff x="502353" y="3513062"/>
            <a:chExt cx="384514" cy="3845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502353" y="3513062"/>
              <a:ext cx="384514" cy="384514"/>
              <a:chOff x="502353" y="3513062"/>
              <a:chExt cx="384514" cy="38451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2353" y="3513062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241" y="3543676"/>
              <a:ext cx="227174" cy="39926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0840" y="4113466"/>
            <a:ext cx="5097935" cy="18938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9673" y="5368208"/>
            <a:ext cx="4453687" cy="7662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9112" y="4144692"/>
            <a:ext cx="241878" cy="260326"/>
            <a:chOff x="969112" y="4144692"/>
            <a:chExt cx="241878" cy="2603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112" y="4144692"/>
              <a:ext cx="241878" cy="26032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8719" y="6741449"/>
            <a:ext cx="547530" cy="40314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2381" y="7176092"/>
            <a:ext cx="4875949" cy="18480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4394" y="6791217"/>
            <a:ext cx="181579" cy="312286"/>
            <a:chOff x="874394" y="6791217"/>
            <a:chExt cx="181579" cy="312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394" y="6791217"/>
              <a:ext cx="181579" cy="31228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31492" y="3514372"/>
            <a:ext cx="2347329" cy="9885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398007" y="3554370"/>
            <a:ext cx="384514" cy="384514"/>
            <a:chOff x="6398007" y="3554370"/>
            <a:chExt cx="384514" cy="3845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8007" y="3554370"/>
              <a:ext cx="384514" cy="38451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537808" y="3584985"/>
            <a:ext cx="227174" cy="39926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921302" y="5744581"/>
            <a:ext cx="3799887" cy="115212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251282" y="7336051"/>
            <a:ext cx="547530" cy="40723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07619" y="8374594"/>
            <a:ext cx="3342121" cy="40044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007619" y="7988185"/>
            <a:ext cx="3965797" cy="4004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777865" y="4121481"/>
            <a:ext cx="3085714" cy="1345650"/>
            <a:chOff x="6777865" y="4121481"/>
            <a:chExt cx="3085714" cy="13456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77865" y="4121481"/>
              <a:ext cx="3085714" cy="13456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61968" y="7345836"/>
            <a:ext cx="181579" cy="312286"/>
            <a:chOff x="6961968" y="7345836"/>
            <a:chExt cx="181579" cy="31228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1968" y="7345836"/>
              <a:ext cx="181579" cy="312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59696" y="3513062"/>
            <a:ext cx="8236355" cy="5495828"/>
            <a:chOff x="11559696" y="3513062"/>
            <a:chExt cx="8236355" cy="549582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559696" y="4222487"/>
              <a:ext cx="3456653" cy="1497883"/>
              <a:chOff x="11559696" y="4222487"/>
              <a:chExt cx="3456653" cy="149788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1559696" y="4222487"/>
                <a:ext cx="3456653" cy="149788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15430" y="3466277"/>
              <a:ext cx="2911044" cy="537158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681956" y="3513062"/>
              <a:ext cx="384514" cy="384514"/>
              <a:chOff x="11681956" y="3513062"/>
              <a:chExt cx="384514" cy="38451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81956" y="3513062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764890" y="3543680"/>
              <a:ext cx="227174" cy="399269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860248" y="5751979"/>
              <a:ext cx="6280601" cy="1157782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24388" y="7206445"/>
              <a:ext cx="6355601" cy="1528077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751906" y="8319355"/>
              <a:ext cx="181579" cy="312286"/>
              <a:chOff x="11751906" y="8319355"/>
              <a:chExt cx="181579" cy="312286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751906" y="8319355"/>
                <a:ext cx="181579" cy="31228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4696" y="627231"/>
            <a:ext cx="3692673" cy="11133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026" y="247758"/>
            <a:ext cx="1871442" cy="1844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4336" y="5964938"/>
            <a:ext cx="7459473" cy="931309"/>
            <a:chOff x="1664336" y="5964938"/>
            <a:chExt cx="7459473" cy="9313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4252" y="5985393"/>
              <a:ext cx="389378" cy="608464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664336" y="5964938"/>
              <a:ext cx="181579" cy="312286"/>
              <a:chOff x="1664336" y="5964938"/>
              <a:chExt cx="181579" cy="31228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64336" y="5964938"/>
                <a:ext cx="181579" cy="31228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5314" y="6345969"/>
              <a:ext cx="6185226" cy="6245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5028" y="3903673"/>
            <a:ext cx="5902184" cy="1745935"/>
            <a:chOff x="1575028" y="3903673"/>
            <a:chExt cx="5902184" cy="17459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9039" y="4173402"/>
              <a:ext cx="2026102" cy="325359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5096" y="4511250"/>
              <a:ext cx="3587712" cy="121264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575028" y="3951158"/>
              <a:ext cx="151035" cy="154762"/>
              <a:chOff x="1575028" y="3951158"/>
              <a:chExt cx="151035" cy="1547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75028" y="3951158"/>
                <a:ext cx="151035" cy="1547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3299" y="3868265"/>
              <a:ext cx="1763750" cy="3469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97886" y="3019581"/>
            <a:ext cx="2244864" cy="6245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37561" y="2562551"/>
            <a:ext cx="4144273" cy="783726"/>
            <a:chOff x="1437561" y="2562551"/>
            <a:chExt cx="4144273" cy="7837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82084" y="2524457"/>
              <a:ext cx="2092177" cy="94152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437561" y="2602349"/>
              <a:ext cx="306754" cy="314516"/>
              <a:chOff x="1437561" y="2602349"/>
              <a:chExt cx="306754" cy="314516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437561" y="2602349"/>
                <a:ext cx="306754" cy="314516"/>
                <a:chOff x="1437561" y="2602349"/>
                <a:chExt cx="306754" cy="314516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437561" y="2602349"/>
                  <a:ext cx="306754" cy="314516"/>
                </a:xfrm>
                <a:prstGeom prst="rect">
                  <a:avLst/>
                </a:prstGeom>
              </p:spPr>
            </p:pic>
          </p:grpSp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481605" y="2578024"/>
                <a:ext cx="249688" cy="42239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588773" y="8943461"/>
            <a:ext cx="5161050" cy="910048"/>
            <a:chOff x="1588773" y="8943461"/>
            <a:chExt cx="5161050" cy="9100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4109" y="9299459"/>
              <a:ext cx="3877398" cy="623407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588773" y="8981421"/>
              <a:ext cx="151035" cy="154762"/>
              <a:chOff x="1588773" y="8981421"/>
              <a:chExt cx="151035" cy="15476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88773" y="8981421"/>
                <a:ext cx="151035" cy="154762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16095" y="8918699"/>
              <a:ext cx="1197931" cy="3253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13742" y="7212301"/>
            <a:ext cx="4147627" cy="1289253"/>
            <a:chOff x="2013742" y="7212301"/>
            <a:chExt cx="4147627" cy="128925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2013742" y="7212301"/>
              <a:ext cx="3507861" cy="1289253"/>
              <a:chOff x="2013742" y="7212301"/>
              <a:chExt cx="3507861" cy="1289253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013742" y="7212301"/>
                <a:ext cx="3507861" cy="1289253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82079" y="7323223"/>
              <a:ext cx="3354788" cy="11105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891591" y="2724456"/>
            <a:ext cx="6985483" cy="5697598"/>
            <a:chOff x="9891591" y="2724456"/>
            <a:chExt cx="6985483" cy="569759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69187" y="2686362"/>
              <a:ext cx="2040520" cy="452358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9919899" y="2764255"/>
              <a:ext cx="306754" cy="314516"/>
              <a:chOff x="9919899" y="2764255"/>
              <a:chExt cx="306754" cy="31451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9919899" y="2764255"/>
                <a:ext cx="306754" cy="314516"/>
                <a:chOff x="9919899" y="2764255"/>
                <a:chExt cx="306754" cy="314516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9919899" y="2764255"/>
                  <a:ext cx="306754" cy="314516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9963945" y="2739929"/>
                <a:ext cx="249688" cy="422393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01896" y="4131980"/>
              <a:ext cx="2663836" cy="913445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02821" y="3311826"/>
              <a:ext cx="3985836" cy="624559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79667" y="5299357"/>
              <a:ext cx="4463464" cy="2065112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06497" y="7174845"/>
              <a:ext cx="3543113" cy="225255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866829" y="7871776"/>
              <a:ext cx="6855845" cy="62455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30951" y="5616412"/>
            <a:ext cx="6815213" cy="43148"/>
            <a:chOff x="5330951" y="5616412"/>
            <a:chExt cx="6815213" cy="4314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5330951" y="5616412"/>
              <a:ext cx="6815213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26" y="257282"/>
            <a:ext cx="1871442" cy="1844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0924" y="533426"/>
            <a:ext cx="3692673" cy="111338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3117" y="2500451"/>
            <a:ext cx="7792351" cy="7116022"/>
            <a:chOff x="1713117" y="2500451"/>
            <a:chExt cx="7792351" cy="71160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067" y="5548039"/>
              <a:ext cx="5311521" cy="123797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8029" y="3184661"/>
              <a:ext cx="3270617" cy="62455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713117" y="2500451"/>
              <a:ext cx="4284714" cy="829451"/>
              <a:chOff x="1713117" y="2500451"/>
              <a:chExt cx="4284714" cy="82945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056221" y="2460935"/>
                <a:ext cx="2631790" cy="973218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1713117" y="2540248"/>
                <a:ext cx="306754" cy="314516"/>
                <a:chOff x="1713117" y="2540248"/>
                <a:chExt cx="306754" cy="314516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1713117" y="2540248"/>
                  <a:ext cx="306754" cy="314516"/>
                  <a:chOff x="1713117" y="2540248"/>
                  <a:chExt cx="306754" cy="314516"/>
                </a:xfrm>
              </p:grpSpPr>
              <p:pic>
                <p:nvPicPr>
                  <p:cNvPr id="17" name="Object 1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713117" y="2540248"/>
                    <a:ext cx="306754" cy="3145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757161" y="2515923"/>
                  <a:ext cx="249755" cy="4223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8029" y="3681276"/>
              <a:ext cx="3775464" cy="179753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7099" y="9100067"/>
              <a:ext cx="5277589" cy="54306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2045995" y="7216289"/>
              <a:ext cx="7459473" cy="931314"/>
              <a:chOff x="2045995" y="7216289"/>
              <a:chExt cx="7459473" cy="93131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345911" y="7236744"/>
                <a:ext cx="389378" cy="608464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2045995" y="7216289"/>
                <a:ext cx="181579" cy="312286"/>
                <a:chOff x="2045995" y="7216289"/>
                <a:chExt cx="181579" cy="312286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2045995" y="7216289"/>
                  <a:ext cx="181579" cy="312286"/>
                </a:xfrm>
                <a:prstGeom prst="rect">
                  <a:avLst/>
                </a:prstGeom>
              </p:spPr>
            </p:pic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266972" y="7597324"/>
                <a:ext cx="4613626" cy="62455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136450" y="2519495"/>
            <a:ext cx="6201645" cy="7067860"/>
            <a:chOff x="10136450" y="2519495"/>
            <a:chExt cx="6201645" cy="7067860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136450" y="2519495"/>
              <a:ext cx="4284711" cy="368426"/>
              <a:chOff x="10136450" y="2519495"/>
              <a:chExt cx="4284711" cy="36842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479550" y="2479979"/>
                <a:ext cx="2422714" cy="467114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10136450" y="2559296"/>
                <a:ext cx="306754" cy="315026"/>
                <a:chOff x="10136450" y="2559296"/>
                <a:chExt cx="306754" cy="315026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10136450" y="2559296"/>
                  <a:ext cx="306754" cy="314516"/>
                  <a:chOff x="10136450" y="2559296"/>
                  <a:chExt cx="306754" cy="314516"/>
                </a:xfrm>
              </p:grpSpPr>
              <p:pic>
                <p:nvPicPr>
                  <p:cNvPr id="37" name="Object 3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136450" y="2559296"/>
                    <a:ext cx="306754" cy="3145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180492" y="2534968"/>
                  <a:ext cx="249765" cy="422393"/>
                </a:xfrm>
                <a:prstGeom prst="rect">
                  <a:avLst/>
                </a:prstGeom>
              </p:spPr>
            </p:pic>
          </p:grpSp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75239" y="3203709"/>
              <a:ext cx="4919274" cy="62455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13334" y="4074391"/>
              <a:ext cx="2487798" cy="325359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37143" y="4448648"/>
              <a:ext cx="1188159" cy="913445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13334" y="5596782"/>
              <a:ext cx="2551959" cy="1212645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94286" y="6798801"/>
              <a:ext cx="2050121" cy="1212645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92382" y="8139982"/>
              <a:ext cx="5838197" cy="152736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74227" y="5905531"/>
            <a:ext cx="6815213" cy="43148"/>
            <a:chOff x="5474227" y="5905531"/>
            <a:chExt cx="6815213" cy="431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5474227" y="5905531"/>
              <a:ext cx="6815213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79648" y="3053602"/>
            <a:ext cx="7326419" cy="4178510"/>
            <a:chOff x="5479648" y="3053602"/>
            <a:chExt cx="7326419" cy="41785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2114" y="2606069"/>
              <a:ext cx="4596761" cy="48146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4835" y="4249952"/>
              <a:ext cx="2515363" cy="147107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738756" y="4800385"/>
              <a:ext cx="2853359" cy="457421"/>
              <a:chOff x="7738756" y="4800385"/>
              <a:chExt cx="2853359" cy="45742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7738756" y="4800385"/>
                <a:ext cx="2853359" cy="45742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26" y="257281"/>
            <a:ext cx="1871442" cy="1836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0927" y="533426"/>
            <a:ext cx="4992797" cy="10846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9145" y="1828247"/>
            <a:ext cx="1738593" cy="7384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0804" y="2574031"/>
            <a:ext cx="384514" cy="384514"/>
            <a:chOff x="680804" y="2574031"/>
            <a:chExt cx="384514" cy="3845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80804" y="2574031"/>
              <a:ext cx="384514" cy="384514"/>
              <a:chOff x="680804" y="2574031"/>
              <a:chExt cx="384514" cy="38451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0804" y="2574031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692" y="2604645"/>
              <a:ext cx="227174" cy="399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4069" y="2766371"/>
            <a:ext cx="3058362" cy="968028"/>
            <a:chOff x="1094069" y="2766371"/>
            <a:chExt cx="3058362" cy="968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4069" y="2766371"/>
              <a:ext cx="3058362" cy="9680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4439" y="5760934"/>
            <a:ext cx="3874805" cy="10552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4439" y="4563903"/>
            <a:ext cx="4762520" cy="5407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893201" y="2574031"/>
            <a:ext cx="384514" cy="384514"/>
            <a:chOff x="5893201" y="2574031"/>
            <a:chExt cx="384514" cy="3845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893201" y="2574031"/>
              <a:ext cx="384514" cy="384514"/>
              <a:chOff x="5893201" y="2574031"/>
              <a:chExt cx="384514" cy="3845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893201" y="2574031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3002" y="2604646"/>
              <a:ext cx="227174" cy="4007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7714" y="2588407"/>
            <a:ext cx="3658880" cy="1783600"/>
            <a:chOff x="6277714" y="2588407"/>
            <a:chExt cx="3658880" cy="17836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7714" y="2588407"/>
              <a:ext cx="3658880" cy="178360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99278" y="4549527"/>
            <a:ext cx="4162539" cy="5407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99278" y="5547834"/>
            <a:ext cx="5086129" cy="105950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44058" y="2574031"/>
            <a:ext cx="384514" cy="384514"/>
            <a:chOff x="11844058" y="2574031"/>
            <a:chExt cx="384514" cy="38451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844058" y="2574031"/>
              <a:ext cx="384514" cy="384514"/>
              <a:chOff x="11844058" y="2574031"/>
              <a:chExt cx="384514" cy="38451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844058" y="2574031"/>
                <a:ext cx="384514" cy="38451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83839" y="2604647"/>
              <a:ext cx="227174" cy="3992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228571" y="2456168"/>
            <a:ext cx="3257287" cy="1793988"/>
            <a:chOff x="12228571" y="2456168"/>
            <a:chExt cx="3257287" cy="179398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28571" y="2456168"/>
              <a:ext cx="3257287" cy="179398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06283" y="4563903"/>
            <a:ext cx="5158643" cy="54071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06283" y="5503798"/>
            <a:ext cx="6065462" cy="156985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451996" y="7292697"/>
            <a:ext cx="6171429" cy="2523364"/>
            <a:chOff x="11451996" y="7292697"/>
            <a:chExt cx="6171429" cy="25233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51996" y="7292697"/>
              <a:ext cx="6171429" cy="2523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26" y="257281"/>
            <a:ext cx="1871442" cy="18365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94588" y="1768579"/>
            <a:ext cx="12450332" cy="43148"/>
            <a:chOff x="2394588" y="1768579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588" y="1768579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4712" y="327750"/>
            <a:ext cx="12520386" cy="313458"/>
            <a:chOff x="2374712" y="327750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712" y="327750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00927" y="533426"/>
            <a:ext cx="8123731" cy="11798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6801" y="2099544"/>
            <a:ext cx="4762519" cy="5407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3943" y="2942633"/>
            <a:ext cx="6171429" cy="2143081"/>
            <a:chOff x="883943" y="2942633"/>
            <a:chExt cx="6171429" cy="2143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943" y="2942633"/>
              <a:ext cx="6171429" cy="214308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00140" y="2200173"/>
            <a:ext cx="2622205" cy="6123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31543" y="3250437"/>
            <a:ext cx="4796081" cy="5457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56220" y="3829018"/>
            <a:ext cx="4824872" cy="5457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32315" y="5686544"/>
            <a:ext cx="3975300" cy="61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C7C48-DE0C-6BF1-1947-0C61398AFE91}"/>
              </a:ext>
            </a:extLst>
          </p:cNvPr>
          <p:cNvSpPr txBox="1"/>
          <p:nvPr/>
        </p:nvSpPr>
        <p:spPr>
          <a:xfrm>
            <a:off x="7782241" y="2867009"/>
            <a:ext cx="98940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목적이 있는 임시 변수의 경우 이름에 의미를 담아주는 것이 좋다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615852-B709-D5C0-2C47-F44F615C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157" y="3716111"/>
            <a:ext cx="5957888" cy="2214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54FFE-36F7-4C95-DD2E-F58B99F7A5FD}"/>
              </a:ext>
            </a:extLst>
          </p:cNvPr>
          <p:cNvSpPr txBox="1"/>
          <p:nvPr/>
        </p:nvSpPr>
        <p:spPr>
          <a:xfrm>
            <a:off x="10970765" y="6261920"/>
            <a:ext cx="554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사용자의 정보를 위해 사용 </a:t>
            </a:r>
            <a:endParaRPr lang="en-US" altLang="ko-KR" sz="2700" dirty="0"/>
          </a:p>
          <a:p>
            <a:r>
              <a:rPr lang="en-US" altLang="ko-KR" sz="2700" dirty="0"/>
              <a:t>=&gt; </a:t>
            </a:r>
            <a:r>
              <a:rPr lang="en-US" altLang="ko-KR" sz="2700" dirty="0" err="1"/>
              <a:t>userInfo</a:t>
            </a:r>
            <a:r>
              <a:rPr lang="en-US" altLang="ko-KR" sz="2700" dirty="0"/>
              <a:t> </a:t>
            </a:r>
            <a:r>
              <a:rPr lang="ko-KR" altLang="en-US" sz="2700" dirty="0"/>
              <a:t>와 같은 변수가 적당하다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CC711D-47BB-8153-44C4-FB47C54D9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38" y="3758973"/>
            <a:ext cx="4100513" cy="217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ED059-A9B9-7FA0-A434-C17F60BAB51B}"/>
              </a:ext>
            </a:extLst>
          </p:cNvPr>
          <p:cNvSpPr txBox="1"/>
          <p:nvPr/>
        </p:nvSpPr>
        <p:spPr>
          <a:xfrm>
            <a:off x="181242" y="6192671"/>
            <a:ext cx="67698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수명이 짧은 </a:t>
            </a:r>
            <a:r>
              <a:rPr lang="en-US" altLang="ko-KR" sz="2700" dirty="0" err="1"/>
              <a:t>tmp</a:t>
            </a:r>
            <a:r>
              <a:rPr lang="ko-KR" altLang="en-US" sz="2700" dirty="0"/>
              <a:t>의 경우 사용에 문제가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CAF55-2B09-7D59-F2A0-61028F20E523}"/>
              </a:ext>
            </a:extLst>
          </p:cNvPr>
          <p:cNvSpPr txBox="1"/>
          <p:nvPr/>
        </p:nvSpPr>
        <p:spPr>
          <a:xfrm>
            <a:off x="1335975" y="819400"/>
            <a:ext cx="2632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Tmp</a:t>
            </a:r>
            <a:r>
              <a:rPr lang="ko-KR" altLang="en-US" sz="4800" dirty="0"/>
              <a:t> 변수</a:t>
            </a:r>
          </a:p>
        </p:txBody>
      </p:sp>
    </p:spTree>
    <p:extLst>
      <p:ext uri="{BB962C8B-B14F-4D97-AF65-F5344CB8AC3E}">
        <p14:creationId xmlns:p14="http://schemas.microsoft.com/office/powerpoint/2010/main" val="149224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03FD51-896F-2769-A8F4-5A201CB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2830409"/>
            <a:ext cx="6800850" cy="1357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BB5F4-707B-D17D-C16A-782A234D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436" y="3509064"/>
            <a:ext cx="37433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D78C49-220E-8904-B17D-8A502EEB2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80" y="2830409"/>
            <a:ext cx="5643563" cy="900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87BDF3-EDF5-EBF2-50AD-F09B183431AF}"/>
              </a:ext>
            </a:extLst>
          </p:cNvPr>
          <p:cNvSpPr txBox="1"/>
          <p:nvPr/>
        </p:nvSpPr>
        <p:spPr>
          <a:xfrm>
            <a:off x="2832266" y="5415149"/>
            <a:ext cx="931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같은 코드여도 파일 오브젝트임을 나타내는 이름을 사용하여</a:t>
            </a:r>
            <a:endParaRPr lang="en-US" altLang="ko-KR" sz="2700" dirty="0"/>
          </a:p>
          <a:p>
            <a:r>
              <a:rPr lang="ko-KR" altLang="en-US" sz="2700" dirty="0"/>
              <a:t> </a:t>
            </a:r>
            <a:r>
              <a:rPr lang="en-US" altLang="ko-KR" sz="2700" dirty="0" err="1"/>
              <a:t>tmp</a:t>
            </a:r>
            <a:r>
              <a:rPr lang="ko-KR" altLang="en-US" sz="2700" dirty="0"/>
              <a:t>의 역할이 명확하게 보인다</a:t>
            </a:r>
          </a:p>
        </p:txBody>
      </p:sp>
    </p:spTree>
    <p:extLst>
      <p:ext uri="{BB962C8B-B14F-4D97-AF65-F5344CB8AC3E}">
        <p14:creationId xmlns:p14="http://schemas.microsoft.com/office/powerpoint/2010/main" val="31525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9E354-8AFB-4B30-CDE8-34A1F69CEE49}"/>
              </a:ext>
            </a:extLst>
          </p:cNvPr>
          <p:cNvSpPr txBox="1"/>
          <p:nvPr/>
        </p:nvSpPr>
        <p:spPr>
          <a:xfrm>
            <a:off x="748146" y="730333"/>
            <a:ext cx="4017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반복문의 변수</a:t>
            </a:r>
            <a:endParaRPr lang="en-US" altLang="ko-KR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73B88A-F000-EEE4-DC3A-3FE4E0A0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52" y="2539928"/>
            <a:ext cx="12415838" cy="2214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5EC0A-93D0-B454-631E-82C348D0CF87}"/>
              </a:ext>
            </a:extLst>
          </p:cNvPr>
          <p:cNvSpPr txBox="1"/>
          <p:nvPr/>
        </p:nvSpPr>
        <p:spPr>
          <a:xfrm>
            <a:off x="1244415" y="4978514"/>
            <a:ext cx="73132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/>
              <a:t>=&gt; </a:t>
            </a:r>
            <a:r>
              <a:rPr lang="ko-KR" altLang="en-US" sz="2700" dirty="0"/>
              <a:t>어느 배열의 반복 변수 인지 파악하기 어렵다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5BEB9A-5677-2AFD-6D1E-4D2AC9B7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16" y="7037248"/>
            <a:ext cx="10872788" cy="642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6E4DAB-D65A-0983-BA95-535D20DF48BC}"/>
              </a:ext>
            </a:extLst>
          </p:cNvPr>
          <p:cNvSpPr txBox="1"/>
          <p:nvPr/>
        </p:nvSpPr>
        <p:spPr>
          <a:xfrm>
            <a:off x="1244416" y="7830688"/>
            <a:ext cx="128996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각 배열의 반복 변수임을 나타낼 수 있는 정보와 </a:t>
            </a:r>
            <a:r>
              <a:rPr lang="ko-KR" altLang="en-US" sz="2700"/>
              <a:t>함께 표기한다면 보다 파악하기 쉽다</a:t>
            </a:r>
          </a:p>
        </p:txBody>
      </p:sp>
    </p:spTree>
    <p:extLst>
      <p:ext uri="{BB962C8B-B14F-4D97-AF65-F5344CB8AC3E}">
        <p14:creationId xmlns:p14="http://schemas.microsoft.com/office/powerpoint/2010/main" val="197060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35CDCE-EF34-2455-3B83-B20E336449A8}"/>
              </a:ext>
            </a:extLst>
          </p:cNvPr>
          <p:cNvSpPr txBox="1"/>
          <p:nvPr/>
        </p:nvSpPr>
        <p:spPr>
          <a:xfrm>
            <a:off x="815130" y="2693976"/>
            <a:ext cx="1063233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복사된 클래스를 정의하지 않을 경우</a:t>
            </a:r>
            <a:r>
              <a:rPr lang="en-US" altLang="ko-KR" sz="2700" dirty="0"/>
              <a:t>,</a:t>
            </a:r>
            <a:r>
              <a:rPr lang="ko-KR" altLang="en-US" sz="2700" dirty="0"/>
              <a:t> 기본적으로 </a:t>
            </a:r>
            <a:r>
              <a:rPr lang="en-US" altLang="ko-KR" sz="2700" dirty="0"/>
              <a:t>provide</a:t>
            </a:r>
            <a:r>
              <a:rPr lang="ko-KR" altLang="en-US" sz="2700" dirty="0"/>
              <a:t>로 설정된다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이는 메모리 낭비와 오류를 발생시킨다</a:t>
            </a:r>
            <a:r>
              <a:rPr lang="en-US" altLang="ko-KR" sz="2700" dirty="0"/>
              <a:t>.</a:t>
            </a:r>
          </a:p>
          <a:p>
            <a:r>
              <a:rPr lang="ko-KR" altLang="en-US" sz="2700" dirty="0"/>
              <a:t>구글은 이러한 것을 매크로를 사용해 방지하였다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5CEE5-C8B4-7D0E-8909-90203971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31" y="5143500"/>
            <a:ext cx="7700963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A8111-4B51-02E7-C272-6851E0B440BF}"/>
              </a:ext>
            </a:extLst>
          </p:cNvPr>
          <p:cNvSpPr txBox="1"/>
          <p:nvPr/>
        </p:nvSpPr>
        <p:spPr>
          <a:xfrm>
            <a:off x="7708570" y="5945854"/>
            <a:ext cx="52677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무엇을 방지하는지 명확하지 않다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186BD7-1CC2-AF23-3EF2-61A9FAAB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31" y="7999887"/>
            <a:ext cx="7758113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590C19-6FD4-C797-AB29-E27FBACDCC09}"/>
              </a:ext>
            </a:extLst>
          </p:cNvPr>
          <p:cNvSpPr txBox="1"/>
          <p:nvPr/>
        </p:nvSpPr>
        <p:spPr>
          <a:xfrm>
            <a:off x="815131" y="7257740"/>
            <a:ext cx="1301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/>
              <a:t>변경 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7AC26D-DF30-C0BC-836B-A174D53FD31C}"/>
              </a:ext>
            </a:extLst>
          </p:cNvPr>
          <p:cNvGrpSpPr/>
          <p:nvPr/>
        </p:nvGrpSpPr>
        <p:grpSpPr>
          <a:xfrm>
            <a:off x="815130" y="944825"/>
            <a:ext cx="16045361" cy="738665"/>
            <a:chOff x="543420" y="629883"/>
            <a:chExt cx="10696907" cy="4924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444A9-8B6E-7D72-406A-AA612F33AC2D}"/>
                </a:ext>
              </a:extLst>
            </p:cNvPr>
            <p:cNvSpPr txBox="1"/>
            <p:nvPr/>
          </p:nvSpPr>
          <p:spPr>
            <a:xfrm>
              <a:off x="543420" y="629883"/>
              <a:ext cx="727036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dirty="0"/>
                <a:t>추상적인 이름보다 구체적인 이름을 사용하라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5A25A8-0F37-674E-2732-FC6201BC0B52}"/>
                </a:ext>
              </a:extLst>
            </p:cNvPr>
            <p:cNvSpPr txBox="1"/>
            <p:nvPr/>
          </p:nvSpPr>
          <p:spPr>
            <a:xfrm>
              <a:off x="7867352" y="783771"/>
              <a:ext cx="337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_DISALLOW_EVIL_CONSTRUCTORS</a:t>
              </a:r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25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990</Words>
  <Application>Microsoft Office PowerPoint</Application>
  <PresentationFormat>사용자 지정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Adobe Caslon Pro</vt:lpstr>
      <vt:lpstr>-apple-system</vt:lpstr>
      <vt:lpstr>noto</vt:lpstr>
      <vt:lpstr>맑은 고딕</vt:lpstr>
      <vt:lpstr>Arial</vt:lpstr>
      <vt:lpstr>Calibri</vt:lpstr>
      <vt:lpstr>Georgia Pro Cond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변수명에 추가정보 표시_① 단위가 있는 값</vt:lpstr>
      <vt:lpstr>변수명에 추가정보 표시_② 안전한 변수표기법</vt:lpstr>
      <vt:lpstr>변수명의 길이_① 짧은 변수명은 작은 범위에서 사용이 적합하다.</vt:lpstr>
      <vt:lpstr>변수명의 길이_② 짧은 변수명을 위해 두문자어와 약어 사용, 불필요한 단어 삭제</vt:lpstr>
      <vt:lpstr>변수명에 서식을 사용하여 의미 전달 _① 변수명에 밑줄(_), 대시(-) 및 대문자를 사용</vt:lpstr>
      <vt:lpstr>변수명에 서식을 사용하여 의미 전달 _②기타 형식 지정 규칙</vt:lpstr>
      <vt:lpstr>Summary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이승현</cp:lastModifiedBy>
  <cp:revision>1</cp:revision>
  <dcterms:created xsi:type="dcterms:W3CDTF">2022-06-07T21:07:06Z</dcterms:created>
  <dcterms:modified xsi:type="dcterms:W3CDTF">2022-06-07T15:05:59Z</dcterms:modified>
</cp:coreProperties>
</file>