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36" y="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E9ACE-A824-FA8B-3400-1F1CFCBF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52745-F80D-E63C-1907-FACCEA6DA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37735-227C-4E1A-46B7-77A1A0730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5C3D0F-8424-C04F-44D9-E7BC340A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24929-FF7D-0B91-DE26-ECA8998C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14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32E50-8C11-F6C3-3768-87FA5915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83C1D0-99AC-86A5-2037-E4F17F831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59389B-4229-71EA-D8CD-478564D6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D01C50-6375-3AA0-2CA2-7073674BB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E8FA5D-0BF1-965E-84E1-A803DA5F1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0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F185B3-2C95-F9B7-FB2D-DBD2B24F3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93D4076-A519-45AE-F824-0EA675AC1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AD7BE4-ED52-BEAF-1E27-3C1029D2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2124CE-DB95-85EE-78D6-C49D9A89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EA0D09-0672-03C6-1C63-B87D73658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5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FE6D43-5FBA-2351-8BF5-9A4E6F0B3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70B71C-732A-388F-E992-FE1FDF936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4C118F-EA8F-9952-54D0-9D4E70F4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4FD06B-C02D-9D3E-2306-63A4F5C2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806A6-932C-8445-AF84-95CB2F50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6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DCA43C-9AE2-0103-F530-892C526B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01764-0FAE-8ABE-569D-97E0E2572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1239D-1EB9-8647-C4F2-9A9C4E65F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66F106-0419-614D-B63E-00DA7B67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92B0C-5CD2-ADE8-A2AC-5C22BC6D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63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1F543-119D-0635-4012-EBA21D2D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521F22-732D-53EC-7C3E-D7B0B188B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9E6157-E696-A438-2E30-970421ACE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CA0636-6539-E501-1045-77C64EB27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D36A2-C242-400C-7BEB-F1E866887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508C39-E28F-76C5-6C35-D42B1778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05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4A464-8B61-0032-A1EB-836C230D1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36B82-38D8-DA96-BECA-F8ACC08D9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D6B5A-FD72-C4D9-D854-8AB101ED5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914D4F-8AB0-60E9-9F1E-7E93E00D6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1EC632A-5097-8A16-925F-2833F5AED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592DC3-8D61-EBD9-933E-688D10EA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CD3813-869B-46AA-6DDB-6E2B557D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2CF510-ECB7-E58A-247A-590E9EA9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7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24C01C-1B32-5459-6EBE-2014FD436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41990C-D064-D2AA-4309-3BB041EE8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C0EE00-B5DA-F88F-A106-AB07DFC5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61719F-6262-1B37-06AA-EB8B066F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6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7AECBF-9813-6642-B66C-989DF3E6F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28FDDA-67E5-E4A9-AD07-3067A20E4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8BD696-45B0-4D34-BD78-819805E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93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A8153-D416-8339-C70E-D88D031B6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D933C-4A88-9E6D-BDAA-C01B97B5F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8C1D32-B06E-B66A-3EAC-3EAB9F7E5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3BD603-496E-1876-53B6-6BF3C2B7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A798E3-33AB-7436-9827-0A678B74A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57665-7AD1-5E35-5B29-5E1093B6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02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BA963-F060-4022-37B5-693AD189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D3FFBB-542F-9E89-35F1-183BDBFA23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DAB80-285E-6087-743A-A4154D1A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82D4D2-0E28-46FD-6A61-3DC56A0B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8EF5F-3D1F-4509-E612-21EDC4F7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CE648B-AF65-150E-48B5-DBE842DE3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1874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D99F56-7DD4-E6E6-CF98-F95D922D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230FD-A5FF-83CB-A2C1-B4FD47AD1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2CAFD5-B2C9-D4C8-53E1-BC175A797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1FCE0-A285-47BC-878B-18D855B4DA05}" type="datetimeFigureOut">
              <a:rPr lang="ko-KR" altLang="en-US" smtClean="0"/>
              <a:t>2022-09-04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B878F-37D1-207B-BA5F-BA3F8E2B9A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816794-3752-4E89-9F1C-C68FC679A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8F322-982F-4026-B2EA-863D7A8D57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258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k.co.kr/news/it/view/2022/08/767610/" TargetMode="External"/><Relationship Id="rId2" Type="http://schemas.openxmlformats.org/officeDocument/2006/relationships/hyperlink" Target="https://it.donga.com/102713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C603E8-104B-B3BB-C18A-FC3A4667AE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알약 랜섬웨어 오진 사태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45DA14-5D3B-6524-8D84-09988EC9F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90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2CDE5B-29AA-7B41-9A91-5B08BC9BE26C}"/>
              </a:ext>
            </a:extLst>
          </p:cNvPr>
          <p:cNvSpPr txBox="1"/>
          <p:nvPr/>
        </p:nvSpPr>
        <p:spPr>
          <a:xfrm>
            <a:off x="426099" y="408000"/>
            <a:ext cx="64177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rgbClr val="0E101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 시 </a:t>
            </a:r>
            <a:r>
              <a:rPr lang="en-US" altLang="ko-KR" sz="2400">
                <a:solidFill>
                  <a:srgbClr val="0E101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:  8</a:t>
            </a:r>
            <a:r>
              <a:rPr lang="ko-KR" altLang="en-US" sz="2400">
                <a:solidFill>
                  <a:srgbClr val="0E101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월 </a:t>
            </a:r>
            <a:r>
              <a:rPr lang="en-US" altLang="ko-KR" sz="2400">
                <a:solidFill>
                  <a:srgbClr val="0E101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30</a:t>
            </a:r>
            <a:r>
              <a:rPr lang="ko-KR" altLang="en-US" sz="2400">
                <a:solidFill>
                  <a:srgbClr val="0E101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일</a:t>
            </a:r>
            <a:endParaRPr lang="en-US" altLang="ko-KR" sz="2400">
              <a:solidFill>
                <a:srgbClr val="0E101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sz="2400">
              <a:solidFill>
                <a:srgbClr val="0E101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r>
              <a:rPr lang="ko-KR" altLang="en-US" sz="2400">
                <a:solidFill>
                  <a:srgbClr val="0E101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 품 명</a:t>
            </a:r>
            <a:r>
              <a:rPr lang="ko-KR" altLang="en-US" sz="2400" b="0" i="0">
                <a:solidFill>
                  <a:srgbClr val="0E101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2400" b="0" i="0">
                <a:solidFill>
                  <a:srgbClr val="0E101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: </a:t>
            </a:r>
            <a:r>
              <a:rPr lang="ko-KR" altLang="en-US" sz="2400" b="0" i="0">
                <a:solidFill>
                  <a:srgbClr val="0E101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알약 공개용 버전</a:t>
            </a:r>
            <a:r>
              <a:rPr lang="en-US" altLang="ko-KR" sz="2400" b="0" i="0">
                <a:solidFill>
                  <a:srgbClr val="0E1011"/>
                </a:solidFill>
                <a:effectLst/>
                <a:latin typeface="HY견고딕" panose="02030600000101010101" pitchFamily="18" charset="-127"/>
                <a:ea typeface="HY견고딕" panose="02030600000101010101" pitchFamily="18" charset="-127"/>
              </a:rPr>
              <a:t>(v.2.5.8.617)</a:t>
            </a:r>
          </a:p>
        </p:txBody>
      </p:sp>
      <p:pic>
        <p:nvPicPr>
          <p:cNvPr id="5" name="Picture 4" descr="알약의 랜섬웨어 차단 알림 이미지. 출처=커뮤니티 사이트">
            <a:extLst>
              <a:ext uri="{FF2B5EF4-FFF2-40B4-BE49-F238E27FC236}">
                <a16:creationId xmlns:a16="http://schemas.microsoft.com/office/drawing/2014/main" id="{0ECEA334-627F-3776-1BF5-30EA2C3CB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832" y="408000"/>
            <a:ext cx="4897055" cy="52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BE8546-00E8-00D3-4AA9-BD814B9E3FF2}"/>
              </a:ext>
            </a:extLst>
          </p:cNvPr>
          <p:cNvSpPr txBox="1"/>
          <p:nvPr/>
        </p:nvSpPr>
        <p:spPr>
          <a:xfrm>
            <a:off x="6951134" y="5784334"/>
            <a:ext cx="4055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▲알약의 랜섬웨어 차단 알림 이미지</a:t>
            </a:r>
          </a:p>
        </p:txBody>
      </p:sp>
    </p:spTree>
    <p:extLst>
      <p:ext uri="{BB962C8B-B14F-4D97-AF65-F5344CB8AC3E}">
        <p14:creationId xmlns:p14="http://schemas.microsoft.com/office/powerpoint/2010/main" val="3680342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7B83976-7274-855F-9741-196AF5FCF6E7}"/>
              </a:ext>
            </a:extLst>
          </p:cNvPr>
          <p:cNvGrpSpPr/>
          <p:nvPr/>
        </p:nvGrpSpPr>
        <p:grpSpPr>
          <a:xfrm>
            <a:off x="434181" y="139699"/>
            <a:ext cx="5661819" cy="5955456"/>
            <a:chOff x="6024428" y="390312"/>
            <a:chExt cx="5661819" cy="5955456"/>
          </a:xfrm>
        </p:grpSpPr>
        <p:pic>
          <p:nvPicPr>
            <p:cNvPr id="3" name="Picture 2" descr="이스트시큐리티가 홈페이지에 게시한 사과문. 출처=이스트시큐리티 홈페이지">
              <a:extLst>
                <a:ext uri="{FF2B5EF4-FFF2-40B4-BE49-F238E27FC236}">
                  <a16:creationId xmlns:a16="http://schemas.microsoft.com/office/drawing/2014/main" id="{5C6CC02E-3752-310D-F30E-A7DA3B7DC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4428" y="390312"/>
              <a:ext cx="5661819" cy="5955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880C736-23C8-6F31-2C93-F09EBF0A8800}"/>
                </a:ext>
              </a:extLst>
            </p:cNvPr>
            <p:cNvCxnSpPr/>
            <p:nvPr/>
          </p:nvCxnSpPr>
          <p:spPr>
            <a:xfrm>
              <a:off x="7552267" y="2692400"/>
              <a:ext cx="1367366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915A959-47D7-297E-02F1-2FAFD05D8435}"/>
              </a:ext>
            </a:extLst>
          </p:cNvPr>
          <p:cNvSpPr txBox="1"/>
          <p:nvPr/>
        </p:nvSpPr>
        <p:spPr>
          <a:xfrm>
            <a:off x="842038" y="6348969"/>
            <a:ext cx="5128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▲ 이스트시큐리티가 홈페이지에 게시한 사과문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494A4-348B-8877-0497-C877F1737CF5}"/>
              </a:ext>
            </a:extLst>
          </p:cNvPr>
          <p:cNvSpPr txBox="1"/>
          <p:nvPr/>
        </p:nvSpPr>
        <p:spPr>
          <a:xfrm>
            <a:off x="6277664" y="474134"/>
            <a:ext cx="548015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알약의 랜섬웨어 탐지 기능 고도화를 </a:t>
            </a:r>
            <a:endParaRPr lang="en-US" altLang="ko-KR"/>
          </a:p>
          <a:p>
            <a:pPr algn="ctr"/>
            <a:r>
              <a:rPr lang="ko-KR" altLang="en-US"/>
              <a:t>목적으로 업데이트</a:t>
            </a:r>
            <a:endParaRPr lang="en-US" altLang="ko-KR"/>
          </a:p>
          <a:p>
            <a:pPr algn="ctr"/>
            <a:r>
              <a:rPr lang="ko-KR" altLang="en-US"/>
              <a:t>▼</a:t>
            </a:r>
            <a:endParaRPr lang="en-US" altLang="ko-KR"/>
          </a:p>
          <a:p>
            <a:pPr algn="ctr"/>
            <a:r>
              <a:rPr lang="ko-KR" altLang="en-US"/>
              <a:t>윈도우에 설치된 기본 프로세스를 랜섬웨어로 인식</a:t>
            </a:r>
            <a:endParaRPr lang="en-US" altLang="ko-KR"/>
          </a:p>
          <a:p>
            <a:pPr algn="ctr"/>
            <a:r>
              <a:rPr lang="ko-KR" altLang="en-US"/>
              <a:t>▼</a:t>
            </a:r>
            <a:endParaRPr lang="en-US" altLang="ko-KR"/>
          </a:p>
          <a:p>
            <a:pPr algn="ctr"/>
            <a:r>
              <a:rPr lang="en-US" altLang="ko-KR"/>
              <a:t>PC</a:t>
            </a:r>
            <a:r>
              <a:rPr lang="ko-KR" altLang="en-US"/>
              <a:t>리부트의 어려움 발생</a:t>
            </a:r>
            <a:endParaRPr lang="en-US" altLang="ko-KR"/>
          </a:p>
          <a:p>
            <a:pPr algn="ctr"/>
            <a:r>
              <a:rPr lang="ko-KR" altLang="en-US"/>
              <a:t>일부 프로그램 사용 불가 등 다양한 문제 발생</a:t>
            </a:r>
            <a:endParaRPr lang="en-US" altLang="ko-KR"/>
          </a:p>
          <a:p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761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DC685-2B99-ED77-FA32-9748E6EA7FDF}"/>
              </a:ext>
            </a:extLst>
          </p:cNvPr>
          <p:cNvSpPr txBox="1"/>
          <p:nvPr/>
        </p:nvSpPr>
        <p:spPr>
          <a:xfrm>
            <a:off x="1219200" y="491066"/>
            <a:ext cx="2640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/>
              <a:t>참고 문서</a:t>
            </a:r>
            <a:endParaRPr lang="en-US" altLang="ko-KR" sz="4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BDAA9-F63E-C301-CCFF-1805F3594EB0}"/>
              </a:ext>
            </a:extLst>
          </p:cNvPr>
          <p:cNvSpPr txBox="1"/>
          <p:nvPr/>
        </p:nvSpPr>
        <p:spPr>
          <a:xfrm>
            <a:off x="922866" y="1507067"/>
            <a:ext cx="9838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김동진</a:t>
            </a:r>
            <a:r>
              <a:rPr lang="en-US" altLang="ko-KR"/>
              <a:t>, “</a:t>
            </a:r>
            <a:r>
              <a:rPr lang="ko-KR" altLang="en-US" b="0" i="0">
                <a:solidFill>
                  <a:srgbClr val="0E1011"/>
                </a:solidFill>
                <a:effectLst/>
                <a:latin typeface="-apple-system"/>
              </a:rPr>
              <a:t>이용자 </a:t>
            </a:r>
            <a:r>
              <a:rPr lang="en-US" altLang="ko-KR" b="0" i="0">
                <a:solidFill>
                  <a:srgbClr val="0E1011"/>
                </a:solidFill>
                <a:effectLst/>
                <a:latin typeface="-apple-system"/>
              </a:rPr>
              <a:t>1600</a:t>
            </a:r>
            <a:r>
              <a:rPr lang="ko-KR" altLang="en-US" b="0" i="0">
                <a:solidFill>
                  <a:srgbClr val="0E1011"/>
                </a:solidFill>
                <a:effectLst/>
                <a:latin typeface="-apple-system"/>
              </a:rPr>
              <a:t>만 명 백신 ‘알약’ 오류</a:t>
            </a:r>
            <a:r>
              <a:rPr lang="en-US" altLang="ko-KR" b="0" i="0">
                <a:solidFill>
                  <a:srgbClr val="0E1011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0E1011"/>
                </a:solidFill>
                <a:effectLst/>
                <a:latin typeface="-apple-system"/>
              </a:rPr>
              <a:t>원인과 전망은</a:t>
            </a:r>
            <a:r>
              <a:rPr lang="en-US" altLang="ko-KR" b="0" i="0">
                <a:solidFill>
                  <a:srgbClr val="0E1011"/>
                </a:solidFill>
                <a:effectLst/>
                <a:latin typeface="-apple-system"/>
              </a:rPr>
              <a:t>?”.  iT</a:t>
            </a:r>
            <a:r>
              <a:rPr lang="ko-KR" altLang="en-US">
                <a:solidFill>
                  <a:srgbClr val="0E1011"/>
                </a:solidFill>
                <a:latin typeface="-apple-system"/>
              </a:rPr>
              <a:t> </a:t>
            </a:r>
            <a:r>
              <a:rPr lang="en-US" altLang="ko-KR">
                <a:solidFill>
                  <a:srgbClr val="0E1011"/>
                </a:solidFill>
                <a:latin typeface="-apple-system"/>
              </a:rPr>
              <a:t>dongA, 2022.09.01,  </a:t>
            </a:r>
          </a:p>
          <a:p>
            <a:r>
              <a:rPr lang="en-US" altLang="ko-KR"/>
              <a:t>    </a:t>
            </a:r>
            <a:r>
              <a:rPr lang="en-US" altLang="ko-KR">
                <a:solidFill>
                  <a:srgbClr val="0E1011"/>
                </a:solidFill>
                <a:latin typeface="-apple-system"/>
                <a:hlinkClick r:id="rId2"/>
              </a:rPr>
              <a:t>https://it.donga.com/102713/</a:t>
            </a:r>
            <a:r>
              <a:rPr lang="en-US" altLang="ko-KR">
                <a:solidFill>
                  <a:srgbClr val="0E1011"/>
                </a:solidFill>
                <a:latin typeface="-apple-system"/>
              </a:rPr>
              <a:t> </a:t>
            </a:r>
            <a:r>
              <a:rPr lang="en-US" altLang="ko-KR" b="0" i="0">
                <a:solidFill>
                  <a:srgbClr val="0E1011"/>
                </a:solidFill>
                <a:effectLst/>
                <a:latin typeface="-apple-system"/>
              </a:rPr>
              <a:t> </a:t>
            </a:r>
          </a:p>
          <a:p>
            <a:endParaRPr lang="en-US" altLang="ko-KR"/>
          </a:p>
          <a:p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이가람</a:t>
            </a:r>
            <a:r>
              <a:rPr lang="en-US" altLang="ko-KR"/>
              <a:t>, “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알약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'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랜섬웨어 탐지 오류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…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이스트시큐리티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"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긴급 대응 중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“. </a:t>
            </a:r>
            <a:r>
              <a:rPr lang="ko-KR" altLang="en-US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매일경제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2022.08.30, </a:t>
            </a:r>
          </a:p>
          <a:p>
            <a:r>
              <a:rPr lang="ko-KR" altLang="en-US"/>
              <a:t>    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3"/>
              </a:rPr>
              <a:t>https://www.mk.co.kr/news/it/view/2022/08/767610/</a:t>
            </a:r>
            <a:r>
              <a:rPr lang="en-US" altLang="ko-KR" b="0" i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44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133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-apple-system</vt:lpstr>
      <vt:lpstr>HY견고딕</vt:lpstr>
      <vt:lpstr>Malgun Gothic</vt:lpstr>
      <vt:lpstr>Malgun Gothic</vt:lpstr>
      <vt:lpstr>Arial</vt:lpstr>
      <vt:lpstr>Office 테마</vt:lpstr>
      <vt:lpstr>알약 랜섬웨어 오진 사태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알약 랜섬웨어 오진 사태</dc:title>
  <dc:creator>이승현</dc:creator>
  <cp:lastModifiedBy>이승현</cp:lastModifiedBy>
  <cp:revision>1</cp:revision>
  <dcterms:created xsi:type="dcterms:W3CDTF">2022-09-04T14:40:30Z</dcterms:created>
  <dcterms:modified xsi:type="dcterms:W3CDTF">2022-09-04T15:52:15Z</dcterms:modified>
</cp:coreProperties>
</file>