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6"/>
  </p:notesMasterIdLst>
  <p:handoutMasterIdLst>
    <p:handoutMasterId r:id="rId3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Malgun Gothic" panose="020B0503020000020004" pitchFamily="50" charset="-127"/>
      <p:regular r:id="rId38"/>
      <p:bold r:id="rId39"/>
    </p:embeddedFont>
    <p:embeddedFont>
      <p:font typeface="웰컴체 Regular" panose="02020603020101020101" pitchFamily="18" charset="-127"/>
      <p:regular r:id="rId40"/>
    </p:embeddedFont>
    <p:embeddedFont>
      <p:font typeface="Do Hyeon" panose="020B0600000101010101" charset="-127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99EA89-112D-423D-B878-E23CAFF5D218}">
  <a:tblStyle styleId="{2099EA89-112D-423D-B878-E23CAFF5D2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8719E0-F5BF-41C4-B1FB-8E4009A7E834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89" autoAdjust="0"/>
  </p:normalViewPr>
  <p:slideViewPr>
    <p:cSldViewPr snapToGrid="0">
      <p:cViewPr varScale="1">
        <p:scale>
          <a:sx n="106" d="100"/>
          <a:sy n="106" d="100"/>
        </p:scale>
        <p:origin x="126" y="414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20" Type="http://schemas.openxmlformats.org/officeDocument/2006/relationships/slide" Target="slides/slide18.xml"/><Relationship Id="rId41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BE628-6E4E-483A-B3D5-EAB6C8BA4985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AAC48-506E-4722-8F0A-2217B1336B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880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443d99862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0443d99862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0443d99862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0443d99862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a182519b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0a182519b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커널 - 네트워크 공유 메모리가 위 방식과 어떻게 달라서 단점이 완화되는지 서술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fa6707c3a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cfa6707c3a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커널 - 네트워크 공유 메모리가 위 방식과 어떻게 달라서 단점이 완화되는지 서술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443d99862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10443d99862_2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fa6707c3a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cfa6707c3a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443d99862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0443d99862_2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0443d99862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g10443d99862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443d99862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10443d99862_2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443d99862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10443d99862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afd80610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0afd80610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43d99862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0443d99862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endParaRPr sz="13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ko" sz="13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해당 과정을 수행하며 데이터의 전송과정에 여러 비효율적인 과정이 일어난다.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443d99862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g10443d99862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50" b="1">
                <a:solidFill>
                  <a:schemeClr val="dk1"/>
                </a:solidFill>
                <a:highlight>
                  <a:srgbClr val="FFFFFF"/>
                </a:highlight>
              </a:rPr>
              <a:t>A 클래스</a:t>
            </a:r>
            <a:endParaRPr sz="15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ko" sz="1050" b="1">
                <a:solidFill>
                  <a:srgbClr val="202122"/>
                </a:solidFill>
                <a:highlight>
                  <a:srgbClr val="FFFFFF"/>
                </a:highlight>
              </a:rPr>
              <a:t>A Class</a:t>
            </a:r>
            <a:r>
              <a:rPr lang="ko" sz="1050">
                <a:solidFill>
                  <a:srgbClr val="202122"/>
                </a:solidFill>
                <a:highlight>
                  <a:srgbClr val="FFFFFF"/>
                </a:highlight>
              </a:rPr>
              <a:t>는 최고위의 Class로서, 1~126 (0, 127 예약됨)범위의 IP주소를 가진다. 두 번째, 세 번째 그리고 네 번째 단위의 세 숫자는 A Class가 자유롭게 네트워크 사용자에게 부여가 가능한 아이피이다.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50" b="1">
                <a:solidFill>
                  <a:schemeClr val="dk1"/>
                </a:solidFill>
                <a:highlight>
                  <a:srgbClr val="FFFFFF"/>
                </a:highlight>
              </a:rPr>
              <a:t>B 클래스</a:t>
            </a:r>
            <a:endParaRPr sz="15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ko" sz="1050" b="1">
                <a:solidFill>
                  <a:srgbClr val="202122"/>
                </a:solidFill>
                <a:highlight>
                  <a:srgbClr val="FFFFFF"/>
                </a:highlight>
              </a:rPr>
              <a:t>B Class</a:t>
            </a:r>
            <a:r>
              <a:rPr lang="ko" sz="1050">
                <a:solidFill>
                  <a:srgbClr val="202122"/>
                </a:solidFill>
                <a:highlight>
                  <a:srgbClr val="FFFFFF"/>
                </a:highlight>
              </a:rPr>
              <a:t>는 두 번째로 높은 단위의 Class로써, 아이피 구성에서 첫 번째 단위의 세 숫자는 128 - 191 가운데 하나를 가지며 (위의 예에서 181), 두 번째 단위의 세 숫자는 B Class가 접속할 수 있는 네트워크를 지시한다.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50" b="1">
                <a:solidFill>
                  <a:schemeClr val="dk1"/>
                </a:solidFill>
                <a:highlight>
                  <a:srgbClr val="FFFFFF"/>
                </a:highlight>
              </a:rPr>
              <a:t>C 클래스</a:t>
            </a:r>
            <a:endParaRPr sz="15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685800" lvl="0" indent="-29527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02122"/>
              </a:buClr>
              <a:buSzPts val="1050"/>
              <a:buChar char="●"/>
            </a:pPr>
            <a:r>
              <a:rPr lang="ko" sz="1050" b="1">
                <a:solidFill>
                  <a:srgbClr val="202122"/>
                </a:solidFill>
                <a:highlight>
                  <a:srgbClr val="FFFFFF"/>
                </a:highlight>
              </a:rPr>
              <a:t>C Class</a:t>
            </a:r>
            <a:r>
              <a:rPr lang="ko" sz="1050">
                <a:solidFill>
                  <a:srgbClr val="202122"/>
                </a:solidFill>
                <a:highlight>
                  <a:srgbClr val="FFFFFF"/>
                </a:highlight>
              </a:rPr>
              <a:t>는 최하위의 Class로서, 아이피 구성에서 첫 번째 단위의 세 숫자는 192 -223 가운데 하나를 가지며 (위의 예에서 221), 두 번째와 세 번째 단위의 세 숫자는 C Class가 접속할 수 있는 네트워크를 지시한다. C Class가 자유로이 부여할 수 있는 아이피는 마지막 네 번째 단위의 254 개이다. (2개는 예약)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afd8061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afd8061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afd8061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afd8061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443d99862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443d99862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0443d99862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0443d99862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443d99862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2" name="Google Shape;442;g10443d99862_2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150">
                <a:solidFill>
                  <a:srgbClr val="DCDDDE"/>
                </a:solidFill>
                <a:latin typeface="Malgun Gothic"/>
                <a:ea typeface="Malgun Gothic"/>
                <a:cs typeface="Malgun Gothic"/>
                <a:sym typeface="Malgun Gothic"/>
              </a:rPr>
              <a:t>340간 2823구 6692양 0938자 4634해 6337경 4607조 4317억 6821만 1456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0afd806100_5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0afd806100_5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0443d99862_6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0443d99862_6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443d99862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0443d99862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0afd80610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0afd80610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443d99862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0443d99862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443d99862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g10443d99862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0afd806100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0afd806100_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0afd806100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0afd806100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0443d99862_2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g10443d99862_2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443d99862_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443d99862_7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443d99862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0443d99862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afd806100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g10afd806100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fa6707c3a_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fa6707c3a_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fa6707b1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fa6707b1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443d99862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0443d99862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/>
              <a:t>각 종류에 대한 그림 / 추가 설명 필요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4625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989556"/>
            <a:ext cx="8520600" cy="3826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find.or.kr/WZIN/jugidong/1167/116701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cienceon.kisti.re.kr/commons/util/originalView.do?cn=JAKO200826835631194&amp;oCn=JAKO200826835631194&amp;dbt=JAKO&amp;journal=NJOU00564564" TargetMode="External"/><Relationship Id="rId5" Type="http://schemas.openxmlformats.org/officeDocument/2006/relationships/hyperlink" Target="http://www.solway.co.kr/bbs/board.php?bo_table=card_toe&amp;sca=100G" TargetMode="External"/><Relationship Id="rId4" Type="http://schemas.openxmlformats.org/officeDocument/2006/relationships/hyperlink" Target="https://www.koreascience.or.kr/article/CFKO200221138087172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ko.wikipedia.org/wiki/%ED%94%8C%EB%9F%AC%EA%B7%B8_%EC%95%A4_%ED%94%8C%EB%A0%88%EC%9D%B4" TargetMode="External"/><Relationship Id="rId3" Type="http://schemas.openxmlformats.org/officeDocument/2006/relationships/hyperlink" Target="https://ko.wikipedia.org/wiki/IPv4" TargetMode="External"/><Relationship Id="rId7" Type="http://schemas.openxmlformats.org/officeDocument/2006/relationships/hyperlink" Target="https://datatracker.ietf.org/doc/html/rfc8200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ktword.co.kr/test/view/view.php?m_temp1=883" TargetMode="External"/><Relationship Id="rId11" Type="http://schemas.openxmlformats.org/officeDocument/2006/relationships/hyperlink" Target="https://&#54620;&#44397;&#51064;&#53552;&#45367;&#51221;&#48372;&#49468;&#53552;.&#54620;&#44397;/" TargetMode="External"/><Relationship Id="rId5" Type="http://schemas.openxmlformats.org/officeDocument/2006/relationships/hyperlink" Target="https://ko.wikipedia.org/wiki/IPv6" TargetMode="External"/><Relationship Id="rId10" Type="http://schemas.openxmlformats.org/officeDocument/2006/relationships/hyperlink" Target="https://www.google.com/intl/en/ipv6/statistics.html#tab=per-country-ipv6-adoption&amp;tab=per-country-ipv6-adoption" TargetMode="External"/><Relationship Id="rId4" Type="http://schemas.openxmlformats.org/officeDocument/2006/relationships/hyperlink" Target="http://www.ktword.co.kr/test/view/view.php?m_temp1=1859&amp;id=425" TargetMode="External"/><Relationship Id="rId9" Type="http://schemas.openxmlformats.org/officeDocument/2006/relationships/hyperlink" Target="https://www.copyright.or.kr/information-materials/dictionary/view.do?glossaryNo=221&amp;pageIndex=30&amp;searchLangType=&amp;searchkeyword=&amp;pageDisplaySize=10&amp;searchIdx=&amp;searchText=&amp;clscode=01&amp;searchTarget=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6356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네트워크</a:t>
            </a:r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725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TCP/offload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31"/>
              <a:buFont typeface="Arial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부분적 오프로딩의 종류</a:t>
            </a: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TCP 체크섬 오프로드</a:t>
            </a:r>
          </a:p>
          <a:p>
            <a:pPr marL="114300" indent="0"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CPU에서 담당하던 체크섬 연산을 NIC에서 대신하여 처리하는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방식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TCP 분할 오프로드</a:t>
            </a:r>
          </a:p>
          <a:p>
            <a:pPr marL="114300" indent="0">
              <a:buNone/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가 전송 데이터를 MTU 사이즈로 분할하던 작업을 NIC에서 대신 처리하는 방식</a:t>
            </a:r>
          </a:p>
          <a:p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이 두 가지 오프로드만으로 높은 성능을 기대하기는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힘듦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OS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가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수행하던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TCP/IP 프로토콜 처리의 많은 부분을 오프로드한 TOE 제품들이 개발되고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있음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11700" y="4340275"/>
            <a:ext cx="7346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체크섬(Checksum) : 전송 도중 데이터의 값이 변경되었는지(무결성)를 </a:t>
            </a:r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검사하는 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값</a:t>
            </a:r>
            <a:endParaRPr lang="en-US" altLang="ko-KR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en-US" altLang="ko-KR" sz="1100">
                <a:solidFill>
                  <a:schemeClr val="tx1">
                    <a:lumMod val="65000"/>
                    <a:lumOff val="35000"/>
                  </a:schemeClr>
                </a:solidFill>
              </a:rPr>
              <a:t>TCP </a:t>
            </a:r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계층에서는 체크섬을 통해 패킷의 헤더뿐 아니라 패킷 데이터 전송 시 발생하는 오류까지 검사하고 있음</a:t>
            </a:r>
            <a:endParaRPr lang="ko-KR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오프로드 기법의 구현 방식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79" name="Google Shape;279;p35"/>
          <p:cNvSpPr txBox="1">
            <a:spLocks noGrp="1"/>
          </p:cNvSpPr>
          <p:nvPr>
            <p:ph type="body" idx="1"/>
          </p:nvPr>
        </p:nvSpPr>
        <p:spPr>
          <a:xfrm>
            <a:off x="311700" y="975424"/>
            <a:ext cx="8520600" cy="17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접근 가능한 네트워크 인터페이스 메모리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APP -&gt; NIC) </a:t>
            </a: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매핑이 가능한 버퍼 관리 프로그램을 두어 사용자 영역 - NIC 카드의 메모리 영역을 매핑, 직접 접근</a:t>
            </a:r>
          </a:p>
          <a:p>
            <a:pPr marL="114300" indent="0">
              <a:buNone/>
            </a:pP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특정한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버퍼 관리 프로그램을 사용하기 때문에 기존의 프로그램에 대해 호환성을 제공하지 못함</a:t>
            </a:r>
          </a:p>
          <a:p>
            <a:pPr marL="114300" indent="0">
              <a:buNone/>
            </a:pP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NIC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자체적으로 사용하는 메모리의 크기가 줄어 메모리 부족 현상이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발생</a:t>
            </a:r>
            <a:endParaRPr lang="ko-KR" altLang="en-US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80" name="Google Shape;280;p35"/>
          <p:cNvGrpSpPr/>
          <p:nvPr/>
        </p:nvGrpSpPr>
        <p:grpSpPr>
          <a:xfrm>
            <a:off x="2013273" y="2758036"/>
            <a:ext cx="5156454" cy="2034581"/>
            <a:chOff x="958923" y="2927686"/>
            <a:chExt cx="5156454" cy="2034581"/>
          </a:xfrm>
        </p:grpSpPr>
        <p:sp>
          <p:nvSpPr>
            <p:cNvPr id="281" name="Google Shape;281;p35"/>
            <p:cNvSpPr txBox="1"/>
            <p:nvPr/>
          </p:nvSpPr>
          <p:spPr>
            <a:xfrm>
              <a:off x="2774975" y="4291957"/>
              <a:ext cx="103290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400" b="0" i="0" u="none" strike="noStrike" cap="none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직접 접근</a:t>
              </a:r>
              <a:endParaRPr sz="1400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" name="Google Shape;282;p35"/>
            <p:cNvGrpSpPr/>
            <p:nvPr/>
          </p:nvGrpSpPr>
          <p:grpSpPr>
            <a:xfrm>
              <a:off x="4497425" y="2927686"/>
              <a:ext cx="1126500" cy="1001696"/>
              <a:chOff x="6116375" y="3652959"/>
              <a:chExt cx="1126500" cy="975266"/>
            </a:xfrm>
          </p:grpSpPr>
          <p:sp>
            <p:nvSpPr>
              <p:cNvPr id="283" name="Google Shape;283;p35"/>
              <p:cNvSpPr/>
              <p:nvPr/>
            </p:nvSpPr>
            <p:spPr>
              <a:xfrm>
                <a:off x="6116375" y="3958625"/>
                <a:ext cx="1126500" cy="669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35"/>
              <p:cNvSpPr txBox="1"/>
              <p:nvPr/>
            </p:nvSpPr>
            <p:spPr>
              <a:xfrm>
                <a:off x="6116386" y="3652959"/>
                <a:ext cx="553500" cy="2846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 b="0" i="0" u="none" strike="noStrike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App.</a:t>
                </a:r>
                <a:endParaRPr sz="1300" b="0" i="0" u="none" strike="noStrike" cap="none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5" name="Google Shape;285;p35"/>
            <p:cNvGrpSpPr/>
            <p:nvPr/>
          </p:nvGrpSpPr>
          <p:grpSpPr>
            <a:xfrm>
              <a:off x="2728174" y="2927718"/>
              <a:ext cx="1126502" cy="1001657"/>
              <a:chOff x="3411248" y="3652942"/>
              <a:chExt cx="1126502" cy="1001657"/>
            </a:xfrm>
          </p:grpSpPr>
          <p:sp>
            <p:nvSpPr>
              <p:cNvPr id="286" name="Google Shape;286;p35"/>
              <p:cNvSpPr/>
              <p:nvPr/>
            </p:nvSpPr>
            <p:spPr>
              <a:xfrm>
                <a:off x="3411250" y="3984999"/>
                <a:ext cx="1126500" cy="66960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35"/>
              <p:cNvSpPr txBox="1"/>
              <p:nvPr/>
            </p:nvSpPr>
            <p:spPr>
              <a:xfrm>
                <a:off x="3411248" y="3652942"/>
                <a:ext cx="702300" cy="292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 b="0" i="0" u="none" strike="noStrike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Kernel</a:t>
                </a:r>
                <a:endParaRPr sz="1300" b="0" i="0" u="none" strike="noStrike" cap="none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35"/>
            <p:cNvGrpSpPr/>
            <p:nvPr/>
          </p:nvGrpSpPr>
          <p:grpSpPr>
            <a:xfrm>
              <a:off x="958923" y="2940004"/>
              <a:ext cx="1126502" cy="977083"/>
              <a:chOff x="958923" y="3652942"/>
              <a:chExt cx="1126502" cy="977083"/>
            </a:xfrm>
          </p:grpSpPr>
          <p:sp>
            <p:nvSpPr>
              <p:cNvPr id="289" name="Google Shape;289;p35"/>
              <p:cNvSpPr/>
              <p:nvPr/>
            </p:nvSpPr>
            <p:spPr>
              <a:xfrm>
                <a:off x="958925" y="3960425"/>
                <a:ext cx="1126500" cy="669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35"/>
              <p:cNvSpPr txBox="1"/>
              <p:nvPr/>
            </p:nvSpPr>
            <p:spPr>
              <a:xfrm>
                <a:off x="958923" y="3652942"/>
                <a:ext cx="494100" cy="292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 b="0" i="0" u="none" strike="noStrike" cap="none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NIC</a:t>
                </a:r>
                <a:endParaRPr sz="1300" b="0" i="0" u="none" strike="noStrike" cap="none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1" name="Google Shape;291;p35"/>
            <p:cNvSpPr/>
            <p:nvPr/>
          </p:nvSpPr>
          <p:spPr>
            <a:xfrm rot="5400000">
              <a:off x="2740775" y="2817875"/>
              <a:ext cx="910200" cy="3255900"/>
            </a:xfrm>
            <a:prstGeom prst="curvedLeft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4768549" y="4429642"/>
              <a:ext cx="1346828" cy="532625"/>
            </a:xfrm>
            <a:prstGeom prst="rect">
              <a:avLst/>
            </a:prstGeom>
            <a:solidFill>
              <a:schemeClr val="accent4"/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lt1"/>
                  </a:solidFill>
                </a:rPr>
                <a:t>관리 프로그램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286000" y="155608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오프로드 기법의 구현 방식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98" name="Google Shape;298;p36"/>
          <p:cNvSpPr txBox="1">
            <a:spLocks noGrp="1"/>
          </p:cNvSpPr>
          <p:nvPr>
            <p:ph type="body" idx="1"/>
          </p:nvPr>
        </p:nvSpPr>
        <p:spPr>
          <a:xfrm>
            <a:off x="311700" y="986154"/>
            <a:ext cx="8693152" cy="2014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altLang="ko-KR" sz="1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2. </a:t>
            </a:r>
            <a:r>
              <a:rPr lang="ko-KR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커널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- 네트워크 공유 </a:t>
            </a:r>
            <a:r>
              <a:rPr lang="ko-KR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메모리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(APP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NIC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endParaRPr lang="en-US" altLang="ko-KR" sz="15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접근 가능한 네트워크 인터페이스 메모리 방식의 단점을 완화하기 위한 방법</a:t>
            </a:r>
          </a:p>
          <a:p>
            <a:pPr marL="114300" indent="0">
              <a:buNone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커널에서 DMA나 PIO 기법을 이용해 사용자 영역 - NIC 카드의 메모리 영역간 데이터를 바로 전송하는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방식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별도의 버퍼 관리 프로그램을 사용하지 않아 기존 응용 프로그램에 대한 호환성이 제공되지만</a:t>
            </a:r>
          </a:p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공유 메모리 제공을 위해 커널에서 네트워크 버퍼 관리 방식의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변경이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필요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00" name="Google Shape;300;p36"/>
          <p:cNvGrpSpPr/>
          <p:nvPr/>
        </p:nvGrpSpPr>
        <p:grpSpPr>
          <a:xfrm>
            <a:off x="6723447" y="2815391"/>
            <a:ext cx="1984434" cy="2091445"/>
            <a:chOff x="7159572" y="2167491"/>
            <a:chExt cx="1984434" cy="2091445"/>
          </a:xfrm>
        </p:grpSpPr>
        <p:sp>
          <p:nvSpPr>
            <p:cNvPr id="301" name="Google Shape;301;p36"/>
            <p:cNvSpPr/>
            <p:nvPr/>
          </p:nvSpPr>
          <p:spPr>
            <a:xfrm>
              <a:off x="7713072" y="2459838"/>
              <a:ext cx="1126500" cy="642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7713072" y="3616336"/>
              <a:ext cx="1126500" cy="642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7882000" y="2756675"/>
              <a:ext cx="371100" cy="10872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 txBox="1"/>
            <p:nvPr/>
          </p:nvSpPr>
          <p:spPr>
            <a:xfrm>
              <a:off x="8191506" y="3205485"/>
              <a:ext cx="952500" cy="292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0" i="0" u="none" strike="noStrike" cap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직접 접근</a:t>
              </a:r>
              <a:endParaRPr sz="13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6"/>
            <p:cNvSpPr txBox="1"/>
            <p:nvPr/>
          </p:nvSpPr>
          <p:spPr>
            <a:xfrm>
              <a:off x="7159572" y="2167491"/>
              <a:ext cx="553500" cy="292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0" i="0" u="none" strike="noStrike" cap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App.</a:t>
              </a:r>
              <a:endParaRPr sz="13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6"/>
            <p:cNvSpPr txBox="1"/>
            <p:nvPr/>
          </p:nvSpPr>
          <p:spPr>
            <a:xfrm>
              <a:off x="7189272" y="3323989"/>
              <a:ext cx="494100" cy="292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 b="0" i="0" u="none" strike="noStrike" cap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NIC</a:t>
              </a:r>
              <a:endParaRPr sz="13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311700" y="4075839"/>
            <a:ext cx="6246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직접 메모리 접근(DMA, Direct Memory Access): </a:t>
            </a:r>
          </a:p>
          <a:p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CPU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의 관여 없이 주변 장치에서 메모리에 직접 접근하는 방식</a:t>
            </a:r>
          </a:p>
          <a:p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프로그램 입출력(PIO, Program I/O):</a:t>
            </a:r>
          </a:p>
          <a:p>
            <a:r>
              <a:rPr lang="en-US" altLang="ko-KR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ko-KR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DMA</a:t>
            </a:r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와 반대로 모든 데이터 전송이 CPU를 거치는 방식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body" idx="1"/>
          </p:nvPr>
        </p:nvSpPr>
        <p:spPr>
          <a:xfrm>
            <a:off x="340758" y="1029317"/>
            <a:ext cx="8570833" cy="30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3.</a:t>
            </a:r>
            <a:r>
              <a:rPr lang="ko-KR" altLang="en-US" sz="15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사용자 </a:t>
            </a:r>
            <a:r>
              <a:rPr lang="ko-KR" altLang="en-US" sz="1500">
                <a:solidFill>
                  <a:schemeClr val="tx1">
                    <a:lumMod val="65000"/>
                    <a:lumOff val="35000"/>
                  </a:schemeClr>
                </a:solidFill>
              </a:rPr>
              <a:t>- 커널 공유 메모리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	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사용자 영역 = 커널 영역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/>
              <a:t>APP </a:t>
            </a:r>
            <a:r>
              <a:rPr lang="ko-KR" altLang="en-US"/>
              <a:t>영역에 커널이 접근 가능한 공유 메모리 </a:t>
            </a:r>
            <a:r>
              <a:rPr lang="ko-KR" altLang="en-US"/>
              <a:t>영역을 </a:t>
            </a:r>
            <a:r>
              <a:rPr lang="ko-KR" altLang="en-US" smtClean="0"/>
              <a:t>만들어</a:t>
            </a:r>
            <a:endParaRPr lang="en-US" altLang="ko-KR" smtClean="0"/>
          </a:p>
          <a:p>
            <a:r>
              <a:rPr lang="ko-KR" altLang="en-US" smtClean="0"/>
              <a:t>커널이 </a:t>
            </a:r>
            <a:r>
              <a:rPr lang="ko-KR" altLang="en-US"/>
              <a:t>해당 영역에서 </a:t>
            </a:r>
            <a:r>
              <a:rPr lang="en-US" altLang="ko-KR"/>
              <a:t>NIC</a:t>
            </a:r>
            <a:r>
              <a:rPr lang="ko-KR" altLang="en-US"/>
              <a:t>로 데이터를 바로 </a:t>
            </a:r>
            <a:r>
              <a:rPr lang="ko-KR" altLang="en-US"/>
              <a:t>전송하는 </a:t>
            </a:r>
            <a:r>
              <a:rPr lang="ko-KR" altLang="en-US" smtClean="0"/>
              <a:t>방식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       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데이터 복사가 방지됨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공유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메모리와 NIC 간에는 직접 메모리 접근(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DMA) 사용</a:t>
            </a:r>
            <a:endParaRPr lang="en-US" altLang="ko-KR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소켓 형식의 동일한 인터페이스를 제공하지 못함</a:t>
            </a:r>
          </a:p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기존 응용 프로그램에 대한 호환성이 없음</a:t>
            </a:r>
          </a:p>
          <a:p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에러에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매우 </a:t>
            </a:r>
            <a:r>
              <a:rPr lang="ko-KR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취약함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500">
                <a:solidFill>
                  <a:schemeClr val="tx1">
                    <a:lumMod val="65000"/>
                    <a:lumOff val="3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오프로드 기법의 구현 방식</a:t>
            </a:r>
            <a:endParaRPr sz="2500">
              <a:solidFill>
                <a:schemeClr val="tx1">
                  <a:lumMod val="65000"/>
                  <a:lumOff val="3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tx1">
                  <a:lumMod val="65000"/>
                  <a:lumOff val="3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313" name="Google Shape;313;p37"/>
          <p:cNvGrpSpPr/>
          <p:nvPr/>
        </p:nvGrpSpPr>
        <p:grpSpPr>
          <a:xfrm>
            <a:off x="5566852" y="2000287"/>
            <a:ext cx="3344739" cy="2922182"/>
            <a:chOff x="4494197" y="1690741"/>
            <a:chExt cx="3344739" cy="2922182"/>
          </a:xfrm>
        </p:grpSpPr>
        <p:grpSp>
          <p:nvGrpSpPr>
            <p:cNvPr id="314" name="Google Shape;314;p37"/>
            <p:cNvGrpSpPr/>
            <p:nvPr/>
          </p:nvGrpSpPr>
          <p:grpSpPr>
            <a:xfrm>
              <a:off x="6712436" y="1690741"/>
              <a:ext cx="1126500" cy="2902895"/>
              <a:chOff x="7361511" y="829941"/>
              <a:chExt cx="1126500" cy="2902895"/>
            </a:xfrm>
          </p:grpSpPr>
          <p:sp>
            <p:nvSpPr>
              <p:cNvPr id="315" name="Google Shape;315;p37"/>
              <p:cNvSpPr/>
              <p:nvPr/>
            </p:nvSpPr>
            <p:spPr>
              <a:xfrm>
                <a:off x="7361511" y="1122288"/>
                <a:ext cx="1126500" cy="642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7361511" y="2063192"/>
                <a:ext cx="1126500" cy="729000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7361511" y="3090236"/>
                <a:ext cx="1126500" cy="6426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25400" cap="flat" cmpd="sng">
                <a:solidFill>
                  <a:srgbClr val="3061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7"/>
              <p:cNvSpPr txBox="1"/>
              <p:nvPr/>
            </p:nvSpPr>
            <p:spPr>
              <a:xfrm>
                <a:off x="7361511" y="829941"/>
                <a:ext cx="553500" cy="292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 b="0" i="0" u="none" strike="noStrike" cap="none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App.</a:t>
                </a:r>
                <a:endParaRPr sz="1300" b="0" i="0" u="none" strike="noStrike" cap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7"/>
              <p:cNvSpPr txBox="1"/>
              <p:nvPr/>
            </p:nvSpPr>
            <p:spPr>
              <a:xfrm>
                <a:off x="7361511" y="1804943"/>
                <a:ext cx="702300" cy="292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 b="0" i="0" u="none" strike="noStrike" cap="none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Kernel</a:t>
                </a:r>
                <a:endParaRPr sz="1300" b="0" i="0" u="none" strike="noStrike" cap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7"/>
              <p:cNvSpPr txBox="1"/>
              <p:nvPr/>
            </p:nvSpPr>
            <p:spPr>
              <a:xfrm>
                <a:off x="7361511" y="2832247"/>
                <a:ext cx="494100" cy="2923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300" b="0" i="0" u="none" strike="noStrike" cap="none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NIC</a:t>
                </a:r>
                <a:endParaRPr sz="1300" b="0" i="0" u="none" strike="noStrike" cap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1" name="Google Shape;321;p37"/>
            <p:cNvSpPr/>
            <p:nvPr/>
          </p:nvSpPr>
          <p:spPr>
            <a:xfrm>
              <a:off x="5094275" y="2913950"/>
              <a:ext cx="980700" cy="7974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2" name="Google Shape;322;p37"/>
            <p:cNvSpPr txBox="1"/>
            <p:nvPr/>
          </p:nvSpPr>
          <p:spPr>
            <a:xfrm>
              <a:off x="4494197" y="2609094"/>
              <a:ext cx="1135014" cy="2923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공유 메모리</a:t>
              </a:r>
              <a:endParaRPr sz="13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endParaRPr>
            </a:p>
          </p:txBody>
        </p:sp>
        <p:sp>
          <p:nvSpPr>
            <p:cNvPr id="323" name="Google Shape;323;p37"/>
            <p:cNvSpPr/>
            <p:nvPr/>
          </p:nvSpPr>
          <p:spPr>
            <a:xfrm rot="2700000">
              <a:off x="5778579" y="3887644"/>
              <a:ext cx="1142967" cy="30759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 rot="-2700000">
              <a:off x="5778579" y="2417944"/>
              <a:ext cx="1142967" cy="307591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11;p37"/>
          <p:cNvSpPr txBox="1">
            <a:spLocks noGrp="1"/>
          </p:cNvSpPr>
          <p:nvPr>
            <p:ph type="body" idx="1"/>
          </p:nvPr>
        </p:nvSpPr>
        <p:spPr>
          <a:xfrm>
            <a:off x="340758" y="1029317"/>
            <a:ext cx="8570833" cy="3051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</a:t>
            </a: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커널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페이지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리매핑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	(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APP -&gt;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커널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) (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담당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CPU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를 둬서 작동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MMU(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메모리 관리 장치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테이블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를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수정하여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커널 버퍼 메모리를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재매핑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시킴</a:t>
            </a: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NIC 메모리와 커널 메모리 간 데이터를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전송하는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방식</a:t>
            </a: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커널과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NIC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의 간접 메모리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주소를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동일한 실제 메모리 영역으로 매핑시켜  동일 영역의 데이터의 입출력이 진행</a:t>
            </a: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송신측은 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COW(Copy On Write)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기법을 사용하여 소켓 인터페이스의 복사 형식을 만족 시킴</a:t>
            </a:r>
          </a:p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응용 프로그램의 인터페이스에 대해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호환성을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가짐</a:t>
            </a: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네트워킹 코드 중 일부를 수정해야 한다는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단점을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가짐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204781"/>
            <a:ext cx="91440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schemeClr val="bg2">
                    <a:lumMod val="40000"/>
                    <a:lumOff val="60000"/>
                  </a:schemeClr>
                </a:solidFill>
              </a:rPr>
              <a:t>MMU (Memory Management Unit) </a:t>
            </a:r>
            <a:r>
              <a:rPr lang="ko-KR" altLang="en-US" sz="110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endParaRPr lang="en-US" altLang="ko-KR" sz="110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110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메모리 관리 장치  </a:t>
            </a:r>
            <a:r>
              <a:rPr lang="en-US" altLang="ko-KR" sz="110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CPU</a:t>
            </a:r>
            <a:r>
              <a:rPr lang="ko-KR" altLang="en-US" sz="110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가 메모리에 접근 하는 것을 관리하는 하드웨어 부품</a:t>
            </a:r>
            <a:endParaRPr lang="ko-KR" altLang="en-US" sz="110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ko-KR" altLang="en-US" sz="110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COW </a:t>
            </a:r>
            <a:r>
              <a:rPr lang="ko-KR" altLang="en-US" sz="1100">
                <a:solidFill>
                  <a:schemeClr val="bg2">
                    <a:lumMod val="40000"/>
                    <a:lumOff val="60000"/>
                  </a:schemeClr>
                </a:solidFill>
              </a:rPr>
              <a:t>(Copy On Write) : </a:t>
            </a:r>
          </a:p>
          <a:p>
            <a:r>
              <a:rPr lang="ko-KR" altLang="en-US" sz="1100">
                <a:solidFill>
                  <a:schemeClr val="bg2">
                    <a:lumMod val="40000"/>
                    <a:lumOff val="60000"/>
                  </a:schemeClr>
                </a:solidFill>
              </a:rPr>
              <a:t>기록사항 발생 시에 복사하는 기능으로 즉각적인 데이터의 복사로 인한 기억공간 낭비를 지연하거나 방지하는 최적화 기법.</a:t>
            </a:r>
          </a:p>
          <a:p>
            <a:r>
              <a:rPr lang="ko-KR" altLang="en-US" sz="1100">
                <a:solidFill>
                  <a:schemeClr val="bg2">
                    <a:lumMod val="40000"/>
                    <a:lumOff val="60000"/>
                  </a:schemeClr>
                </a:solidFill>
              </a:rPr>
              <a:t>자식 프로세스가 시작할 때 부모의 페이지를 기록사항이 발생할 때까지 함께 사용하도록 하는 방식</a:t>
            </a:r>
          </a:p>
        </p:txBody>
      </p:sp>
      <p:sp>
        <p:nvSpPr>
          <p:cNvPr id="8" name="Google Shape;312;p3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오프로드 기법의 구현 방식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참고 문서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70" name="Google Shape;370;p40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/>
              <a:t>TCP Offload Engine(TOE) 제품 동향</a:t>
            </a:r>
          </a:p>
          <a:p>
            <a:pPr marL="114300" indent="0">
              <a:buNone/>
            </a:pPr>
            <a:r>
              <a:rPr lang="ko-KR" altLang="en-US" smtClean="0">
                <a:hlinkClick r:id="rId3"/>
              </a:rPr>
              <a:t>https</a:t>
            </a:r>
            <a:r>
              <a:rPr lang="ko-KR" altLang="en-US">
                <a:hlinkClick r:id="rId3"/>
              </a:rPr>
              <a:t>://</a:t>
            </a:r>
            <a:r>
              <a:rPr lang="ko-KR" altLang="en-US" smtClean="0">
                <a:hlinkClick r:id="rId3"/>
              </a:rPr>
              <a:t>www.itfind.or.kr/WZIN/jugidong/1167/116701.htm</a:t>
            </a:r>
            <a:endParaRPr lang="en-US" altLang="ko-KR" smtClean="0"/>
          </a:p>
          <a:p>
            <a:pPr marL="114300" indent="0">
              <a:buNone/>
            </a:pPr>
            <a:endParaRPr lang="ko-KR" altLang="en-US"/>
          </a:p>
          <a:p>
            <a:pPr marL="114300" indent="0">
              <a:buNone/>
            </a:pPr>
            <a:r>
              <a:rPr lang="ko-KR" altLang="en-US"/>
              <a:t>TCP Offload 기술에 관한 연구</a:t>
            </a:r>
          </a:p>
          <a:p>
            <a:pPr marL="114300" indent="0">
              <a:buNone/>
            </a:pPr>
            <a:r>
              <a:rPr lang="ko-KR" altLang="en-US" smtClean="0">
                <a:hlinkClick r:id="rId4"/>
              </a:rPr>
              <a:t>https</a:t>
            </a:r>
            <a:r>
              <a:rPr lang="ko-KR" altLang="en-US">
                <a:hlinkClick r:id="rId4"/>
              </a:rPr>
              <a:t>://</a:t>
            </a:r>
            <a:r>
              <a:rPr lang="ko-KR" altLang="en-US" smtClean="0">
                <a:hlinkClick r:id="rId4"/>
              </a:rPr>
              <a:t>www.koreascience.or.kr/article/CFKO200221138087172.pdf</a:t>
            </a:r>
            <a:endParaRPr lang="en-US" altLang="ko-KR" smtClean="0"/>
          </a:p>
          <a:p>
            <a:pPr marL="114300" indent="0">
              <a:buNone/>
            </a:pPr>
            <a:endParaRPr lang="ko-KR" altLang="en-US"/>
          </a:p>
          <a:p>
            <a:pPr marL="114300" indent="0">
              <a:buNone/>
            </a:pPr>
            <a:r>
              <a:rPr lang="ko-KR" altLang="en-US"/>
              <a:t>TOE Engine 설명 및 그림</a:t>
            </a:r>
          </a:p>
          <a:p>
            <a:pPr marL="114300" indent="0">
              <a:buNone/>
            </a:pPr>
            <a:r>
              <a:rPr lang="ko-KR" altLang="en-US" smtClean="0">
                <a:hlinkClick r:id="rId5"/>
              </a:rPr>
              <a:t>http</a:t>
            </a:r>
            <a:r>
              <a:rPr lang="ko-KR" altLang="en-US">
                <a:hlinkClick r:id="rId5"/>
              </a:rPr>
              <a:t>://</a:t>
            </a:r>
            <a:r>
              <a:rPr lang="ko-KR" altLang="en-US" smtClean="0">
                <a:hlinkClick r:id="rId5"/>
              </a:rPr>
              <a:t>www.solway.co.kr/bbs/board.php?bo_table=card_toe&amp;sca=100G</a:t>
            </a:r>
            <a:endParaRPr lang="en-US" altLang="ko-KR" smtClean="0"/>
          </a:p>
          <a:p>
            <a:pPr marL="114300" indent="0">
              <a:buNone/>
            </a:pPr>
            <a:endParaRPr lang="ko-KR" altLang="en-US"/>
          </a:p>
          <a:p>
            <a:pPr marL="114300" indent="0">
              <a:buNone/>
            </a:pPr>
            <a:r>
              <a:rPr lang="ko-KR" altLang="en-US"/>
              <a:t>TCP/IP에서의 Zero-copy 매커니즘 연구</a:t>
            </a:r>
          </a:p>
          <a:p>
            <a:pPr marL="114300" indent="0">
              <a:buNone/>
            </a:pPr>
            <a:r>
              <a:rPr lang="ko-KR" altLang="en-US" smtClean="0">
                <a:hlinkClick r:id="rId6"/>
              </a:rPr>
              <a:t>https</a:t>
            </a:r>
            <a:r>
              <a:rPr lang="ko-KR" altLang="en-US">
                <a:hlinkClick r:id="rId6"/>
              </a:rPr>
              <a:t>://scienceon.kisti.re.kr/commons/util/originalView.do?cn=JAKO200826835631194&amp;oCn=JAKO200826835631194&amp;dbt=JAKO&amp;journal=NJOU00564564</a:t>
            </a:r>
            <a:endParaRPr lang="ko-KR" altLang="en-US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>
            <a:spLocks noGrp="1"/>
          </p:cNvSpPr>
          <p:nvPr>
            <p:ph type="ctrTitle"/>
          </p:nvPr>
        </p:nvSpPr>
        <p:spPr>
          <a:xfrm>
            <a:off x="311708" y="6356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네트워크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1"/>
          </p:nvPr>
        </p:nvSpPr>
        <p:spPr>
          <a:xfrm>
            <a:off x="311700" y="2725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/>
              <a:t>IPv4/IPv6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</a:t>
            </a:r>
            <a:r>
              <a:rPr lang="ko" sz="1800"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Address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2" name="Google Shape;382;p4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 smtClean="0"/>
              <a:t>IP </a:t>
            </a:r>
            <a:r>
              <a:rPr lang="ko-KR" altLang="en-US"/>
              <a:t>주소란?</a:t>
            </a:r>
          </a:p>
          <a:p>
            <a:pPr marL="114300" indent="0">
              <a:buNone/>
            </a:pPr>
            <a:r>
              <a:rPr lang="ko-KR" altLang="en-US"/>
              <a:t>인터넷 상에서 통신하기 위해 컴퓨터 및 통신장비의 식별, 분류를 위해 부여하는 번호로</a:t>
            </a:r>
          </a:p>
          <a:p>
            <a:pPr marL="114300" indent="0">
              <a:buNone/>
            </a:pPr>
            <a:r>
              <a:rPr lang="ko-KR" altLang="en-US"/>
              <a:t>IPv4, IPv6 2가지 종류로 구분</a:t>
            </a:r>
          </a:p>
          <a:p>
            <a:endParaRPr lang="ko-KR" altLang="en-US"/>
          </a:p>
          <a:p>
            <a:pPr marL="114300" indent="0">
              <a:buNone/>
            </a:pPr>
            <a:r>
              <a:rPr lang="ko-KR" altLang="en-US"/>
              <a:t>일반 사용자일 경우 활용하는 IP주소는 대부분 IPv4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IPv4의 주소 체계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8" name="Google Shape;388;p4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160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/>
              <a:t>IP(Internet Protocol)의 v4, 즉 네 번째 버전을 의미</a:t>
            </a:r>
          </a:p>
          <a:p>
            <a:pPr marL="114300" indent="0">
              <a:buNone/>
            </a:pPr>
            <a:r>
              <a:rPr lang="ko-KR" altLang="en-US"/>
              <a:t>32비트 주소 체계를 사용하며, 네 부분으로 나뉨</a:t>
            </a:r>
          </a:p>
          <a:p>
            <a:pPr marL="114300" indent="0">
              <a:buNone/>
            </a:pPr>
            <a:r>
              <a:rPr lang="ko-KR" altLang="en-US"/>
              <a:t>각 부분은 0~255까지의 3자리 수로 표현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3032412" y="4590600"/>
            <a:ext cx="344790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Do Hyeon"/>
                <a:ea typeface="Do Hyeon"/>
                <a:cs typeface="Do Hyeon"/>
                <a:sym typeface="Do Hyeon"/>
              </a:rPr>
              <a:t>옥텟(octet) : 점으로 구분된 각 숫자의 단위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390" name="Google Shape;3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238" y="2571738"/>
            <a:ext cx="46958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IPv4의 특징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96" name="Google Shape;396;p4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/>
              <a:t>패킷의 단편화 </a:t>
            </a:r>
          </a:p>
          <a:p>
            <a:pPr marL="114300" indent="0">
              <a:buNone/>
            </a:pPr>
            <a:r>
              <a:rPr lang="ko-KR" altLang="en-US"/>
              <a:t>송수신 주소는 32bit로 주소지정</a:t>
            </a:r>
          </a:p>
          <a:p>
            <a:pPr marL="114300" indent="0">
              <a:buNone/>
            </a:pPr>
            <a:r>
              <a:rPr lang="ko-KR" altLang="en-US"/>
              <a:t>주소 공간의 부족</a:t>
            </a:r>
          </a:p>
          <a:p>
            <a:pPr marL="114300" indent="0">
              <a:buNone/>
            </a:pPr>
            <a:r>
              <a:rPr lang="ko-KR" altLang="en-US"/>
              <a:t>최대 패킷 사이즈는 65,535</a:t>
            </a:r>
          </a:p>
          <a:p>
            <a:pPr marL="114300" indent="0">
              <a:buNone/>
            </a:pPr>
            <a:r>
              <a:rPr lang="ko-KR" altLang="en-US"/>
              <a:t>오류검출 기능이 데이터에 대해서는 없고 헤더 부분만을 대상으로 함</a:t>
            </a:r>
          </a:p>
          <a:p>
            <a:pPr marL="114300" indent="0">
              <a:buNone/>
            </a:pPr>
            <a:r>
              <a:rPr lang="ko-KR" altLang="en-US"/>
              <a:t>패킷이 망을 통해 전달되는 동안의 생명이 유한</a:t>
            </a:r>
          </a:p>
          <a:p>
            <a:pPr marL="114300" indent="0">
              <a:buNone/>
            </a:pPr>
            <a:r>
              <a:rPr lang="ko-KR" altLang="en-US"/>
              <a:t>바로 상위 계층 프로토콜이 어떤 프로토콜인지 알리는 필드가 IPv4 패킷 내부에 있음</a:t>
            </a:r>
          </a:p>
          <a:p>
            <a:endParaRPr lang="ko-KR" altLang="en-US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0212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856"/>
              <a:buFont typeface="Arial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TCP/IP 프로토콜 기반 </a:t>
            </a:r>
            <a:r>
              <a:rPr lang="ko" sz="2500" smtClean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데이터</a:t>
            </a:r>
            <a:r>
              <a:rPr lang="en-US" altLang="ko" sz="2500" smtClean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 sz="2500" smtClean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전송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11700" y="989556"/>
            <a:ext cx="8520600" cy="276743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TCP/IP 프로토콜을 기반으로 데이터를 전송할 경우 다음과 같은 과정을 따른다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altLang="ko-KR" sz="15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en-US" altLang="ko-KR" sz="15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전송할 데이터를 4 ~ 64KB 크기로 TCP/IP 소켓 인터페이스에 저장</a:t>
            </a:r>
          </a:p>
          <a:p>
            <a:pPr marL="114300" indent="0">
              <a:buNone/>
            </a:pPr>
            <a:endParaRPr lang="en-US" altLang="ko-KR" sz="15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2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. OS는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데이터를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MTU (최대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전송 단위)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사이즈로 분할한 후 TCP 헤더를 추가</a:t>
            </a:r>
          </a:p>
          <a:p>
            <a:pPr marL="114300" indent="0">
              <a:buNone/>
            </a:pPr>
            <a:endParaRPr lang="en-US" altLang="ko-KR" sz="15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3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. OS는 데이터를 NIC(Network Interface Card)의 송신부 큐로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복사</a:t>
            </a:r>
            <a:endParaRPr lang="en-US" altLang="ko-KR" sz="15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endParaRPr lang="en-US" altLang="ko-KR" sz="150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4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. NIC는 전송을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수행하며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 전송 종료 인터럽트를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발생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1700" y="3957422"/>
            <a:ext cx="857388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소켓 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인터페이스</a:t>
            </a:r>
            <a:endParaRPr lang="ko-KR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OS</a:t>
            </a:r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에서 제공되는 통신 프로토콜과 응용 프로그램간의 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인터페이스</a:t>
            </a:r>
            <a:endParaRPr lang="en-US" altLang="ko-KR" sz="11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ko-KR" alt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MTU(Maximum Transmission Unit, 최대 전송 단위):</a:t>
            </a:r>
          </a:p>
          <a:p>
            <a:r>
              <a:rPr lang="en-US" altLang="ko-KR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ko-KR" altLang="en-US" sz="11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TCP/IP </a:t>
            </a:r>
            <a:r>
              <a: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네트워크 등과 같은 패킷/프레임 기반의 네트워크에서 전송될 수 있는 패킷이나 프레임의 최대 크기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IPv4의 클래스 계층 구조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02" name="Google Shape;402;p4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/>
              <a:t>IPv4의 주소는 32비트로, 비트로 구분함에도 네트워크 ID를 크게 만들거나 호스트 ID를 작게 만들어 네트워크 크기를 조정할 수도 있으며 네트워크의 크기에 따라는 클래스라는 개념으로 </a:t>
            </a:r>
            <a:r>
              <a:rPr lang="ko-KR" altLang="en-US" smtClean="0"/>
              <a:t>구분</a:t>
            </a:r>
            <a:endParaRPr lang="en-US" altLang="ko-KR" smtClean="0"/>
          </a:p>
          <a:p>
            <a:pPr marL="114300" indent="0">
              <a:buNone/>
            </a:pPr>
            <a:endParaRPr lang="ko-KR" altLang="en-US"/>
          </a:p>
          <a:p>
            <a:pPr marL="114300" indent="0">
              <a:buNone/>
            </a:pPr>
            <a:r>
              <a:rPr lang="ko-KR" altLang="en-US"/>
              <a:t>소규모 네트워크에 해당하는 가정용 네트워크는 주로 C클래스 사용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22242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03" name="Google Shape;403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951450"/>
            <a:ext cx="4002260" cy="162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0023" y="2951450"/>
            <a:ext cx="4305553" cy="162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>
            <a:spLocks noGrp="1"/>
          </p:cNvSpPr>
          <p:nvPr>
            <p:ph type="title"/>
          </p:nvPr>
        </p:nvSpPr>
        <p:spPr>
          <a:xfrm>
            <a:off x="311700" y="215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서브네팅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10" name="Google Shape;410;p46"/>
          <p:cNvSpPr txBox="1">
            <a:spLocks noGrp="1"/>
          </p:cNvSpPr>
          <p:nvPr>
            <p:ph type="body" idx="1"/>
          </p:nvPr>
        </p:nvSpPr>
        <p:spPr>
          <a:xfrm>
            <a:off x="311700" y="922800"/>
            <a:ext cx="8520600" cy="1404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/>
              <a:t>IP주소 낭비를 방지하기 위해 원본 네트워크를 여러개의 서브넷으로 분리하는 과정 </a:t>
            </a:r>
          </a:p>
          <a:p>
            <a:pPr marL="114300" indent="0">
              <a:buNone/>
            </a:pPr>
            <a:r>
              <a:rPr lang="ko-KR" altLang="en-US"/>
              <a:t>하나의 큰 네트워크를 몇 개의 작은 논리적인 네트워크로 분할하여 사용하는 방식</a:t>
            </a:r>
          </a:p>
          <a:p>
            <a:pPr marL="114300" indent="0">
              <a:buNone/>
            </a:pPr>
            <a:r>
              <a:rPr lang="ko-KR" altLang="en-US"/>
              <a:t>서브네팅에서는 호스트 식별자를 다시 서브넷 식별자와 호스트 식별자로 세분화</a:t>
            </a:r>
          </a:p>
          <a:p>
            <a:pPr marL="114300" indent="0">
              <a:buNone/>
            </a:pPr>
            <a:r>
              <a:rPr lang="ko-KR" altLang="en-US"/>
              <a:t>서브넷 마스킹 : IP 주소로부터 서브넷 주소만을 식별할 수 있는 방법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11" name="Google Shape;411;p46"/>
          <p:cNvSpPr txBox="1">
            <a:spLocks noGrp="1"/>
          </p:cNvSpPr>
          <p:nvPr>
            <p:ph type="body" idx="1"/>
          </p:nvPr>
        </p:nvSpPr>
        <p:spPr>
          <a:xfrm>
            <a:off x="188450" y="4473950"/>
            <a:ext cx="6426900" cy="6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220">
                <a:solidFill>
                  <a:srgbClr val="333333"/>
                </a:solidFill>
                <a:latin typeface="Do Hyeon"/>
                <a:ea typeface="Do Hyeon"/>
                <a:cs typeface="Do Hyeon"/>
                <a:sym typeface="Do Hyeon"/>
              </a:rPr>
              <a:t>서브넷 : IP 주소에서 네트워크 영역을 부분적으로 나눈 부분 네트워크</a:t>
            </a:r>
            <a:endParaRPr sz="1220">
              <a:solidFill>
                <a:srgbClr val="33333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220">
                <a:solidFill>
                  <a:srgbClr val="333333"/>
                </a:solidFill>
                <a:latin typeface="Do Hyeon"/>
                <a:ea typeface="Do Hyeon"/>
                <a:cs typeface="Do Hyeon"/>
                <a:sym typeface="Do Hyeon"/>
              </a:rPr>
              <a:t>서브넷 마스크 : 서브넷을 만들 때 사용되는 것이 바로 서브넷 마스크</a:t>
            </a:r>
            <a:endParaRPr sz="1220">
              <a:solidFill>
                <a:srgbClr val="333333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91440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ko" sz="1220">
                <a:solidFill>
                  <a:srgbClr val="333333"/>
                </a:solidFill>
                <a:latin typeface="Do Hyeon"/>
                <a:ea typeface="Do Hyeon"/>
                <a:cs typeface="Do Hyeon"/>
                <a:sym typeface="Do Hyeon"/>
              </a:rPr>
              <a:t>  서브넷 마스크는 IP 주소 체계의 Network ID와 Host ID를 분리하는 역할</a:t>
            </a:r>
            <a:endParaRPr sz="1220">
              <a:solidFill>
                <a:srgbClr val="333333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12" name="Google Shape;412;p46"/>
          <p:cNvGrpSpPr/>
          <p:nvPr/>
        </p:nvGrpSpPr>
        <p:grpSpPr>
          <a:xfrm>
            <a:off x="2005874" y="2327523"/>
            <a:ext cx="5132247" cy="1820185"/>
            <a:chOff x="1856525" y="2122050"/>
            <a:chExt cx="5430949" cy="1752875"/>
          </a:xfrm>
        </p:grpSpPr>
        <p:pic>
          <p:nvPicPr>
            <p:cNvPr id="413" name="Google Shape;413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56525" y="2122050"/>
              <a:ext cx="5430949" cy="1676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4" name="Google Shape;414;p46"/>
            <p:cNvCxnSpPr/>
            <p:nvPr/>
          </p:nvCxnSpPr>
          <p:spPr>
            <a:xfrm>
              <a:off x="5175100" y="3128875"/>
              <a:ext cx="0" cy="526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5" name="Google Shape;415;p46"/>
            <p:cNvSpPr/>
            <p:nvPr/>
          </p:nvSpPr>
          <p:spPr>
            <a:xfrm>
              <a:off x="5175100" y="3568625"/>
              <a:ext cx="1012800" cy="30630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>
            <a:spLocks noGrp="1"/>
          </p:cNvSpPr>
          <p:nvPr>
            <p:ph type="title"/>
          </p:nvPr>
        </p:nvSpPr>
        <p:spPr>
          <a:xfrm>
            <a:off x="311700" y="198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슈퍼네팅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21" name="Google Shape;421;p47"/>
          <p:cNvSpPr txBox="1">
            <a:spLocks noGrp="1"/>
          </p:cNvSpPr>
          <p:nvPr>
            <p:ph type="body" idx="1"/>
          </p:nvPr>
        </p:nvSpPr>
        <p:spPr>
          <a:xfrm>
            <a:off x="311699" y="906375"/>
            <a:ext cx="8785917" cy="1843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/>
              <a:t>C 클래스에서 사용할 수 있는 호스트의 수는 254개로 제한</a:t>
            </a:r>
          </a:p>
          <a:p>
            <a:pPr marL="114300" indent="0">
              <a:buNone/>
            </a:pPr>
            <a:r>
              <a:rPr lang="ko-KR" altLang="en-US"/>
              <a:t>여러 개의 C클래스 주소를 묶어 하나의 네트워크로 구성하는 슈퍼네팅을 사용</a:t>
            </a:r>
          </a:p>
          <a:p>
            <a:pPr marL="114300" indent="0">
              <a:buNone/>
            </a:pPr>
            <a:r>
              <a:rPr lang="ko-KR" altLang="en-US"/>
              <a:t>네트워크 식별자 중 일부를 호스트 식별자로 사용하는 방법</a:t>
            </a:r>
          </a:p>
          <a:p>
            <a:pPr marL="114300" indent="0">
              <a:buNone/>
            </a:pPr>
            <a:r>
              <a:rPr lang="ko-KR" altLang="en-US"/>
              <a:t>통합하는 C 클래스 주소 개수는 2의 지수 승이어야 하며 순차적인 주소를 가져야 함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422" name="Google Shape;422;p47"/>
          <p:cNvGrpSpPr/>
          <p:nvPr/>
        </p:nvGrpSpPr>
        <p:grpSpPr>
          <a:xfrm>
            <a:off x="1697988" y="2480275"/>
            <a:ext cx="5748024" cy="2365900"/>
            <a:chOff x="1813175" y="2363275"/>
            <a:chExt cx="5748024" cy="2365900"/>
          </a:xfrm>
        </p:grpSpPr>
        <p:pic>
          <p:nvPicPr>
            <p:cNvPr id="423" name="Google Shape;423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13175" y="2363275"/>
              <a:ext cx="5748024" cy="23659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4" name="Google Shape;424;p47"/>
            <p:cNvCxnSpPr/>
            <p:nvPr/>
          </p:nvCxnSpPr>
          <p:spPr>
            <a:xfrm>
              <a:off x="6368475" y="3790175"/>
              <a:ext cx="0" cy="5262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5" name="Google Shape;425;p47"/>
            <p:cNvSpPr/>
            <p:nvPr/>
          </p:nvSpPr>
          <p:spPr>
            <a:xfrm flipH="1">
              <a:off x="6109575" y="4229925"/>
              <a:ext cx="258900" cy="180600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IPv6의 주소 체계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31" name="Google Shape;431;p48"/>
          <p:cNvSpPr txBox="1">
            <a:spLocks noGrp="1"/>
          </p:cNvSpPr>
          <p:nvPr>
            <p:ph type="body" idx="1"/>
          </p:nvPr>
        </p:nvSpPr>
        <p:spPr>
          <a:xfrm>
            <a:off x="384150" y="1025637"/>
            <a:ext cx="8520600" cy="30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 sz="1600"/>
              <a:t>IPv4의 주소 공간 부족으로 인해 개발됨</a:t>
            </a:r>
          </a:p>
          <a:p>
            <a:pPr marL="114300" indent="0">
              <a:buNone/>
            </a:pPr>
            <a:r>
              <a:rPr lang="ko-KR" altLang="en-US" sz="1600"/>
              <a:t>16비트 단위로 나누어지며 4자리 16진수 8블럭으로 표현한다. 콜론( : )으로 구분</a:t>
            </a:r>
          </a:p>
          <a:p>
            <a:pPr marL="114300" indent="0">
              <a:buNone/>
            </a:pPr>
            <a:r>
              <a:rPr lang="ko-KR" altLang="en-US" sz="1600"/>
              <a:t>128비트로 되어 있어 3.4x1038 개의 주소를 만들 수 있음(사실상 무한대)</a:t>
            </a:r>
          </a:p>
          <a:p>
            <a:pPr marL="114300" indent="0">
              <a:buNone/>
            </a:pPr>
            <a:r>
              <a:rPr lang="ko-KR" altLang="en-US" sz="1600"/>
              <a:t>IPv6 주소는 IPv6주소 / 접두부(Prefix) 길이 형태로 표시 	ex) 2002:dbf0:43e3:0001:d4ab:03c3:b2a7:5762/64 일때</a:t>
            </a:r>
          </a:p>
          <a:p>
            <a:pPr marL="114300" indent="0">
              <a:buNone/>
            </a:pPr>
            <a:r>
              <a:rPr lang="ko-KR" altLang="en-US" sz="1600"/>
              <a:t>     	    접두부(Prefix) :2002:dbf0:43e3:0001 (64bit)</a:t>
            </a:r>
          </a:p>
          <a:p>
            <a:pPr marL="114300" indent="0">
              <a:buNone/>
            </a:pPr>
            <a:r>
              <a:rPr lang="ko-KR" altLang="en-US" sz="1600"/>
              <a:t>현재는 IPv4와 IPv6를 혼용해서 사용 (전환에 많은 시간과 비용 문제 발생)</a:t>
            </a:r>
          </a:p>
          <a:p>
            <a:pPr marL="114300" indent="0">
              <a:buNone/>
            </a:pPr>
            <a:r>
              <a:rPr lang="ko-KR" altLang="en-US" sz="1600"/>
              <a:t>라우터에 할당된 64bit Prefix와 인터페이스에 부여되어 있는 MAC 어드레스의 조합을 통해 총 128bit의 IPv6 주소가 자동으로 생성</a:t>
            </a: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endParaRPr sz="1688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7008525" y="4286450"/>
            <a:ext cx="30000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IPv6 주소가 어떻게 만들어지는지에 대한 내용이 없습니다~~~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6 주소는 4 주소체계와 다르게 생성됩니다. 해당 부분 넣어주세요~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뒤에 보니 IPv6의 구성에 나와 있네요~ 잘 확인하여 넣어주세요~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&gt; 해결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33" name="Google Shape;433;p48"/>
          <p:cNvPicPr preferRelativeResize="0"/>
          <p:nvPr/>
        </p:nvPicPr>
        <p:blipFill rotWithShape="1">
          <a:blip r:embed="rId3">
            <a:alphaModFix/>
          </a:blip>
          <a:srcRect b="18520"/>
          <a:stretch/>
        </p:blipFill>
        <p:spPr>
          <a:xfrm>
            <a:off x="1943800" y="3942300"/>
            <a:ext cx="4923000" cy="9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IPv6의 구성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439" name="Google Shape;4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825" y="694300"/>
            <a:ext cx="7561750" cy="425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IPv6의 특징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45" name="Google Shape;445;p50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832300" cy="42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 smtClean="0"/>
              <a:t>호스트 </a:t>
            </a:r>
            <a:r>
              <a:rPr lang="ko-KR" altLang="en-US"/>
              <a:t>주소 자동 설정</a:t>
            </a:r>
          </a:p>
          <a:p>
            <a:pPr marL="114300" indent="0">
              <a:buNone/>
            </a:pPr>
            <a:r>
              <a:rPr lang="ko-KR" altLang="en-US"/>
              <a:t>	네트워크 관리자로부터 IP주소를 부여받아 수동으로 설정해야 했던 </a:t>
            </a:r>
            <a:endParaRPr lang="en-US" altLang="ko-KR" smtClean="0"/>
          </a:p>
          <a:p>
            <a:pPr marL="114300" indent="0">
              <a:buNone/>
            </a:pPr>
            <a:r>
              <a:rPr lang="ko-KR" altLang="en-US" smtClean="0"/>
              <a:t>IPv4</a:t>
            </a:r>
            <a:r>
              <a:rPr lang="ko-KR" altLang="en-US"/>
              <a:t>와는 달리</a:t>
            </a:r>
          </a:p>
          <a:p>
            <a:pPr marL="114300" indent="0">
              <a:buNone/>
            </a:pPr>
            <a:r>
              <a:rPr lang="ko-KR" altLang="en-US"/>
              <a:t>IPv6 호스트는 IPv6 네트워크에 접속하는 순간 자동적으로 네트워크 주소를 부여받음</a:t>
            </a:r>
          </a:p>
          <a:p>
            <a:pPr marL="114300" indent="0">
              <a:buNone/>
            </a:pPr>
            <a:r>
              <a:rPr lang="ko-KR" altLang="en-US"/>
              <a:t>확장성</a:t>
            </a:r>
          </a:p>
          <a:p>
            <a:pPr marL="114300" indent="0">
              <a:buNone/>
            </a:pPr>
            <a:r>
              <a:rPr lang="ko-KR" altLang="en-US"/>
              <a:t>	기존의 IPv4 주소 체계를 128비트 크기로 확장한 주소 체계</a:t>
            </a:r>
          </a:p>
          <a:p>
            <a:pPr marL="114300" indent="0">
              <a:buNone/>
            </a:pPr>
            <a:r>
              <a:rPr lang="ko-KR" altLang="en-US"/>
              <a:t>인증 및 보안</a:t>
            </a:r>
          </a:p>
          <a:p>
            <a:pPr marL="114300" indent="0">
              <a:buNone/>
            </a:pPr>
            <a:r>
              <a:rPr lang="ko-KR" altLang="en-US"/>
              <a:t>	패킷 출처 인증과 데이터 무결성 및 비밀보장 기능을 확장헤더에 추가</a:t>
            </a:r>
          </a:p>
          <a:p>
            <a:pPr marL="114300" indent="0">
              <a:buNone/>
            </a:pPr>
            <a:r>
              <a:rPr lang="ko-KR" altLang="en-US"/>
              <a:t>축약성</a:t>
            </a:r>
          </a:p>
          <a:p>
            <a:pPr marL="114300" indent="0">
              <a:buNone/>
            </a:pPr>
            <a:r>
              <a:rPr lang="ko-KR" altLang="en-US"/>
              <a:t>	0은 표시하지 않을 수 있다. ex) 1021:00C1 =&gt; 1021:C1</a:t>
            </a: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AutoNum type="arabicPeriod"/>
            </a:pP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IPv6의 주소 생성 방법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52" name="Google Shape;452;p51"/>
          <p:cNvSpPr txBox="1">
            <a:spLocks noGrp="1"/>
          </p:cNvSpPr>
          <p:nvPr>
            <p:ph type="body" idx="1"/>
          </p:nvPr>
        </p:nvSpPr>
        <p:spPr>
          <a:xfrm>
            <a:off x="172375" y="1135425"/>
            <a:ext cx="9079500" cy="3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 sz="1600"/>
              <a:t>수동 주소 설정</a:t>
            </a:r>
          </a:p>
          <a:p>
            <a:pPr marL="114300" indent="0">
              <a:buNone/>
            </a:pPr>
            <a:r>
              <a:rPr lang="ko-KR" altLang="en-US" sz="1600"/>
              <a:t>운용자가 상위 64비트(IP Prefix)를 제외한 하위 64비트(Interface ID)를 수동으로 입력하는 방식</a:t>
            </a:r>
          </a:p>
          <a:p>
            <a:pPr marL="114300" indent="0">
              <a:buNone/>
            </a:pPr>
            <a:r>
              <a:rPr lang="ko-KR" altLang="en-US" sz="1600"/>
              <a:t>동적 주소 자동 설정(Dynamic Address Autoconfiguration)</a:t>
            </a:r>
          </a:p>
          <a:p>
            <a:pPr marL="114300" indent="0">
              <a:buNone/>
            </a:pPr>
            <a:r>
              <a:rPr lang="ko-KR" altLang="en-US" sz="1600"/>
              <a:t>상태 보존형 주소 자동설정(Stateful Address Auto-configuration)</a:t>
            </a:r>
          </a:p>
          <a:p>
            <a:pPr marL="114300" indent="0">
              <a:buNone/>
            </a:pPr>
            <a:r>
              <a:rPr lang="ko-KR" altLang="en-US" sz="1600"/>
              <a:t>DHCP 서버를 활용하여 자동으로 설정하는 방식</a:t>
            </a:r>
          </a:p>
          <a:p>
            <a:endParaRPr lang="ko-KR" altLang="en-US" sz="1600"/>
          </a:p>
          <a:p>
            <a:pPr marL="114300" indent="0">
              <a:buNone/>
            </a:pPr>
            <a:r>
              <a:rPr lang="ko-KR" altLang="en-US" sz="1600"/>
              <a:t>상태 비보존형 주소 자동설정(Stateless Address Auto-configuration, SLAAC)</a:t>
            </a:r>
          </a:p>
          <a:p>
            <a:pPr marL="114300" indent="0">
              <a:buNone/>
            </a:pPr>
            <a:r>
              <a:rPr lang="ko-KR" altLang="en-US" sz="1600"/>
              <a:t>IPv6의 NDP(Neighbor Discovery Protocol)의 충돌 여부 확인 기능을 활용하여</a:t>
            </a:r>
          </a:p>
          <a:p>
            <a:pPr marL="114300" indent="0">
              <a:buNone/>
            </a:pPr>
            <a:r>
              <a:rPr lang="ko-KR" altLang="en-US" sz="1600"/>
              <a:t>DHCP 서버를 활용하지 않고 자동으로 설정하는 방식</a:t>
            </a:r>
          </a:p>
          <a:p>
            <a:endParaRPr lang="ko-KR" altLang="en-US" sz="1600"/>
          </a:p>
          <a:p>
            <a:endParaRPr lang="ko-KR" altLang="en-US"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IPv6 주소 구분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graphicFrame>
        <p:nvGraphicFramePr>
          <p:cNvPr id="458" name="Google Shape;458;p52"/>
          <p:cNvGraphicFramePr/>
          <p:nvPr/>
        </p:nvGraphicFramePr>
        <p:xfrm>
          <a:off x="272088" y="1403850"/>
          <a:ext cx="8599825" cy="2377260"/>
        </p:xfrm>
        <a:graphic>
          <a:graphicData uri="http://schemas.openxmlformats.org/drawingml/2006/table">
            <a:tbl>
              <a:tblPr>
                <a:noFill/>
                <a:tableStyleId>{2099EA89-112D-423D-B878-E23CAFF5D218}</a:tableStyleId>
              </a:tblPr>
              <a:tblGrid>
                <a:gridCol w="204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주소 유형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이진표현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IPv6 주소 표기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미지정 주소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0000...0(128)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::/128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IP주소 미설정 상태의 발신주소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루프백 주소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000...01(128)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::1/128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호스트의 loopback 인터페이스 주소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멀티캐스트 주소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11111111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FF00::/8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멀티캐스트 IPv6 주소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링크 로컬 주소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1111111010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FE80::/10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Link local 영역에서만 적용되는 주소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전역 유니캐스트 주소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이외 모든 영역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3400" y="868409"/>
            <a:ext cx="5094298" cy="14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3"/>
          <p:cNvPicPr preferRelativeResize="0"/>
          <p:nvPr/>
        </p:nvPicPr>
        <p:blipFill rotWithShape="1">
          <a:blip r:embed="rId4">
            <a:alphaModFix/>
          </a:blip>
          <a:srcRect r="31805"/>
          <a:stretch/>
        </p:blipFill>
        <p:spPr>
          <a:xfrm>
            <a:off x="6679475" y="2719975"/>
            <a:ext cx="2308599" cy="23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IPv6의 헤더 구조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1" y="2877891"/>
            <a:ext cx="66062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IPv6의 헤더는 총 40Byte로 구성되어 있으며, IPv4보다 훨씬 간단한 구조로 이루어져 있다.</a:t>
            </a:r>
          </a:p>
          <a:p>
            <a:r>
              <a:rPr lang="ko-KR" altLang="en-US"/>
              <a:t>이것은 기본 구성이며, 추가로 Option 또는 Padding 값이 생성될 수 있다. </a:t>
            </a:r>
          </a:p>
          <a:p>
            <a:r>
              <a:rPr lang="ko-KR" altLang="en-US"/>
              <a:t>Traffic Class		: 서비스 유형</a:t>
            </a:r>
          </a:p>
          <a:p>
            <a:r>
              <a:rPr lang="ko-KR" altLang="en-US"/>
              <a:t>Flow Label		: 혼잡알림, 패킷흐름 식별 라벨</a:t>
            </a:r>
          </a:p>
          <a:p>
            <a:r>
              <a:rPr lang="ko-KR" altLang="en-US"/>
              <a:t>Payload		: 유효 데이터의 길이</a:t>
            </a:r>
          </a:p>
          <a:p>
            <a:r>
              <a:rPr lang="ko-KR" altLang="en-US"/>
              <a:t>Next Header		: 다음 헤더의 프로토콜 타입</a:t>
            </a:r>
          </a:p>
          <a:p>
            <a:r>
              <a:rPr lang="ko-KR" altLang="en-US"/>
              <a:t>Hop Limit		: 허용된 TTL의 개수</a:t>
            </a:r>
          </a:p>
          <a:p>
            <a:r>
              <a:rPr lang="ko-KR" altLang="en-US"/>
              <a:t>Source/Destination : 송수신처의 주소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00" y="1215738"/>
            <a:ext cx="4396900" cy="27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4250" y="929875"/>
            <a:ext cx="3523649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4"/>
          <p:cNvSpPr txBox="1">
            <a:spLocks noGrp="1"/>
          </p:cNvSpPr>
          <p:nvPr>
            <p:ph type="title" idx="4294967295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IPv4와 IPv6 헤더 차이점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474" name="Google Shape;474;p54"/>
          <p:cNvCxnSpPr/>
          <p:nvPr/>
        </p:nvCxnSpPr>
        <p:spPr>
          <a:xfrm>
            <a:off x="855425" y="2494475"/>
            <a:ext cx="284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75" name="Google Shape;475;p54"/>
          <p:cNvSpPr txBox="1"/>
          <p:nvPr/>
        </p:nvSpPr>
        <p:spPr>
          <a:xfrm>
            <a:off x="1585025" y="2417838"/>
            <a:ext cx="138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IPv4 기본 헤더: 20 바이트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TCP/IP 프로토콜 기반 데이터 전송 방식의 문제점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789125"/>
            <a:ext cx="8520600" cy="4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프로세스는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매 패킷을 더할 때마다 패킷 헤더를 처리 → 대용량 데이터 전송 시 큰 부하로 작용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처리를 위해 OS는 문맥 교환을 실행 → 데이터 전송의 초기화 또는 종료가 필수적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송신 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영역에서 커널 영역으로, 커널 영역에서 NIC 패킷 버퍼로 두 번의 복사를 수행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수신 </a:t>
            </a: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NIC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버퍼에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저장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후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TCP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버퍼로, TCP 버퍼에서 애플리케이션 영역으로 세 번의 복사를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수행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⇒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복사로 인한 작업 시간의 증가를 해결하기 위한 방안 → TCP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OFFLOAD</a:t>
            </a: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14" name="Google Shape;114;p27"/>
          <p:cNvGrpSpPr/>
          <p:nvPr/>
        </p:nvGrpSpPr>
        <p:grpSpPr>
          <a:xfrm>
            <a:off x="5240015" y="3146231"/>
            <a:ext cx="2994599" cy="1997269"/>
            <a:chOff x="884849" y="3116575"/>
            <a:chExt cx="2994599" cy="1997269"/>
          </a:xfrm>
        </p:grpSpPr>
        <p:pic>
          <p:nvPicPr>
            <p:cNvPr id="115" name="Google Shape;115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84849" y="3116575"/>
              <a:ext cx="2994599" cy="1643951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16" name="Google Shape;116;p27"/>
            <p:cNvSpPr txBox="1"/>
            <p:nvPr/>
          </p:nvSpPr>
          <p:spPr>
            <a:xfrm>
              <a:off x="1127393" y="4744544"/>
              <a:ext cx="246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&lt;</a:t>
              </a:r>
              <a:r>
                <a:rPr lang="en-US" altLang="ko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3,4</a:t>
              </a:r>
              <a:r>
                <a:rPr lang="ko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" sz="12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송수신 경로별 복사 </a:t>
              </a:r>
              <a:r>
                <a:rPr lang="ko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발생</a:t>
              </a:r>
              <a:r>
                <a:rPr lang="en-US" altLang="ko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" sz="120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&gt;</a:t>
              </a:r>
              <a:endParaRPr sz="12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120" name="Google Shape;120;p27"/>
          <p:cNvCxnSpPr/>
          <p:nvPr/>
        </p:nvCxnSpPr>
        <p:spPr>
          <a:xfrm>
            <a:off x="5110570" y="3336456"/>
            <a:ext cx="0" cy="140970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27"/>
          <p:cNvCxnSpPr/>
          <p:nvPr/>
        </p:nvCxnSpPr>
        <p:spPr>
          <a:xfrm rot="10800000">
            <a:off x="8379378" y="3260256"/>
            <a:ext cx="0" cy="140970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27"/>
          <p:cNvSpPr txBox="1"/>
          <p:nvPr/>
        </p:nvSpPr>
        <p:spPr>
          <a:xfrm>
            <a:off x="4331026" y="3803106"/>
            <a:ext cx="72231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>
                    <a:lumMod val="85000"/>
                    <a:lumOff val="15000"/>
                  </a:schemeClr>
                </a:solidFill>
              </a:rPr>
              <a:t>수신측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3" name="Google Shape;123;p27"/>
          <p:cNvSpPr txBox="1"/>
          <p:nvPr/>
        </p:nvSpPr>
        <p:spPr>
          <a:xfrm>
            <a:off x="8407093" y="3803106"/>
            <a:ext cx="73690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>
                    <a:lumMod val="85000"/>
                    <a:lumOff val="15000"/>
                  </a:schemeClr>
                </a:solidFill>
              </a:rPr>
              <a:t>송신측</a:t>
            </a:r>
            <a:endParaRPr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6461653" y="3952506"/>
            <a:ext cx="528000" cy="21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OS</a:t>
            </a:r>
            <a:endParaRPr sz="1000"/>
          </a:p>
        </p:txBody>
      </p:sp>
      <p:cxnSp>
        <p:nvCxnSpPr>
          <p:cNvPr id="125" name="Google Shape;125;p27"/>
          <p:cNvCxnSpPr>
            <a:endCxn id="124" idx="1"/>
          </p:cNvCxnSpPr>
          <p:nvPr/>
        </p:nvCxnSpPr>
        <p:spPr>
          <a:xfrm>
            <a:off x="6352077" y="3855855"/>
            <a:ext cx="186900" cy="127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27"/>
          <p:cNvCxnSpPr>
            <a:stCxn id="124" idx="3"/>
          </p:cNvCxnSpPr>
          <p:nvPr/>
        </p:nvCxnSpPr>
        <p:spPr>
          <a:xfrm flipH="1">
            <a:off x="6362577" y="4134057"/>
            <a:ext cx="176400" cy="349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27"/>
          <p:cNvCxnSpPr/>
          <p:nvPr/>
        </p:nvCxnSpPr>
        <p:spPr>
          <a:xfrm rot="10800000" flipH="1">
            <a:off x="7089329" y="4222557"/>
            <a:ext cx="3600" cy="278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27"/>
          <p:cNvCxnSpPr>
            <a:endCxn id="124" idx="5"/>
          </p:cNvCxnSpPr>
          <p:nvPr/>
        </p:nvCxnSpPr>
        <p:spPr>
          <a:xfrm rot="10800000">
            <a:off x="6912329" y="4134057"/>
            <a:ext cx="180600" cy="84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7"/>
          <p:cNvCxnSpPr>
            <a:stCxn id="124" idx="7"/>
          </p:cNvCxnSpPr>
          <p:nvPr/>
        </p:nvCxnSpPr>
        <p:spPr>
          <a:xfrm rot="10800000" flipH="1">
            <a:off x="6912329" y="3552255"/>
            <a:ext cx="166500" cy="431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27"/>
          <p:cNvSpPr/>
          <p:nvPr/>
        </p:nvSpPr>
        <p:spPr>
          <a:xfrm flipH="1">
            <a:off x="6225141" y="3674506"/>
            <a:ext cx="275100" cy="1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Data</a:t>
            </a:r>
            <a:endParaRPr sz="800"/>
          </a:p>
        </p:txBody>
      </p:sp>
      <p:sp>
        <p:nvSpPr>
          <p:cNvPr id="131" name="Google Shape;131;p27"/>
          <p:cNvSpPr/>
          <p:nvPr/>
        </p:nvSpPr>
        <p:spPr>
          <a:xfrm flipH="1">
            <a:off x="6912341" y="4483556"/>
            <a:ext cx="275100" cy="186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Data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5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IPv4와 IPv6의 비교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graphicFrame>
        <p:nvGraphicFramePr>
          <p:cNvPr id="481" name="Google Shape;481;p55"/>
          <p:cNvGraphicFramePr/>
          <p:nvPr>
            <p:extLst>
              <p:ext uri="{D42A27DB-BD31-4B8C-83A1-F6EECF244321}">
                <p14:modId xmlns:p14="http://schemas.microsoft.com/office/powerpoint/2010/main" val="3685965544"/>
              </p:ext>
            </p:extLst>
          </p:nvPr>
        </p:nvGraphicFramePr>
        <p:xfrm>
          <a:off x="623454" y="867207"/>
          <a:ext cx="7897090" cy="3482640"/>
        </p:xfrm>
        <a:graphic>
          <a:graphicData uri="http://schemas.openxmlformats.org/drawingml/2006/table">
            <a:tbl>
              <a:tblPr>
                <a:noFill/>
                <a:tableStyleId>{508719E0-F5BF-41C4-B1FB-8E4009A7E834}</a:tableStyleId>
              </a:tblPr>
              <a:tblGrid>
                <a:gridCol w="1489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35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35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구분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IPv4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IPv6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주소 길이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32비트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128비트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표시 방법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8비트 / 4부분 / 10진수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16비트 / 8부분 / 16진수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주소 개수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약 43억개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거의 무한대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주소 할당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A,B,C등 클래스 단위로 비순차적 할당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네트워크 규모 및 단말기 수에 따른 순차적 할당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품질 제어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지원수단 없음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등급별, 서비스별로 패킷 구별 &gt; 품질 보장 용이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보안 기능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IPsec 프로토콜 별도 설치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확장 기능에서 기본으로 제공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플러그 앤 플레이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X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O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모바일 IP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X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용이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웹캐스팅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 u="none" strike="noStrike" cap="none">
                          <a:solidFill>
                            <a:schemeClr val="dk1"/>
                          </a:solidFill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X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" sz="1200" u="none" strike="noStrike" cap="none">
                          <a:latin typeface="+mn-lt"/>
                          <a:ea typeface="Do Hyeon"/>
                          <a:cs typeface="Do Hyeon"/>
                          <a:sym typeface="Do Hyeon"/>
                        </a:rPr>
                        <a:t>용이</a:t>
                      </a:r>
                      <a:endParaRPr sz="1200" u="none" strike="noStrike" cap="none">
                        <a:latin typeface="+mn-lt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82692" marR="82692" marT="82692" marB="82692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7985" y="4427929"/>
            <a:ext cx="87680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/>
              <a:t>IPsec : 네트워크계층(IP 계층) 상에서 IP 패킷 단위로 인증 및 암호화를 하는 기술</a:t>
            </a:r>
          </a:p>
          <a:p>
            <a:r>
              <a:rPr lang="ko-KR" altLang="en-US" sz="1100"/>
              <a:t>플러그 앤 플레이 : 컴퓨터 실행 이후 주변기기를 부착했을 때 별도의 설정 없이 작동하는 것</a:t>
            </a:r>
          </a:p>
          <a:p>
            <a:r>
              <a:rPr lang="ko-KR" altLang="en-US" sz="1100"/>
              <a:t>웹캐스팅 : 웹을 통한 방송으로서, AOD/VOD(Audio/Video On Demand) 등의 주문형 웹캐스팅과 방송국의 동시간형 웹캐스팅을 포함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5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5112372" y="2705000"/>
            <a:ext cx="4051550" cy="24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6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4825433" y="0"/>
            <a:ext cx="4318568" cy="263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6"/>
          <p:cNvSpPr txBox="1">
            <a:spLocks noGrp="1"/>
          </p:cNvSpPr>
          <p:nvPr>
            <p:ph type="body" idx="1"/>
          </p:nvPr>
        </p:nvSpPr>
        <p:spPr>
          <a:xfrm>
            <a:off x="311700" y="924600"/>
            <a:ext cx="8679900" cy="41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endParaRPr lang="en-US" altLang="ko-KR" smtClean="0"/>
          </a:p>
          <a:p>
            <a:pPr marL="114300" indent="0">
              <a:buNone/>
            </a:pPr>
            <a:r>
              <a:rPr lang="ko-KR" altLang="en-US" smtClean="0"/>
              <a:t>세계적인 </a:t>
            </a:r>
            <a:r>
              <a:rPr lang="ko-KR" altLang="en-US"/>
              <a:t>IPv6 의 사용량이 증가하고 있는 추세임에도 불구하고 </a:t>
            </a:r>
          </a:p>
          <a:p>
            <a:pPr marL="114300" indent="0">
              <a:buNone/>
            </a:pPr>
            <a:r>
              <a:rPr lang="ko-KR" altLang="en-US"/>
              <a:t>한국의 사용량은 13.7%에 불과하다</a:t>
            </a:r>
          </a:p>
          <a:p>
            <a:endParaRPr lang="ko-KR" altLang="en-US"/>
          </a:p>
          <a:p>
            <a:endParaRPr lang="ko-KR" altLang="en-US"/>
          </a:p>
          <a:p>
            <a:pPr marL="114300" indent="0">
              <a:buNone/>
            </a:pPr>
            <a:r>
              <a:rPr lang="ko-KR" altLang="en-US"/>
              <a:t>국가 정보화 기본법 제 47조</a:t>
            </a:r>
          </a:p>
          <a:p>
            <a:pPr marL="114300" indent="0">
              <a:buNone/>
            </a:pPr>
            <a:r>
              <a:rPr lang="ko-KR" altLang="en-US" sz="1100" i="1">
                <a:solidFill>
                  <a:schemeClr val="tx1">
                    <a:lumMod val="50000"/>
                    <a:lumOff val="50000"/>
                  </a:schemeClr>
                </a:solidFill>
              </a:rPr>
              <a:t>“국가기관등이  「인터넷주소자원에 관한 법률」 제2조제1호에 따른 </a:t>
            </a:r>
          </a:p>
          <a:p>
            <a:pPr marL="114300" indent="0">
              <a:buNone/>
            </a:pPr>
            <a:r>
              <a:rPr lang="ko-KR" altLang="en-US" sz="1100" i="1">
                <a:solidFill>
                  <a:schemeClr val="tx1">
                    <a:lumMod val="50000"/>
                    <a:lumOff val="50000"/>
                  </a:schemeClr>
                </a:solidFill>
              </a:rPr>
              <a:t>인터넷주소를 사용하여 정보통신기반 및 웹사이트를 신규로 구축하거나</a:t>
            </a:r>
          </a:p>
          <a:p>
            <a:pPr marL="114300" indent="0">
              <a:buNone/>
            </a:pPr>
            <a:r>
              <a:rPr lang="ko-KR" altLang="en-US" sz="1100" i="1">
                <a:solidFill>
                  <a:schemeClr val="tx1">
                    <a:lumMod val="50000"/>
                    <a:lumOff val="50000"/>
                  </a:schemeClr>
                </a:solidFill>
              </a:rPr>
              <a:t>이미 구축·운영하고 있는 정보통신기반 및 웹사이트를 재구축할 때에는 </a:t>
            </a:r>
          </a:p>
          <a:p>
            <a:pPr marL="114300" indent="0">
              <a:buNone/>
            </a:pPr>
            <a:r>
              <a:rPr lang="ko-KR" altLang="en-US" sz="1100" i="1">
                <a:solidFill>
                  <a:schemeClr val="tx1">
                    <a:lumMod val="50000"/>
                    <a:lumOff val="50000"/>
                  </a:schemeClr>
                </a:solidFill>
              </a:rPr>
              <a:t>128비트로 확장된 인터넷주소를 이용하도록 노력하여야 한다. ”</a:t>
            </a:r>
          </a:p>
          <a:p>
            <a:endParaRPr lang="ko-KR" altLang="en-US"/>
          </a:p>
          <a:p>
            <a:pPr marL="114300" indent="0">
              <a:buNone/>
            </a:pPr>
            <a:r>
              <a:rPr lang="ko-KR" altLang="en-US"/>
              <a:t>위와 같은 법이 제정되었음에도 불구하고 아직까지 IPv4를 주로 사용하고 있는 추세이다.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490" name="Google Shape;490;p5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IPv6 실태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675" y="476675"/>
            <a:ext cx="6647474" cy="42654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6" name="Google Shape;496;p57"/>
          <p:cNvGraphicFramePr/>
          <p:nvPr>
            <p:extLst>
              <p:ext uri="{D42A27DB-BD31-4B8C-83A1-F6EECF244321}">
                <p14:modId xmlns:p14="http://schemas.microsoft.com/office/powerpoint/2010/main" val="49610264"/>
              </p:ext>
            </p:extLst>
          </p:nvPr>
        </p:nvGraphicFramePr>
        <p:xfrm>
          <a:off x="78600" y="436925"/>
          <a:ext cx="2269650" cy="4678625"/>
        </p:xfrm>
        <a:graphic>
          <a:graphicData uri="http://schemas.openxmlformats.org/drawingml/2006/table">
            <a:tbl>
              <a:tblPr>
                <a:noFill/>
                <a:tableStyleId>{2099EA89-112D-423D-B878-E23CAFF5D218}</a:tableStyleId>
              </a:tblPr>
              <a:tblGrid>
                <a:gridCol w="113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국가</a:t>
                      </a:r>
                      <a:endParaRPr sz="1800"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사용률(%)</a:t>
                      </a:r>
                      <a:endParaRPr sz="1800"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4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인도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독일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프랑스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베트남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미국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태국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일본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브라질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영국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smtClean="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캐나다</a:t>
                      </a:r>
                      <a:endParaRPr lang="en-US" altLang="ko" sz="1600" smtClean="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smtClean="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오스트레일리아</a:t>
                      </a:r>
                      <a:endParaRPr lang="en-US" altLang="ko" sz="1600" smtClean="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smtClean="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대한민국</a:t>
                      </a:r>
                      <a:endParaRPr sz="1200">
                        <a:latin typeface="웰컴체 Regular" panose="02020603020101020101" pitchFamily="18" charset="-127"/>
                        <a:ea typeface="웰컴체 Regular" panose="02020603020101020101" pitchFamily="18" charset="-127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62.29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55.94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51.61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50.68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47.12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44.84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43.83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42.53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34.87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34.26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28.86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>
                          <a:solidFill>
                            <a:schemeClr val="dk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13.76</a:t>
                      </a: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2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Do Hyeon"/>
                          <a:sym typeface="Do Hyeon"/>
                        </a:rPr>
                        <a:t>(22년 1월 13일 기준)</a:t>
                      </a:r>
                      <a:endParaRPr sz="800">
                        <a:solidFill>
                          <a:schemeClr val="dk2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참고 문서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02" name="Google Shape;502;p58"/>
          <p:cNvSpPr txBox="1">
            <a:spLocks noGrp="1"/>
          </p:cNvSpPr>
          <p:nvPr>
            <p:ph type="body" idx="1"/>
          </p:nvPr>
        </p:nvSpPr>
        <p:spPr>
          <a:xfrm>
            <a:off x="311700" y="728700"/>
            <a:ext cx="8655300" cy="43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ko-KR" altLang="en-US"/>
              <a:t>IPv4 설명 </a:t>
            </a:r>
            <a:r>
              <a:rPr lang="en-US" altLang="ko-KR" smtClean="0"/>
              <a:t>- </a:t>
            </a:r>
            <a:r>
              <a:rPr lang="ko-KR" altLang="en-US" smtClean="0">
                <a:hlinkClick r:id="rId3"/>
              </a:rPr>
              <a:t>https</a:t>
            </a:r>
            <a:r>
              <a:rPr lang="ko-KR" altLang="en-US">
                <a:hlinkClick r:id="rId3"/>
              </a:rPr>
              <a:t>://ko.wikipedia.org/wiki/IPv4</a:t>
            </a:r>
            <a:endParaRPr lang="ko-KR" altLang="en-US"/>
          </a:p>
          <a:p>
            <a:pPr marL="114300" indent="0">
              <a:buNone/>
            </a:pPr>
            <a:r>
              <a:rPr lang="ko-KR" altLang="en-US"/>
              <a:t>IPv4 헤더 설명 - </a:t>
            </a:r>
            <a:r>
              <a:rPr lang="ko-KR" altLang="en-US">
                <a:hlinkClick r:id="rId4"/>
              </a:rPr>
              <a:t>http://www.ktword.co.kr/test/view/view.php?m_temp1=1859&amp;id=425</a:t>
            </a:r>
            <a:endParaRPr lang="ko-KR" altLang="en-US"/>
          </a:p>
          <a:p>
            <a:pPr marL="114300" indent="0">
              <a:buNone/>
            </a:pPr>
            <a:r>
              <a:rPr lang="ko-KR" altLang="en-US"/>
              <a:t>IPv6 설명 - </a:t>
            </a:r>
            <a:r>
              <a:rPr lang="ko-KR" altLang="en-US">
                <a:hlinkClick r:id="rId5"/>
              </a:rPr>
              <a:t>https://ko.wikipedia.org/wiki/IPv6 </a:t>
            </a:r>
            <a:r>
              <a:rPr lang="ko-KR" altLang="en-US" smtClean="0"/>
              <a:t>,</a:t>
            </a:r>
            <a:endParaRPr lang="en-US" altLang="ko-KR" smtClean="0"/>
          </a:p>
          <a:p>
            <a:pPr marL="114300" indent="0">
              <a:buNone/>
            </a:pPr>
            <a:r>
              <a:rPr lang="ko-KR" altLang="en-US" smtClean="0">
                <a:hlinkClick r:id="rId6"/>
              </a:rPr>
              <a:t>http</a:t>
            </a:r>
            <a:r>
              <a:rPr lang="ko-KR" altLang="en-US">
                <a:hlinkClick r:id="rId6"/>
              </a:rPr>
              <a:t>://</a:t>
            </a:r>
            <a:r>
              <a:rPr lang="ko-KR" altLang="en-US" smtClean="0">
                <a:hlinkClick r:id="rId6"/>
              </a:rPr>
              <a:t>www.ktword.co.kr/test/view/view.php?m_temp1=883</a:t>
            </a:r>
            <a:r>
              <a:rPr lang="en-US" altLang="ko-KR" smtClean="0"/>
              <a:t>,</a:t>
            </a:r>
            <a:endParaRPr lang="ko-KR" altLang="en-US"/>
          </a:p>
          <a:p>
            <a:pPr marL="114300" indent="0">
              <a:buNone/>
            </a:pPr>
            <a:r>
              <a:rPr lang="ko-KR" altLang="en-US">
                <a:hlinkClick r:id="rId7"/>
              </a:rPr>
              <a:t>https://datatracker.ietf.org/doc/html/rfc8200</a:t>
            </a:r>
            <a:endParaRPr lang="ko-KR" altLang="en-US"/>
          </a:p>
          <a:p>
            <a:pPr marL="114300" indent="0">
              <a:buNone/>
            </a:pPr>
            <a:r>
              <a:rPr lang="ko-KR" altLang="en-US"/>
              <a:t>플러그 앤 플레이 - </a:t>
            </a:r>
            <a:r>
              <a:rPr lang="ko-KR" altLang="en-US">
                <a:hlinkClick r:id="rId8"/>
              </a:rPr>
              <a:t>https://ko.wikipedia.org/wiki/%ED%94%8C%EB%9F%AC%EA%B7%B8_%EC%95%A4_%ED%94%8C%EB%A0%88%EC%9D%B4</a:t>
            </a:r>
            <a:endParaRPr lang="ko-KR" altLang="en-US"/>
          </a:p>
          <a:p>
            <a:pPr marL="114300" indent="0">
              <a:buNone/>
            </a:pPr>
            <a:r>
              <a:rPr lang="ko-KR" altLang="en-US"/>
              <a:t>웹캐스팅 - </a:t>
            </a:r>
            <a:r>
              <a:rPr lang="ko-KR" altLang="en-US">
                <a:hlinkClick r:id="rId9"/>
              </a:rPr>
              <a:t>https://www.copyright.or.kr/information-materials/dictionary/view.do?glossaryNo=221&amp;pageIndex=30&amp;searchLangType=&amp;searchkeyword=&amp;pageDisplaySize=10&amp;searchIdx=&amp;searchText=&amp;clscode=01&amp;searchTarget=</a:t>
            </a:r>
            <a:endParaRPr lang="ko-KR" altLang="en-US"/>
          </a:p>
          <a:p>
            <a:pPr marL="114300" indent="0">
              <a:buNone/>
            </a:pPr>
            <a:r>
              <a:rPr lang="ko-KR" altLang="en-US"/>
              <a:t>IPv6 사용량 확인 - </a:t>
            </a:r>
            <a:r>
              <a:rPr lang="ko-KR" altLang="en-US" smtClean="0">
                <a:hlinkClick r:id="rId10"/>
              </a:rPr>
              <a:t>https</a:t>
            </a:r>
            <a:r>
              <a:rPr lang="ko-KR" altLang="en-US">
                <a:hlinkClick r:id="rId10"/>
              </a:rPr>
              <a:t>://www.google.com/intl/en/ipv6/statistics.html#tab=per-country-ipv6-adoption&amp;tab=per-country-ipv6-adoption</a:t>
            </a:r>
            <a:endParaRPr lang="ko-KR" altLang="en-US"/>
          </a:p>
          <a:p>
            <a:pPr marL="114300" indent="0">
              <a:buNone/>
            </a:pPr>
            <a:r>
              <a:rPr lang="ko-KR" altLang="en-US"/>
              <a:t>한국 인터넷 정보 관리 센터 -					</a:t>
            </a:r>
            <a:r>
              <a:rPr lang="en-US" altLang="ko-KR" smtClean="0"/>
              <a:t>	</a:t>
            </a:r>
            <a:r>
              <a:rPr lang="ko-KR" altLang="en-US" smtClean="0">
                <a:hlinkClick r:id="rId11"/>
              </a:rPr>
              <a:t>https</a:t>
            </a:r>
            <a:r>
              <a:rPr lang="ko-KR" altLang="en-US">
                <a:hlinkClick r:id="rId11"/>
              </a:rPr>
              <a:t>://xn--3e0bx5euxnjje69i70af08bea817g.xn--3e0b707e/</a:t>
            </a:r>
            <a:endParaRPr lang="ko-KR" altLang="en-US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endParaRPr u="sng">
              <a:solidFill>
                <a:schemeClr val="hlink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311700" y="18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데이터 송/</a:t>
            </a:r>
            <a:r>
              <a:rPr lang="ko" smtClean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수신시 </a:t>
            </a:r>
            <a:r>
              <a:rPr lang="ko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부하 </a:t>
            </a:r>
            <a:r>
              <a:rPr lang="ko" smtClean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처리</a:t>
            </a:r>
            <a:r>
              <a:rPr lang="en-US" altLang="ko" smtClean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r>
              <a:rPr lang="ko" smtClean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(</a:t>
            </a:r>
            <a:r>
              <a:rPr lang="en-US" altLang="ko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O</a:t>
            </a:r>
            <a:r>
              <a:rPr lang="en-US" altLang="ko" smtClean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ffload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미사용</a:t>
            </a:r>
            <a:r>
              <a:rPr lang="ko" smtClean="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)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38" name="Google Shape;138;p28"/>
          <p:cNvGrpSpPr/>
          <p:nvPr/>
        </p:nvGrpSpPr>
        <p:grpSpPr>
          <a:xfrm>
            <a:off x="5238394" y="1693978"/>
            <a:ext cx="3349480" cy="1635919"/>
            <a:chOff x="311700" y="1311400"/>
            <a:chExt cx="4141808" cy="2164201"/>
          </a:xfrm>
        </p:grpSpPr>
        <p:sp>
          <p:nvSpPr>
            <p:cNvPr id="139" name="Google Shape;139;p28"/>
            <p:cNvSpPr/>
            <p:nvPr/>
          </p:nvSpPr>
          <p:spPr>
            <a:xfrm>
              <a:off x="311708" y="1311564"/>
              <a:ext cx="4141800" cy="66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/>
            </a:p>
          </p:txBody>
        </p:sp>
        <p:sp>
          <p:nvSpPr>
            <p:cNvPr id="140" name="Google Shape;140;p28"/>
            <p:cNvSpPr/>
            <p:nvPr/>
          </p:nvSpPr>
          <p:spPr>
            <a:xfrm>
              <a:off x="1887447" y="2515301"/>
              <a:ext cx="990300" cy="96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dk1"/>
                  </a:solidFill>
                </a:rPr>
                <a:t>Kernal</a:t>
              </a:r>
              <a:r>
                <a:rPr lang="ko" sz="1300"/>
                <a:t> /</a:t>
              </a:r>
              <a:endParaRPr sz="13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CPU</a:t>
              </a:r>
              <a:endParaRPr sz="1300"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3463190" y="2515301"/>
              <a:ext cx="990300" cy="96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APP</a:t>
              </a:r>
              <a:endParaRPr sz="1300"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311700" y="2515301"/>
              <a:ext cx="990300" cy="96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NIC</a:t>
              </a:r>
              <a:endParaRPr sz="1300"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1887446" y="1311401"/>
              <a:ext cx="990300" cy="66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" sz="1300">
                  <a:solidFill>
                    <a:schemeClr val="dk1"/>
                  </a:solidFill>
                </a:rPr>
                <a:t>Kernal</a:t>
              </a:r>
              <a:endParaRPr sz="1300"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3463185" y="1311400"/>
              <a:ext cx="990300" cy="66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APP</a:t>
              </a:r>
              <a:endParaRPr sz="1300"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311708" y="1311401"/>
              <a:ext cx="990300" cy="663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NIC</a:t>
              </a:r>
              <a:endParaRPr sz="13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buffer</a:t>
              </a:r>
              <a:endParaRPr sz="1300"/>
            </a:p>
          </p:txBody>
        </p:sp>
        <p:cxnSp>
          <p:nvCxnSpPr>
            <p:cNvPr id="146" name="Google Shape;146;p28"/>
            <p:cNvCxnSpPr>
              <a:stCxn id="142" idx="0"/>
              <a:endCxn id="145" idx="2"/>
            </p:cNvCxnSpPr>
            <p:nvPr/>
          </p:nvCxnSpPr>
          <p:spPr>
            <a:xfrm rot="10800000">
              <a:off x="806850" y="1975301"/>
              <a:ext cx="0" cy="5400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" name="Google Shape;147;p28"/>
            <p:cNvCxnSpPr/>
            <p:nvPr/>
          </p:nvCxnSpPr>
          <p:spPr>
            <a:xfrm rot="10800000">
              <a:off x="3676125" y="1969550"/>
              <a:ext cx="0" cy="4011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8" name="Google Shape;148;p28"/>
            <p:cNvSpPr txBox="1"/>
            <p:nvPr/>
          </p:nvSpPr>
          <p:spPr>
            <a:xfrm>
              <a:off x="393061" y="1981088"/>
              <a:ext cx="334201" cy="56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/>
                <a:t>①</a:t>
              </a:r>
              <a:endParaRPr sz="1600" b="1"/>
            </a:p>
          </p:txBody>
        </p:sp>
        <p:cxnSp>
          <p:nvCxnSpPr>
            <p:cNvPr id="149" name="Google Shape;149;p28"/>
            <p:cNvCxnSpPr/>
            <p:nvPr/>
          </p:nvCxnSpPr>
          <p:spPr>
            <a:xfrm rot="10800000">
              <a:off x="2697500" y="2370650"/>
              <a:ext cx="987600" cy="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" name="Google Shape;150;p28"/>
            <p:cNvSpPr txBox="1"/>
            <p:nvPr/>
          </p:nvSpPr>
          <p:spPr>
            <a:xfrm>
              <a:off x="1379563" y="1905358"/>
              <a:ext cx="418500" cy="56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/>
                <a:t>②</a:t>
              </a:r>
              <a:endParaRPr sz="1600" b="1"/>
            </a:p>
          </p:txBody>
        </p:sp>
        <p:cxnSp>
          <p:nvCxnSpPr>
            <p:cNvPr id="151" name="Google Shape;151;p28"/>
            <p:cNvCxnSpPr/>
            <p:nvPr/>
          </p:nvCxnSpPr>
          <p:spPr>
            <a:xfrm rot="10800000">
              <a:off x="2697400" y="1978250"/>
              <a:ext cx="0" cy="3951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28"/>
            <p:cNvSpPr txBox="1"/>
            <p:nvPr/>
          </p:nvSpPr>
          <p:spPr>
            <a:xfrm>
              <a:off x="2974186" y="1905358"/>
              <a:ext cx="418500" cy="56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/>
                <a:t>③</a:t>
              </a:r>
              <a:endParaRPr sz="1600" b="1"/>
            </a:p>
          </p:txBody>
        </p:sp>
      </p:grpSp>
      <p:sp>
        <p:nvSpPr>
          <p:cNvPr id="153" name="Google Shape;153;p28"/>
          <p:cNvSpPr txBox="1"/>
          <p:nvPr/>
        </p:nvSpPr>
        <p:spPr>
          <a:xfrm flipH="1">
            <a:off x="5721372" y="872475"/>
            <a:ext cx="2383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Do Hyeon"/>
                <a:ea typeface="Do Hyeon"/>
                <a:cs typeface="Do Hyeon"/>
                <a:sym typeface="Do Hyeon"/>
              </a:rPr>
              <a:t>데이터 수신시 데이터 처리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 flipH="1">
            <a:off x="912310" y="872475"/>
            <a:ext cx="23835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latin typeface="Do Hyeon"/>
                <a:ea typeface="Do Hyeon"/>
                <a:cs typeface="Do Hyeon"/>
                <a:sym typeface="Do Hyeon"/>
              </a:rPr>
              <a:t>데이터 송신시 데이터 처리</a:t>
            </a:r>
            <a:endParaRPr sz="1500"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155" name="Google Shape;155;p28"/>
          <p:cNvCxnSpPr/>
          <p:nvPr/>
        </p:nvCxnSpPr>
        <p:spPr>
          <a:xfrm>
            <a:off x="4004597" y="2977200"/>
            <a:ext cx="10080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28"/>
          <p:cNvSpPr txBox="1"/>
          <p:nvPr/>
        </p:nvSpPr>
        <p:spPr>
          <a:xfrm>
            <a:off x="1793707" y="1295213"/>
            <a:ext cx="620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M/M</a:t>
            </a:r>
            <a:endParaRPr sz="1300"/>
          </a:p>
        </p:txBody>
      </p:sp>
      <p:sp>
        <p:nvSpPr>
          <p:cNvPr id="159" name="Google Shape;159;p28"/>
          <p:cNvSpPr txBox="1"/>
          <p:nvPr/>
        </p:nvSpPr>
        <p:spPr>
          <a:xfrm>
            <a:off x="6602772" y="1285917"/>
            <a:ext cx="620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M/M</a:t>
            </a:r>
            <a:endParaRPr sz="1300"/>
          </a:p>
        </p:txBody>
      </p:sp>
      <p:grpSp>
        <p:nvGrpSpPr>
          <p:cNvPr id="160" name="Google Shape;160;p28"/>
          <p:cNvGrpSpPr/>
          <p:nvPr/>
        </p:nvGrpSpPr>
        <p:grpSpPr>
          <a:xfrm flipH="1">
            <a:off x="5867297" y="2208658"/>
            <a:ext cx="805991" cy="304892"/>
            <a:chOff x="7192100" y="1975550"/>
            <a:chExt cx="996650" cy="403350"/>
          </a:xfrm>
        </p:grpSpPr>
        <p:cxnSp>
          <p:nvCxnSpPr>
            <p:cNvPr id="161" name="Google Shape;161;p28"/>
            <p:cNvCxnSpPr/>
            <p:nvPr/>
          </p:nvCxnSpPr>
          <p:spPr>
            <a:xfrm rot="10800000">
              <a:off x="7192100" y="1977800"/>
              <a:ext cx="0" cy="4011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2" name="Google Shape;162;p28"/>
            <p:cNvCxnSpPr/>
            <p:nvPr/>
          </p:nvCxnSpPr>
          <p:spPr>
            <a:xfrm rot="10800000">
              <a:off x="7201150" y="2370650"/>
              <a:ext cx="987600" cy="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28"/>
            <p:cNvCxnSpPr/>
            <p:nvPr/>
          </p:nvCxnSpPr>
          <p:spPr>
            <a:xfrm rot="10800000">
              <a:off x="8188750" y="1975550"/>
              <a:ext cx="0" cy="3951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4" name="Google Shape;164;p28"/>
          <p:cNvGrpSpPr/>
          <p:nvPr/>
        </p:nvGrpSpPr>
        <p:grpSpPr>
          <a:xfrm flipH="1">
            <a:off x="429320" y="1703400"/>
            <a:ext cx="3349480" cy="1626496"/>
            <a:chOff x="4815339" y="1323866"/>
            <a:chExt cx="4141808" cy="2151735"/>
          </a:xfrm>
        </p:grpSpPr>
        <p:sp>
          <p:nvSpPr>
            <p:cNvPr id="166" name="Google Shape;166;p28"/>
            <p:cNvSpPr/>
            <p:nvPr/>
          </p:nvSpPr>
          <p:spPr>
            <a:xfrm>
              <a:off x="4815339" y="1323866"/>
              <a:ext cx="4141800" cy="6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6391097" y="2515301"/>
              <a:ext cx="990300" cy="96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Kernal / CPU</a:t>
              </a:r>
              <a:endParaRPr sz="1300"/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7966840" y="2515301"/>
              <a:ext cx="990300" cy="96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APP</a:t>
              </a:r>
              <a:endParaRPr sz="1300"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4815350" y="2515301"/>
              <a:ext cx="990300" cy="960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NIC</a:t>
              </a:r>
              <a:endParaRPr sz="1300"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4815339" y="1323998"/>
              <a:ext cx="2566200" cy="6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Kernal</a:t>
              </a:r>
              <a:endParaRPr sz="1300"/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7966847" y="1324002"/>
              <a:ext cx="990300" cy="651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APP</a:t>
              </a:r>
              <a:endParaRPr sz="1300"/>
            </a:p>
          </p:txBody>
        </p:sp>
        <p:cxnSp>
          <p:nvCxnSpPr>
            <p:cNvPr id="172" name="Google Shape;172;p28"/>
            <p:cNvCxnSpPr/>
            <p:nvPr/>
          </p:nvCxnSpPr>
          <p:spPr>
            <a:xfrm rot="10800000">
              <a:off x="7192100" y="1977800"/>
              <a:ext cx="0" cy="4011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28"/>
            <p:cNvSpPr txBox="1"/>
            <p:nvPr/>
          </p:nvSpPr>
          <p:spPr>
            <a:xfrm>
              <a:off x="7480061" y="1868074"/>
              <a:ext cx="440100" cy="56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/>
                <a:t>①</a:t>
              </a:r>
              <a:endParaRPr sz="1600" b="1"/>
            </a:p>
          </p:txBody>
        </p:sp>
        <p:cxnSp>
          <p:nvCxnSpPr>
            <p:cNvPr id="174" name="Google Shape;174;p28"/>
            <p:cNvCxnSpPr/>
            <p:nvPr/>
          </p:nvCxnSpPr>
          <p:spPr>
            <a:xfrm rot="10800000">
              <a:off x="7201150" y="2370650"/>
              <a:ext cx="987600" cy="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8"/>
            <p:cNvCxnSpPr/>
            <p:nvPr/>
          </p:nvCxnSpPr>
          <p:spPr>
            <a:xfrm rot="10800000">
              <a:off x="8188750" y="1975550"/>
              <a:ext cx="0" cy="3951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6" name="Google Shape;176;p28"/>
            <p:cNvSpPr txBox="1"/>
            <p:nvPr/>
          </p:nvSpPr>
          <p:spPr>
            <a:xfrm>
              <a:off x="5352229" y="1956754"/>
              <a:ext cx="397200" cy="569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600" b="1">
                  <a:solidFill>
                    <a:schemeClr val="dk1"/>
                  </a:solidFill>
                </a:rPr>
                <a:t>②</a:t>
              </a:r>
              <a:endParaRPr sz="1600" b="1"/>
            </a:p>
          </p:txBody>
        </p:sp>
        <p:cxnSp>
          <p:nvCxnSpPr>
            <p:cNvPr id="177" name="Google Shape;177;p28"/>
            <p:cNvCxnSpPr>
              <a:stCxn id="178" idx="2"/>
              <a:endCxn id="169" idx="0"/>
            </p:cNvCxnSpPr>
            <p:nvPr/>
          </p:nvCxnSpPr>
          <p:spPr>
            <a:xfrm>
              <a:off x="5310500" y="1975301"/>
              <a:ext cx="0" cy="54000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81" name="Google Shape;181;p28"/>
          <p:cNvSpPr txBox="1"/>
          <p:nvPr/>
        </p:nvSpPr>
        <p:spPr>
          <a:xfrm>
            <a:off x="3850042" y="4687260"/>
            <a:ext cx="1443916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smtClean="0"/>
              <a:t>다중 </a:t>
            </a:r>
            <a:r>
              <a:rPr lang="ko" sz="1300"/>
              <a:t>복사 발생!</a:t>
            </a:r>
            <a:endParaRPr sz="1300"/>
          </a:p>
        </p:txBody>
      </p:sp>
      <p:sp>
        <p:nvSpPr>
          <p:cNvPr id="2" name="직사각형 1"/>
          <p:cNvSpPr/>
          <p:nvPr/>
        </p:nvSpPr>
        <p:spPr>
          <a:xfrm>
            <a:off x="311700" y="3553307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송신 요청</a:t>
            </a:r>
          </a:p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① 어플리케이션 영역의 데이터를 커널 영역으로 복사</a:t>
            </a:r>
          </a:p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② 커널영역으로 복사된 데이터를 NIC로 전달 </a:t>
            </a:r>
          </a:p>
          <a:p>
            <a:r>
              <a:rPr lang="en-US" altLang="ko-KR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송신 완료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130127" y="3553307"/>
            <a:ext cx="4572000" cy="10310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수신 요청</a:t>
            </a:r>
          </a:p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① NIC 에서 NIC 버퍼로 데이터 전송</a:t>
            </a:r>
          </a:p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② NIC 버퍼에서 커널영역으로 복사</a:t>
            </a:r>
          </a:p>
          <a:p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③ 커널 영역의 데이터를 APP 영역으로 복사</a:t>
            </a:r>
          </a:p>
          <a:p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altLang="ko-KR" sz="120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수신 완료</a:t>
            </a:r>
          </a:p>
        </p:txBody>
      </p:sp>
      <p:cxnSp>
        <p:nvCxnSpPr>
          <p:cNvPr id="5" name="꺾인 연결선 4"/>
          <p:cNvCxnSpPr/>
          <p:nvPr/>
        </p:nvCxnSpPr>
        <p:spPr>
          <a:xfrm rot="10800000" flipV="1">
            <a:off x="5262793" y="4584358"/>
            <a:ext cx="1177623" cy="320252"/>
          </a:xfrm>
          <a:prstGeom prst="bentConnector3">
            <a:avLst>
              <a:gd name="adj1" fmla="val 58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/>
          <p:nvPr/>
        </p:nvCxnSpPr>
        <p:spPr>
          <a:xfrm rot="10800000" flipH="1" flipV="1">
            <a:off x="2811124" y="4580441"/>
            <a:ext cx="1177623" cy="320252"/>
          </a:xfrm>
          <a:prstGeom prst="bentConnector3">
            <a:avLst>
              <a:gd name="adj1" fmla="val 58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TCP/IP Offload Engine (TOE)의 등장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88" name="Google Shape;188;p29"/>
          <p:cNvSpPr txBox="1">
            <a:spLocks noGrp="1"/>
          </p:cNvSpPr>
          <p:nvPr>
            <p:ph type="body" idx="1"/>
          </p:nvPr>
        </p:nvSpPr>
        <p:spPr>
          <a:xfrm>
            <a:off x="400275" y="904274"/>
            <a:ext cx="8565925" cy="345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TCP/IP Offload Engine (TOE)란? </a:t>
            </a:r>
          </a:p>
          <a:p>
            <a:pPr marL="114300" indent="0"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CPU의 TCP/IP 패킷 처리의 부하를 NIC 하드웨어가 처리하는 TCP/IP 가속 장치</a:t>
            </a:r>
          </a:p>
          <a:p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등장 배경:</a:t>
            </a:r>
          </a:p>
          <a:p>
            <a:pPr marL="114300" indent="0"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네트워크 속도가 10기가비트(10Gbps) 이더넷으로 발전</a:t>
            </a:r>
          </a:p>
          <a:p>
            <a:pPr marL="114300" indent="0">
              <a:buNone/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프로세스 보다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TCP/IP 프로토콜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스택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처리에 더 많은 CPU 사이클을 사용하게 되는 문제점 발생</a:t>
            </a:r>
          </a:p>
          <a:p>
            <a:pPr marL="114300" indent="0">
              <a:buNone/>
            </a:pPr>
            <a:r>
              <a:rPr lang="en-US" altLang="ko-KR" sz="150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    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이를 해결하기 위해 TOE 등장</a:t>
            </a:r>
          </a:p>
          <a:p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의의:</a:t>
            </a:r>
          </a:p>
          <a:p>
            <a:pPr marL="114300" indent="0">
              <a:buNone/>
            </a:pPr>
            <a:r>
              <a:rPr lang="ko-KR" altLang="en-US" sz="1500">
                <a:solidFill>
                  <a:schemeClr val="tx1">
                    <a:lumMod val="85000"/>
                    <a:lumOff val="15000"/>
                  </a:schemeClr>
                </a:solidFill>
              </a:rPr>
              <a:t>TCP/IP 기능을 하드웨어로 </a:t>
            </a: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구현함으로써</a:t>
            </a:r>
          </a:p>
          <a:p>
            <a:pPr marL="114300" indent="0">
              <a:buNone/>
            </a:pPr>
            <a:r>
              <a:rPr lang="ko-KR" altLang="en-US" sz="15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대용량 IP 네트워크 처리에 있어 CPU의 부담을 덜어줌</a:t>
            </a:r>
            <a:endParaRPr lang="ko-KR" altLang="en-US" sz="15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388" y="612478"/>
            <a:ext cx="7701226" cy="412373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/>
          <p:nvPr/>
        </p:nvSpPr>
        <p:spPr>
          <a:xfrm>
            <a:off x="645200" y="2080928"/>
            <a:ext cx="1554300" cy="1186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0"/>
          <p:cNvSpPr txBox="1"/>
          <p:nvPr/>
        </p:nvSpPr>
        <p:spPr>
          <a:xfrm>
            <a:off x="6144579" y="2381955"/>
            <a:ext cx="2905902" cy="5847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FF0000"/>
                </a:solidFill>
              </a:rPr>
              <a:t>TCP/IP 처리 시 시스템 메모리에 </a:t>
            </a:r>
            <a:endParaRPr lang="en-US" altLang="ko" sz="13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smtClean="0">
                <a:solidFill>
                  <a:srgbClr val="FF0000"/>
                </a:solidFill>
              </a:rPr>
              <a:t>저장하는 </a:t>
            </a:r>
            <a:r>
              <a:rPr lang="ko" sz="1300" b="1">
                <a:solidFill>
                  <a:srgbClr val="FF0000"/>
                </a:solidFill>
              </a:rPr>
              <a:t>복사 연산이 일어나지 않음</a:t>
            </a:r>
            <a:endParaRPr sz="1300" b="1">
              <a:solidFill>
                <a:srgbClr val="FF0000"/>
              </a:solidFill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232184" y="325165"/>
            <a:ext cx="1331700" cy="3846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기존 NIC 처리</a:t>
            </a:r>
            <a:endParaRPr sz="1300"/>
          </a:p>
        </p:txBody>
      </p:sp>
      <p:sp>
        <p:nvSpPr>
          <p:cNvPr id="198" name="Google Shape;198;p30"/>
          <p:cNvSpPr txBox="1"/>
          <p:nvPr/>
        </p:nvSpPr>
        <p:spPr>
          <a:xfrm>
            <a:off x="6474043" y="325165"/>
            <a:ext cx="1331700" cy="38469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TOE 처리</a:t>
            </a:r>
            <a:endParaRPr sz="1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제로 카피(Zero-Copy) 기법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205" name="Google Shape;205;p31"/>
          <p:cNvGrpSpPr/>
          <p:nvPr/>
        </p:nvGrpSpPr>
        <p:grpSpPr>
          <a:xfrm>
            <a:off x="210450" y="1833993"/>
            <a:ext cx="1866900" cy="1679690"/>
            <a:chOff x="4085675" y="1924075"/>
            <a:chExt cx="1866900" cy="2547300"/>
          </a:xfrm>
        </p:grpSpPr>
        <p:sp>
          <p:nvSpPr>
            <p:cNvPr id="206" name="Google Shape;206;p31"/>
            <p:cNvSpPr/>
            <p:nvPr/>
          </p:nvSpPr>
          <p:spPr>
            <a:xfrm>
              <a:off x="4826075" y="1924075"/>
              <a:ext cx="1126500" cy="2547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4826075" y="1924075"/>
              <a:ext cx="1126500" cy="11727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4826075" y="3714700"/>
              <a:ext cx="1126500" cy="756600"/>
            </a:xfrm>
            <a:prstGeom prst="roundRect">
              <a:avLst>
                <a:gd name="adj" fmla="val 16667"/>
              </a:avLst>
            </a:prstGeom>
            <a:solidFill>
              <a:srgbClr val="60F11E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1"/>
            <p:cNvSpPr txBox="1"/>
            <p:nvPr/>
          </p:nvSpPr>
          <p:spPr>
            <a:xfrm>
              <a:off x="4236625" y="1924213"/>
              <a:ext cx="587400" cy="443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App.</a:t>
              </a:r>
              <a:endParaRPr sz="1300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endParaRPr>
            </a:p>
          </p:txBody>
        </p:sp>
        <p:sp>
          <p:nvSpPr>
            <p:cNvPr id="210" name="Google Shape;210;p31"/>
            <p:cNvSpPr txBox="1"/>
            <p:nvPr/>
          </p:nvSpPr>
          <p:spPr>
            <a:xfrm>
              <a:off x="4085675" y="3714220"/>
              <a:ext cx="739500" cy="443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Kernel</a:t>
              </a:r>
              <a:endParaRPr sz="1300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endParaRPr>
            </a:p>
          </p:txBody>
        </p:sp>
      </p:grpSp>
      <p:grpSp>
        <p:nvGrpSpPr>
          <p:cNvPr id="211" name="Google Shape;211;p31"/>
          <p:cNvGrpSpPr/>
          <p:nvPr/>
        </p:nvGrpSpPr>
        <p:grpSpPr>
          <a:xfrm>
            <a:off x="2460559" y="1833890"/>
            <a:ext cx="1840650" cy="1679574"/>
            <a:chOff x="5704325" y="1924175"/>
            <a:chExt cx="1840650" cy="2547125"/>
          </a:xfrm>
        </p:grpSpPr>
        <p:sp>
          <p:nvSpPr>
            <p:cNvPr id="212" name="Google Shape;212;p31"/>
            <p:cNvSpPr/>
            <p:nvPr/>
          </p:nvSpPr>
          <p:spPr>
            <a:xfrm>
              <a:off x="6418475" y="1924175"/>
              <a:ext cx="1126500" cy="2532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6418475" y="1924175"/>
              <a:ext cx="1126500" cy="11727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6418475" y="3714700"/>
              <a:ext cx="1126500" cy="756600"/>
            </a:xfrm>
            <a:prstGeom prst="roundRect">
              <a:avLst>
                <a:gd name="adj" fmla="val 16667"/>
              </a:avLst>
            </a:prstGeom>
            <a:solidFill>
              <a:srgbClr val="60F11E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6426023" y="2524177"/>
              <a:ext cx="1118952" cy="572700"/>
            </a:xfrm>
            <a:prstGeom prst="roundRect">
              <a:avLst>
                <a:gd name="adj" fmla="val 16667"/>
              </a:avLst>
            </a:prstGeom>
            <a:solidFill>
              <a:srgbClr val="60F11E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공유영역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6" name="Google Shape;216;p31"/>
            <p:cNvSpPr txBox="1"/>
            <p:nvPr/>
          </p:nvSpPr>
          <p:spPr>
            <a:xfrm>
              <a:off x="5836800" y="1924175"/>
              <a:ext cx="557400" cy="443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App.</a:t>
              </a:r>
              <a:endParaRPr sz="1300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endParaRPr>
            </a:p>
          </p:txBody>
        </p:sp>
        <p:sp>
          <p:nvSpPr>
            <p:cNvPr id="217" name="Google Shape;217;p31"/>
            <p:cNvSpPr txBox="1"/>
            <p:nvPr/>
          </p:nvSpPr>
          <p:spPr>
            <a:xfrm>
              <a:off x="5704325" y="3714477"/>
              <a:ext cx="713700" cy="4433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Kernel</a:t>
              </a:r>
              <a:endParaRPr sz="1300" b="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endParaRPr>
            </a:p>
          </p:txBody>
        </p:sp>
      </p:grpSp>
      <p:grpSp>
        <p:nvGrpSpPr>
          <p:cNvPr id="218" name="Google Shape;218;p31"/>
          <p:cNvGrpSpPr/>
          <p:nvPr/>
        </p:nvGrpSpPr>
        <p:grpSpPr>
          <a:xfrm>
            <a:off x="4691966" y="1833970"/>
            <a:ext cx="1876644" cy="1679287"/>
            <a:chOff x="7191731" y="1924200"/>
            <a:chExt cx="1876644" cy="2547075"/>
          </a:xfrm>
        </p:grpSpPr>
        <p:sp>
          <p:nvSpPr>
            <p:cNvPr id="219" name="Google Shape;219;p31"/>
            <p:cNvSpPr/>
            <p:nvPr/>
          </p:nvSpPr>
          <p:spPr>
            <a:xfrm>
              <a:off x="7941875" y="1924200"/>
              <a:ext cx="1126500" cy="2547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7940975" y="3714675"/>
              <a:ext cx="1126500" cy="756600"/>
            </a:xfrm>
            <a:prstGeom prst="roundRect">
              <a:avLst>
                <a:gd name="adj" fmla="val 16667"/>
              </a:avLst>
            </a:prstGeom>
            <a:solidFill>
              <a:srgbClr val="60F11E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7945619" y="2560004"/>
              <a:ext cx="1121856" cy="572700"/>
            </a:xfrm>
            <a:prstGeom prst="roundRect">
              <a:avLst>
                <a:gd name="adj" fmla="val 16667"/>
              </a:avLst>
            </a:prstGeom>
            <a:solidFill>
              <a:srgbClr val="60F11E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공유영역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2" name="Google Shape;222;p31"/>
            <p:cNvSpPr txBox="1"/>
            <p:nvPr/>
          </p:nvSpPr>
          <p:spPr>
            <a:xfrm>
              <a:off x="7191731" y="3714686"/>
              <a:ext cx="745500" cy="443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Kernel</a:t>
              </a:r>
              <a:endParaRPr sz="13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23" name="Google Shape;223;p31"/>
          <p:cNvGrpSpPr/>
          <p:nvPr/>
        </p:nvGrpSpPr>
        <p:grpSpPr>
          <a:xfrm>
            <a:off x="6955562" y="1834040"/>
            <a:ext cx="1876738" cy="1679287"/>
            <a:chOff x="7191637" y="1924200"/>
            <a:chExt cx="1876738" cy="2547075"/>
          </a:xfrm>
        </p:grpSpPr>
        <p:sp>
          <p:nvSpPr>
            <p:cNvPr id="224" name="Google Shape;224;p31"/>
            <p:cNvSpPr/>
            <p:nvPr/>
          </p:nvSpPr>
          <p:spPr>
            <a:xfrm>
              <a:off x="7941875" y="1924200"/>
              <a:ext cx="1126500" cy="2547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7940975" y="3714675"/>
              <a:ext cx="1126500" cy="756600"/>
            </a:xfrm>
            <a:prstGeom prst="roundRect">
              <a:avLst>
                <a:gd name="adj" fmla="val 16667"/>
              </a:avLst>
            </a:prstGeom>
            <a:solidFill>
              <a:srgbClr val="60F11E"/>
            </a:solidFill>
            <a:ln w="25400" cap="flat" cmpd="sng">
              <a:solidFill>
                <a:srgbClr val="3061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1"/>
            <p:cNvSpPr txBox="1"/>
            <p:nvPr/>
          </p:nvSpPr>
          <p:spPr>
            <a:xfrm>
              <a:off x="7191637" y="3714580"/>
              <a:ext cx="745500" cy="4434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Kernel</a:t>
              </a:r>
              <a:endParaRPr sz="130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27" name="Google Shape;227;p31"/>
          <p:cNvSpPr txBox="1">
            <a:spLocks noGrp="1"/>
          </p:cNvSpPr>
          <p:nvPr>
            <p:ph type="body" idx="1"/>
          </p:nvPr>
        </p:nvSpPr>
        <p:spPr>
          <a:xfrm>
            <a:off x="311700" y="789124"/>
            <a:ext cx="8520600" cy="82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무복사 기법이라고도 하며, 프로그램간 데이터 복사로인한 오버헤드를 줄이기 위한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기술 </a:t>
            </a: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TCP/IP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전송시 각 영역간 일어나는 데이터 복사로 인한 오버헤드를 줄이기 위해 사용 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11700" y="3731553"/>
            <a:ext cx="744772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복사 요청</a:t>
            </a:r>
          </a:p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커널에서 재 매핑을 통한 중첩영역(공유영역) 설정 및 데이터 잠금</a:t>
            </a:r>
          </a:p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데이터의 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직접적인 복사 방지</a:t>
            </a:r>
          </a:p>
          <a:p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기존 프로세스가 삭제되더라도 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데이터가 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유지됨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311700" y="185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데이터 송/수신시 NIC의 부하 처리(TCP Offload 적용시)</a:t>
            </a:r>
            <a:endParaRPr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 flipH="1">
            <a:off x="5721385" y="872475"/>
            <a:ext cx="2383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데이터 수신시 데이터 처리</a:t>
            </a:r>
            <a:endParaRPr sz="1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 flipH="1">
            <a:off x="912310" y="872475"/>
            <a:ext cx="2383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데이터 송신시 데이터 처리</a:t>
            </a:r>
            <a:endParaRPr sz="1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235" name="Google Shape;235;p32"/>
          <p:cNvCxnSpPr/>
          <p:nvPr/>
        </p:nvCxnSpPr>
        <p:spPr>
          <a:xfrm>
            <a:off x="4004597" y="2844625"/>
            <a:ext cx="1008000" cy="0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32"/>
          <p:cNvSpPr/>
          <p:nvPr/>
        </p:nvSpPr>
        <p:spPr>
          <a:xfrm>
            <a:off x="5238400" y="1707538"/>
            <a:ext cx="33495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2"/>
          <p:cNvSpPr/>
          <p:nvPr/>
        </p:nvSpPr>
        <p:spPr>
          <a:xfrm>
            <a:off x="7787004" y="2604006"/>
            <a:ext cx="800856" cy="72589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</a:t>
            </a:r>
            <a:endParaRPr/>
          </a:p>
        </p:txBody>
      </p:sp>
      <p:sp>
        <p:nvSpPr>
          <p:cNvPr id="238" name="Google Shape;238;p32"/>
          <p:cNvSpPr/>
          <p:nvPr/>
        </p:nvSpPr>
        <p:spPr>
          <a:xfrm>
            <a:off x="5238394" y="2604006"/>
            <a:ext cx="801000" cy="72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NIC</a:t>
            </a:r>
            <a:endParaRPr/>
          </a:p>
        </p:txBody>
      </p:sp>
      <p:sp>
        <p:nvSpPr>
          <p:cNvPr id="239" name="Google Shape;239;p32"/>
          <p:cNvSpPr/>
          <p:nvPr/>
        </p:nvSpPr>
        <p:spPr>
          <a:xfrm>
            <a:off x="7787000" y="1707428"/>
            <a:ext cx="801000" cy="48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</a:t>
            </a:r>
            <a:endParaRPr/>
          </a:p>
        </p:txBody>
      </p:sp>
      <p:cxnSp>
        <p:nvCxnSpPr>
          <p:cNvPr id="240" name="Google Shape;240;p32"/>
          <p:cNvCxnSpPr/>
          <p:nvPr/>
        </p:nvCxnSpPr>
        <p:spPr>
          <a:xfrm rot="10800000" flipH="1">
            <a:off x="8185975" y="2206875"/>
            <a:ext cx="1500" cy="28440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32"/>
          <p:cNvCxnSpPr/>
          <p:nvPr/>
        </p:nvCxnSpPr>
        <p:spPr>
          <a:xfrm rot="10800000">
            <a:off x="5741275" y="2489675"/>
            <a:ext cx="2444700" cy="690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32"/>
          <p:cNvCxnSpPr/>
          <p:nvPr/>
        </p:nvCxnSpPr>
        <p:spPr>
          <a:xfrm>
            <a:off x="5745110" y="2494555"/>
            <a:ext cx="0" cy="10500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2"/>
          <p:cNvSpPr txBox="1"/>
          <p:nvPr/>
        </p:nvSpPr>
        <p:spPr>
          <a:xfrm flipH="1">
            <a:off x="6743052" y="2116861"/>
            <a:ext cx="344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①</a:t>
            </a:r>
            <a:endParaRPr sz="1600" b="1"/>
          </a:p>
        </p:txBody>
      </p:sp>
      <p:sp>
        <p:nvSpPr>
          <p:cNvPr id="246" name="Google Shape;246;p32"/>
          <p:cNvSpPr txBox="1"/>
          <p:nvPr/>
        </p:nvSpPr>
        <p:spPr>
          <a:xfrm>
            <a:off x="6602788" y="1283225"/>
            <a:ext cx="620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tx1">
                    <a:lumMod val="85000"/>
                    <a:lumOff val="15000"/>
                  </a:schemeClr>
                </a:solidFill>
              </a:rPr>
              <a:t> M/M</a:t>
            </a:r>
            <a:endParaRPr sz="1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47" name="Google Shape;247;p32"/>
          <p:cNvGrpSpPr/>
          <p:nvPr/>
        </p:nvGrpSpPr>
        <p:grpSpPr>
          <a:xfrm>
            <a:off x="429181" y="1293900"/>
            <a:ext cx="3349619" cy="2036106"/>
            <a:chOff x="429181" y="1293900"/>
            <a:chExt cx="3349619" cy="2036106"/>
          </a:xfrm>
        </p:grpSpPr>
        <p:sp>
          <p:nvSpPr>
            <p:cNvPr id="248" name="Google Shape;248;p32"/>
            <p:cNvSpPr/>
            <p:nvPr/>
          </p:nvSpPr>
          <p:spPr>
            <a:xfrm flipH="1">
              <a:off x="1250349" y="1878125"/>
              <a:ext cx="1723200" cy="31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APP NIC 공유영</a:t>
              </a:r>
              <a:endParaRPr/>
            </a:p>
          </p:txBody>
        </p:sp>
        <p:sp>
          <p:nvSpPr>
            <p:cNvPr id="249" name="Google Shape;249;p32"/>
            <p:cNvSpPr txBox="1"/>
            <p:nvPr/>
          </p:nvSpPr>
          <p:spPr>
            <a:xfrm>
              <a:off x="1793725" y="1293900"/>
              <a:ext cx="620700" cy="3846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 M/M</a:t>
              </a:r>
              <a:endParaRPr sz="1300"/>
            </a:p>
          </p:txBody>
        </p:sp>
        <p:sp>
          <p:nvSpPr>
            <p:cNvPr id="250" name="Google Shape;250;p32"/>
            <p:cNvSpPr/>
            <p:nvPr/>
          </p:nvSpPr>
          <p:spPr>
            <a:xfrm flipH="1">
              <a:off x="429300" y="1694160"/>
              <a:ext cx="3349500" cy="501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 flipH="1">
              <a:off x="429181" y="2604006"/>
              <a:ext cx="801000" cy="7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APP</a:t>
              </a:r>
              <a:endParaRPr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 flipH="1">
              <a:off x="2977791" y="2604006"/>
              <a:ext cx="801000" cy="7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NIC</a:t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 flipH="1">
              <a:off x="429600" y="1689762"/>
              <a:ext cx="800700" cy="505998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APP</a:t>
              </a:r>
              <a:endParaRPr/>
            </a:p>
          </p:txBody>
        </p:sp>
        <p:grpSp>
          <p:nvGrpSpPr>
            <p:cNvPr id="254" name="Google Shape;254;p32"/>
            <p:cNvGrpSpPr/>
            <p:nvPr/>
          </p:nvGrpSpPr>
          <p:grpSpPr>
            <a:xfrm>
              <a:off x="860700" y="2186225"/>
              <a:ext cx="2404500" cy="555457"/>
              <a:chOff x="270321" y="2186230"/>
              <a:chExt cx="2992905" cy="555457"/>
            </a:xfrm>
          </p:grpSpPr>
          <p:cxnSp>
            <p:nvCxnSpPr>
              <p:cNvPr id="255" name="Google Shape;255;p32"/>
              <p:cNvCxnSpPr/>
              <p:nvPr/>
            </p:nvCxnSpPr>
            <p:spPr>
              <a:xfrm>
                <a:off x="3263226" y="2370231"/>
                <a:ext cx="0" cy="219056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56" name="Google Shape;256;p32"/>
              <p:cNvCxnSpPr/>
              <p:nvPr/>
            </p:nvCxnSpPr>
            <p:spPr>
              <a:xfrm rot="10800000">
                <a:off x="270321" y="2186230"/>
                <a:ext cx="0" cy="1884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7" name="Google Shape;257;p32"/>
              <p:cNvSpPr txBox="1"/>
              <p:nvPr/>
            </p:nvSpPr>
            <p:spPr>
              <a:xfrm flipH="1">
                <a:off x="1593536" y="2310830"/>
                <a:ext cx="448800" cy="4308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600" b="1"/>
                  <a:t>①</a:t>
                </a:r>
                <a:endParaRPr sz="1600" b="1"/>
              </a:p>
            </p:txBody>
          </p:sp>
          <p:cxnSp>
            <p:nvCxnSpPr>
              <p:cNvPr id="258" name="Google Shape;258;p32"/>
              <p:cNvCxnSpPr/>
              <p:nvPr/>
            </p:nvCxnSpPr>
            <p:spPr>
              <a:xfrm>
                <a:off x="270632" y="2370231"/>
                <a:ext cx="2992593" cy="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32"/>
          <p:cNvSpPr/>
          <p:nvPr/>
        </p:nvSpPr>
        <p:spPr>
          <a:xfrm>
            <a:off x="5238400" y="2604000"/>
            <a:ext cx="513600" cy="29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패킷 버퍼</a:t>
            </a:r>
            <a:endParaRPr sz="800"/>
          </a:p>
        </p:txBody>
      </p:sp>
      <p:sp>
        <p:nvSpPr>
          <p:cNvPr id="260" name="Google Shape;260;p32"/>
          <p:cNvSpPr/>
          <p:nvPr/>
        </p:nvSpPr>
        <p:spPr>
          <a:xfrm>
            <a:off x="3265200" y="2604000"/>
            <a:ext cx="513600" cy="29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패킷 버퍼</a:t>
            </a:r>
            <a:endParaRPr sz="800"/>
          </a:p>
        </p:txBody>
      </p:sp>
      <p:sp>
        <p:nvSpPr>
          <p:cNvPr id="2" name="직사각형 1"/>
          <p:cNvSpPr/>
          <p:nvPr/>
        </p:nvSpPr>
        <p:spPr>
          <a:xfrm>
            <a:off x="311700" y="3621079"/>
            <a:ext cx="3376446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송신 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요청</a:t>
            </a:r>
            <a:endParaRPr lang="ko-KR" altLang="en-US" sz="13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① APP 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데이터를 NIC 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영역으로 복사</a:t>
            </a:r>
          </a:p>
          <a:p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    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송신 완료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012597" y="3629045"/>
            <a:ext cx="3998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수신 요청</a:t>
            </a:r>
          </a:p>
          <a:p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① 받아온 데이터를 처리하여 APP 영역에 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직접 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복사</a:t>
            </a:r>
          </a:p>
          <a:p>
            <a:r>
              <a:rPr lang="en-US" altLang="ko-KR" sz="1300" smtClean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        </a:t>
            </a:r>
            <a:r>
              <a:rPr lang="ko-KR" altLang="en-US" sz="13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ko-KR" altLang="en-US" sz="130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수신 완료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222"/>
              <a:buFont typeface="Arial"/>
              <a:buNone/>
            </a:pPr>
            <a:r>
              <a:rPr lang="ko" sz="2500">
                <a:solidFill>
                  <a:schemeClr val="tx1">
                    <a:lumMod val="85000"/>
                    <a:lumOff val="15000"/>
                  </a:schemeClr>
                </a:solidFill>
                <a:latin typeface="Do Hyeon"/>
                <a:ea typeface="Do Hyeon"/>
                <a:cs typeface="Do Hyeon"/>
                <a:sym typeface="Do Hyeon"/>
              </a:rPr>
              <a:t>오프로드의 구현 방식</a:t>
            </a:r>
            <a:endParaRPr sz="2500">
              <a:solidFill>
                <a:schemeClr val="tx1">
                  <a:lumMod val="85000"/>
                  <a:lumOff val="15000"/>
                </a:schemeClr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267" name="Google Shape;267;p3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오프로드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정도에 따라 TCP/IP의 일부 기능만을 하드웨어로 구현하는 부분적 오프로딩(Partial Offloading),</a:t>
            </a:r>
          </a:p>
          <a:p>
            <a:pPr marL="114300" indent="0">
              <a:buNone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모든 기능을 구현하는 전체 오프로딩(Full Offloading)의 두 가지 형태로 구분</a:t>
            </a:r>
          </a:p>
          <a:p>
            <a:pPr marL="114300" indent="0">
              <a:buNone/>
            </a:pP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부분적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오프로딩</a:t>
            </a:r>
          </a:p>
          <a:p>
            <a:pPr marL="114300" indent="0">
              <a:buNone/>
            </a:pP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데이터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패스 오프로딩(Data Path Offloading)이라고도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한다</a:t>
            </a:r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TCP/IP 데이터 송수신에 관련된 기능만을 하드웨어로 구현한 것을 말함</a:t>
            </a:r>
          </a:p>
          <a:p>
            <a:endParaRPr lang="en-US" altLang="ko-KR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14300" indent="0">
              <a:buNone/>
            </a:pP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전체 오프로딩</a:t>
            </a:r>
          </a:p>
          <a:p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송수신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기능뿐만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아니라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다양한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제어 기능까지 하드웨어로 구현한 것을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말함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ko-KR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TCP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연결 설정, 타임아웃, 오류처리, 혼잡제어, 슬라이딩 윈도 제어,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ACK </a:t>
            </a:r>
            <a:r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처리 등을 포함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1943</Words>
  <Application>Microsoft Office PowerPoint</Application>
  <PresentationFormat>화면 슬라이드 쇼(16:9)</PresentationFormat>
  <Paragraphs>420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Wingdings</vt:lpstr>
      <vt:lpstr>Malgun Gothic</vt:lpstr>
      <vt:lpstr>웰컴체 Regular</vt:lpstr>
      <vt:lpstr>Arial</vt:lpstr>
      <vt:lpstr>Do Hyeon</vt:lpstr>
      <vt:lpstr>Simple Light</vt:lpstr>
      <vt:lpstr>Simple Light</vt:lpstr>
      <vt:lpstr>네트워크</vt:lpstr>
      <vt:lpstr>TCP/IP 프로토콜 기반 데이터 전송</vt:lpstr>
      <vt:lpstr>TCP/IP 프로토콜 기반 데이터 전송 방식의 문제점</vt:lpstr>
      <vt:lpstr>데이터 송/수신시 부하 처리 (Offload 미사용)</vt:lpstr>
      <vt:lpstr>TCP/IP Offload Engine (TOE)의 등장</vt:lpstr>
      <vt:lpstr>PowerPoint 프레젠테이션</vt:lpstr>
      <vt:lpstr>제로 카피(Zero-Copy) 기법</vt:lpstr>
      <vt:lpstr>데이터 송/수신시 NIC의 부하 처리(TCP Offload 적용시)</vt:lpstr>
      <vt:lpstr>오프로드의 구현 방식</vt:lpstr>
      <vt:lpstr>부분적 오프로딩의 종류 </vt:lpstr>
      <vt:lpstr>오프로드 기법의 구현 방식</vt:lpstr>
      <vt:lpstr>오프로드 기법의 구현 방식 </vt:lpstr>
      <vt:lpstr>오프로드 기법의 구현 방식 </vt:lpstr>
      <vt:lpstr>오프로드 기법의 구현 방식 </vt:lpstr>
      <vt:lpstr>참고 문서</vt:lpstr>
      <vt:lpstr>네트워크</vt:lpstr>
      <vt:lpstr>IP Address</vt:lpstr>
      <vt:lpstr>IPv4의 주소 체계</vt:lpstr>
      <vt:lpstr>IPv4의 특징</vt:lpstr>
      <vt:lpstr>IPv4의 클래스 계층 구조</vt:lpstr>
      <vt:lpstr>서브네팅</vt:lpstr>
      <vt:lpstr>슈퍼네팅</vt:lpstr>
      <vt:lpstr>IPv6의 주소 체계</vt:lpstr>
      <vt:lpstr>IPv6의 구성</vt:lpstr>
      <vt:lpstr>IPv6의 특징</vt:lpstr>
      <vt:lpstr>IPv6의 주소 생성 방법</vt:lpstr>
      <vt:lpstr>IPv6 주소 구분</vt:lpstr>
      <vt:lpstr>IPv6의 헤더 구조</vt:lpstr>
      <vt:lpstr>IPv4와 IPv6 헤더 차이점</vt:lpstr>
      <vt:lpstr>IPv4와 IPv6의 비교</vt:lpstr>
      <vt:lpstr>IPv6 실태</vt:lpstr>
      <vt:lpstr>PowerPoint 프레젠테이션</vt:lpstr>
      <vt:lpstr>참고 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</dc:title>
  <cp:lastModifiedBy>PORO</cp:lastModifiedBy>
  <cp:revision>27</cp:revision>
  <dcterms:modified xsi:type="dcterms:W3CDTF">2022-01-19T13:18:44Z</dcterms:modified>
</cp:coreProperties>
</file>