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6" r:id="rId10"/>
    <p:sldId id="268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952B78-2EF1-4F5E-9478-49274144A490}" styleName="Generic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Ref idx="0">
              <a:schemeClr val="accent3"/>
            </a:lnRef>
          </a:insideH>
          <a:insideV>
            <a:lnRef idx="0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3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CAB1FDB-85BA-4591-8084-6F257825EF4B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0CDD05-C7C9-4BED-AC41-E1FA2D4B79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BDA7-18BE-44CB-A7C5-AE492FB9BA27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571-3982-4552-B143-1E228FCEC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3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194BDA7-18BE-44CB-A7C5-AE492FB9BA27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A10571-3982-4552-B143-1E228FCEC4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194BDA7-18BE-44CB-A7C5-AE492FB9BA27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A10571-3982-4552-B143-1E228FCEC4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BDA7-18BE-44CB-A7C5-AE492FB9BA27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571-3982-4552-B143-1E228FCEC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1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194BDA7-18BE-44CB-A7C5-AE492FB9BA27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A10571-3982-4552-B143-1E228FCEC4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194BDA7-18BE-44CB-A7C5-AE492FB9BA27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A10571-3982-4552-B143-1E228FCEC4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194BDA7-18BE-44CB-A7C5-AE492FB9BA27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A10571-3982-4552-B143-1E228FCEC4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194BDA7-18BE-44CB-A7C5-AE492FB9BA27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A10571-3982-4552-B143-1E228FCEC4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194BDA7-18BE-44CB-A7C5-AE492FB9BA27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A10571-3982-4552-B143-1E228FCEC4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194BDA7-18BE-44CB-A7C5-AE492FB9BA27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A10571-3982-4552-B143-1E228FCEC4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194BDA7-18BE-44CB-A7C5-AE492FB9BA27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A10571-3982-4552-B143-1E228FCEC4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194BDA7-18BE-44CB-A7C5-AE492FB9BA27}" type="datetime1">
              <a:rPr lang="ko-KR" altLang="en-US"/>
              <a:pPr lvl="0">
                <a:defRPr/>
              </a:pPr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3A10571-3982-4552-B143-1E228FCEC4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2077683"/>
          </a:xfrm>
          <a:prstGeom prst="rect">
            <a:avLst/>
          </a:prstGeom>
          <a:gradFill flip="xy" rotWithShape="1">
            <a:gsLst>
              <a:gs pos="0">
                <a:schemeClr val="lt1">
                  <a:alpha val="0"/>
                </a:schemeClr>
              </a:gs>
              <a:gs pos="100000">
                <a:srgbClr val="FFFFFF">
                  <a:alpha val="0"/>
                </a:srgbClr>
              </a:gs>
            </a:gsLst>
            <a:lin ang="13500000" scaled="1"/>
            <a:tileRect/>
          </a:gradFill>
          <a:effectLst>
            <a:reflection blurRad="6350" stA="50000" endA="300" endPos="75000" dir="5400000" sy="-100000" algn="bl" rotWithShape="0"/>
          </a:effectLst>
        </p:spPr>
      </p:pic>
      <p:sp>
        <p:nvSpPr>
          <p:cNvPr id="4" name="직사각형 3"/>
          <p:cNvSpPr/>
          <p:nvPr/>
        </p:nvSpPr>
        <p:spPr>
          <a:xfrm>
            <a:off x="0" y="1116007"/>
            <a:ext cx="12192000" cy="15335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123950" y="111119"/>
            <a:ext cx="9144000" cy="2309813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8000">
                <a:latin typeface="HY헤드라인M"/>
                <a:ea typeface="HY헤드라인M"/>
              </a:rPr>
              <a:t>디지털 포렌식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97766" y="2900112"/>
            <a:ext cx="3678621" cy="213775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000" b="1">
                <a:solidFill>
                  <a:schemeClr val="lt1"/>
                </a:solidFill>
              </a:rPr>
              <a:t>레퍼런스 동아리 보안팀</a:t>
            </a:r>
          </a:p>
          <a:p>
            <a:pPr algn="l">
              <a:defRPr/>
            </a:pPr>
            <a:endParaRPr lang="en-US" altLang="ko-KR" sz="2000" b="1">
              <a:solidFill>
                <a:schemeClr val="lt1"/>
              </a:solidFill>
            </a:endParaRPr>
          </a:p>
          <a:p>
            <a:pPr algn="l">
              <a:defRPr/>
            </a:pPr>
            <a:r>
              <a:rPr lang="ko-KR" altLang="en-US" sz="2000" b="1">
                <a:solidFill>
                  <a:schemeClr val="lt1"/>
                </a:solidFill>
              </a:rPr>
              <a:t>임미현</a:t>
            </a:r>
            <a:r>
              <a:rPr lang="en-US" altLang="ko-KR" sz="2000" b="1">
                <a:solidFill>
                  <a:schemeClr val="lt1"/>
                </a:solidFill>
              </a:rPr>
              <a:t>-</a:t>
            </a:r>
            <a:r>
              <a:rPr lang="ko-KR" altLang="en-US" sz="2000" b="1">
                <a:solidFill>
                  <a:schemeClr val="lt1"/>
                </a:solidFill>
              </a:rPr>
              <a:t>발표</a:t>
            </a:r>
          </a:p>
          <a:p>
            <a:pPr algn="l">
              <a:defRPr/>
            </a:pPr>
            <a:r>
              <a:rPr lang="ko-KR" altLang="en-US" sz="2000" b="1">
                <a:solidFill>
                  <a:schemeClr val="lt1"/>
                </a:solidFill>
              </a:rPr>
              <a:t>서해안</a:t>
            </a:r>
            <a:r>
              <a:rPr lang="en-US" altLang="ko-KR" sz="2000" b="1">
                <a:solidFill>
                  <a:schemeClr val="lt1"/>
                </a:solidFill>
              </a:rPr>
              <a:t>-ppt</a:t>
            </a:r>
            <a:r>
              <a:rPr lang="ko-KR" altLang="en-US" sz="2000" b="1">
                <a:solidFill>
                  <a:schemeClr val="lt1"/>
                </a:solidFill>
              </a:rPr>
              <a:t>작성</a:t>
            </a:r>
          </a:p>
          <a:p>
            <a:pPr algn="l">
              <a:defRPr/>
            </a:pPr>
            <a:r>
              <a:rPr lang="ko-KR" altLang="en-US" sz="2000" b="1">
                <a:solidFill>
                  <a:schemeClr val="lt1"/>
                </a:solidFill>
              </a:rPr>
              <a:t>김호경</a:t>
            </a:r>
            <a:r>
              <a:rPr lang="en-US" altLang="ko-KR" sz="2000" b="1">
                <a:solidFill>
                  <a:schemeClr val="lt1"/>
                </a:solidFill>
              </a:rPr>
              <a:t>-</a:t>
            </a:r>
            <a:r>
              <a:rPr lang="ko-KR" altLang="en-US" sz="2000" b="1">
                <a:solidFill>
                  <a:schemeClr val="lt1"/>
                </a:solidFill>
              </a:rPr>
              <a:t>자료조사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256" y="2900111"/>
            <a:ext cx="3698759" cy="37750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v"/>
              <a:defRPr/>
            </a:pPr>
            <a:r>
              <a:rPr lang="ko-KR" altLang="en-US" sz="2300" b="1"/>
              <a:t>포렌식 </a:t>
            </a:r>
            <a:r>
              <a:rPr lang="en-US" altLang="ko-KR" sz="2300" b="1"/>
              <a:t>vs </a:t>
            </a:r>
            <a:r>
              <a:rPr lang="ko-KR" altLang="en-US" sz="2300" b="1"/>
              <a:t>디지털 포렌식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  <a:defRPr/>
            </a:pPr>
            <a:r>
              <a:rPr lang="ko-KR" altLang="en-US" sz="2300" b="1"/>
              <a:t>디지털 포렌식 관련 법규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  <a:defRPr/>
            </a:pPr>
            <a:r>
              <a:rPr lang="ko-KR" altLang="en-US" sz="2300" b="1">
                <a:solidFill>
                  <a:schemeClr val="lt1"/>
                </a:solidFill>
              </a:rPr>
              <a:t>디지털 포렌식의 사례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  <a:defRPr/>
            </a:pPr>
            <a:r>
              <a:rPr lang="ko-KR" altLang="en-US" sz="2300" b="1"/>
              <a:t>디지털 포렌식 절차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  <a:defRPr/>
            </a:pPr>
            <a:r>
              <a:rPr lang="ko-KR" altLang="en-US" sz="2300" b="1"/>
              <a:t>데이터 보호란</a:t>
            </a:r>
            <a:r>
              <a:rPr lang="en-US" altLang="ko-KR" sz="2300" b="1"/>
              <a:t>?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  <a:defRPr/>
            </a:pPr>
            <a:r>
              <a:rPr lang="ko-KR" altLang="en-US" sz="2300" b="1"/>
              <a:t>클라우드 컴퓨팅</a:t>
            </a:r>
          </a:p>
          <a:p>
            <a:pPr marL="285750" indent="-285750">
              <a:lnSpc>
                <a:spcPct val="150000"/>
              </a:lnSpc>
              <a:buFont typeface="Wingdings"/>
              <a:buChar char="v"/>
              <a:defRPr/>
            </a:pPr>
            <a:r>
              <a:rPr lang="ko-KR" altLang="en-US" sz="2300" b="1"/>
              <a:t>지속적인 데이터 보호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130" b="91780"/>
          <a:stretch>
            <a:fillRect/>
          </a:stretch>
        </p:blipFill>
        <p:spPr>
          <a:xfrm>
            <a:off x="0" y="662159"/>
            <a:ext cx="12192000" cy="449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데이터의 증거능력에 관하여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증거인멸죄</a:t>
            </a:r>
            <a:r>
              <a:rPr lang="en-US" altLang="ko-KR" dirty="0"/>
              <a:t>(</a:t>
            </a:r>
            <a:r>
              <a:rPr lang="ko-KR" altLang="en-US" dirty="0"/>
              <a:t>證據湮滅罪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타인의 </a:t>
            </a:r>
            <a:r>
              <a:rPr lang="ko-KR" altLang="en-US" dirty="0"/>
              <a:t>형사사건 또는 </a:t>
            </a:r>
            <a:r>
              <a:rPr lang="ko-KR" altLang="en-US" dirty="0" smtClean="0"/>
              <a:t>징계 사건에 </a:t>
            </a:r>
            <a:r>
              <a:rPr lang="ko-KR" altLang="en-US" dirty="0"/>
              <a:t>관한 증거를 인멸</a:t>
            </a:r>
            <a:r>
              <a:rPr lang="en-US" altLang="ko-KR" dirty="0"/>
              <a:t>·</a:t>
            </a:r>
            <a:r>
              <a:rPr lang="ko-KR" altLang="en-US" dirty="0"/>
              <a:t>은닉</a:t>
            </a:r>
            <a:r>
              <a:rPr lang="en-US" altLang="ko-KR" dirty="0"/>
              <a:t>·</a:t>
            </a:r>
            <a:r>
              <a:rPr lang="ko-KR" altLang="en-US" dirty="0"/>
              <a:t>위조 또는 변조하거나 위조 또는 변조한 증거를 사용하는 죄 및 타인의 형사사건 또는 </a:t>
            </a:r>
            <a:r>
              <a:rPr lang="ko-KR" altLang="en-US" dirty="0" smtClean="0"/>
              <a:t>징계 사건에 </a:t>
            </a:r>
            <a:r>
              <a:rPr lang="ko-KR" altLang="en-US" dirty="0"/>
              <a:t>관한 증인을 은닉 또는 도피하게 하는 죄</a:t>
            </a:r>
            <a:r>
              <a:rPr lang="en-US" altLang="ko-KR" dirty="0"/>
              <a:t>. 5</a:t>
            </a:r>
            <a:r>
              <a:rPr lang="ko-KR" altLang="en-US" dirty="0"/>
              <a:t>년 이하의 징역 또는 </a:t>
            </a:r>
            <a:r>
              <a:rPr lang="en-US" altLang="ko-KR" dirty="0"/>
              <a:t>700</a:t>
            </a:r>
            <a:r>
              <a:rPr lang="ko-KR" altLang="en-US" dirty="0"/>
              <a:t>만원 이하의 벌금에 처한다</a:t>
            </a:r>
            <a:r>
              <a:rPr lang="en-US" altLang="ko-KR" dirty="0"/>
              <a:t>. </a:t>
            </a:r>
            <a:r>
              <a:rPr lang="ko-KR" altLang="en-US" dirty="0"/>
              <a:t>피고인</a:t>
            </a:r>
            <a:r>
              <a:rPr lang="en-US" altLang="ko-KR" dirty="0"/>
              <a:t>·</a:t>
            </a:r>
            <a:r>
              <a:rPr lang="ko-KR" altLang="en-US" dirty="0"/>
              <a:t>피의자 또는 징계 혐의자를 모해할 목적이 있는 때에는 </a:t>
            </a:r>
            <a:r>
              <a:rPr lang="en-US" altLang="ko-KR" dirty="0"/>
              <a:t>10</a:t>
            </a:r>
            <a:r>
              <a:rPr lang="ko-KR" altLang="en-US" dirty="0"/>
              <a:t>년 이하의 징역으로 가중하여 처벌한다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압수한 증거에서 데이터 조작의 기록이 발견될 경우</a:t>
            </a:r>
            <a:r>
              <a:rPr lang="en-US" altLang="ko-KR" dirty="0"/>
              <a:t>, </a:t>
            </a:r>
            <a:r>
              <a:rPr lang="ko-KR" altLang="en-US" dirty="0"/>
              <a:t>데이터 조작을 시도한 시기에 따라</a:t>
            </a:r>
            <a:r>
              <a:rPr lang="en-US" altLang="ko-KR" dirty="0"/>
              <a:t>, </a:t>
            </a:r>
            <a:r>
              <a:rPr lang="ko-KR" altLang="en-US" dirty="0"/>
              <a:t>법적 증거로 </a:t>
            </a:r>
            <a:r>
              <a:rPr lang="ko-KR" altLang="en-US" dirty="0" smtClean="0"/>
              <a:t>채택될 수 </a:t>
            </a:r>
            <a:r>
              <a:rPr lang="ko-KR" altLang="en-US" dirty="0"/>
              <a:t>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세월호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cctv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조작 증거 발견 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09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데이터보호란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외부 해커의 공격 또는 자연재해로 인한 데이터 </a:t>
            </a:r>
            <a:r>
              <a:rPr lang="ko-KR" altLang="en-US" dirty="0" err="1"/>
              <a:t>손실대비</a:t>
            </a:r>
            <a:r>
              <a:rPr lang="en-US" altLang="ko-KR" dirty="0"/>
              <a:t>,</a:t>
            </a:r>
          </a:p>
          <a:p>
            <a:pPr marL="0" indent="0">
              <a:buNone/>
              <a:defRPr/>
            </a:pPr>
            <a:r>
              <a:rPr lang="ko-KR" altLang="en-US" dirty="0"/>
              <a:t>데이터의 모든 변경사항들을 서버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ko-KR" altLang="en-US" dirty="0" err="1"/>
              <a:t>스토리지에</a:t>
            </a:r>
            <a:r>
              <a:rPr lang="ko-KR" altLang="en-US" dirty="0"/>
              <a:t> </a:t>
            </a:r>
            <a:r>
              <a:rPr lang="ko-KR" altLang="en-US" b="1" dirty="0" err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백업</a:t>
            </a:r>
            <a:r>
              <a:rPr lang="ko-KR" altLang="en-US" dirty="0" err="1"/>
              <a:t>시키는</a:t>
            </a:r>
            <a:r>
              <a:rPr lang="ko-KR" altLang="en-US" dirty="0"/>
              <a:t> 것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데이터보호에 관한 관심이 높아지면서 </a:t>
            </a:r>
            <a:r>
              <a:rPr lang="ko-KR" altLang="en-US" b="1" dirty="0" err="1"/>
              <a:t>클라우드</a:t>
            </a:r>
            <a:r>
              <a:rPr lang="en-US" altLang="ko-KR" b="1" dirty="0"/>
              <a:t>, </a:t>
            </a:r>
            <a:r>
              <a:rPr lang="ko-KR" altLang="en-US" b="1" dirty="0"/>
              <a:t>스토리지 </a:t>
            </a:r>
            <a:r>
              <a:rPr lang="ko-KR" altLang="en-US" dirty="0"/>
              <a:t>등의 여러 저장 서버들이 시중에 나오게 되었고 백업 데이터의 효율을 위해 중복 데이터는 제거하고 보다 효율적인 데이터 활용과 디스크 사용을 목적으로 데이터를 백업하는 </a:t>
            </a:r>
            <a:r>
              <a:rPr lang="ko-KR" altLang="en-US" b="1" dirty="0"/>
              <a:t>지속적 데이터 보호</a:t>
            </a:r>
            <a:r>
              <a:rPr lang="ko-KR" altLang="en-US" dirty="0"/>
              <a:t>가</a:t>
            </a:r>
            <a:r>
              <a:rPr lang="ko-KR" altLang="en-US" b="1" dirty="0"/>
              <a:t> </a:t>
            </a:r>
            <a:r>
              <a:rPr lang="ko-KR" altLang="en-US" dirty="0"/>
              <a:t>탄생하게 되었다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클라우드 컴퓨팅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인터넷을 통해 서버</a:t>
            </a:r>
            <a:r>
              <a:rPr lang="en-US" altLang="ko-KR"/>
              <a:t>, </a:t>
            </a:r>
            <a:r>
              <a:rPr lang="ko-KR" altLang="en-US"/>
              <a:t>스토리지</a:t>
            </a:r>
            <a:r>
              <a:rPr lang="en-US" altLang="ko-KR"/>
              <a:t>,</a:t>
            </a:r>
            <a:r>
              <a:rPr lang="ko-KR" altLang="en-US"/>
              <a:t>데이터베이스</a:t>
            </a:r>
            <a:r>
              <a:rPr lang="en-US" altLang="ko-KR"/>
              <a:t>, </a:t>
            </a:r>
            <a:r>
              <a:rPr lang="ko-KR" altLang="en-US"/>
              <a:t>네트워킹</a:t>
            </a:r>
            <a:r>
              <a:rPr lang="en-US" altLang="ko-KR"/>
              <a:t>, </a:t>
            </a:r>
            <a:r>
              <a:rPr lang="ko-KR" altLang="en-US"/>
              <a:t>소프트웨어 등의 컴퓨팅 서비스를 제공하는 것이다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"</a:t>
            </a:r>
            <a:r>
              <a:rPr lang="ko-KR" altLang="en-US"/>
              <a:t>클라우드</a:t>
            </a:r>
            <a:r>
              <a:rPr lang="en-US" altLang="ko-KR"/>
              <a:t>"</a:t>
            </a:r>
            <a:r>
              <a:rPr lang="ko-KR" altLang="en-US"/>
              <a:t>는 인터넷을 통해 액세스할 수 있는 서버와 이러한 서버에서 작동하는 소프트웨어와 데이터베이스를 의미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지속데이터 보호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사용자로부터 발생하는 모든 데이터의 편집기록을 백업하는 서비스</a:t>
            </a:r>
          </a:p>
          <a:p>
            <a:pPr lvl="0">
              <a:defRPr/>
            </a:pPr>
            <a:r>
              <a:rPr lang="ko-KR" altLang="en-US" dirty="0"/>
              <a:t>네트워크의 부하가 기존의 백업보다 낮으며 서버에 </a:t>
            </a:r>
            <a:r>
              <a:rPr lang="ko-KR" altLang="en-US" dirty="0" err="1"/>
              <a:t>중복파일이</a:t>
            </a:r>
            <a:r>
              <a:rPr lang="ko-KR" altLang="en-US" dirty="0"/>
              <a:t> 있다면 이를 제외하여 용량을 줄여 시스템 서버 </a:t>
            </a:r>
            <a:r>
              <a:rPr lang="ko-KR" altLang="en-US" dirty="0" err="1"/>
              <a:t>성능유지가</a:t>
            </a:r>
            <a:r>
              <a:rPr lang="ko-KR" altLang="en-US" dirty="0"/>
              <a:t> 가능</a:t>
            </a:r>
          </a:p>
          <a:p>
            <a:pPr lvl="0">
              <a:defRPr/>
            </a:pPr>
            <a:r>
              <a:rPr lang="ko-KR" altLang="en-US" dirty="0" err="1"/>
              <a:t>모든데이터의</a:t>
            </a:r>
            <a:r>
              <a:rPr lang="ko-KR" altLang="en-US" dirty="0"/>
              <a:t> 편집기록을 백업하기때문에 악성코드에 의해 해킹을 당하여도 원하는 시간대 가장 </a:t>
            </a:r>
            <a:r>
              <a:rPr lang="en-US" altLang="ko-KR" dirty="0"/>
              <a:t>"</a:t>
            </a:r>
            <a:r>
              <a:rPr lang="ko-KR" altLang="en-US" dirty="0"/>
              <a:t>최신</a:t>
            </a:r>
            <a:r>
              <a:rPr lang="en-US" altLang="ko-KR" dirty="0"/>
              <a:t>"</a:t>
            </a:r>
            <a:r>
              <a:rPr lang="ko-KR" altLang="en-US" dirty="0"/>
              <a:t>의 파일데이터를 복구할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0"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온라인 백업</a:t>
            </a:r>
            <a:endParaRPr lang="en-US" altLang="ko-KR" dirty="0" smtClean="0"/>
          </a:p>
          <a:p>
            <a:r>
              <a:rPr lang="ko-KR" altLang="en-US" dirty="0" smtClean="0"/>
              <a:t>라이브 백업</a:t>
            </a:r>
            <a:endParaRPr lang="en-US" altLang="ko-KR" dirty="0" smtClean="0"/>
          </a:p>
          <a:p>
            <a:r>
              <a:rPr lang="ko-KR" altLang="en-US" dirty="0"/>
              <a:t>이전 백업과의 </a:t>
            </a:r>
            <a:r>
              <a:rPr lang="ko-KR" altLang="en-US" dirty="0" smtClean="0"/>
              <a:t>차이점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04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포렌식이란</a:t>
            </a:r>
            <a:r>
              <a:rPr lang="en-US" altLang="ko-KR" b="1"/>
              <a:t>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법의학 등을 이용한 범죄에 관한 과학수사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사건현장에서 증거들을 찾아 사건을 해결</a:t>
            </a:r>
            <a:r>
              <a:rPr lang="en-US" altLang="ko-KR"/>
              <a:t>, </a:t>
            </a:r>
            <a:r>
              <a:rPr lang="ko-KR" altLang="en-US"/>
              <a:t>또는 증거를 수집하는 것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또한 수집한 증거들이 증거능력 또는 증명력이 있는지 판단하는것도 포렌식이라 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디지털 포렌식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디지털화</a:t>
            </a:r>
            <a:r>
              <a:rPr lang="ko-KR" altLang="en-US"/>
              <a:t>된 증거자료를 수집 및 분석하는 행위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디지털 기기를 매개체로 하여 발생하는 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특정 행위의 사실관계</a:t>
            </a:r>
            <a:r>
              <a:rPr lang="ko-KR" altLang="en-US"/>
              <a:t>를 법정에서 규명하고 증명하기 위한 절차와 방법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데이터를 수집이나 분석하는 데에 있어서 어떤 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위변조가 일어나지 않았다 라는 입증이 계속 증명</a:t>
            </a:r>
            <a:r>
              <a:rPr lang="ko-KR" altLang="en-US"/>
              <a:t>이 되는 과정에서 보고서까지 만들어져야 되는 전체 과정</a:t>
            </a:r>
            <a:r>
              <a:rPr lang="en-US" altLang="ko-KR"/>
              <a:t>(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무결성</a:t>
            </a:r>
            <a:r>
              <a:rPr lang="ko-KR" altLang="en-US"/>
              <a:t> 입증</a:t>
            </a:r>
            <a:r>
              <a:rPr lang="en-US" altLang="ko-KR"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디지털 포렌식의 무결성 관련 법규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</a:t>
            </a:r>
            <a:r>
              <a:rPr lang="en-US" altLang="ko-KR"/>
              <a:t>2</a:t>
            </a:r>
            <a:r>
              <a:rPr lang="ko-KR" altLang="en-US"/>
              <a:t>조</a:t>
            </a:r>
            <a:r>
              <a:rPr lang="en-US" altLang="ko-KR"/>
              <a:t>(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디지털 증거의 무결성 유지</a:t>
            </a:r>
            <a:r>
              <a:rPr lang="en-US" altLang="ko-KR"/>
              <a:t>) </a:t>
            </a:r>
            <a:r>
              <a:rPr lang="ko-KR" altLang="en-US"/>
              <a:t>디지털기기를 압수</a:t>
            </a:r>
            <a:r>
              <a:rPr lang="en-US" altLang="ko-KR"/>
              <a:t>·</a:t>
            </a:r>
            <a:r>
              <a:rPr lang="ko-KR" altLang="en-US"/>
              <a:t>수색</a:t>
            </a:r>
            <a:r>
              <a:rPr lang="en-US" altLang="ko-KR"/>
              <a:t>·</a:t>
            </a:r>
            <a:r>
              <a:rPr lang="ko-KR" altLang="en-US"/>
              <a:t>검증하거나 디지털 자료를 수집</a:t>
            </a:r>
            <a:r>
              <a:rPr lang="en-US" altLang="ko-KR"/>
              <a:t>·</a:t>
            </a:r>
            <a:r>
              <a:rPr lang="ko-KR" altLang="en-US"/>
              <a:t>분석할 때에는 디지털기기 또는 디지털 자료를 수집한 때로부터 법정에 증거로 제출할 때까지 </a:t>
            </a:r>
            <a:r>
              <a:rPr lang="ko-KR" altLang="en-US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변경 또는 훼손되지 않도록</a:t>
            </a:r>
            <a:r>
              <a:rPr lang="ko-KR" altLang="en-US"/>
              <a:t> 절차의 연속성을 유지하여야 하며 그 과정을 기록하여야 한다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제</a:t>
            </a:r>
            <a:r>
              <a:rPr lang="en-US" altLang="ko-KR"/>
              <a:t>3</a:t>
            </a:r>
            <a:r>
              <a:rPr lang="ko-KR" altLang="en-US"/>
              <a:t>조</a:t>
            </a:r>
            <a:r>
              <a:rPr lang="en-US" altLang="ko-KR"/>
              <a:t>(</a:t>
            </a:r>
            <a:r>
              <a:rPr lang="ko-KR" altLang="en-US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디지털기기의 운반 및 보관</a:t>
            </a:r>
            <a:r>
              <a:rPr lang="en-US" altLang="ko-KR"/>
              <a:t>) </a:t>
            </a:r>
            <a:r>
              <a:rPr lang="ko-KR" altLang="en-US"/>
              <a:t>디지털 자료가 저장된 디지털기기를 운반 또는 보관할 경우에는 정전기차단</a:t>
            </a:r>
            <a:r>
              <a:rPr lang="en-US" altLang="ko-KR"/>
              <a:t>, </a:t>
            </a:r>
            <a:r>
              <a:rPr lang="ko-KR" altLang="en-US"/>
              <a:t>충격방지 등의 조치를 취하여 </a:t>
            </a:r>
            <a:r>
              <a:rPr lang="ko-KR" altLang="en-US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그 기기 등이 파손되거나 저장된 디지털 자료가 손상되지 않도록</a:t>
            </a:r>
            <a:r>
              <a:rPr lang="ko-KR" altLang="en-US"/>
              <a:t> 하여야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7750" y="6176963"/>
            <a:ext cx="828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출처 </a:t>
            </a:r>
            <a:r>
              <a:rPr lang="en-US" altLang="ko-KR"/>
              <a:t>- </a:t>
            </a:r>
            <a:r>
              <a:rPr lang="ko-KR" altLang="en-US"/>
              <a:t>국가법령정보센터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디지털 포렌식의 사례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250988"/>
            <a:ext cx="1832472" cy="14078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최순실 게이트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4193" y="1254374"/>
            <a:ext cx="3402606" cy="1404132"/>
          </a:xfrm>
          <a:prstGeom prst="rect">
            <a:avLst/>
          </a:prstGeom>
        </p:spPr>
      </p:pic>
      <p:sp>
        <p:nvSpPr>
          <p:cNvPr id="14" name="직사각형 7"/>
          <p:cNvSpPr/>
          <p:nvPr/>
        </p:nvSpPr>
        <p:spPr>
          <a:xfrm>
            <a:off x="0" y="2667429"/>
            <a:ext cx="1832472" cy="14078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버닝썬 게이트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40645" y="2649295"/>
            <a:ext cx="3388702" cy="1388939"/>
          </a:xfrm>
          <a:prstGeom prst="rect">
            <a:avLst/>
          </a:prstGeom>
        </p:spPr>
      </p:pic>
      <p:sp>
        <p:nvSpPr>
          <p:cNvPr id="16" name="직사각형 7"/>
          <p:cNvSpPr/>
          <p:nvPr/>
        </p:nvSpPr>
        <p:spPr>
          <a:xfrm>
            <a:off x="0" y="4052950"/>
            <a:ext cx="1832472" cy="140786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N</a:t>
            </a:r>
            <a:r>
              <a:rPr lang="ko-KR" altLang="en-US"/>
              <a:t>번방 사건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33318" y="4051177"/>
            <a:ext cx="3408729" cy="1399198"/>
          </a:xfrm>
          <a:prstGeom prst="rect">
            <a:avLst/>
          </a:prstGeom>
        </p:spPr>
      </p:pic>
      <p:sp>
        <p:nvSpPr>
          <p:cNvPr id="18" name="직사각형 7"/>
          <p:cNvSpPr/>
          <p:nvPr/>
        </p:nvSpPr>
        <p:spPr>
          <a:xfrm>
            <a:off x="0" y="5450136"/>
            <a:ext cx="1832472" cy="1407863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NC</a:t>
            </a:r>
            <a:r>
              <a:rPr lang="ko-KR" altLang="en-US"/>
              <a:t>소프트</a:t>
            </a:r>
          </a:p>
          <a:p>
            <a:pPr algn="ctr">
              <a:defRPr/>
            </a:pPr>
            <a:r>
              <a:rPr lang="ko-KR" altLang="en-US"/>
              <a:t>사장 부친 </a:t>
            </a:r>
          </a:p>
          <a:p>
            <a:pPr algn="ctr">
              <a:defRPr/>
            </a:pPr>
            <a:r>
              <a:rPr lang="ko-KR" altLang="en-US"/>
              <a:t>살해사건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38902" y="5434379"/>
            <a:ext cx="3413679" cy="142362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393836" y="1334720"/>
            <a:ext cx="1815222" cy="3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#</a:t>
            </a:r>
            <a:r>
              <a:rPr lang="ko-KR" altLang="en-US" sz="1900" b="1"/>
              <a:t>태블릿</a:t>
            </a:r>
            <a:r>
              <a:rPr lang="en-US" altLang="ko-KR" sz="1900" b="1"/>
              <a:t>pc</a:t>
            </a:r>
            <a:r>
              <a:rPr lang="ko-KR" altLang="en-US" sz="1900" b="1"/>
              <a:t>입수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93836" y="1798758"/>
            <a:ext cx="3219549" cy="37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#</a:t>
            </a:r>
            <a:r>
              <a:rPr lang="ko-KR" altLang="en-US" sz="1900" b="1"/>
              <a:t>연설문</a:t>
            </a:r>
            <a:r>
              <a:rPr lang="en-US" altLang="ko-KR" sz="1900" b="1"/>
              <a:t>_</a:t>
            </a:r>
            <a:r>
              <a:rPr lang="ko-KR" altLang="en-US" sz="1900" b="1"/>
              <a:t>등</a:t>
            </a:r>
            <a:r>
              <a:rPr lang="en-US" altLang="ko-KR" sz="1900" b="1"/>
              <a:t>_</a:t>
            </a:r>
            <a:r>
              <a:rPr lang="ko-KR" altLang="en-US" sz="1900" b="1"/>
              <a:t>문서</a:t>
            </a:r>
            <a:r>
              <a:rPr lang="en-US" altLang="ko-KR" sz="1900" b="1"/>
              <a:t>_</a:t>
            </a:r>
            <a:r>
              <a:rPr lang="ko-KR" altLang="en-US" sz="1900" b="1"/>
              <a:t>전송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1420" y="2262796"/>
            <a:ext cx="3219550" cy="37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#</a:t>
            </a:r>
            <a:r>
              <a:rPr lang="ko-KR" altLang="en-US" sz="1900" b="1"/>
              <a:t>완성도</a:t>
            </a:r>
            <a:r>
              <a:rPr lang="en-US" altLang="ko-KR" sz="1900" b="1"/>
              <a:t>_</a:t>
            </a:r>
            <a:r>
              <a:rPr lang="ko-KR" altLang="en-US" sz="1900" b="1"/>
              <a:t>하기</a:t>
            </a:r>
            <a:r>
              <a:rPr lang="en-US" altLang="ko-KR" sz="1900" b="1"/>
              <a:t>_</a:t>
            </a:r>
            <a:r>
              <a:rPr lang="ko-KR" altLang="en-US" sz="1900" b="1"/>
              <a:t>전에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1420" y="2703877"/>
            <a:ext cx="3219550" cy="37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#</a:t>
            </a:r>
            <a:r>
              <a:rPr lang="ko-KR" altLang="en-US" sz="1900" b="1"/>
              <a:t>황금폰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9208" y="3138315"/>
            <a:ext cx="3475992" cy="37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#</a:t>
            </a:r>
            <a:r>
              <a:rPr lang="ko-KR" altLang="en-US" sz="1900" b="1"/>
              <a:t>휴대전화</a:t>
            </a:r>
            <a:r>
              <a:rPr lang="en-US" altLang="ko-KR" sz="1900" b="1"/>
              <a:t>_</a:t>
            </a:r>
            <a:r>
              <a:rPr lang="ko-KR" altLang="en-US" sz="1900" b="1"/>
              <a:t>포렌식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1419" y="3601427"/>
            <a:ext cx="3475993" cy="37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#</a:t>
            </a:r>
            <a:r>
              <a:rPr lang="ko-KR" altLang="en-US" sz="1900" b="1"/>
              <a:t>카톡내용</a:t>
            </a:r>
            <a:r>
              <a:rPr lang="en-US" altLang="ko-KR" sz="1900" b="1"/>
              <a:t>_</a:t>
            </a:r>
            <a:r>
              <a:rPr lang="ko-KR" altLang="en-US" sz="1900" b="1"/>
              <a:t>복구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99207" y="4063998"/>
            <a:ext cx="3915608" cy="372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#</a:t>
            </a:r>
            <a:r>
              <a:rPr lang="ko-KR" altLang="en-US" sz="1900" b="1"/>
              <a:t>사회공조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5774" y="4466979"/>
            <a:ext cx="3475993" cy="37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#FBI</a:t>
            </a:r>
            <a:r>
              <a:rPr lang="ko-KR" altLang="en-US" sz="1900" b="1"/>
              <a:t>의</a:t>
            </a:r>
            <a:r>
              <a:rPr lang="en-US" altLang="ko-KR" sz="1900" b="1"/>
              <a:t>_</a:t>
            </a:r>
            <a:r>
              <a:rPr lang="ko-KR" altLang="en-US" sz="1900" b="1"/>
              <a:t>공조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89926" y="4894382"/>
            <a:ext cx="3475994" cy="37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#IP</a:t>
            </a:r>
            <a:r>
              <a:rPr lang="ko-KR" altLang="en-US" sz="1900" b="1"/>
              <a:t>특정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5247296" y="2653567"/>
            <a:ext cx="5568463" cy="1221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47296" y="4033471"/>
            <a:ext cx="5568463" cy="1221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247296" y="5425586"/>
            <a:ext cx="5568463" cy="1221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89926" y="5517169"/>
            <a:ext cx="3475994" cy="37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#</a:t>
            </a:r>
            <a:r>
              <a:rPr lang="ko-KR" altLang="en-US" sz="1900" b="1"/>
              <a:t>휴대전화</a:t>
            </a:r>
            <a:r>
              <a:rPr lang="en-US" altLang="ko-KR" sz="1900" b="1"/>
              <a:t>_</a:t>
            </a:r>
            <a:r>
              <a:rPr lang="ko-KR" altLang="en-US" sz="1900" b="1"/>
              <a:t>포렌식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89926" y="5932361"/>
            <a:ext cx="3475994" cy="37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/>
              <a:t>#</a:t>
            </a:r>
            <a:r>
              <a:rPr lang="ko-KR" altLang="en-US" sz="1900" b="1"/>
              <a:t>인터넷</a:t>
            </a:r>
            <a:r>
              <a:rPr lang="en-US" altLang="ko-KR" sz="1900" b="1"/>
              <a:t>_</a:t>
            </a:r>
            <a:r>
              <a:rPr lang="ko-KR" altLang="en-US" sz="1900" b="1"/>
              <a:t>검색기록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디지털 포렌식의 절차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0" y="1683640"/>
          <a:ext cx="12192000" cy="3916248"/>
        </p:xfrm>
        <a:graphic>
          <a:graphicData uri="http://schemas.openxmlformats.org/drawingml/2006/table">
            <a:tbl>
              <a:tblPr firstRow="1" bandRow="1">
                <a:tableStyleId>{52952B78-2EF1-4F5E-9478-49274144A490}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90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100"/>
                        <a:t>1</a:t>
                      </a:r>
                      <a:r>
                        <a:rPr lang="ko-KR" altLang="en-US" sz="2100"/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100"/>
                        <a:t>2</a:t>
                      </a:r>
                      <a:r>
                        <a:rPr lang="ko-KR" altLang="en-US" sz="2100"/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100"/>
                        <a:t>3</a:t>
                      </a:r>
                      <a:r>
                        <a:rPr lang="ko-KR" altLang="en-US" sz="2100"/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0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100" b="1">
                          <a:solidFill>
                            <a:schemeClr val="dk1"/>
                          </a:solidFill>
                        </a:rPr>
                        <a:t>사전 준비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100" b="1">
                          <a:solidFill>
                            <a:schemeClr val="dk1"/>
                          </a:solidFill>
                        </a:rPr>
                        <a:t>증거 수집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100" b="1">
                          <a:solidFill>
                            <a:schemeClr val="dk1"/>
                          </a:solidFill>
                        </a:rPr>
                        <a:t>포장 및 이송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0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100" b="1"/>
                        <a:t>4</a:t>
                      </a:r>
                      <a:r>
                        <a:rPr lang="ko-KR" altLang="en-US" sz="2100" b="1"/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100" b="1"/>
                        <a:t>5</a:t>
                      </a:r>
                      <a:r>
                        <a:rPr lang="ko-KR" altLang="en-US" sz="2100" b="1"/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100" b="1"/>
                        <a:t>6</a:t>
                      </a:r>
                      <a:r>
                        <a:rPr lang="ko-KR" altLang="en-US" sz="2100" b="1"/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0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100" b="1">
                          <a:solidFill>
                            <a:schemeClr val="dk1"/>
                          </a:solidFill>
                        </a:rPr>
                        <a:t>조사 분석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100" b="1">
                          <a:solidFill>
                            <a:schemeClr val="dk1"/>
                          </a:solidFill>
                        </a:rPr>
                        <a:t>정밀 검토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100" b="1">
                          <a:solidFill>
                            <a:schemeClr val="dk1"/>
                          </a:solidFill>
                        </a:rPr>
                        <a:t>보고서 작성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하드디스크를 증거로 </a:t>
            </a:r>
            <a:r>
              <a:rPr lang="ko-KR" altLang="en-US" dirty="0" err="1" smtClean="0"/>
              <a:t>수집했을때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9798270" cy="300913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무결성 확인을 휘해 수학적 </a:t>
            </a:r>
            <a:r>
              <a:rPr lang="ko-KR" altLang="en-US" dirty="0" err="1"/>
              <a:t>해쉬</a:t>
            </a:r>
            <a:r>
              <a:rPr lang="ko-KR" altLang="en-US" dirty="0"/>
              <a:t> 함수를 이용</a:t>
            </a:r>
            <a:r>
              <a:rPr lang="en-US" altLang="ko-KR" dirty="0"/>
              <a:t>, </a:t>
            </a:r>
            <a:r>
              <a:rPr lang="ko-KR" altLang="en-US" dirty="0"/>
              <a:t>원본과 사본의  결과값을 비교</a:t>
            </a:r>
            <a:endParaRPr lang="en-US" altLang="ko-KR" dirty="0"/>
          </a:p>
          <a:p>
            <a:r>
              <a:rPr lang="ko-KR" altLang="en-US" dirty="0" err="1"/>
              <a:t>해쉬함수의</a:t>
            </a:r>
            <a:r>
              <a:rPr lang="ko-KR" altLang="en-US" dirty="0"/>
              <a:t> 특성상 입력 데이터가 </a:t>
            </a:r>
            <a:r>
              <a:rPr lang="en-US" altLang="ko-KR" dirty="0"/>
              <a:t>1bit</a:t>
            </a:r>
            <a:r>
              <a:rPr lang="ko-KR" altLang="en-US" dirty="0"/>
              <a:t>라도 변경되면 다른 결과값이 </a:t>
            </a:r>
            <a:r>
              <a:rPr lang="ko-KR" altLang="en-US" dirty="0" smtClean="0"/>
              <a:t>출력됨</a:t>
            </a:r>
            <a:endParaRPr lang="en-US" altLang="ko-KR" dirty="0"/>
          </a:p>
          <a:p>
            <a:r>
              <a:rPr lang="ko-KR" altLang="en-US" dirty="0"/>
              <a:t>수사기관은 보통 디지털 증거를 대상 컴퓨터의 하드디스크를 </a:t>
            </a:r>
            <a:r>
              <a:rPr lang="ko-KR" altLang="en-US" dirty="0" err="1"/>
              <a:t>이미징하여</a:t>
            </a:r>
            <a:r>
              <a:rPr lang="ko-KR" altLang="en-US" dirty="0"/>
              <a:t> 복사 본 디스크를 생성하거나</a:t>
            </a:r>
            <a:r>
              <a:rPr lang="en-US" altLang="ko-KR" dirty="0"/>
              <a:t>, </a:t>
            </a:r>
            <a:r>
              <a:rPr lang="ko-KR" altLang="en-US" dirty="0"/>
              <a:t>디스크 이미지 파일을 생성하여 획득한다</a:t>
            </a:r>
            <a:r>
              <a:rPr lang="en-US" altLang="ko-KR" dirty="0"/>
              <a:t>. </a:t>
            </a:r>
            <a:r>
              <a:rPr lang="ko-KR" altLang="en-US" dirty="0"/>
              <a:t>원본파일과의 동일성</a:t>
            </a:r>
            <a:r>
              <a:rPr lang="en-US" altLang="ko-KR" dirty="0"/>
              <a:t>, </a:t>
            </a:r>
            <a:r>
              <a:rPr lang="ko-KR" altLang="en-US" dirty="0"/>
              <a:t>무결성 </a:t>
            </a:r>
            <a:r>
              <a:rPr lang="ko-KR" altLang="en-US" dirty="0" smtClean="0"/>
              <a:t>입증을 위해 </a:t>
            </a:r>
            <a:r>
              <a:rPr lang="ko-KR" altLang="en-US" dirty="0" err="1"/>
              <a:t>해쉬함수의</a:t>
            </a:r>
            <a:r>
              <a:rPr lang="ko-KR" altLang="en-US" dirty="0"/>
              <a:t> 결과 값을 비교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32" y="4834759"/>
            <a:ext cx="559195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하드디스크 획득 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27432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조사 대상 시스템의 하드디스크 분리</a:t>
            </a:r>
            <a:r>
              <a:rPr lang="en-US" altLang="ko-KR" dirty="0"/>
              <a:t>, </a:t>
            </a:r>
            <a:r>
              <a:rPr lang="ko-KR" altLang="en-US" dirty="0"/>
              <a:t>원본과 동일한 용량의   하드디스크 </a:t>
            </a:r>
            <a:r>
              <a:rPr lang="en-US" altLang="ko-KR" dirty="0"/>
              <a:t>2</a:t>
            </a:r>
            <a:r>
              <a:rPr lang="ko-KR" altLang="en-US" dirty="0"/>
              <a:t>개 준비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하드웨어 장비에 연결하여</a:t>
            </a:r>
            <a:r>
              <a:rPr lang="en-US" altLang="ko-KR" dirty="0"/>
              <a:t> </a:t>
            </a:r>
            <a:r>
              <a:rPr lang="ko-KR" altLang="en-US" dirty="0"/>
              <a:t>디스크 </a:t>
            </a:r>
            <a:r>
              <a:rPr lang="ko-KR" altLang="en-US" dirty="0" err="1"/>
              <a:t>이미징</a:t>
            </a:r>
            <a:r>
              <a:rPr lang="ko-KR" altLang="en-US" dirty="0"/>
              <a:t> 수행</a:t>
            </a:r>
            <a:r>
              <a:rPr lang="en-US" altLang="ko-KR" dirty="0"/>
              <a:t>, </a:t>
            </a:r>
            <a:r>
              <a:rPr lang="ko-KR" altLang="en-US" dirty="0" err="1"/>
              <a:t>완료시</a:t>
            </a:r>
            <a:r>
              <a:rPr lang="ko-KR" altLang="en-US" dirty="0"/>
              <a:t> </a:t>
            </a:r>
            <a:r>
              <a:rPr lang="ko-KR" altLang="en-US" dirty="0" err="1"/>
              <a:t>해쉬</a:t>
            </a:r>
            <a:r>
              <a:rPr lang="ko-KR" altLang="en-US" dirty="0"/>
              <a:t> 값 출력</a:t>
            </a:r>
            <a:r>
              <a:rPr lang="en-US" altLang="ko-KR" dirty="0"/>
              <a:t>. </a:t>
            </a:r>
            <a:r>
              <a:rPr lang="ko-KR" altLang="en-US" dirty="0" err="1"/>
              <a:t>별도장부에</a:t>
            </a:r>
            <a:r>
              <a:rPr lang="ko-KR" altLang="en-US" dirty="0"/>
              <a:t> 기록</a:t>
            </a:r>
            <a:endParaRPr lang="en-US" altLang="ko-KR" dirty="0"/>
          </a:p>
          <a:p>
            <a:r>
              <a:rPr lang="ko-KR" altLang="en-US" dirty="0" err="1"/>
              <a:t>포렌식</a:t>
            </a:r>
            <a:r>
              <a:rPr lang="ko-KR" altLang="en-US" dirty="0"/>
              <a:t> 소프트웨어 </a:t>
            </a:r>
            <a:r>
              <a:rPr lang="ko-KR" altLang="en-US" dirty="0" err="1"/>
              <a:t>이용시</a:t>
            </a:r>
            <a:r>
              <a:rPr lang="en-US" altLang="ko-KR" dirty="0"/>
              <a:t>, </a:t>
            </a:r>
            <a:r>
              <a:rPr lang="ko-KR" altLang="en-US" dirty="0" err="1"/>
              <a:t>원본데이터</a:t>
            </a:r>
            <a:r>
              <a:rPr lang="ko-KR" altLang="en-US" dirty="0"/>
              <a:t> </a:t>
            </a:r>
            <a:r>
              <a:rPr lang="ko-KR" altLang="en-US" dirty="0" err="1"/>
              <a:t>변경방지로</a:t>
            </a:r>
            <a:r>
              <a:rPr lang="en-US" altLang="ko-KR" dirty="0"/>
              <a:t> </a:t>
            </a:r>
            <a:r>
              <a:rPr lang="ko-KR" altLang="en-US" dirty="0"/>
              <a:t>쓰기방지장치에 원본 디스크 연결</a:t>
            </a:r>
            <a:endParaRPr lang="en-US" altLang="ko-KR" dirty="0"/>
          </a:p>
          <a:p>
            <a:r>
              <a:rPr lang="ko-KR" altLang="en-US" dirty="0"/>
              <a:t>소프트웨어 이용해 </a:t>
            </a:r>
            <a:r>
              <a:rPr lang="ko-KR" altLang="en-US" dirty="0" err="1"/>
              <a:t>이미지파일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 err="1"/>
              <a:t>완료시</a:t>
            </a:r>
            <a:r>
              <a:rPr lang="ko-KR" altLang="en-US" dirty="0"/>
              <a:t> </a:t>
            </a:r>
            <a:r>
              <a:rPr lang="ko-KR" altLang="en-US" dirty="0" err="1"/>
              <a:t>해쉬값</a:t>
            </a:r>
            <a:r>
              <a:rPr lang="ko-KR" altLang="en-US" dirty="0"/>
              <a:t> 출력</a:t>
            </a:r>
            <a:r>
              <a:rPr lang="en-US" altLang="ko-KR" dirty="0"/>
              <a:t>, </a:t>
            </a:r>
            <a:r>
              <a:rPr lang="ko-KR" altLang="en-US" dirty="0" err="1"/>
              <a:t>장부기록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82" y="4066162"/>
            <a:ext cx="3733801" cy="2603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65" y="4066162"/>
            <a:ext cx="3919577" cy="26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475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하드디스크의 무결성 </a:t>
            </a:r>
            <a:r>
              <a:rPr lang="ko-KR" altLang="en-US" dirty="0" err="1" smtClean="0"/>
              <a:t>증명과정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2152" y="2094163"/>
            <a:ext cx="10515600" cy="386047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① 하드디스크 등의 저장매체를 압수한 다음 피의자의 서명을 받아 봉인한다</a:t>
            </a:r>
            <a:r>
              <a:rPr lang="en-US" altLang="ko-KR" dirty="0"/>
              <a:t>. 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② </a:t>
            </a:r>
            <a:r>
              <a:rPr lang="ko-KR" altLang="en-US" dirty="0"/>
              <a:t>서명</a:t>
            </a:r>
            <a:r>
              <a:rPr lang="en-US" altLang="ko-KR" dirty="0"/>
              <a:t>, </a:t>
            </a:r>
            <a:r>
              <a:rPr lang="ko-KR" altLang="en-US" dirty="0" err="1"/>
              <a:t>봉인과정을</a:t>
            </a:r>
            <a:r>
              <a:rPr lang="ko-KR" altLang="en-US" dirty="0"/>
              <a:t> 비디오카메라로 녹화한다</a:t>
            </a:r>
            <a:r>
              <a:rPr lang="en-US" altLang="ko-KR" dirty="0"/>
              <a:t>. 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③ </a:t>
            </a:r>
            <a:r>
              <a:rPr lang="ko-KR" altLang="en-US" dirty="0" smtClean="0"/>
              <a:t>피의자가 입회한 </a:t>
            </a:r>
            <a:r>
              <a:rPr lang="ko-KR" altLang="en-US" dirty="0"/>
              <a:t>가운데 봉인을 풀고</a:t>
            </a:r>
            <a:r>
              <a:rPr lang="en-US" altLang="ko-KR" dirty="0"/>
              <a:t>, </a:t>
            </a:r>
            <a:r>
              <a:rPr lang="ko-KR" altLang="en-US" dirty="0"/>
              <a:t>통합 </a:t>
            </a:r>
            <a:r>
              <a:rPr lang="ko-KR" altLang="en-US" dirty="0" err="1"/>
              <a:t>포렌식</a:t>
            </a:r>
            <a:r>
              <a:rPr lang="ko-KR" altLang="en-US" dirty="0"/>
              <a:t> 프로그램인 </a:t>
            </a:r>
            <a:r>
              <a:rPr lang="ko-KR" altLang="en-US" dirty="0" err="1"/>
              <a:t>인케이스</a:t>
            </a:r>
            <a:r>
              <a:rPr lang="en-US" altLang="ko-KR" dirty="0"/>
              <a:t>(</a:t>
            </a:r>
            <a:r>
              <a:rPr lang="en-US" altLang="ko-KR" dirty="0" err="1"/>
              <a:t>EnCase</a:t>
            </a:r>
            <a:r>
              <a:rPr lang="en-US" altLang="ko-KR" dirty="0"/>
              <a:t>)</a:t>
            </a:r>
            <a:r>
              <a:rPr lang="ko-KR" altLang="en-US" dirty="0"/>
              <a:t>를 이용하여 압수한 저장매체에 대한 이미지 파일을 생성한 후 별도의 저장장치에 이미지    파일을 저장한 다음</a:t>
            </a:r>
            <a:r>
              <a:rPr lang="en-US" altLang="ko-KR" dirty="0"/>
              <a:t>, </a:t>
            </a:r>
            <a:r>
              <a:rPr lang="ko-KR" altLang="en-US" dirty="0"/>
              <a:t>이미지 파일을 이용하여 복구 등의 분석 작업을 실시한다</a:t>
            </a:r>
            <a:r>
              <a:rPr lang="en-US" altLang="ko-KR" dirty="0"/>
              <a:t>. 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④ </a:t>
            </a:r>
            <a:r>
              <a:rPr lang="ko-KR" altLang="en-US" dirty="0"/>
              <a:t>쓰기방지장치</a:t>
            </a:r>
            <a:r>
              <a:rPr lang="en-US" altLang="ko-KR" dirty="0"/>
              <a:t>(</a:t>
            </a:r>
            <a:r>
              <a:rPr lang="en-US" altLang="ko-KR" dirty="0" err="1"/>
              <a:t>Fastblock</a:t>
            </a:r>
            <a:r>
              <a:rPr lang="en-US" altLang="ko-KR" dirty="0"/>
              <a:t>)</a:t>
            </a:r>
            <a:r>
              <a:rPr lang="ko-KR" altLang="en-US" dirty="0"/>
              <a:t>를 압수한 저장매체에 연결한 상태에서 이미지 파일 생성  </a:t>
            </a:r>
            <a:r>
              <a:rPr lang="ko-KR" altLang="en-US" dirty="0" smtClean="0"/>
              <a:t>작업을 </a:t>
            </a:r>
            <a:r>
              <a:rPr lang="ko-KR" altLang="en-US" dirty="0"/>
              <a:t>실시하고</a:t>
            </a:r>
            <a:r>
              <a:rPr lang="en-US" altLang="ko-KR" dirty="0"/>
              <a:t>, </a:t>
            </a:r>
            <a:r>
              <a:rPr lang="ko-KR" altLang="en-US" dirty="0"/>
              <a:t>이미지 파일에 대한 </a:t>
            </a:r>
            <a:r>
              <a:rPr lang="ko-KR" altLang="en-US" dirty="0" err="1"/>
              <a:t>해쉬</a:t>
            </a:r>
            <a:r>
              <a:rPr lang="en-US" altLang="ko-KR" dirty="0"/>
              <a:t>(Hash) </a:t>
            </a:r>
            <a:r>
              <a:rPr lang="ko-KR" altLang="en-US" dirty="0"/>
              <a:t>값</a:t>
            </a:r>
            <a:r>
              <a:rPr lang="en-US" altLang="ko-KR" dirty="0"/>
              <a:t>42)</a:t>
            </a:r>
            <a:r>
              <a:rPr lang="ko-KR" altLang="en-US" dirty="0"/>
              <a:t>을 계산하여 피의자로 하여금 </a:t>
            </a:r>
            <a:r>
              <a:rPr lang="ko-KR" altLang="en-US" dirty="0" err="1" smtClean="0"/>
              <a:t>해쉬</a:t>
            </a:r>
            <a:r>
              <a:rPr lang="ko-KR" altLang="en-US" dirty="0" smtClean="0"/>
              <a:t> 값이 기재된 </a:t>
            </a:r>
            <a:r>
              <a:rPr lang="ko-KR" altLang="en-US" dirty="0"/>
              <a:t>서면에 서명</a:t>
            </a:r>
            <a:r>
              <a:rPr lang="en-US" altLang="ko-KR" dirty="0"/>
              <a:t>·</a:t>
            </a:r>
            <a:r>
              <a:rPr lang="ko-KR" altLang="en-US" dirty="0" err="1"/>
              <a:t>날인케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⑤ </a:t>
            </a:r>
            <a:r>
              <a:rPr lang="ko-KR" altLang="en-US" dirty="0"/>
              <a:t>피의자가 </a:t>
            </a:r>
            <a:r>
              <a:rPr lang="ko-KR" altLang="en-US" dirty="0" err="1"/>
              <a:t>공판과정에</a:t>
            </a:r>
            <a:r>
              <a:rPr lang="ko-KR" altLang="en-US" dirty="0"/>
              <a:t> 무결성을 부정하는 경우에는 압수한 저장장치의 </a:t>
            </a:r>
            <a:r>
              <a:rPr lang="ko-KR" altLang="en-US" dirty="0" err="1"/>
              <a:t>해쉬</a:t>
            </a:r>
            <a:r>
              <a:rPr lang="ko-KR" altLang="en-US" dirty="0"/>
              <a:t> 값과 </a:t>
            </a:r>
            <a:r>
              <a:rPr lang="ko-KR" altLang="en-US" dirty="0" smtClean="0"/>
              <a:t>이미지 </a:t>
            </a:r>
            <a:r>
              <a:rPr lang="ko-KR" altLang="en-US" dirty="0"/>
              <a:t>파일의 </a:t>
            </a:r>
            <a:r>
              <a:rPr lang="ko-KR" altLang="en-US" dirty="0" err="1"/>
              <a:t>해쉬</a:t>
            </a:r>
            <a:r>
              <a:rPr lang="ko-KR" altLang="en-US" dirty="0"/>
              <a:t> 값을 비교할 수 있도록 </a:t>
            </a:r>
            <a:r>
              <a:rPr lang="ko-KR" altLang="en-US" dirty="0" smtClean="0"/>
              <a:t>법원에 검증을 </a:t>
            </a:r>
            <a:r>
              <a:rPr lang="ko-KR" altLang="en-US" dirty="0"/>
              <a:t>요구한다</a:t>
            </a:r>
            <a:r>
              <a:rPr lang="en-US" altLang="ko-KR" dirty="0"/>
              <a:t>.”</a:t>
            </a:r>
            <a:r>
              <a:rPr lang="ko-KR" altLang="en-US" dirty="0"/>
              <a:t>라고 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74050"/>
            <a:ext cx="1063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조작된 데이터의 경우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포렌식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과정에서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해쉬값의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변동이 일어난다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＂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04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768</Words>
  <Application>Microsoft Office PowerPoint</Application>
  <PresentationFormat>와이드스크린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HY헤드라인M</vt:lpstr>
      <vt:lpstr>맑은 고딕</vt:lpstr>
      <vt:lpstr>Arial</vt:lpstr>
      <vt:lpstr>Wingdings</vt:lpstr>
      <vt:lpstr>Office 테마</vt:lpstr>
      <vt:lpstr>디지털 포렌식</vt:lpstr>
      <vt:lpstr>포렌식이란?</vt:lpstr>
      <vt:lpstr>디지털 포렌식?</vt:lpstr>
      <vt:lpstr>디지털 포렌식의 무결성 관련 법규</vt:lpstr>
      <vt:lpstr>디지털 포렌식의 사례</vt:lpstr>
      <vt:lpstr>디지털 포렌식의 절차</vt:lpstr>
      <vt:lpstr>하드디스크를 증거로 수집했을때</vt:lpstr>
      <vt:lpstr>하드디스크 획득 시</vt:lpstr>
      <vt:lpstr>하드디스크의 무결성 증명과정</vt:lpstr>
      <vt:lpstr>데이터의 증거능력에 관하여</vt:lpstr>
      <vt:lpstr>데이터보호란?</vt:lpstr>
      <vt:lpstr>클라우드 컴퓨팅</vt:lpstr>
      <vt:lpstr>지속데이터 보호</vt:lpstr>
      <vt:lpstr>백업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포렌식</dc:title>
  <dc:creator>서해안</dc:creator>
  <cp:lastModifiedBy>HOME</cp:lastModifiedBy>
  <cp:revision>50</cp:revision>
  <dcterms:created xsi:type="dcterms:W3CDTF">2021-06-26T05:16:14Z</dcterms:created>
  <dcterms:modified xsi:type="dcterms:W3CDTF">2021-08-31T11:27:37Z</dcterms:modified>
  <cp:version>1000.0000.01</cp:version>
</cp:coreProperties>
</file>