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embeddedFontLst>
    <p:embeddedFont>
      <p:font typeface="Black Han Sans" panose="020B0600000101010101" charset="-127"/>
      <p:regular r:id="rId62"/>
    </p:embeddedFont>
    <p:embeddedFont>
      <p:font typeface="Jua" panose="020B0600000101010101" charset="-127"/>
      <p:regular r:id="rId63"/>
    </p:embeddedFont>
    <p:embeddedFont>
      <p:font typeface="Roboto" panose="02000000000000000000" pitchFamily="2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F4E745-2AE4-4973-A493-A026D53200F2}">
  <a:tblStyle styleId="{D7F4E745-2AE4-4973-A493-A026D53200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5d12af20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5d12af20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5d12af20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5d12af20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5d12af20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5d12af20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98ffb34b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98ffb34b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aa45261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5aa45261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9a92cd5f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9a92cd5f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8b2ccf28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8b2ccf28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2e0aae52e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2e0aae52e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2e0aae52e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2e0aae52e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xDSL의 한 종류로써 전화사용을 보장하면서 초고속 네트워크 접속을 제공하는 전송기술 중 하나이다.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2e0aae52e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2e0aae52e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e0aae52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2e0aae52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8b2ccf28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8b2ccf28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2e0aae52e_4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2e0aae52e_4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8b2ccf28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8b2ccf28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9a92cd5f0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9a92cd5f0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9a92cd5f0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9a92cd5f0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9a92cd5f0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9a92cd5f0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2e0aae52e_7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2e0aae52e_7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9a92cd5f0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9a92cd5f0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9a92cd5f0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9a92cd5f0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9a92cd5f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9a92cd5f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9a92cd5f0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9a92cd5f0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9a92cd5f0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9a92cd5f0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9a92cd5f0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9a92cd5f0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a92cd7d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a92cd7d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98ffb34b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98ffb34b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5227d71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5227d71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5227d71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5227d71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5227d71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5227d71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5227d71c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5227d71c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5227d71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5227d71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5227d71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5227d71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8ffb34b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98ffb34b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5227d71c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5227d71c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9c15fc304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09c15fc304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9c15fc304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9c15fc304_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5227d71c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f5227d71c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f5227d71c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f5227d71c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5227d71c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5227d71c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f5227d71c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f5227d71c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5227d71c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f5227d71c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5227d71c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f5227d71c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9c2ba91e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09c2ba91e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8ffb34b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8ffb34b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9c15fc30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9c15fc30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9c15fc304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9c15fc304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5227d72f0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5227d72f0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5227d72f0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5227d72f0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5227d72f0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f5227d72f0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9c15fc304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9c15fc304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f5227d72f0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f5227d72f0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f5227d72f0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f5227d72f0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f5227d72f0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f5227d72f0_3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82d634238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82d634238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8ffb34b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8ffb34b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2e0aae52e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2e0aae52e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5aa4526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5aa4526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d12af2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5d12af2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aver?isHttpsRedirect=true&amp;blogId=octopusj&amp;logNo=120096749043" TargetMode="External"/><Relationship Id="rId7" Type="http://schemas.openxmlformats.org/officeDocument/2006/relationships/hyperlink" Target="https://namu.wiki/w/%EC%9D%B8%ED%84%B0%EB%84%B7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kocis.go.kr/koreanet/view.do?seq=1036317" TargetMode="External"/><Relationship Id="rId5" Type="http://schemas.openxmlformats.org/officeDocument/2006/relationships/hyperlink" Target="https://sites.google.com/site/koreainternethistory/publication/e-bridge" TargetMode="External"/><Relationship Id="rId4" Type="http://schemas.openxmlformats.org/officeDocument/2006/relationships/hyperlink" Target="https://www.korea.kr/news/pressReleaseView.do?newsId=156335501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D%B4%EB%B2%A4%ED%8A%B8_(%EC%BB%B4%ED%93%A8%ED%8C%85)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레퍼런스 웹/앱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999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.kr도메인과 IP주소 사용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2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국내와 국제 인터넷과의 연결은 1980년 대 후반에 이루어 졌다.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1986년 최초로 국내 컴퓨터 네트워크에 IP주소가 할당 되었으며, 1987년에는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.kr산하의 2~3단계 도메인에 관한 규격이 설계되어 한국을 대표하는 국가 도메인인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.kr이 공식적, 국제적으로 사용되기 시작하였다.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179850" y="1761675"/>
            <a:ext cx="8472900" cy="283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팀 버너스 리에 의해 개발된 전 세계적 규모의 하이퍼텍스트 시스템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www은 보편적인 인터넷 서비스로 확대되었고 1993년 모자이크 웹 브라우저 개발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웹은 대표적인 인터넷 서비스로 폭발적인 발전을 거듭하여 현재까지도 사용</a:t>
            </a:r>
            <a:endParaRPr sz="15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ua"/>
              <a:buChar char="●"/>
            </a:pPr>
            <a:r>
              <a:rPr lang="ko" sz="1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www은 기술적으로 HTTP라는 프로토콜을 사용하는 네트워크다</a:t>
            </a:r>
            <a:endParaRPr sz="15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ua"/>
              <a:buChar char="●"/>
            </a:pPr>
            <a:r>
              <a:rPr lang="ko" sz="1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www은 하이퍼텍스트 정보 시스템이다. 기존의 인터넷 문서나 파일들과 달리 HTML이라는 스크립트로 구성된 문서들을 서로 연계시켜 주는 링크로 구성되는 웹 페이지들의 집합체이다</a:t>
            </a:r>
            <a:endParaRPr sz="15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ua"/>
              <a:buChar char="●"/>
            </a:pPr>
            <a:r>
              <a:rPr lang="ko" sz="1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www은 멀티미디어이다. 텍스트 정보뿐만 아니라 그래픽, 오디오, 비디오, 프로그램 파일등을 하이퍼 텍스트 형태로 제공한다.</a:t>
            </a:r>
            <a:endParaRPr sz="15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179850" y="7587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www.</a:t>
            </a:r>
            <a:r>
              <a:rPr lang="ko" sz="3000">
                <a:latin typeface="Black Han Sans"/>
                <a:ea typeface="Black Han Sans"/>
                <a:cs typeface="Black Han Sans"/>
                <a:sym typeface="Black Han Sans"/>
              </a:rPr>
              <a:t>(World Wide Web)</a:t>
            </a:r>
            <a:endParaRPr sz="3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7808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HTTP</a:t>
            </a:r>
            <a:r>
              <a:rPr lang="ko" sz="3000">
                <a:latin typeface="Black Han Sans"/>
                <a:ea typeface="Black Han Sans"/>
                <a:cs typeface="Black Han Sans"/>
                <a:sym typeface="Black Han Sans"/>
              </a:rPr>
              <a:t>(Hyper Text Transfer Protocol)</a:t>
            </a:r>
            <a:endParaRPr sz="3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7204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하이퍼 텍스트를 빠르게 교환하기 위한 프로토콜의 일종으로 HTTP는 서버와 클라이언트의 사이에서 어떻게 메시지를 교환할지를 정해놓은 규칙이다.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80번 포트를 사용하며 HTTP의 구조는 </a:t>
            </a:r>
            <a:r>
              <a:rPr lang="ko" sz="1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요청과 응답</a:t>
            </a:r>
            <a:r>
              <a:rPr lang="ko" sz="1500">
                <a:latin typeface="Jua"/>
                <a:ea typeface="Jua"/>
                <a:cs typeface="Jua"/>
                <a:sym typeface="Jua"/>
              </a:rPr>
              <a:t>으로 구성되어 있다.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예를 들어 클라이언트가 웹 페이지에서 링크가 걸려있는 텍스트를 클릭(요청)하면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링크를 타고 새로운 페이지로 넘어간다(응답) 따라서 우리가 사용하는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웹 브라우저에서 인터넷 주소 맨 앞에 들어가는 HTTP://는 프로토콜을 사용하여 정보를 교환하겠다는 표시이다.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43650" y="1862600"/>
            <a:ext cx="84567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WWW(World Wide Web) 통신 프로토콜인 HTTP의 보안이 강화된 버전이다.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통신의 인증과 암호화를 위해 넷스케이프 커뮤니케이션즈 코퍼레이션이 개발, 전자 상거래에서 널리 쓰인다.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기본 TCP/IP포트는 443번을 사용한다. 웹 쇼핑 등등 작업을 할 때 HTTPS를 사용하는 이유는 다음과 같다.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※ HTTP와 HTTPS차이점은 암호화, 복호화를 이용하여 보안성에 대한 차이가 있다</a:t>
            </a:r>
            <a:endParaRPr sz="1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135900" y="799225"/>
            <a:ext cx="90246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4100">
                <a:latin typeface="Black Han Sans"/>
                <a:ea typeface="Black Han Sans"/>
                <a:cs typeface="Black Han Sans"/>
                <a:sym typeface="Black Han Sans"/>
              </a:rPr>
              <a:t>HTTPS </a:t>
            </a:r>
            <a:r>
              <a:rPr lang="ko" sz="1700">
                <a:latin typeface="Black Han Sans"/>
                <a:ea typeface="Black Han Sans"/>
                <a:cs typeface="Black Han Sans"/>
                <a:sym typeface="Black Han Sans"/>
              </a:rPr>
              <a:t>(Hyper Text Transfer Protocol Over Secure socket Layers)</a:t>
            </a:r>
            <a:endParaRPr sz="2220"/>
          </a:p>
        </p:txBody>
      </p:sp>
      <p:grpSp>
        <p:nvGrpSpPr>
          <p:cNvPr id="149" name="Google Shape;149;p25"/>
          <p:cNvGrpSpPr/>
          <p:nvPr/>
        </p:nvGrpSpPr>
        <p:grpSpPr>
          <a:xfrm>
            <a:off x="486008" y="3285983"/>
            <a:ext cx="5043835" cy="1125343"/>
            <a:chOff x="1493625" y="3395275"/>
            <a:chExt cx="6458175" cy="1440900"/>
          </a:xfrm>
        </p:grpSpPr>
        <p:sp>
          <p:nvSpPr>
            <p:cNvPr id="150" name="Google Shape;150;p25"/>
            <p:cNvSpPr/>
            <p:nvPr/>
          </p:nvSpPr>
          <p:spPr>
            <a:xfrm>
              <a:off x="1493625" y="3395275"/>
              <a:ext cx="1440900" cy="1440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23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lt2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무결성 및 인증</a:t>
              </a:r>
              <a:endParaRPr sz="1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4002263" y="3395275"/>
              <a:ext cx="1440900" cy="1440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23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2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개인정보 보안</a:t>
              </a:r>
              <a:endParaRPr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6510900" y="3395275"/>
              <a:ext cx="1440900" cy="1440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23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lt2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호환성</a:t>
              </a:r>
              <a:endParaRPr sz="1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sp>
        <p:nvSpPr>
          <p:cNvPr id="153" name="Google Shape;153;p25"/>
          <p:cNvSpPr txBox="1"/>
          <p:nvPr/>
        </p:nvSpPr>
        <p:spPr>
          <a:xfrm>
            <a:off x="6406825" y="3920300"/>
            <a:ext cx="2622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( EX )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https://www.kbstar.com/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https://www.wooribank.com/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https://www.coupang.com/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181150" y="7487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ASIANET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460950" y="1919075"/>
            <a:ext cx="8222100" cy="30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530">
                <a:latin typeface="Jua"/>
                <a:ea typeface="Jua"/>
                <a:cs typeface="Jua"/>
                <a:sym typeface="Jua"/>
              </a:rPr>
              <a:t>선진국의 연구 환경으로부터 소외되어 선진국과 연구협력을 할 수 있는 길을 제공하기 위해서 SDN이 만들어졌듯이, SDN은 소외된 아시아 지역의 연구 환경을 개선하기 위해서도 노력하였습니다. </a:t>
            </a:r>
            <a:endParaRPr sz="153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ko" sz="1530">
                <a:latin typeface="Jua"/>
                <a:ea typeface="Jua"/>
                <a:cs typeface="Jua"/>
                <a:sym typeface="Jua"/>
              </a:rPr>
              <a:t>1984년 UNESCO 워크숍에서 아시아를 위한 컴퓨터 네트워크 개발이 논의 되었고 이 논의로 호주, 인도네시아, 일본, 한국, 싱가포르를 UUCP 프로토콜로 연결하는 AsiaNet를 구축하기에 이르렀습니다. </a:t>
            </a:r>
            <a:endParaRPr sz="153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ko" sz="1530">
                <a:latin typeface="Jua"/>
                <a:ea typeface="Jua"/>
                <a:cs typeface="Jua"/>
                <a:sym typeface="Jua"/>
              </a:rPr>
              <a:t>첫번째로는 AsiaNet 사이의 링크를 미국을 통해 간접적으로 연결하기로 했지만 두번째로는 직접 연결하는 것으로 바뀌었습니다</a:t>
            </a:r>
            <a:endParaRPr sz="153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 rot="10800000" flipH="1">
            <a:off x="0" y="-115800"/>
            <a:ext cx="9144000" cy="5259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 idx="4294967295"/>
          </p:nvPr>
        </p:nvSpPr>
        <p:spPr>
          <a:xfrm>
            <a:off x="356200" y="843900"/>
            <a:ext cx="8222100" cy="7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초고속 인터넷 들어온 후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3975400" y="457475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01</a:t>
            </a:r>
            <a:endParaRPr sz="25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256153" y="1195075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latin typeface="Black Han Sans"/>
                <a:ea typeface="Black Han Sans"/>
                <a:cs typeface="Black Han Sans"/>
                <a:sym typeface="Black Han Sans"/>
              </a:rPr>
              <a:t>Contents</a:t>
            </a:r>
            <a:endParaRPr sz="3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4507300" y="401400"/>
            <a:ext cx="4345800" cy="43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초고속 인터넷의 시작</a:t>
            </a:r>
            <a:endParaRPr sz="20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초고속 인터넷이 들어온 배경</a:t>
            </a:r>
            <a:endParaRPr sz="20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초고속 인터넷의 성장 과정</a:t>
            </a:r>
            <a:endParaRPr sz="20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초고속 인터넷의 최근 동향</a:t>
            </a:r>
            <a:endParaRPr sz="20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4차 산업 혁명이란?</a:t>
            </a:r>
            <a:endParaRPr sz="20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173" name="Google Shape;173;p28"/>
          <p:cNvCxnSpPr/>
          <p:nvPr/>
        </p:nvCxnSpPr>
        <p:spPr>
          <a:xfrm>
            <a:off x="457000" y="1195075"/>
            <a:ext cx="2406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8"/>
          <p:cNvCxnSpPr/>
          <p:nvPr/>
        </p:nvCxnSpPr>
        <p:spPr>
          <a:xfrm>
            <a:off x="457000" y="2148475"/>
            <a:ext cx="2406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8"/>
          <p:cNvSpPr txBox="1"/>
          <p:nvPr/>
        </p:nvSpPr>
        <p:spPr>
          <a:xfrm>
            <a:off x="3975400" y="1382950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02</a:t>
            </a:r>
            <a:endParaRPr sz="25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975400" y="2308450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03</a:t>
            </a:r>
            <a:endParaRPr sz="25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3975400" y="3216925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04</a:t>
            </a:r>
            <a:endParaRPr sz="25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3975400" y="4125400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05</a:t>
            </a:r>
            <a:endParaRPr sz="25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204400"/>
            <a:ext cx="8222100" cy="12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초고속 인터넷의 시작 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Black Han Sans"/>
                <a:ea typeface="Black Han Sans"/>
                <a:cs typeface="Black Han Sans"/>
                <a:sym typeface="Black Han Sans"/>
              </a:rPr>
              <a:t>: 국가초고속정보통신망</a:t>
            </a:r>
            <a:endParaRPr sz="3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229899" y="3368942"/>
            <a:ext cx="268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º </a:t>
            </a:r>
            <a:r>
              <a:rPr lang="ko" sz="1200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ATM</a:t>
            </a: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테스트 베드 네트워크 구축</a:t>
            </a:r>
            <a:endParaRPr sz="1200" i="0" u="none" strike="noStrike" cap="none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2855948" y="3339329"/>
            <a:ext cx="3424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º </a:t>
            </a:r>
            <a:r>
              <a:rPr lang="ko" sz="1200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전국에 ATM망 구축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º </a:t>
            </a:r>
            <a:r>
              <a:rPr lang="ko" sz="1200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광케이블망 이용하여 622Mbps 백본 구축</a:t>
            </a:r>
            <a:endParaRPr sz="1200" i="0" u="none" strike="noStrike" cap="none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º </a:t>
            </a:r>
            <a:r>
              <a:rPr lang="ko" sz="1200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광케이블망을 144개 지역으로 확대</a:t>
            </a:r>
            <a:endParaRPr sz="1200" i="0" u="none" strike="noStrike" cap="none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6221496" y="3384012"/>
            <a:ext cx="2522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º </a:t>
            </a:r>
            <a:r>
              <a:rPr lang="ko" sz="1200" i="0" u="none" strike="noStrike" cap="non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ATM-MPLS 기반의 백본 확대</a:t>
            </a:r>
            <a:endParaRPr sz="1200" i="0" u="none" strike="noStrike" cap="none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155850" y="1695800"/>
            <a:ext cx="666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Jua"/>
              <a:buChar char="●"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1995년 정부 최대 프로젝트 중 하나인 초고속정보통신망 마스터 플랜 기획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151450" y="3851025"/>
            <a:ext cx="88323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Jua"/>
              <a:buChar char="●"/>
            </a:pPr>
            <a:r>
              <a:rPr lang="ko" sz="13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ATM : 비동기식 전송방식. 셀이라 부르는 고정 길이 패킷를 이용해서 처리가 단순하여 고속망에 적합. 연속적으로 셀을 보낼 때 다중화를 하지 않고 셀 단위로 동기가 이루어지지만 경우에 따라 동기식 시간 분할 다중화를 사용하기도 함</a:t>
            </a:r>
            <a:endParaRPr sz="13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Jua"/>
              <a:buChar char="●"/>
            </a:pPr>
            <a:r>
              <a:rPr lang="ko" sz="13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MPLS(Multi Protocol Label Switching) : 네트워크 트래픽 흐름 속도를 높이고 관리하기 쉽게 하기 위한 표준기술로, 기존 라우터나 IP헤더의 모든 정보를 읽어 전송했던 것에 반해 라벨 스위칭은 데이터와 헤더의 짧은 라벨을 통해 최적의 경로를 선택하는 방식</a:t>
            </a:r>
            <a:endParaRPr sz="13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Jua"/>
              <a:buChar char="●"/>
            </a:pPr>
            <a:r>
              <a:rPr lang="ko" sz="13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백본 : 소형 회선들에서 데이터를 모아 빠르게 전송할 수 있는 데이터 회선</a:t>
            </a:r>
            <a:endParaRPr sz="13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89" name="Google Shape;189;p29"/>
          <p:cNvGrpSpPr/>
          <p:nvPr/>
        </p:nvGrpSpPr>
        <p:grpSpPr>
          <a:xfrm>
            <a:off x="-25050" y="2260875"/>
            <a:ext cx="9194100" cy="933000"/>
            <a:chOff x="-25050" y="1956075"/>
            <a:chExt cx="9194100" cy="933000"/>
          </a:xfrm>
        </p:grpSpPr>
        <p:cxnSp>
          <p:nvCxnSpPr>
            <p:cNvPr id="190" name="Google Shape;190;p29"/>
            <p:cNvCxnSpPr/>
            <p:nvPr/>
          </p:nvCxnSpPr>
          <p:spPr>
            <a:xfrm>
              <a:off x="-25050" y="2422575"/>
              <a:ext cx="919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" name="Google Shape;191;p29"/>
            <p:cNvSpPr/>
            <p:nvPr/>
          </p:nvSpPr>
          <p:spPr>
            <a:xfrm>
              <a:off x="4100500" y="1956075"/>
              <a:ext cx="933000" cy="9330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ED7D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1998’s</a:t>
              </a:r>
              <a:endParaRPr sz="12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~</a:t>
              </a:r>
              <a:endParaRPr sz="12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2000;s</a:t>
              </a:r>
              <a:endParaRPr sz="12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1106650" y="1956075"/>
              <a:ext cx="933000" cy="9330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ED7D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1995’s</a:t>
              </a:r>
              <a:endParaRPr sz="12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~</a:t>
              </a:r>
              <a:endParaRPr sz="12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1997’s</a:t>
              </a:r>
              <a:endParaRPr sz="12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7018150" y="1956075"/>
              <a:ext cx="933000" cy="9330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ED7D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2001’s</a:t>
              </a:r>
              <a:endParaRPr sz="12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~</a:t>
              </a:r>
              <a:endParaRPr sz="12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2005’s</a:t>
              </a:r>
              <a:endParaRPr sz="12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cxnSp>
        <p:nvCxnSpPr>
          <p:cNvPr id="194" name="Google Shape;194;p29"/>
          <p:cNvCxnSpPr>
            <a:stCxn id="192" idx="4"/>
            <a:endCxn id="184" idx="0"/>
          </p:cNvCxnSpPr>
          <p:nvPr/>
        </p:nvCxnSpPr>
        <p:spPr>
          <a:xfrm flipH="1">
            <a:off x="1570450" y="3193875"/>
            <a:ext cx="2700" cy="175200"/>
          </a:xfrm>
          <a:prstGeom prst="straightConnector1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9"/>
          <p:cNvCxnSpPr>
            <a:stCxn id="191" idx="4"/>
            <a:endCxn id="185" idx="0"/>
          </p:cNvCxnSpPr>
          <p:nvPr/>
        </p:nvCxnSpPr>
        <p:spPr>
          <a:xfrm>
            <a:off x="4567000" y="3193875"/>
            <a:ext cx="1200" cy="145500"/>
          </a:xfrm>
          <a:prstGeom prst="straightConnector1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9"/>
          <p:cNvCxnSpPr>
            <a:stCxn id="193" idx="4"/>
            <a:endCxn id="186" idx="0"/>
          </p:cNvCxnSpPr>
          <p:nvPr/>
        </p:nvCxnSpPr>
        <p:spPr>
          <a:xfrm flipH="1">
            <a:off x="7482550" y="3193875"/>
            <a:ext cx="2100" cy="190200"/>
          </a:xfrm>
          <a:prstGeom prst="straightConnector1">
            <a:avLst/>
          </a:prstGeom>
          <a:noFill/>
          <a:ln w="19050" cap="flat" cmpd="sng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29"/>
          <p:cNvSpPr txBox="1"/>
          <p:nvPr/>
        </p:nvSpPr>
        <p:spPr>
          <a:xfrm>
            <a:off x="1313475" y="1958250"/>
            <a:ext cx="49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  <a:latin typeface="Jua"/>
                <a:ea typeface="Jua"/>
                <a:cs typeface="Jua"/>
                <a:sym typeface="Jua"/>
              </a:rPr>
              <a:t>1단계</a:t>
            </a:r>
            <a:endParaRPr sz="1000">
              <a:solidFill>
                <a:srgbClr val="66666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4304400" y="1958250"/>
            <a:ext cx="53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  <a:latin typeface="Jua"/>
                <a:ea typeface="Jua"/>
                <a:cs typeface="Jua"/>
                <a:sym typeface="Jua"/>
              </a:rPr>
              <a:t>2단계</a:t>
            </a:r>
            <a:endParaRPr sz="1000">
              <a:solidFill>
                <a:srgbClr val="666666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7215100" y="1958250"/>
            <a:ext cx="53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  <a:latin typeface="Jua"/>
                <a:ea typeface="Jua"/>
                <a:cs typeface="Jua"/>
                <a:sym typeface="Jua"/>
              </a:rPr>
              <a:t>3단계</a:t>
            </a:r>
            <a:endParaRPr sz="1000">
              <a:solidFill>
                <a:srgbClr val="666666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311700" y="7186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초고속 인터넷 시작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2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1998년 7월 두루넷이 케이블 TV를 이용하여 대략 1Mbps 속도로 초고속 인터넷 서비스 시작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1999년 4월 하나로통신과 KT가 ADSL을 이용하여 초고속 인터넷 서비스를 시작하면서 품질 및 가격 경쟁이 시작, 2002년 초고속 인터넷 가입 가구 수가 천만을 돌파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2001년, 초고속 인터넷 가입자가 한국 인구 백명 당 13.91명으로 전세계 1위를 차지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471900" y="3985150"/>
            <a:ext cx="5775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Jua"/>
              <a:buChar char="-"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ADSL(비대칭형 디지털 가입자 라인) : xDSL의 한 종류로써 전화사용을 보장하면서 초고속 네트워크 접속을 제공하는 전송기술 중 하나</a:t>
            </a:r>
            <a:endParaRPr>
              <a:solidFill>
                <a:srgbClr val="999999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음정 교환기와 데이터 교환기로 각각의 데이터를 전송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업로드 속도 : 16 ~ 640 Kbps 다운로드 속도 : 1.5 ~ 8 Mbps</a:t>
            </a:r>
            <a:endParaRPr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4942675" y="2909625"/>
            <a:ext cx="4201325" cy="22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32265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초고속 인터넷이 들어온 배경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322650" y="179743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ko" sz="6115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1990년대 말</a:t>
            </a:r>
            <a:endParaRPr sz="6115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41709" algn="l" rtl="0">
              <a:spcBef>
                <a:spcPts val="180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3750">
                <a:latin typeface="Jua"/>
                <a:ea typeface="Jua"/>
                <a:cs typeface="Jua"/>
                <a:sym typeface="Jua"/>
              </a:rPr>
              <a:t>인터넷 보급이 보편화 되지 않던 시기, ‘인터넷 카페’와 ‘PC방’이 생기기 시작</a:t>
            </a:r>
            <a:endParaRPr sz="3750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ko" sz="3750">
                <a:latin typeface="Jua"/>
                <a:ea typeface="Jua"/>
                <a:cs typeface="Jua"/>
                <a:sym typeface="Jua"/>
              </a:rPr>
              <a:t>   *국내 최초의 '인터넷 카페' : '네트(NET)'</a:t>
            </a:r>
            <a:endParaRPr sz="3750">
              <a:latin typeface="Jua"/>
              <a:ea typeface="Jua"/>
              <a:cs typeface="Jua"/>
              <a:sym typeface="Jua"/>
            </a:endParaRPr>
          </a:p>
          <a:p>
            <a:pPr marL="457200" lvl="0" indent="-341709" algn="l" rtl="0">
              <a:spcBef>
                <a:spcPts val="180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3750">
                <a:latin typeface="Jua"/>
                <a:ea typeface="Jua"/>
                <a:cs typeface="Jua"/>
                <a:sym typeface="Jua"/>
              </a:rPr>
              <a:t>PC방의 보급이 확산 됨에 따라 온라인</a:t>
            </a:r>
            <a:endParaRPr sz="3750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ko" sz="3750">
                <a:latin typeface="Jua"/>
                <a:ea typeface="Jua"/>
                <a:cs typeface="Jua"/>
                <a:sym typeface="Jua"/>
              </a:rPr>
              <a:t>게임의 사용자가 증가, ‘스타크래프트’가 </a:t>
            </a:r>
            <a:endParaRPr sz="3750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ko" sz="3750">
                <a:latin typeface="Jua"/>
                <a:ea typeface="Jua"/>
                <a:cs typeface="Jua"/>
                <a:sym typeface="Jua"/>
              </a:rPr>
              <a:t>폭발적인 인기를 끔</a:t>
            </a:r>
            <a:endParaRPr sz="375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 rot="10800000" flipH="1">
            <a:off x="0" y="-115800"/>
            <a:ext cx="9144000" cy="5259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4294967295"/>
          </p:nvPr>
        </p:nvSpPr>
        <p:spPr>
          <a:xfrm>
            <a:off x="356200" y="843900"/>
            <a:ext cx="8222100" cy="7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초고속 인터넷 들어오기 전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latin typeface="Black Han Sans"/>
                <a:ea typeface="Black Han Sans"/>
                <a:cs typeface="Black Han Sans"/>
                <a:sym typeface="Black Han Sans"/>
              </a:rPr>
              <a:t>초고속 인터넷의 성장 과정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grpSp>
        <p:nvGrpSpPr>
          <p:cNvPr id="219" name="Google Shape;219;p32"/>
          <p:cNvGrpSpPr/>
          <p:nvPr/>
        </p:nvGrpSpPr>
        <p:grpSpPr>
          <a:xfrm>
            <a:off x="-20050" y="636800"/>
            <a:ext cx="9184200" cy="1949000"/>
            <a:chOff x="-20050" y="713000"/>
            <a:chExt cx="9184200" cy="1949000"/>
          </a:xfrm>
        </p:grpSpPr>
        <p:cxnSp>
          <p:nvCxnSpPr>
            <p:cNvPr id="220" name="Google Shape;220;p32"/>
            <p:cNvCxnSpPr/>
            <p:nvPr/>
          </p:nvCxnSpPr>
          <p:spPr>
            <a:xfrm>
              <a:off x="-20050" y="1658350"/>
              <a:ext cx="9184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1" name="Google Shape;221;p32"/>
            <p:cNvSpPr/>
            <p:nvPr/>
          </p:nvSpPr>
          <p:spPr>
            <a:xfrm>
              <a:off x="736600" y="1191850"/>
              <a:ext cx="933000" cy="9330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ED7D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2000’s</a:t>
              </a:r>
              <a:endParaRPr sz="12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4105500" y="1191850"/>
              <a:ext cx="933000" cy="9330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ED7D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2005’s</a:t>
              </a:r>
              <a:endParaRPr sz="12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7474400" y="1191850"/>
              <a:ext cx="933000" cy="9330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ED7D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2018’s</a:t>
              </a:r>
              <a:endParaRPr sz="12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5789950" y="1191850"/>
              <a:ext cx="933000" cy="9330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ED7D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2014’s</a:t>
              </a:r>
              <a:endParaRPr sz="12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2421050" y="1191850"/>
              <a:ext cx="933000" cy="9330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ED7D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2002’s</a:t>
              </a:r>
              <a:endParaRPr sz="12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226" name="Google Shape;226;p32"/>
            <p:cNvSpPr txBox="1"/>
            <p:nvPr/>
          </p:nvSpPr>
          <p:spPr>
            <a:xfrm>
              <a:off x="646600" y="713000"/>
              <a:ext cx="1113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케이블 인터넷</a:t>
              </a:r>
              <a:endParaRPr sz="13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227" name="Google Shape;227;p32"/>
            <p:cNvSpPr txBox="1"/>
            <p:nvPr/>
          </p:nvSpPr>
          <p:spPr>
            <a:xfrm>
              <a:off x="3599575" y="713000"/>
              <a:ext cx="1936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100Mbps 초고속 인터넷</a:t>
              </a:r>
              <a:endParaRPr sz="13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228" name="Google Shape;228;p32"/>
            <p:cNvSpPr txBox="1"/>
            <p:nvPr/>
          </p:nvSpPr>
          <p:spPr>
            <a:xfrm>
              <a:off x="7127300" y="713000"/>
              <a:ext cx="1627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10Gbps 기가 인터넷</a:t>
              </a:r>
              <a:endParaRPr sz="13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cxnSp>
          <p:nvCxnSpPr>
            <p:cNvPr id="229" name="Google Shape;229;p32"/>
            <p:cNvCxnSpPr>
              <a:stCxn id="226" idx="2"/>
              <a:endCxn id="221" idx="0"/>
            </p:cNvCxnSpPr>
            <p:nvPr/>
          </p:nvCxnSpPr>
          <p:spPr>
            <a:xfrm>
              <a:off x="1203100" y="1097900"/>
              <a:ext cx="0" cy="93900"/>
            </a:xfrm>
            <a:prstGeom prst="straightConnector1">
              <a:avLst/>
            </a:prstGeom>
            <a:noFill/>
            <a:ln w="19050" cap="flat" cmpd="sng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32"/>
            <p:cNvCxnSpPr>
              <a:stCxn id="227" idx="2"/>
              <a:endCxn id="222" idx="0"/>
            </p:cNvCxnSpPr>
            <p:nvPr/>
          </p:nvCxnSpPr>
          <p:spPr>
            <a:xfrm>
              <a:off x="4567975" y="1097900"/>
              <a:ext cx="3900" cy="93900"/>
            </a:xfrm>
            <a:prstGeom prst="straightConnector1">
              <a:avLst/>
            </a:prstGeom>
            <a:noFill/>
            <a:ln w="19050" cap="flat" cmpd="sng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32"/>
            <p:cNvCxnSpPr>
              <a:stCxn id="228" idx="2"/>
              <a:endCxn id="223" idx="0"/>
            </p:cNvCxnSpPr>
            <p:nvPr/>
          </p:nvCxnSpPr>
          <p:spPr>
            <a:xfrm>
              <a:off x="7940900" y="1097900"/>
              <a:ext cx="0" cy="93900"/>
            </a:xfrm>
            <a:prstGeom prst="straightConnector1">
              <a:avLst/>
            </a:prstGeom>
            <a:noFill/>
            <a:ln w="19050" cap="flat" cmpd="sng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2" name="Google Shape;232;p32"/>
            <p:cNvSpPr txBox="1"/>
            <p:nvPr/>
          </p:nvSpPr>
          <p:spPr>
            <a:xfrm>
              <a:off x="2331050" y="2277100"/>
              <a:ext cx="1113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VDSL</a:t>
              </a:r>
              <a:endParaRPr sz="13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233" name="Google Shape;233;p32"/>
            <p:cNvSpPr txBox="1"/>
            <p:nvPr/>
          </p:nvSpPr>
          <p:spPr>
            <a:xfrm>
              <a:off x="5573200" y="2277100"/>
              <a:ext cx="1366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lt2"/>
                  </a:solidFill>
                  <a:latin typeface="Jua"/>
                  <a:ea typeface="Jua"/>
                  <a:cs typeface="Jua"/>
                  <a:sym typeface="Jua"/>
                </a:rPr>
                <a:t>1Gbps 기가인터넷</a:t>
              </a:r>
              <a:endParaRPr sz="13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  <p:sp>
          <p:nvSpPr>
            <p:cNvPr id="234" name="Google Shape;234;p32"/>
            <p:cNvSpPr txBox="1"/>
            <p:nvPr/>
          </p:nvSpPr>
          <p:spPr>
            <a:xfrm>
              <a:off x="0" y="1658350"/>
              <a:ext cx="1113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rPr>
                <a:t>ADSL</a:t>
              </a:r>
              <a:endParaRPr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sp>
        <p:nvSpPr>
          <p:cNvPr id="235" name="Google Shape;235;p32"/>
          <p:cNvSpPr txBox="1"/>
          <p:nvPr/>
        </p:nvSpPr>
        <p:spPr>
          <a:xfrm>
            <a:off x="322350" y="2549700"/>
            <a:ext cx="8602500" cy="23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Jua"/>
              <a:buAutoNum type="arabicPeriod"/>
            </a:pPr>
            <a:r>
              <a:rPr lang="ko" sz="13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케이블 인터넷 : FTTx, HFC 또는 xDSL 망을 이용하여 제공하는 인터넷 서비스</a:t>
            </a:r>
            <a:endParaRPr sz="13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※ FTTx : 각 가정까지 개별적으로 광 케이블을 연결하는 통신망</a:t>
            </a:r>
            <a:endParaRPr sz="13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※ HFC : 광케이블과 동축케이블이 혼합된 네트워크</a:t>
            </a:r>
            <a:endParaRPr sz="13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Jua"/>
              <a:buAutoNum type="arabicPeriod"/>
            </a:pPr>
            <a:r>
              <a:rPr lang="ko" sz="13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VDSL : 초고속 디지털 가입자 회선</a:t>
            </a:r>
            <a:endParaRPr sz="13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xDSL 기술 중 가장 빠른 속도를 제공</a:t>
            </a:r>
            <a:endParaRPr sz="13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Jua"/>
              <a:buAutoNum type="arabicPeriod"/>
            </a:pPr>
            <a:r>
              <a:rPr lang="ko" sz="13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100Mbps 초고속인터넷 : 100Mbps급 까지를 초고속 인터넷이라고 부름</a:t>
            </a:r>
            <a:endParaRPr sz="13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Jua"/>
              <a:buAutoNum type="arabicPeriod"/>
            </a:pPr>
            <a:r>
              <a:rPr lang="ko" sz="13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1Gbps 기가인터넷 : 초고속 인터넷의 100Mbps 속도 보다 10배 빠른 최대 1Gbps 속도를 제공하는 인터넷 서비스</a:t>
            </a:r>
            <a:endParaRPr sz="13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Jua"/>
              <a:buAutoNum type="arabicPeriod"/>
            </a:pPr>
            <a:r>
              <a:rPr lang="ko" sz="13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10Gbps 기가인터넷 : 기가인터넷의 10배 빠른 속도를 제공하는 인터넷 서비스</a:t>
            </a:r>
            <a:endParaRPr sz="13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281400" y="7587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초고속인터넷 최근 동향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41" name="Google Shape;241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OECD 국가 중 광케이블 기준 초고속 인터넷 보급률 1위(2017.12 기준)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1998년에 초고속 인터넷이 도입 된 이후, 13,473개 지역의 50가구 미만 소규모 농어촌 지역에 초고속 인터넷 제공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초고속 인터넷을 어디서나 이용할 수 있도록 보장하는 시행령을 시행함(20.01.01부터)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2020.09 기준 한국 평균 인터넷 속도(다운로드 속도) : 121Mbps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 	(세계 평균 속도 : 39.96Mbps)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88" y="1266825"/>
            <a:ext cx="301942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244800" y="460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Black Han Sans"/>
                <a:ea typeface="Black Han Sans"/>
                <a:cs typeface="Black Han Sans"/>
                <a:sym typeface="Black Han Sans"/>
              </a:rPr>
              <a:t>초고속인터넷 최근 동향</a:t>
            </a:r>
            <a:endParaRPr sz="3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48" name="Google Shape;248;p34"/>
          <p:cNvSpPr/>
          <p:nvPr/>
        </p:nvSpPr>
        <p:spPr>
          <a:xfrm>
            <a:off x="-4175" y="1734600"/>
            <a:ext cx="3302700" cy="3408900"/>
          </a:xfrm>
          <a:prstGeom prst="rect">
            <a:avLst/>
          </a:prstGeom>
          <a:solidFill>
            <a:srgbClr val="86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60150" y="1463600"/>
            <a:ext cx="1012800" cy="300900"/>
          </a:xfrm>
          <a:prstGeom prst="snip2SameRect">
            <a:avLst>
              <a:gd name="adj1" fmla="val 44029"/>
              <a:gd name="adj2" fmla="val 0"/>
            </a:avLst>
          </a:prstGeom>
          <a:solidFill>
            <a:srgbClr val="86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금융거래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244800" y="460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Black Han Sans"/>
                <a:ea typeface="Black Han Sans"/>
                <a:cs typeface="Black Han Sans"/>
                <a:sym typeface="Black Han Sans"/>
              </a:rPr>
              <a:t>초고속인터넷 최근 동향</a:t>
            </a:r>
            <a:endParaRPr sz="3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988" y="923925"/>
            <a:ext cx="324802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/>
          <p:nvPr/>
        </p:nvSpPr>
        <p:spPr>
          <a:xfrm>
            <a:off x="-4175" y="1734600"/>
            <a:ext cx="3302700" cy="3408900"/>
          </a:xfrm>
          <a:prstGeom prst="rect">
            <a:avLst/>
          </a:prstGeom>
          <a:solidFill>
            <a:srgbClr val="86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60150" y="1463600"/>
            <a:ext cx="1012800" cy="300900"/>
          </a:xfrm>
          <a:prstGeom prst="snip2SameRect">
            <a:avLst>
              <a:gd name="adj1" fmla="val 44029"/>
              <a:gd name="adj2" fmla="val 0"/>
            </a:avLst>
          </a:prstGeom>
          <a:solidFill>
            <a:srgbClr val="86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금융거래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-4175" y="2095667"/>
            <a:ext cx="3302700" cy="3408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782083" y="1814700"/>
            <a:ext cx="1012800" cy="300900"/>
          </a:xfrm>
          <a:prstGeom prst="snip2SameRect">
            <a:avLst>
              <a:gd name="adj1" fmla="val 44029"/>
              <a:gd name="adj2" fmla="val 0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쇼핑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title"/>
          </p:nvPr>
        </p:nvSpPr>
        <p:spPr>
          <a:xfrm>
            <a:off x="244800" y="460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Black Han Sans"/>
                <a:ea typeface="Black Han Sans"/>
                <a:cs typeface="Black Han Sans"/>
                <a:sym typeface="Black Han Sans"/>
              </a:rPr>
              <a:t>초고속인터넷 최근 동향</a:t>
            </a:r>
            <a:endParaRPr sz="3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275" y="904875"/>
            <a:ext cx="32194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/>
          <p:nvPr/>
        </p:nvSpPr>
        <p:spPr>
          <a:xfrm>
            <a:off x="-4175" y="1734600"/>
            <a:ext cx="3302700" cy="3408900"/>
          </a:xfrm>
          <a:prstGeom prst="rect">
            <a:avLst/>
          </a:prstGeom>
          <a:solidFill>
            <a:srgbClr val="86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6"/>
          <p:cNvSpPr/>
          <p:nvPr/>
        </p:nvSpPr>
        <p:spPr>
          <a:xfrm>
            <a:off x="60150" y="1463600"/>
            <a:ext cx="1012800" cy="300900"/>
          </a:xfrm>
          <a:prstGeom prst="snip2SameRect">
            <a:avLst>
              <a:gd name="adj1" fmla="val 44029"/>
              <a:gd name="adj2" fmla="val 0"/>
            </a:avLst>
          </a:prstGeom>
          <a:solidFill>
            <a:srgbClr val="86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금융거래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-4175" y="2095667"/>
            <a:ext cx="3302700" cy="3408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782083" y="1814700"/>
            <a:ext cx="1012800" cy="300900"/>
          </a:xfrm>
          <a:prstGeom prst="snip2SameRect">
            <a:avLst>
              <a:gd name="adj1" fmla="val 44029"/>
              <a:gd name="adj2" fmla="val 0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쇼핑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-4175" y="2456733"/>
            <a:ext cx="3302700" cy="340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6"/>
          <p:cNvSpPr/>
          <p:nvPr/>
        </p:nvSpPr>
        <p:spPr>
          <a:xfrm>
            <a:off x="1504017" y="2165800"/>
            <a:ext cx="1012800" cy="300900"/>
          </a:xfrm>
          <a:prstGeom prst="snip2SameRect">
            <a:avLst>
              <a:gd name="adj1" fmla="val 44029"/>
              <a:gd name="adj2" fmla="val 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SNS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243175" y="4600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Black Han Sans"/>
                <a:ea typeface="Black Han Sans"/>
                <a:cs typeface="Black Han Sans"/>
                <a:sym typeface="Black Han Sans"/>
              </a:rPr>
              <a:t>초고속인터넷 최근 동향</a:t>
            </a:r>
            <a:endParaRPr sz="3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 l="786" t="1415" r="894" b="985"/>
          <a:stretch/>
        </p:blipFill>
        <p:spPr>
          <a:xfrm>
            <a:off x="4454700" y="1465800"/>
            <a:ext cx="3830050" cy="22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/>
          <p:nvPr/>
        </p:nvSpPr>
        <p:spPr>
          <a:xfrm>
            <a:off x="-4175" y="1734600"/>
            <a:ext cx="3302700" cy="3408900"/>
          </a:xfrm>
          <a:prstGeom prst="rect">
            <a:avLst/>
          </a:prstGeom>
          <a:solidFill>
            <a:srgbClr val="86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7"/>
          <p:cNvSpPr/>
          <p:nvPr/>
        </p:nvSpPr>
        <p:spPr>
          <a:xfrm>
            <a:off x="60150" y="1463600"/>
            <a:ext cx="1012800" cy="300900"/>
          </a:xfrm>
          <a:prstGeom prst="snip2SameRect">
            <a:avLst>
              <a:gd name="adj1" fmla="val 44029"/>
              <a:gd name="adj2" fmla="val 0"/>
            </a:avLst>
          </a:prstGeom>
          <a:solidFill>
            <a:srgbClr val="86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금융거래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80" name="Google Shape;280;p37"/>
          <p:cNvSpPr/>
          <p:nvPr/>
        </p:nvSpPr>
        <p:spPr>
          <a:xfrm>
            <a:off x="-4175" y="2095667"/>
            <a:ext cx="3302700" cy="3408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782083" y="1814700"/>
            <a:ext cx="1012800" cy="300900"/>
          </a:xfrm>
          <a:prstGeom prst="snip2SameRect">
            <a:avLst>
              <a:gd name="adj1" fmla="val 44029"/>
              <a:gd name="adj2" fmla="val 0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쇼핑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-4175" y="2456733"/>
            <a:ext cx="3302700" cy="340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7"/>
          <p:cNvSpPr/>
          <p:nvPr/>
        </p:nvSpPr>
        <p:spPr>
          <a:xfrm>
            <a:off x="1504017" y="2165800"/>
            <a:ext cx="1012800" cy="300900"/>
          </a:xfrm>
          <a:prstGeom prst="snip2SameRect">
            <a:avLst>
              <a:gd name="adj1" fmla="val 44029"/>
              <a:gd name="adj2" fmla="val 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SNS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-4175" y="2817800"/>
            <a:ext cx="3302700" cy="3408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2225950" y="2516900"/>
            <a:ext cx="1012800" cy="300900"/>
          </a:xfrm>
          <a:prstGeom prst="snip2SameRect">
            <a:avLst>
              <a:gd name="adj1" fmla="val 44029"/>
              <a:gd name="adj2" fmla="val 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비디오 시청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>
            <a:spLocks noGrp="1"/>
          </p:cNvSpPr>
          <p:nvPr>
            <p:ph type="title"/>
          </p:nvPr>
        </p:nvSpPr>
        <p:spPr>
          <a:xfrm>
            <a:off x="291425" y="728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4차 산업혁명이란?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91" name="Google Shape;291;p38"/>
          <p:cNvSpPr txBox="1">
            <a:spLocks noGrp="1"/>
          </p:cNvSpPr>
          <p:nvPr>
            <p:ph type="body" idx="1"/>
          </p:nvPr>
        </p:nvSpPr>
        <p:spPr>
          <a:xfrm>
            <a:off x="460950" y="1785575"/>
            <a:ext cx="8222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정의 : 3차 산업혁명을 기반으로 한 디지털과 바이오산업, 물리학 등의 경계를 융합하는 기술 혁명</a:t>
            </a:r>
            <a:endParaRPr sz="19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675" y="2292875"/>
            <a:ext cx="5390650" cy="28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291425" y="728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4차 산업혁명이란?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98" name="Google Shape;298;p39"/>
          <p:cNvSpPr txBox="1">
            <a:spLocks noGrp="1"/>
          </p:cNvSpPr>
          <p:nvPr>
            <p:ph type="body" idx="1"/>
          </p:nvPr>
        </p:nvSpPr>
        <p:spPr>
          <a:xfrm>
            <a:off x="460950" y="1785575"/>
            <a:ext cx="8222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000">
                <a:latin typeface="Jua"/>
                <a:ea typeface="Jua"/>
                <a:cs typeface="Jua"/>
                <a:sym typeface="Jua"/>
              </a:rPr>
              <a:t>인공지능 (AI)</a:t>
            </a:r>
            <a:endParaRPr sz="23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99" name="Google Shape;2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975" y="2369075"/>
            <a:ext cx="57150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291425" y="728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4차 산업혁명이란?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460950" y="1785575"/>
            <a:ext cx="8222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000">
                <a:latin typeface="Jua"/>
                <a:ea typeface="Jua"/>
                <a:cs typeface="Jua"/>
                <a:sym typeface="Jua"/>
              </a:rPr>
              <a:t>사물인터넷 (IOT)</a:t>
            </a:r>
            <a:endParaRPr sz="23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128" y="2322300"/>
            <a:ext cx="4863743" cy="25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>
            <a:spLocks noGrp="1"/>
          </p:cNvSpPr>
          <p:nvPr>
            <p:ph type="title"/>
          </p:nvPr>
        </p:nvSpPr>
        <p:spPr>
          <a:xfrm>
            <a:off x="291425" y="728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4차 산업혁명이란?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12" name="Google Shape;312;p41"/>
          <p:cNvSpPr txBox="1">
            <a:spLocks noGrp="1"/>
          </p:cNvSpPr>
          <p:nvPr>
            <p:ph type="body" idx="1"/>
          </p:nvPr>
        </p:nvSpPr>
        <p:spPr>
          <a:xfrm>
            <a:off x="460950" y="1785575"/>
            <a:ext cx="8222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000">
                <a:latin typeface="Jua"/>
                <a:ea typeface="Jua"/>
                <a:cs typeface="Jua"/>
                <a:sym typeface="Jua"/>
              </a:rPr>
              <a:t>빅데이터</a:t>
            </a:r>
            <a:endParaRPr sz="23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13" name="Google Shape;3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450" y="2002400"/>
            <a:ext cx="4227101" cy="298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3975400" y="457475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01</a:t>
            </a:r>
            <a:endParaRPr sz="25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256153" y="1195075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latin typeface="Black Han Sans"/>
                <a:ea typeface="Black Han Sans"/>
                <a:cs typeface="Black Han Sans"/>
                <a:sym typeface="Black Han Sans"/>
              </a:rPr>
              <a:t>Contents</a:t>
            </a:r>
            <a:endParaRPr sz="3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507300" y="401400"/>
            <a:ext cx="4345800" cy="43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네트워크 시작</a:t>
            </a:r>
            <a:endParaRPr sz="20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한국 최초 네트워크</a:t>
            </a:r>
            <a:endParaRPr sz="20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uucp</a:t>
            </a:r>
            <a:endParaRPr sz="20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http/https</a:t>
            </a:r>
            <a:endParaRPr sz="20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asianet</a:t>
            </a:r>
            <a:endParaRPr sz="20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457000" y="1195075"/>
            <a:ext cx="2406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57000" y="2148475"/>
            <a:ext cx="2406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5"/>
          <p:cNvSpPr txBox="1"/>
          <p:nvPr/>
        </p:nvSpPr>
        <p:spPr>
          <a:xfrm>
            <a:off x="3975400" y="1382950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02</a:t>
            </a:r>
            <a:endParaRPr sz="25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975400" y="2308450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03</a:t>
            </a:r>
            <a:endParaRPr sz="25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975400" y="3216925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04</a:t>
            </a:r>
            <a:endParaRPr sz="25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975400" y="4125400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05</a:t>
            </a:r>
            <a:endParaRPr sz="25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291425" y="728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4차 산업혁명이란?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19" name="Google Shape;319;p42"/>
          <p:cNvSpPr txBox="1">
            <a:spLocks noGrp="1"/>
          </p:cNvSpPr>
          <p:nvPr>
            <p:ph type="body" idx="1"/>
          </p:nvPr>
        </p:nvSpPr>
        <p:spPr>
          <a:xfrm>
            <a:off x="460950" y="1785575"/>
            <a:ext cx="8222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000">
                <a:latin typeface="Jua"/>
                <a:ea typeface="Jua"/>
                <a:cs typeface="Jua"/>
                <a:sym typeface="Jua"/>
              </a:rPr>
              <a:t>블록체인</a:t>
            </a:r>
            <a:endParaRPr sz="23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20" name="Google Shape;3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350" y="2278175"/>
            <a:ext cx="4482238" cy="25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title"/>
          </p:nvPr>
        </p:nvSpPr>
        <p:spPr>
          <a:xfrm>
            <a:off x="291425" y="728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4차 산업혁명이란?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26" name="Google Shape;326;p43"/>
          <p:cNvSpPr txBox="1">
            <a:spLocks noGrp="1"/>
          </p:cNvSpPr>
          <p:nvPr>
            <p:ph type="body" idx="1"/>
          </p:nvPr>
        </p:nvSpPr>
        <p:spPr>
          <a:xfrm>
            <a:off x="460950" y="1785575"/>
            <a:ext cx="8222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000">
                <a:latin typeface="Jua"/>
                <a:ea typeface="Jua"/>
                <a:cs typeface="Jua"/>
                <a:sym typeface="Jua"/>
              </a:rPr>
              <a:t>가상현실 (VR)</a:t>
            </a:r>
            <a:endParaRPr sz="23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27" name="Google Shape;3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688" y="2278175"/>
            <a:ext cx="4548636" cy="25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출처</a:t>
            </a:r>
            <a:endParaRPr/>
          </a:p>
        </p:txBody>
      </p:sp>
      <p:sp>
        <p:nvSpPr>
          <p:cNvPr id="333" name="Google Shape;333;p44"/>
          <p:cNvSpPr txBox="1"/>
          <p:nvPr/>
        </p:nvSpPr>
        <p:spPr>
          <a:xfrm>
            <a:off x="412950" y="717900"/>
            <a:ext cx="8511900" cy="4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MPLS란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https://m.blog.naver.com/PostView.naver?isHttpsRedirect=true&amp;blogId=octopusj&amp;logNo=120096749043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초고속인터넷 최근 동향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https://www.korea.kr/news/pressReleaseView.do?newsId=156335501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한국 인터넷 역사와 표준 - 한국정보통신기술협회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https://www.tta.or.kr › data › reportDown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/>
              <a:t>초고속 인터넷의 시작, 초고속 인터넷 확산 배경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https://sites.google.com/site/koreainternethistory/publication/e-bridge</a:t>
            </a:r>
            <a:endParaRPr sz="1100" u="sng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/>
              <a:t>한국 인터넷 속도</a:t>
            </a:r>
            <a:endParaRPr sz="1100" u="sng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https://www.kocis.go.kr/koreanet/view.do?seq=1036317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인터넷 성장과정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https://namu.wiki/w/%EC%9D%B8%ED%84%B0%EB%84%B7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ko" sz="1100">
                <a:latin typeface="Roboto"/>
                <a:ea typeface="Roboto"/>
                <a:cs typeface="Roboto"/>
                <a:sym typeface="Roboto"/>
              </a:rPr>
              <a:t>https://namu.wiki/w/10%EA%B8%B0%EA%B0%80%20%EC%9D%B8%ED%84%B0%EB%84%B7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4294967295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https://m.post.naver.com/viewer/postView.nhn?volumeNo=29638472&amp;memberNo=48110825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//네트워크 시작부분 출처 링크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https://blog.naver.com/cni1577/221257818734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//ALOHANET 출처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https://www.venturesquare.net/514020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//TCP/IP 출처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C:\Users\com\Desktop\SpecialTheme인터넷표준한국인터넷30주년기념SpecialReport1한국인터넷역사와표준.pdf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//출처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39" name="Google Shape;339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출처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/>
          <p:nvPr/>
        </p:nvSpPr>
        <p:spPr>
          <a:xfrm rot="10800000" flipH="1">
            <a:off x="0" y="-115800"/>
            <a:ext cx="9144000" cy="5259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6"/>
          <p:cNvSpPr txBox="1">
            <a:spLocks noGrp="1"/>
          </p:cNvSpPr>
          <p:nvPr>
            <p:ph type="title" idx="4294967295"/>
          </p:nvPr>
        </p:nvSpPr>
        <p:spPr>
          <a:xfrm>
            <a:off x="356200" y="843900"/>
            <a:ext cx="8222100" cy="7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웹 서버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46" name="Google Shape;346;p46"/>
          <p:cNvSpPr txBox="1">
            <a:spLocks noGrp="1"/>
          </p:cNvSpPr>
          <p:nvPr>
            <p:ph type="body" idx="4294967295"/>
          </p:nvPr>
        </p:nvSpPr>
        <p:spPr>
          <a:xfrm>
            <a:off x="5421534" y="3824613"/>
            <a:ext cx="3250517" cy="949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3600" dirty="0">
                <a:latin typeface="Jua"/>
                <a:ea typeface="Jua"/>
                <a:cs typeface="Jua"/>
                <a:sym typeface="Jua"/>
              </a:rPr>
              <a:t>레퍼런스 앱</a:t>
            </a:r>
            <a:r>
              <a:rPr lang="en-US" altLang="ko" sz="3600" dirty="0">
                <a:latin typeface="Jua"/>
                <a:ea typeface="Jua"/>
                <a:cs typeface="Jua"/>
                <a:sym typeface="Jua"/>
              </a:rPr>
              <a:t>/</a:t>
            </a:r>
            <a:r>
              <a:rPr lang="ko-KR" altLang="en-US" sz="3600" dirty="0">
                <a:latin typeface="Jua"/>
                <a:ea typeface="Jua"/>
                <a:cs typeface="Jua"/>
                <a:sym typeface="Jua"/>
              </a:rPr>
              <a:t>웹</a:t>
            </a:r>
            <a:endParaRPr sz="4000" dirty="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/>
        </p:nvSpPr>
        <p:spPr>
          <a:xfrm>
            <a:off x="3975400" y="682825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01</a:t>
            </a:r>
            <a:endParaRPr sz="25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52" name="Google Shape;352;p47"/>
          <p:cNvSpPr txBox="1">
            <a:spLocks noGrp="1"/>
          </p:cNvSpPr>
          <p:nvPr>
            <p:ph type="title"/>
          </p:nvPr>
        </p:nvSpPr>
        <p:spPr>
          <a:xfrm>
            <a:off x="256153" y="1195075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latin typeface="Black Han Sans"/>
                <a:ea typeface="Black Han Sans"/>
                <a:cs typeface="Black Han Sans"/>
                <a:sym typeface="Black Han Sans"/>
              </a:rPr>
              <a:t>Contents</a:t>
            </a:r>
            <a:endParaRPr sz="3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53" name="Google Shape;353;p47"/>
          <p:cNvSpPr txBox="1">
            <a:spLocks noGrp="1"/>
          </p:cNvSpPr>
          <p:nvPr>
            <p:ph type="body" idx="1"/>
          </p:nvPr>
        </p:nvSpPr>
        <p:spPr>
          <a:xfrm>
            <a:off x="4507300" y="401400"/>
            <a:ext cx="4345800" cy="43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정적, 동적 페이지</a:t>
            </a:r>
            <a:endParaRPr sz="14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웹 서버란?</a:t>
            </a:r>
            <a:endParaRPr sz="14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웹서버 종류 및 특징</a:t>
            </a:r>
            <a:endParaRPr sz="14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WAS란?</a:t>
            </a:r>
            <a:endParaRPr sz="14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WAS 종류 및 특징</a:t>
            </a:r>
            <a:endParaRPr sz="14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354" name="Google Shape;354;p47"/>
          <p:cNvCxnSpPr/>
          <p:nvPr/>
        </p:nvCxnSpPr>
        <p:spPr>
          <a:xfrm>
            <a:off x="457000" y="1195075"/>
            <a:ext cx="2406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47"/>
          <p:cNvCxnSpPr/>
          <p:nvPr/>
        </p:nvCxnSpPr>
        <p:spPr>
          <a:xfrm>
            <a:off x="457000" y="2148475"/>
            <a:ext cx="2406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6" name="Google Shape;356;p47"/>
          <p:cNvSpPr txBox="1"/>
          <p:nvPr/>
        </p:nvSpPr>
        <p:spPr>
          <a:xfrm>
            <a:off x="3975400" y="1381900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02</a:t>
            </a:r>
            <a:endParaRPr sz="25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57" name="Google Shape;357;p47"/>
          <p:cNvSpPr txBox="1"/>
          <p:nvPr/>
        </p:nvSpPr>
        <p:spPr>
          <a:xfrm>
            <a:off x="3975400" y="1996100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03</a:t>
            </a:r>
            <a:endParaRPr sz="25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3975400" y="2668050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04</a:t>
            </a:r>
            <a:endParaRPr sz="25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59" name="Google Shape;359;p47"/>
          <p:cNvSpPr txBox="1"/>
          <p:nvPr/>
        </p:nvSpPr>
        <p:spPr>
          <a:xfrm>
            <a:off x="3975400" y="3309375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05</a:t>
            </a:r>
            <a:endParaRPr sz="25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title"/>
          </p:nvPr>
        </p:nvSpPr>
        <p:spPr>
          <a:xfrm>
            <a:off x="311700" y="999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정적, 동적 페이지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65" name="Google Shape;365;p48"/>
          <p:cNvSpPr txBox="1">
            <a:spLocks noGrp="1"/>
          </p:cNvSpPr>
          <p:nvPr>
            <p:ph type="body" idx="1"/>
          </p:nvPr>
        </p:nvSpPr>
        <p:spPr>
          <a:xfrm>
            <a:off x="311700" y="1863950"/>
            <a:ext cx="8360400" cy="29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정적 페이지 (Static Page)</a:t>
            </a:r>
            <a:endParaRPr sz="1600" b="1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Jua"/>
              <a:buChar char="●"/>
            </a:pPr>
            <a:r>
              <a:rPr lang="ko" sz="1400">
                <a:latin typeface="Jua"/>
                <a:ea typeface="Jua"/>
                <a:cs typeface="Jua"/>
                <a:sym typeface="Jua"/>
              </a:rPr>
              <a:t>데이터베이스에서 정보를 가져오거나 별도의 서버에서의 처리가 없어도, 사용자들에게 보여줄 수 있는 페이지. 어떠한 사용자가 오던간에 동일한 페이지를 보여줍니다.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ua"/>
              <a:buChar char="●"/>
            </a:pPr>
            <a:r>
              <a:rPr lang="ko" sz="1400">
                <a:latin typeface="Jua"/>
                <a:ea typeface="Jua"/>
                <a:cs typeface="Jua"/>
                <a:sym typeface="Jua"/>
              </a:rPr>
              <a:t>정적인 요소에는 Html, Css, Js, Image 같은 요소들이 있습니다. Js는 클라이언트 단에서 Html과 Css 와 같은 요소들을 컨트롤 하는데 쓰입니다. 파일의 형태로 보내기 때문에 정적인 요소로 봐도 무방하다고 생각합니다.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동적 페이지 (Dynamic Page)</a:t>
            </a:r>
            <a:endParaRPr sz="1600" b="1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Jua"/>
              <a:buChar char="●"/>
            </a:pPr>
            <a:r>
              <a:rPr lang="ko" sz="1400">
                <a:latin typeface="Jua"/>
                <a:ea typeface="Jua"/>
                <a:cs typeface="Jua"/>
                <a:sym typeface="Jua"/>
              </a:rPr>
              <a:t>서버에서 데이터베이스에서 정보를 가져와서 처리하는 것처럼, 어떠한 요청에 의하여 서버가 일을 수행하고 해당 결과가 포함된 파일을 보여주는 페이지. 사용자들마다 다른 페이지가 보여질 수 있습니다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웹 서버란?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71" name="Google Shape;371;p4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3200"/>
              </a:spcBef>
              <a:spcAft>
                <a:spcPts val="0"/>
              </a:spcAft>
              <a:buSzPts val="1800"/>
              <a:buFont typeface="Jua"/>
              <a:buChar char="●"/>
            </a:pPr>
            <a:r>
              <a:rPr lang="ko">
                <a:latin typeface="Jua"/>
                <a:ea typeface="Jua"/>
                <a:cs typeface="Jua"/>
                <a:sym typeface="Jua"/>
              </a:rPr>
              <a:t>웹 서버는 클라이언트가 요청한 정적인 콘텐츠를 HTTP 프로토콜을 통하여 제공해주는 서버입니다. 위에서 언급한 정적 페이지를 보내줍니다. 정적인 콘텐츠 제공 이 가장 큰 역할입니다.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endParaRPr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3200"/>
              </a:spcBef>
              <a:spcAft>
                <a:spcPts val="1200"/>
              </a:spcAft>
              <a:buNone/>
            </a:pPr>
            <a:endParaRPr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72" name="Google Shape;3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413" y="2838575"/>
            <a:ext cx="43529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웹 서버 종류 및 특징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78" name="Google Shape;378;p50"/>
          <p:cNvSpPr txBox="1">
            <a:spLocks noGrp="1"/>
          </p:cNvSpPr>
          <p:nvPr>
            <p:ph type="body" idx="1"/>
          </p:nvPr>
        </p:nvSpPr>
        <p:spPr>
          <a:xfrm>
            <a:off x="311700" y="1863950"/>
            <a:ext cx="8360400" cy="31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3200"/>
              </a:spcBef>
              <a:spcAft>
                <a:spcPts val="0"/>
              </a:spcAft>
              <a:buSzPts val="1700"/>
              <a:buFont typeface="Jua"/>
              <a:buChar char="●"/>
            </a:pPr>
            <a:r>
              <a:rPr lang="ko" sz="1700">
                <a:latin typeface="Jua"/>
                <a:ea typeface="Jua"/>
                <a:cs typeface="Jua"/>
                <a:sym typeface="Jua"/>
              </a:rPr>
              <a:t>일반적인 서버와는 달리 사용도가 높은 웹 서버의 경우, 적게는 수십, 많게는 수천의 요청을 받는 경우가 대부분이다.</a:t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3200"/>
              </a:spcBef>
              <a:spcAft>
                <a:spcPts val="0"/>
              </a:spcAft>
              <a:buNone/>
            </a:pPr>
            <a:endParaRPr sz="1700">
              <a:latin typeface="Jua"/>
              <a:ea typeface="Jua"/>
              <a:cs typeface="Jua"/>
              <a:sym typeface="Jua"/>
            </a:endParaRPr>
          </a:p>
          <a:p>
            <a:pPr marL="457200" lvl="0" indent="-336550" algn="l" rtl="0">
              <a:spcBef>
                <a:spcPts val="3200"/>
              </a:spcBef>
              <a:spcAft>
                <a:spcPts val="0"/>
              </a:spcAft>
              <a:buSzPts val="1700"/>
              <a:buFont typeface="Jua"/>
              <a:buChar char="●"/>
            </a:pPr>
            <a:r>
              <a:rPr lang="ko" sz="1700">
                <a:latin typeface="Jua"/>
                <a:ea typeface="Jua"/>
                <a:cs typeface="Jua"/>
                <a:sym typeface="Jua"/>
              </a:rPr>
              <a:t>HTTP의 특성상 데이터 전송을 종료하면 통신을 끊으며, 파일 전송, 동영상 시청과 같은 대량의 데이터를 송수신 하는 경우는 따로 서버를 구현하는 경우가 대부분이다.</a:t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3200"/>
              </a:spcBef>
              <a:spcAft>
                <a:spcPts val="0"/>
              </a:spcAft>
              <a:buNone/>
            </a:pPr>
            <a:endParaRPr sz="17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WAS 란?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84" name="Google Shape;384;p5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271" b="1">
                <a:solidFill>
                  <a:schemeClr val="dk2"/>
                </a:solidFill>
                <a:latin typeface="Jua"/>
                <a:ea typeface="Jua"/>
                <a:cs typeface="Jua"/>
                <a:sym typeface="Jua"/>
              </a:rPr>
              <a:t>와스 WAS</a:t>
            </a:r>
            <a:endParaRPr sz="5271" b="1">
              <a:solidFill>
                <a:schemeClr val="dk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71" b="1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271">
                <a:latin typeface="Jua"/>
                <a:ea typeface="Jua"/>
                <a:cs typeface="Jua"/>
                <a:sym typeface="Jua"/>
              </a:rPr>
              <a:t>: 동적인 데이터 처리하는 서버.</a:t>
            </a:r>
            <a:endParaRPr sz="5271" b="1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271">
                <a:latin typeface="Jua"/>
                <a:ea typeface="Jua"/>
                <a:cs typeface="Jua"/>
                <a:sym typeface="Jua"/>
              </a:rPr>
              <a:t>DB로 연결되어 데이터를 주고받거나 자바등을 통해 데이터 조작이 필요한 경우에는 WAS를 활용.</a:t>
            </a:r>
            <a:endParaRPr sz="5271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71">
              <a:latin typeface="Jua"/>
              <a:ea typeface="Jua"/>
              <a:cs typeface="Jua"/>
              <a:sym typeface="Jua"/>
            </a:endParaRPr>
          </a:p>
          <a:p>
            <a:pPr marL="457200" lvl="0" indent="-3122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5271">
                <a:latin typeface="Jua"/>
                <a:ea typeface="Jua"/>
                <a:cs typeface="Jua"/>
                <a:sym typeface="Jua"/>
              </a:rPr>
              <a:t>웹 애플리케이션 서버(Web Application Server, 약자 WAS)는 </a:t>
            </a:r>
            <a:endParaRPr sz="5271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271">
                <a:latin typeface="Jua"/>
                <a:ea typeface="Jua"/>
                <a:cs typeface="Jua"/>
                <a:sym typeface="Jua"/>
              </a:rPr>
              <a:t>웹 애플리케이션 과 서버 환경을 만들어 동작시키는 기능을 </a:t>
            </a:r>
            <a:endParaRPr sz="5271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271">
                <a:latin typeface="Jua"/>
                <a:ea typeface="Jua"/>
                <a:cs typeface="Jua"/>
                <a:sym typeface="Jua"/>
              </a:rPr>
              <a:t>제공하는 소프트웨어 프레임워크 이다.인터넷 상에서 HTTP</a:t>
            </a:r>
            <a:endParaRPr sz="5271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271">
                <a:latin typeface="Jua"/>
                <a:ea typeface="Jua"/>
                <a:cs typeface="Jua"/>
                <a:sym typeface="Jua"/>
              </a:rPr>
              <a:t> 를 통해 사용자 컴퓨터나 장치에 애플리케이션을 수행해</a:t>
            </a:r>
            <a:endParaRPr sz="5271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271">
                <a:latin typeface="Jua"/>
                <a:ea typeface="Jua"/>
                <a:cs typeface="Jua"/>
                <a:sym typeface="Jua"/>
              </a:rPr>
              <a:t> 주는 미들웨어 (소프트웨어 엔진)으로 볼 수 있다.</a:t>
            </a:r>
            <a:endParaRPr sz="5271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271">
                <a:latin typeface="Jua"/>
                <a:ea typeface="Jua"/>
                <a:cs typeface="Jua"/>
                <a:sym typeface="Jua"/>
              </a:rPr>
              <a:t> 웹 애플리케이션 서버는 동적 서버 콘텐츠를 수행하는 것으로</a:t>
            </a:r>
            <a:endParaRPr sz="5271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271">
                <a:latin typeface="Jua"/>
                <a:ea typeface="Jua"/>
                <a:cs typeface="Jua"/>
                <a:sym typeface="Jua"/>
              </a:rPr>
              <a:t> 일반적인 웹 서버와 구별이 되며, 주로 데이터베이스 서버와 </a:t>
            </a:r>
            <a:endParaRPr sz="5271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5271">
                <a:latin typeface="Jua"/>
                <a:ea typeface="Jua"/>
                <a:cs typeface="Jua"/>
                <a:sym typeface="Jua"/>
              </a:rPr>
              <a:t>같이 수행이 된다.</a:t>
            </a:r>
            <a:endParaRPr sz="5271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85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85" name="Google Shape;3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744" y="2799399"/>
            <a:ext cx="1491130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1875" y="2799400"/>
            <a:ext cx="1736501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750" y="3567100"/>
            <a:ext cx="1491125" cy="9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1875" y="3567100"/>
            <a:ext cx="1736500" cy="8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405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네트워크의 시작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143700" y="1845450"/>
            <a:ext cx="8856600" cy="31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세계 최초의 네트워크 연구는 독일의 물리학자 하인리히 루돌프 헤르츠가 1888년 전자기파의 존재를 확인하며 전기 신호가 공기 중 전달이 될 수 있다는 점을 입증하며 시작됐습니다.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지금의 컴퓨터 네트워크는 1940년도에 미국 과학자 알렉산더 그레이엄 벨과 조지 스티비츠는 전신기를 원거리에서 활용해서 최초의 네트워크 컴퓨팅을 선보였습니다.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1965년에는 미국 연구국 아르파가 컴퓨터와 전화선을 직접 통신해 최초의 장거리 컴퓨터 통신에 성공하고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1967년에 아르파는 핵전쟁에도 살아남을 수 있는 정보교환 망을 설계해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1969년 최초의 네트워크 망인 아르파넷(ARPANET)을 만들게 됐습니다</a:t>
            </a:r>
            <a:endParaRPr sz="1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웹 서버 종류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394" name="Google Shape;394;p5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ko" sz="15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아파치 HTTP 서버</a:t>
            </a:r>
            <a:endParaRPr sz="15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Jua"/>
              <a:buChar char="●"/>
            </a:pPr>
            <a:r>
              <a:rPr lang="ko" sz="1400">
                <a:latin typeface="Jua"/>
                <a:ea typeface="Jua"/>
                <a:cs typeface="Jua"/>
                <a:sym typeface="Jua"/>
              </a:rPr>
              <a:t>Apache HTTP Server는 오픈 소스 소프트웨어 그룹인 아파치 소프트웨어 재단에서 만드는 웹 서버 프로그램이다. 팀 버너스 리가 만든 최초의 웹 서버 프로그램인 "NCSA HTTPd"를 기반으로 만들어졌다.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Jua"/>
              <a:buChar char="●"/>
            </a:pPr>
            <a:r>
              <a:rPr lang="ko" sz="1400">
                <a:latin typeface="Jua"/>
                <a:ea typeface="Jua"/>
                <a:cs typeface="Jua"/>
                <a:sym typeface="Jua"/>
              </a:rPr>
              <a:t>아파치는 확장성이 상당히 좋은데, 모듈이라는 개념으로 수많은 기능을 덧붙일 수 있다. 이 모듈을 통해 다른 프로그램과의 연동도 가능하다. 이 때문에 여러가지 서버 사이드 프로그래밍 언어나 DBMS와도 궁합이 잘 맞았는데, 초창기에는 Perl이 대세였고, PHP가 그 뒤를 이었다. 바로 PHP 모듈을 통해 PHP를 실행할 수도 있지만, 주로 속도 향상을 위해 PHP-FPM을 통해 PHP를 연결해서 사용한다. 좀 더 고성능을 원하는 사람은 HHVM을 쓴다.[1] 그리고 오픈소스 DBMS인 MySQL이 나오자, Apache+PHP+MySQL을 통틀어 "APM"이라고 통칭하면서 웹 서버를 돌리기 위한 기본 3종 세트 비스무레하게 되었다. 물론 다른 언어와 다른 DBMS도 지원하지만, 저 조합이 가장 인지도가 높다.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endParaRPr sz="14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latin typeface="Black Han Sans"/>
                <a:ea typeface="Black Han Sans"/>
                <a:cs typeface="Black Han Sans"/>
                <a:sym typeface="Black Han Sans"/>
              </a:rPr>
              <a:t>웹 서버 별 인터페이스 </a:t>
            </a:r>
            <a:endParaRPr sz="31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00" name="Google Shape;400;p53"/>
          <p:cNvSpPr txBox="1">
            <a:spLocks noGrp="1"/>
          </p:cNvSpPr>
          <p:nvPr>
            <p:ph type="body" idx="1"/>
          </p:nvPr>
        </p:nvSpPr>
        <p:spPr>
          <a:xfrm>
            <a:off x="3304000" y="1919075"/>
            <a:ext cx="5390100" cy="28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아파치 서버</a:t>
            </a:r>
            <a:r>
              <a:rPr lang="ko">
                <a:latin typeface="Jua"/>
                <a:ea typeface="Jua"/>
                <a:cs typeface="Jua"/>
                <a:sym typeface="Jua"/>
              </a:rPr>
              <a:t>: ‘open source’ 라이선스에 따라 배포되어 마음대로 쓸 수 있는 HTTP 웹서버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아파치 톰캣</a:t>
            </a:r>
            <a:r>
              <a:rPr lang="ko">
                <a:latin typeface="Jua"/>
                <a:ea typeface="Jua"/>
                <a:cs typeface="Jua"/>
                <a:sym typeface="Jua"/>
              </a:rPr>
              <a:t>: 현재 가장 일반적이고 많이 사용되는 WAS(web application server)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차이점</a:t>
            </a:r>
            <a:r>
              <a:rPr lang="ko">
                <a:latin typeface="Jua"/>
                <a:ea typeface="Jua"/>
                <a:cs typeface="Jua"/>
                <a:sym typeface="Jua"/>
              </a:rPr>
              <a:t>: 웹 서버는 정적인 데이터를 처리하는 서버이고, 이미지나 단순 HTML을 처리하는 서버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반면 WAS는 동적 데이터를 처리하는 서버. DB연결, 데이터 조작 같은 처리는 WAS를 이용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401" name="Google Shape;40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63" y="3351249"/>
            <a:ext cx="2752725" cy="141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75" y="1919075"/>
            <a:ext cx="2476500" cy="10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웹 서버 별 인터페이스 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08" name="Google Shape;408;p54"/>
          <p:cNvSpPr txBox="1">
            <a:spLocks noGrp="1"/>
          </p:cNvSpPr>
          <p:nvPr>
            <p:ph type="body" idx="1"/>
          </p:nvPr>
        </p:nvSpPr>
        <p:spPr>
          <a:xfrm>
            <a:off x="2999775" y="1776900"/>
            <a:ext cx="5694300" cy="1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redhat : </a:t>
            </a:r>
            <a:r>
              <a:rPr lang="ko" sz="1500">
                <a:latin typeface="Jua"/>
                <a:ea typeface="Jua"/>
                <a:cs typeface="Jua"/>
                <a:sym typeface="Jua"/>
              </a:rPr>
              <a:t>전세계 및 국내 Linux 시장 점유율 1위이며.                                안정성, 기술지원, 확장성, 보안성 등의 장점이 있다. 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공개 SW의 장점인 TCO(총 소유 비용)절감 및 벤더 종속성 (비용 절감)을 탈피하여 고객의 기술 전문성을 극대화를 위한 체계적인 서비스 제공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409" name="Google Shape;40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6875"/>
            <a:ext cx="2694975" cy="15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36275"/>
            <a:ext cx="2694975" cy="15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4"/>
          <p:cNvSpPr txBox="1">
            <a:spLocks noGrp="1"/>
          </p:cNvSpPr>
          <p:nvPr>
            <p:ph type="body" idx="1"/>
          </p:nvPr>
        </p:nvSpPr>
        <p:spPr>
          <a:xfrm>
            <a:off x="2999775" y="3436275"/>
            <a:ext cx="5694300" cy="1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ko" sz="153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오라클 웹로직 서버:</a:t>
            </a:r>
            <a:r>
              <a:rPr lang="ko" sz="1530">
                <a:latin typeface="Jua"/>
                <a:ea typeface="Jua"/>
                <a:cs typeface="Jua"/>
                <a:sym typeface="Jua"/>
              </a:rPr>
              <a:t> 다중 계층 분산 엔터프라이즈 애플리케이션을 개발 및 배치하기 위한 최초의 클라우드 기본 엔터프라이즈 java플랫폼 애플리케이션 서버. 웹브라우저, 무선 디바이스를 비롯한 다양한 클라이언트 지원, 다중 데이터 센터이고 가용성 아키텍쳐로 애플리케이션 중단 방지</a:t>
            </a:r>
            <a:endParaRPr sz="153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웹 서버 종류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17" name="Google Shape;417;p5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마이크로소프트 인터넷 정보 서비스(IIS)</a:t>
            </a:r>
            <a:endParaRPr sz="16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Jua"/>
              <a:buChar char="●"/>
            </a:pPr>
            <a:r>
              <a:rPr lang="ko" sz="1700">
                <a:latin typeface="Jua"/>
                <a:ea typeface="Jua"/>
                <a:cs typeface="Jua"/>
                <a:sym typeface="Jua"/>
              </a:rPr>
              <a:t>IIS는 Internet Information Services(인터넷 정보 서비스) 의 약자 이며, 마이크로소프트 윈도우를 사용하는 서버들을 위한 인터넷 기반 서비스들의 모임</a:t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Jua"/>
              <a:buChar char="●"/>
            </a:pPr>
            <a:r>
              <a:rPr lang="ko" sz="1700">
                <a:latin typeface="Jua"/>
                <a:ea typeface="Jua"/>
                <a:cs typeface="Jua"/>
                <a:sym typeface="Jua"/>
              </a:rPr>
              <a:t>아파치 웹서버에 이어 세계에서 두번째로 가장 잘 알려진 웹서버입니다.</a:t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Jua"/>
              <a:buChar char="●"/>
            </a:pPr>
            <a:r>
              <a:rPr lang="ko" sz="1700">
                <a:latin typeface="Jua"/>
                <a:ea typeface="Jua"/>
                <a:cs typeface="Jua"/>
                <a:sym typeface="Jua"/>
              </a:rPr>
              <a:t>서버는 현재 FTP, SMTP, NNTP, HTTP/HTTPS를 포함하고 있습니다. 지금까지 IIS 8.0 버전이 나왔습니다.</a:t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Jua"/>
              <a:buChar char="●"/>
            </a:pPr>
            <a:r>
              <a:rPr lang="ko" sz="1700">
                <a:latin typeface="Jua"/>
                <a:ea typeface="Jua"/>
                <a:cs typeface="Jua"/>
                <a:sym typeface="Jua"/>
              </a:rPr>
              <a:t>(IIS 8.0 은 windwos server 2012, Windwos 8 부터 사용 가능합니다)</a:t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Jua"/>
              <a:buChar char="●"/>
            </a:pPr>
            <a:r>
              <a:rPr lang="ko" sz="1700">
                <a:latin typeface="Jua"/>
                <a:ea typeface="Jua"/>
                <a:cs typeface="Jua"/>
                <a:sym typeface="Jua"/>
              </a:rPr>
              <a:t>장점이자 단점인 마이크로소프트에서 제공하는 윈도우 OS에서만 사용이 가능하다는점.</a:t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Jua"/>
              <a:buChar char="●"/>
            </a:pPr>
            <a:r>
              <a:rPr lang="ko" sz="1700">
                <a:latin typeface="Jua"/>
                <a:ea typeface="Jua"/>
                <a:cs typeface="Jua"/>
                <a:sym typeface="Jua"/>
              </a:rPr>
              <a:t>IIS에서는 ASP 스크립트 언어를 사용 할 수 있다.</a:t>
            </a:r>
            <a:endParaRPr sz="17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endParaRPr sz="13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웹 서버 종류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23" name="Google Shape;423;p56"/>
          <p:cNvSpPr txBox="1">
            <a:spLocks noGrp="1"/>
          </p:cNvSpPr>
          <p:nvPr>
            <p:ph type="body" idx="1"/>
          </p:nvPr>
        </p:nvSpPr>
        <p:spPr>
          <a:xfrm>
            <a:off x="380850" y="1919100"/>
            <a:ext cx="8382300" cy="3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톰캣</a:t>
            </a:r>
            <a:endParaRPr sz="20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Jua"/>
              <a:buChar char="●"/>
            </a:pPr>
            <a:r>
              <a:rPr lang="ko" sz="1300">
                <a:latin typeface="Jua"/>
                <a:ea typeface="Jua"/>
                <a:cs typeface="Jua"/>
                <a:sym typeface="Jua"/>
              </a:rPr>
              <a:t>아파치 톰캣(Apache Tomcat)은 아파치 소프트웨어 재단에서 개발한 서블릿 컨테이너(또는 웹 컨테이너)만 있는 웹 애플리케이션 서버(WAS)이다. </a:t>
            </a:r>
            <a:endParaRPr sz="1300">
              <a:latin typeface="Jua"/>
              <a:ea typeface="Jua"/>
              <a:cs typeface="Jua"/>
              <a:sym typeface="Ju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Jua"/>
              <a:buChar char="●"/>
            </a:pPr>
            <a:r>
              <a:rPr lang="ko" sz="1300">
                <a:latin typeface="Jua"/>
                <a:ea typeface="Jua"/>
                <a:cs typeface="Jua"/>
                <a:sym typeface="Jua"/>
              </a:rPr>
              <a:t>톰캣은 웹 서버와 연동하여 실행할 수 있는 자바 환경을 제공하여 자바서버 페이지(JSP)와 자바 서블릿이 실행할 수 있는 환경을 제공하고 있다. 톰캣은 관리툴을 통해 설정을 변경할 수 있지만, XML 파일을 편집하여 설정할 수도 있다. 그리고, 톰캣은 HTTP 서버도 자체 내장하기도 한다.</a:t>
            </a:r>
            <a:endParaRPr sz="1300">
              <a:latin typeface="Jua"/>
              <a:ea typeface="Jua"/>
              <a:cs typeface="Jua"/>
              <a:sym typeface="Ju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Jua"/>
              <a:buChar char="●"/>
            </a:pPr>
            <a:r>
              <a:rPr lang="ko" sz="1300">
                <a:latin typeface="Jua"/>
                <a:ea typeface="Jua"/>
                <a:cs typeface="Jua"/>
                <a:sym typeface="Jua"/>
              </a:rPr>
              <a:t>아파치 톰캣은 Apache Licence, Version 2를 채용한 오픈소스 소프트웨어로서, 자바서버 페이지이나 자바 서블릿를 실행하기 위한 서블릿 컨테이너를 제공하며, 상용 웹 애플리케이션 서버에서도 서블릿 컨테이너로 사용하는 경우가 많다.</a:t>
            </a:r>
            <a:endParaRPr sz="1300">
              <a:latin typeface="Jua"/>
              <a:ea typeface="Jua"/>
              <a:cs typeface="Jua"/>
              <a:sym typeface="Ju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Jua"/>
              <a:buChar char="●"/>
            </a:pPr>
            <a:r>
              <a:rPr lang="ko" sz="1300" b="1">
                <a:latin typeface="Jua"/>
                <a:ea typeface="Jua"/>
                <a:cs typeface="Jua"/>
                <a:sym typeface="Jua"/>
              </a:rPr>
              <a:t>Servlet</a:t>
            </a:r>
            <a:r>
              <a:rPr lang="ko" sz="1300">
                <a:latin typeface="Jua"/>
                <a:ea typeface="Jua"/>
                <a:cs typeface="Jua"/>
                <a:sym typeface="Jua"/>
              </a:rPr>
              <a:t>이란 자바 웹 어플리케이션의 구성 요소 중 JAVA 언어를 사용하여 동적인 처리를 하는 역할을 담당합니다. 서블릿(servlet)은 WAS에 동작하는 JAVA 클래스이며, HttpServlet을 상속받아야 합니다.</a:t>
            </a:r>
            <a:endParaRPr sz="1300" b="1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endParaRPr sz="13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990"/>
              <a:buNone/>
            </a:pPr>
            <a:endParaRPr>
              <a:solidFill>
                <a:srgbClr val="000000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990"/>
              <a:buNone/>
            </a:pPr>
            <a:r>
              <a:rPr lang="ko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endParaRPr>
              <a:solidFill>
                <a:srgbClr val="000000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3200"/>
              </a:spcBef>
              <a:spcAft>
                <a:spcPts val="0"/>
              </a:spcAft>
              <a:buSzPts val="990"/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웹 서버 종류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29" name="Google Shape;429;p57"/>
          <p:cNvSpPr txBox="1">
            <a:spLocks noGrp="1"/>
          </p:cNvSpPr>
          <p:nvPr>
            <p:ph type="body" idx="1"/>
          </p:nvPr>
        </p:nvSpPr>
        <p:spPr>
          <a:xfrm>
            <a:off x="380850" y="1919100"/>
            <a:ext cx="8382300" cy="3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" sz="14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WebtoB - 티맥스 윈도우(...)를 개발한 티맥스 소프트에서 개발한 웹 서버.</a:t>
            </a:r>
            <a:endParaRPr sz="14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Jua"/>
              <a:buChar char="●"/>
            </a:pPr>
            <a:r>
              <a:rPr lang="ko" sz="1400">
                <a:latin typeface="Jua"/>
                <a:ea typeface="Jua"/>
                <a:cs typeface="Jua"/>
                <a:sym typeface="Jua"/>
              </a:rPr>
              <a:t>웹투비(WebtoB)는 한국의 티맥스소프트가 개발한 웹서버 제품이다. 주로 와스(WAS) 제품인 제우스(JEUS)와 함께 사용된다. 또한, 2000년 티맥스소프트사에서 대규모 트랜잭션 처리에 적합하도록 처리속도 지연, 서버 장애 등의 웹 시스템상의 문제점을 해결하는 아키텍처로 설계된 웹서버(web server) 제품이다.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ua"/>
              <a:buChar char="●"/>
            </a:pPr>
            <a:r>
              <a:rPr lang="ko" sz="1400">
                <a:latin typeface="Jua"/>
                <a:ea typeface="Jua"/>
                <a:cs typeface="Jua"/>
                <a:sym typeface="Jua"/>
              </a:rPr>
              <a:t>대량의 클라이언트 요청을 서버의 자원을 적게 소모하면서 안정적인 처리를 제공한다. 다른 웹서버에서 제공하는 대부분의 로그 포맷을 만들 수 있고, 사용자가 원하는 형식으로 조정이 가능하다.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Zeus</a:t>
            </a:r>
            <a:endParaRPr sz="14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Jua"/>
              <a:buChar char="●"/>
            </a:pPr>
            <a:r>
              <a:rPr lang="ko" sz="1400">
                <a:latin typeface="Jua"/>
                <a:ea typeface="Jua"/>
                <a:cs typeface="Jua"/>
                <a:sym typeface="Jua"/>
              </a:rPr>
              <a:t>제우스(JEUS, Java Enterprise User Solution의 준말)는 티맥스소프트사에서 제작한 한국산 웹 애플리케이션 서버(WAS)이다. 현재 기업에서 사용하는 웹 시스템에 사용되고 있으며, 웹 서버인 웹투비와 같이 사용되고 있다.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>
                <a:latin typeface="Jua"/>
                <a:ea typeface="Jua"/>
                <a:cs typeface="Jua"/>
                <a:sym typeface="Jua"/>
              </a:rPr>
              <a:t> 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endParaRPr sz="14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endParaRPr sz="1100">
              <a:solidFill>
                <a:srgbClr val="000000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ko" sz="3550">
                <a:latin typeface="Black Han Sans"/>
                <a:ea typeface="Black Han Sans"/>
                <a:cs typeface="Black Han Sans"/>
                <a:sym typeface="Black Han Sans"/>
              </a:rPr>
              <a:t>웹 서버 종류</a:t>
            </a:r>
            <a:endParaRPr sz="355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35" name="Google Shape;435;p58"/>
          <p:cNvSpPr txBox="1">
            <a:spLocks noGrp="1"/>
          </p:cNvSpPr>
          <p:nvPr>
            <p:ph type="body" idx="1"/>
          </p:nvPr>
        </p:nvSpPr>
        <p:spPr>
          <a:xfrm>
            <a:off x="380850" y="1919100"/>
            <a:ext cx="8382300" cy="3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Lighttpd</a:t>
            </a:r>
            <a:endParaRPr sz="15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Jua"/>
              <a:buChar char="●"/>
            </a:pPr>
            <a:r>
              <a:rPr lang="ko" sz="1400">
                <a:latin typeface="Jua"/>
                <a:ea typeface="Jua"/>
                <a:cs typeface="Jua"/>
                <a:sym typeface="Jua"/>
              </a:rPr>
              <a:t>lighttpd는 적은 자원을 사용하여 높은 성능을 내는 오픈 소스 웹 서버 어플리케이션이다. 아파치보다 적은 메모리를 사용하면서도 일반적으로 아파치보다 속도가 빠르다. ( 아파치에서 자주 사용하지 않는 기능들은 빠져있다고 합니다.)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ua"/>
              <a:buChar char="●"/>
            </a:pPr>
            <a:r>
              <a:rPr lang="ko" sz="1400">
                <a:latin typeface="Jua"/>
                <a:ea typeface="Jua"/>
                <a:cs typeface="Jua"/>
                <a:sym typeface="Jua"/>
              </a:rPr>
              <a:t>lighttpd는 non-blocking I/O 로 단일 프로세스에서 실행되어 가볍고 빠르다.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Jua"/>
              <a:buChar char="●"/>
            </a:pPr>
            <a:r>
              <a:rPr lang="ko" sz="1400">
                <a:latin typeface="Jua"/>
                <a:ea typeface="Jua"/>
                <a:cs typeface="Jua"/>
                <a:sym typeface="Jua"/>
              </a:rPr>
              <a:t>YouTube, Wikipedia, Sourceforge, Meebo 등 많은 사이트에서 사용하고 있다.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non-blocking I/O</a:t>
            </a:r>
            <a:endParaRPr sz="15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Jua"/>
              <a:buChar char="●"/>
            </a:pPr>
            <a:r>
              <a:rPr lang="ko" sz="1400">
                <a:latin typeface="Jua"/>
                <a:ea typeface="Jua"/>
                <a:cs typeface="Jua"/>
                <a:sym typeface="Jua"/>
              </a:rPr>
              <a:t>호출 직후 프로그램으로 부터 제어가 돌아옴으로서 시스템 호출 종료를 기다리지 않고 다음 처리로 넘어갈 수 있다. 일반적으로 O_NONBLOCK 플래그를 이용해 논-블로킹 모드를 선언하지만, 이 때 프로세스가 블로킹 상태가 아니기 때문에 CPU 를 다른 프로세스에서 사용함으로서 I/O 대기시간을 줄이거나 활용할 수 있다. </a:t>
            </a:r>
            <a:endParaRPr sz="14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endParaRPr sz="1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endParaRPr sz="1100">
              <a:solidFill>
                <a:srgbClr val="000000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ko" sz="3550">
                <a:latin typeface="Black Han Sans"/>
                <a:ea typeface="Black Han Sans"/>
                <a:cs typeface="Black Han Sans"/>
                <a:sym typeface="Black Han Sans"/>
              </a:rPr>
              <a:t>웹 서버 종류</a:t>
            </a:r>
            <a:endParaRPr sz="355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41" name="Google Shape;441;p59"/>
          <p:cNvSpPr txBox="1">
            <a:spLocks noGrp="1"/>
          </p:cNvSpPr>
          <p:nvPr>
            <p:ph type="body" idx="1"/>
          </p:nvPr>
        </p:nvSpPr>
        <p:spPr>
          <a:xfrm>
            <a:off x="380850" y="1919100"/>
            <a:ext cx="8382300" cy="3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NGINX - 엔진X(Get 방식)</a:t>
            </a:r>
            <a:endParaRPr sz="16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free open-source, 고성능의 HTTP server 이다. 안정성이 높고, 많은 feature set 을 지원하고, 간단한 설정으로 세팅 가능하며, 적은 resource 를 사용한다.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현재 모든 도메인의 12.18% 가 nginx 를 사용한다.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nginx 는 </a:t>
            </a:r>
            <a:r>
              <a:rPr lang="ko" sz="1600"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rPr>
              <a:t>요청에 응답하기 위해 비동기 </a:t>
            </a:r>
            <a:r>
              <a:rPr lang="ko" sz="1600">
                <a:highlight>
                  <a:srgbClr val="FFFFFF"/>
                </a:highlight>
                <a:uFill>
                  <a:noFill/>
                </a:uFill>
                <a:latin typeface="Jua"/>
                <a:ea typeface="Jua"/>
                <a:cs typeface="Jua"/>
                <a:sym typeface="Jua"/>
                <a:hlinkClick r:id="rId3"/>
              </a:rPr>
              <a:t>이벤트 기반</a:t>
            </a:r>
            <a:r>
              <a:rPr lang="ko" sz="1600">
                <a:highlight>
                  <a:srgbClr val="FFFFFF"/>
                </a:highlight>
                <a:latin typeface="Jua"/>
                <a:ea typeface="Jua"/>
                <a:cs typeface="Jua"/>
                <a:sym typeface="Jua"/>
              </a:rPr>
              <a:t> 구조</a:t>
            </a:r>
            <a:r>
              <a:rPr lang="ko" sz="1600">
                <a:latin typeface="Jua"/>
                <a:ea typeface="Jua"/>
                <a:cs typeface="Jua"/>
                <a:sym typeface="Jua"/>
              </a:rPr>
              <a:t>를 사용하여 resource 사용이 훨씬 적다.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 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Wordpress, Github 등에서 사용한다.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endParaRPr sz="16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</a:t>
            </a:r>
            <a:endParaRPr sz="1100">
              <a:solidFill>
                <a:srgbClr val="000000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ko" sz="3550">
                <a:latin typeface="Black Han Sans"/>
                <a:ea typeface="Black Han Sans"/>
                <a:cs typeface="Black Han Sans"/>
                <a:sym typeface="Black Han Sans"/>
              </a:rPr>
              <a:t>웹 서버 종류</a:t>
            </a:r>
            <a:endParaRPr sz="355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380850" y="1919100"/>
            <a:ext cx="8382300" cy="3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Node.js - 자체 웹 서버를 내장하고 있다.</a:t>
            </a:r>
            <a:endParaRPr sz="16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Node.js는 확장성 있는 네트워크 애플리케이션(특히 서버 사이드) 개발에 사용되는 소프트웨어 플랫폼이다. 작성 언어로 자바스크립트를 활용하며 논블로킹(Non-blocking) I/O와 단일 스레드 이벤트 루프를 통한 높은 처리 성능을 가지고 있다.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 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내장 HTTP 서버 라이브러리를 포함하고 있어 웹 서버에서 아파치 등의 별도의 소프트웨어 없이 동작하는 것이 가능하며 이를 통해 웹 서버의 동작에 있어 더 많은 통제를 가능케 한다.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sz="15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endParaRPr sz="15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latin typeface="Black Han Sans"/>
                <a:ea typeface="Black Han Sans"/>
                <a:cs typeface="Black Han Sans"/>
                <a:sym typeface="Black Han Sans"/>
              </a:rPr>
              <a:t>감사합니다</a:t>
            </a:r>
            <a:endParaRPr sz="6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53" name="Google Shape;453;p61"/>
          <p:cNvSpPr txBox="1">
            <a:spLocks noGrp="1"/>
          </p:cNvSpPr>
          <p:nvPr>
            <p:ph type="subTitle" idx="1"/>
          </p:nvPr>
        </p:nvSpPr>
        <p:spPr>
          <a:xfrm>
            <a:off x="5115825" y="2752875"/>
            <a:ext cx="3423900" cy="16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	201607083 김민성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		201807002 이근우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		202007028 방채연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		202007021 임정은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		202007072 고지혜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35950" y="717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ALOHANET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35950" y="1995275"/>
            <a:ext cx="8672100" cy="22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1970년 미국 하와이 대학교에서 무선으로 데이터를 교환한 최초의 패킷 통신망 ALOHANET을 만들었습니다.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ALOHANET은 전송할 패킷이 있으면 즉시 채널로 송신하고 일정한 시간이 지난 후에도 응답이 없으면 재송출하는 패킷 교환 방식입니다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1973년 ARPANET은 ALOHANET과 연결하기위해 위성 채널로 접속 시도하면서 ARPANET은 다른 종류의 네트워크와도 상호 네트워크를 구축할 수 있음을 증명했습니다.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2"/>
          <p:cNvSpPr/>
          <p:nvPr/>
        </p:nvSpPr>
        <p:spPr>
          <a:xfrm rot="10800000" flipH="1">
            <a:off x="0" y="-115800"/>
            <a:ext cx="9144000" cy="5259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62"/>
          <p:cNvSpPr txBox="1">
            <a:spLocks noGrp="1"/>
          </p:cNvSpPr>
          <p:nvPr>
            <p:ph type="title" idx="4294967295"/>
          </p:nvPr>
        </p:nvSpPr>
        <p:spPr>
          <a:xfrm>
            <a:off x="356200" y="843900"/>
            <a:ext cx="8222100" cy="76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HTTP와 HTTPS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60" name="Google Shape;460;p62"/>
          <p:cNvSpPr txBox="1">
            <a:spLocks noGrp="1"/>
          </p:cNvSpPr>
          <p:nvPr>
            <p:ph type="body" idx="4294967295"/>
          </p:nvPr>
        </p:nvSpPr>
        <p:spPr>
          <a:xfrm>
            <a:off x="5746000" y="4083150"/>
            <a:ext cx="2832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3600">
                <a:latin typeface="Jua"/>
                <a:ea typeface="Jua"/>
                <a:cs typeface="Jua"/>
                <a:sym typeface="Jua"/>
              </a:rPr>
              <a:t>레퍼런스 웹/앱</a:t>
            </a:r>
            <a:endParaRPr sz="40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3"/>
          <p:cNvSpPr txBox="1">
            <a:spLocks noGrp="1"/>
          </p:cNvSpPr>
          <p:nvPr>
            <p:ph type="title"/>
          </p:nvPr>
        </p:nvSpPr>
        <p:spPr>
          <a:xfrm>
            <a:off x="256153" y="1195075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latin typeface="Black Han Sans"/>
                <a:ea typeface="Black Han Sans"/>
                <a:cs typeface="Black Han Sans"/>
                <a:sym typeface="Black Han Sans"/>
              </a:rPr>
              <a:t>Contents</a:t>
            </a:r>
            <a:endParaRPr sz="35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66" name="Google Shape;466;p63"/>
          <p:cNvSpPr txBox="1">
            <a:spLocks noGrp="1"/>
          </p:cNvSpPr>
          <p:nvPr>
            <p:ph type="body" idx="1"/>
          </p:nvPr>
        </p:nvSpPr>
        <p:spPr>
          <a:xfrm>
            <a:off x="4507300" y="401400"/>
            <a:ext cx="4345800" cy="43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HTTP(Hyper Text Transfer Protocol)</a:t>
            </a:r>
            <a:endParaRPr sz="14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2"/>
                </a:solidFill>
                <a:latin typeface="Jua"/>
                <a:ea typeface="Jua"/>
                <a:cs typeface="Jua"/>
                <a:sym typeface="Jua"/>
              </a:rPr>
              <a:t>HTTPS(Hyper Text Transfer protocol Secure)</a:t>
            </a:r>
            <a:endParaRPr sz="1400">
              <a:solidFill>
                <a:schemeClr val="lt2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467" name="Google Shape;467;p63"/>
          <p:cNvCxnSpPr/>
          <p:nvPr/>
        </p:nvCxnSpPr>
        <p:spPr>
          <a:xfrm>
            <a:off x="457000" y="1195075"/>
            <a:ext cx="2406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63"/>
          <p:cNvCxnSpPr/>
          <p:nvPr/>
        </p:nvCxnSpPr>
        <p:spPr>
          <a:xfrm>
            <a:off x="457000" y="2148475"/>
            <a:ext cx="2406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" name="Google Shape;469;p63"/>
          <p:cNvSpPr txBox="1"/>
          <p:nvPr/>
        </p:nvSpPr>
        <p:spPr>
          <a:xfrm>
            <a:off x="3975400" y="2287050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01</a:t>
            </a:r>
            <a:endParaRPr sz="25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70" name="Google Shape;470;p63"/>
          <p:cNvSpPr txBox="1"/>
          <p:nvPr/>
        </p:nvSpPr>
        <p:spPr>
          <a:xfrm>
            <a:off x="3975400" y="2928375"/>
            <a:ext cx="60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02</a:t>
            </a:r>
            <a:endParaRPr sz="2500" b="1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HTTP(Hyper Text Transfer Protocol)</a:t>
            </a:r>
            <a:endParaRPr/>
          </a:p>
        </p:txBody>
      </p:sp>
      <p:sp>
        <p:nvSpPr>
          <p:cNvPr id="476" name="Google Shape;476;p64"/>
          <p:cNvSpPr txBox="1">
            <a:spLocks noGrp="1"/>
          </p:cNvSpPr>
          <p:nvPr>
            <p:ph type="body" idx="1"/>
          </p:nvPr>
        </p:nvSpPr>
        <p:spPr>
          <a:xfrm>
            <a:off x="471900" y="1842875"/>
            <a:ext cx="8222100" cy="19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4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HTTP(Hyper Text Transfer Protocol)</a:t>
            </a:r>
            <a:endParaRPr sz="14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ua"/>
              <a:buChar char="●"/>
            </a:pPr>
            <a:r>
              <a:rPr lang="ko" sz="1400">
                <a:solidFill>
                  <a:srgbClr val="666666"/>
                </a:solidFill>
                <a:latin typeface="Jua"/>
                <a:ea typeface="Jua"/>
                <a:cs typeface="Jua"/>
                <a:sym typeface="Jua"/>
              </a:rPr>
              <a:t>서버 클라이언트 모델에 따라 데이터를 주고 받기 위한 프로토콜</a:t>
            </a:r>
            <a:endParaRPr sz="1400">
              <a:solidFill>
                <a:srgbClr val="666666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ua"/>
              <a:buChar char="●"/>
            </a:pPr>
            <a:r>
              <a:rPr lang="ko" sz="1400">
                <a:solidFill>
                  <a:srgbClr val="666666"/>
                </a:solidFill>
                <a:latin typeface="Jua"/>
                <a:ea typeface="Jua"/>
                <a:cs typeface="Jua"/>
                <a:sym typeface="Jua"/>
              </a:rPr>
              <a:t>HTTP는 인터넷에서 하이퍼 텍스트를 교환하기 위한 통신 규약으로 80번 포트 사용</a:t>
            </a:r>
            <a:endParaRPr sz="1400">
              <a:solidFill>
                <a:srgbClr val="666666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ua"/>
              <a:buChar char="●"/>
            </a:pPr>
            <a:r>
              <a:rPr lang="ko" sz="1400">
                <a:solidFill>
                  <a:srgbClr val="666666"/>
                </a:solidFill>
                <a:latin typeface="Jua"/>
                <a:ea typeface="Jua"/>
                <a:cs typeface="Jua"/>
                <a:sym typeface="Jua"/>
              </a:rPr>
              <a:t>HTTP 서버가 80번 포트에서 요청을 기다리고 있으며, 클라이언트는 80번 포트로 요청을 보냄</a:t>
            </a:r>
            <a:endParaRPr sz="1400">
              <a:solidFill>
                <a:srgbClr val="666666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ua"/>
              <a:buChar char="●"/>
            </a:pPr>
            <a:r>
              <a:rPr lang="ko" sz="1400">
                <a:solidFill>
                  <a:srgbClr val="666666"/>
                </a:solidFill>
                <a:latin typeface="Jua"/>
                <a:ea typeface="Jua"/>
                <a:cs typeface="Jua"/>
                <a:sym typeface="Jua"/>
              </a:rPr>
              <a:t>웹 브라우저에서 인터넷 주소 맨 앞에 들어가는 HTTP://는 이 프로토콜을 사용해서 정보를 교환하겠다는 표시</a:t>
            </a:r>
            <a:endParaRPr sz="1400">
              <a:solidFill>
                <a:srgbClr val="666666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ua"/>
              <a:buChar char="●"/>
            </a:pPr>
            <a:r>
              <a:rPr lang="ko" sz="1400">
                <a:solidFill>
                  <a:srgbClr val="666666"/>
                </a:solidFill>
                <a:latin typeface="Jua"/>
                <a:ea typeface="Jua"/>
                <a:cs typeface="Jua"/>
                <a:sym typeface="Jua"/>
              </a:rPr>
              <a:t>HTTP의 구조는 요청과 응답으로 구성, 클라이언트가 요청을 하면 서버가 응답을 하는 구조</a:t>
            </a:r>
            <a:endParaRPr sz="1400">
              <a:solidFill>
                <a:srgbClr val="666666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ua"/>
              <a:buChar char="●"/>
            </a:pPr>
            <a:r>
              <a:rPr lang="ko" sz="1400">
                <a:solidFill>
                  <a:srgbClr val="666666"/>
                </a:solidFill>
                <a:latin typeface="Jua"/>
                <a:ea typeface="Jua"/>
                <a:cs typeface="Jua"/>
                <a:sym typeface="Jua"/>
              </a:rPr>
              <a:t>GET방식은 사용자가 서버에 요청한 후 서버에서 응답을 받을 때 URL 상에 표시 되지만 POST 방식은 정보가 URL에 노출이 되지 않는 것</a:t>
            </a:r>
            <a:endParaRPr sz="1400">
              <a:solidFill>
                <a:srgbClr val="666666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477" name="Google Shape;477;p64"/>
          <p:cNvGraphicFramePr/>
          <p:nvPr/>
        </p:nvGraphicFramePr>
        <p:xfrm>
          <a:off x="903000" y="385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{D7F4E745-2AE4-4973-A493-A026D53200F2}</a:tableStyleId>
              </a:tblPr>
              <a:tblGrid>
                <a:gridCol w="359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lt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GET방식</a:t>
                      </a:r>
                      <a:endParaRPr sz="1100">
                        <a:solidFill>
                          <a:schemeClr val="lt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lt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POST방식</a:t>
                      </a:r>
                      <a:endParaRPr sz="1100">
                        <a:solidFill>
                          <a:schemeClr val="lt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500"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Jua"/>
                        <a:buAutoNum type="arabicPeriod"/>
                      </a:pPr>
                      <a:r>
                        <a:rPr lang="ko" sz="1100">
                          <a:solidFill>
                            <a:schemeClr val="lt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어떤 사이트에 접속 했을 경우 클라이언트가 GET명령을 서버에 전송</a:t>
                      </a:r>
                      <a:endParaRPr sz="1100">
                        <a:solidFill>
                          <a:schemeClr val="lt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457200" lvl="0" indent="-298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Jua"/>
                        <a:buAutoNum type="arabicPeriod"/>
                      </a:pPr>
                      <a:r>
                        <a:rPr lang="ko" sz="1100">
                          <a:solidFill>
                            <a:schemeClr val="lt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GET요청을 받은 사이트는 응답 코드와 메시지를 전송</a:t>
                      </a:r>
                      <a:endParaRPr sz="1100">
                        <a:solidFill>
                          <a:schemeClr val="lt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457200" lvl="0" indent="-298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Jua"/>
                        <a:buAutoNum type="arabicPeriod"/>
                      </a:pPr>
                      <a:r>
                        <a:rPr lang="ko" sz="1100">
                          <a:solidFill>
                            <a:schemeClr val="lt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전송받은 것을 브라우저가 배포</a:t>
                      </a:r>
                      <a:endParaRPr sz="1100">
                        <a:solidFill>
                          <a:schemeClr val="lt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Jua"/>
                        <a:buAutoNum type="arabicPeriod"/>
                      </a:pPr>
                      <a:r>
                        <a:rPr lang="ko" sz="1100">
                          <a:solidFill>
                            <a:schemeClr val="lt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데이터 전송을 기반으로 한 요청 메서드로 BODY에 데이터를 입력 후 서버로 전송</a:t>
                      </a:r>
                      <a:endParaRPr sz="1100">
                        <a:solidFill>
                          <a:schemeClr val="lt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457200" lvl="0" indent="-298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Jua"/>
                        <a:buAutoNum type="arabicPeriod"/>
                      </a:pPr>
                      <a:r>
                        <a:rPr lang="ko" sz="1100">
                          <a:solidFill>
                            <a:schemeClr val="lt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웹 서버에서 디스크에 요청</a:t>
                      </a:r>
                      <a:endParaRPr sz="1100">
                        <a:solidFill>
                          <a:schemeClr val="lt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marL="457200" lvl="0" indent="-298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Jua"/>
                        <a:buAutoNum type="arabicPeriod"/>
                      </a:pPr>
                      <a:r>
                        <a:rPr lang="ko" sz="1100">
                          <a:solidFill>
                            <a:schemeClr val="lt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디스크에서 응답을 받은 후 웹 서버는 클라이언트로 응답</a:t>
                      </a:r>
                      <a:endParaRPr sz="1100">
                        <a:solidFill>
                          <a:schemeClr val="lt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HTTP(Hyper Text Transfer Protocol)</a:t>
            </a:r>
            <a:endParaRPr/>
          </a:p>
        </p:txBody>
      </p:sp>
      <p:sp>
        <p:nvSpPr>
          <p:cNvPr id="483" name="Google Shape;483;p65"/>
          <p:cNvSpPr txBox="1">
            <a:spLocks noGrp="1"/>
          </p:cNvSpPr>
          <p:nvPr>
            <p:ph type="body" idx="1"/>
          </p:nvPr>
        </p:nvSpPr>
        <p:spPr>
          <a:xfrm>
            <a:off x="380850" y="1919100"/>
            <a:ext cx="8382300" cy="3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HTTP의 구조</a:t>
            </a:r>
            <a:endParaRPr sz="16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애플리케이션 레벨의 프로토콜로 TCP/IP 위에서 작동한다.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HTTP는 상태를 가지고 있지 않는 Stateless 프로토콜이며 Method, Path, Version,Headers,body 등으로 구성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암호화가 되지 않은 평문 데이터를 전송하는 포로토콜이였기 때문에 보안성이 취약하다는 단점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(비밀번호, 신상정보 등 제3자에게 노출 됨)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가장 큰 단점인 보안성을 해결하기 위해 HTTPS가 등장한다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</a:t>
            </a:r>
            <a:endParaRPr sz="15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endParaRPr sz="15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33"/>
              <a:t>HTTPS(Hyper Text Transfer Protocol Secure)</a:t>
            </a:r>
            <a:endParaRPr sz="3533"/>
          </a:p>
        </p:txBody>
      </p:sp>
      <p:sp>
        <p:nvSpPr>
          <p:cNvPr id="489" name="Google Shape;489;p6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HTTPS(Hyper Text Transfer Protocol Secure)이란?</a:t>
            </a:r>
            <a:endParaRPr sz="16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49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Jua"/>
              <a:buChar char="●"/>
            </a:pPr>
            <a:r>
              <a:rPr lang="ko" sz="1600">
                <a:solidFill>
                  <a:srgbClr val="666666"/>
                </a:solidFill>
                <a:latin typeface="Jua"/>
                <a:ea typeface="Jua"/>
                <a:cs typeface="Jua"/>
                <a:sym typeface="Jua"/>
              </a:rPr>
              <a:t>Hyper Text Transfer Protocol over Secure Socket Layer, HTTP over TLS, HTTP over SSL,</a:t>
            </a:r>
            <a:endParaRPr sz="1600">
              <a:solidFill>
                <a:srgbClr val="666666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666666"/>
                </a:solidFill>
                <a:latin typeface="Jua"/>
                <a:ea typeface="Jua"/>
                <a:cs typeface="Jua"/>
                <a:sym typeface="Jua"/>
              </a:rPr>
              <a:t>HTTP Secure 등으로 불리는 HTTPS는 HTTP에 데이터 암호화가 추가된 프로토콜이다</a:t>
            </a:r>
            <a:endParaRPr sz="1600">
              <a:solidFill>
                <a:srgbClr val="666666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666666"/>
                </a:solidFill>
                <a:latin typeface="Jua"/>
                <a:ea typeface="Jua"/>
                <a:cs typeface="Jua"/>
                <a:sym typeface="Jua"/>
              </a:rPr>
              <a:t>SSL) 네트워크 또는 인터넷 상에서 데이터나 메시지 전송의 안전을 관리하기 위해 넷스케이프사에 의해 만들어진 보안 프로그램(현재 TLS)</a:t>
            </a:r>
            <a:endParaRPr sz="1600">
              <a:solidFill>
                <a:srgbClr val="666666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666666"/>
                </a:solidFill>
                <a:latin typeface="Jua"/>
                <a:ea typeface="Jua"/>
                <a:cs typeface="Jua"/>
                <a:sym typeface="Jua"/>
              </a:rPr>
              <a:t>HTTPS는 TLS위에 HTTP 프로토콜을 얹어 보안된 HTTP통신을 하는 프로토콜, 유사하지만 엄연히 다른 개념</a:t>
            </a:r>
            <a:endParaRPr sz="1600">
              <a:solidFill>
                <a:srgbClr val="666666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149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Jua"/>
              <a:buChar char="●"/>
            </a:pPr>
            <a:r>
              <a:rPr lang="ko" sz="1600">
                <a:solidFill>
                  <a:srgbClr val="666666"/>
                </a:solidFill>
                <a:latin typeface="Jua"/>
                <a:ea typeface="Jua"/>
                <a:cs typeface="Jua"/>
                <a:sym typeface="Jua"/>
              </a:rPr>
              <a:t>HTTPS는 443번 포트를 사용하며 데이터 상에서 중간에 제3자가 정보를 볼 수 없도록 공개키 암호화를 지원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33"/>
              <a:t>HTTPS(Hyper Text Transfer Protocol Secure)</a:t>
            </a:r>
            <a:endParaRPr/>
          </a:p>
        </p:txBody>
      </p:sp>
      <p:sp>
        <p:nvSpPr>
          <p:cNvPr id="495" name="Google Shape;495;p6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개인키(대칭키)와 공개키</a:t>
            </a:r>
            <a:endParaRPr sz="16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284480" algn="l" rtl="0">
              <a:spcBef>
                <a:spcPts val="100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HTTPS는 공개키/개인키 암호화 방식을 이용해 데이터를 암호화하고 있다, 공개키와 개인키는 서로를 위한 1쌍의 키이다</a:t>
            </a:r>
            <a:endParaRPr sz="16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개인키(대칭키)</a:t>
            </a:r>
            <a:endParaRPr sz="16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284480" algn="l" rtl="0">
              <a:spcBef>
                <a:spcPts val="100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개인키(대칭키) : 나만 가지고 알고 있어야 하는 키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-284480" algn="l" rtl="0">
              <a:spcBef>
                <a:spcPts val="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암호화, 복호화 할 때 사용하는 키가 동일한 경우 1개의 키 사용</a:t>
            </a:r>
            <a:br>
              <a:rPr lang="ko" sz="1600">
                <a:latin typeface="Jua"/>
                <a:ea typeface="Jua"/>
                <a:cs typeface="Jua"/>
                <a:sym typeface="Jua"/>
              </a:rPr>
            </a:br>
            <a:r>
              <a:rPr lang="ko" sz="1600">
                <a:latin typeface="Jua"/>
                <a:ea typeface="Jua"/>
                <a:cs typeface="Jua"/>
                <a:sym typeface="Jua"/>
              </a:rPr>
              <a:t>(내가 어떤 키로 암호화 했다면 수신자도 같은 키를 갖고 있어야 한다)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-284480" algn="l" rtl="0">
              <a:spcBef>
                <a:spcPts val="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개인키(대칭키) 사용 시 효과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개인키 암호화: 개인키로 암호화하면 개인키로만 복호화 할 수 있다 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-&gt; 개인키는 나만 가지고 있으므로 나만 볼 수 있다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8387"/>
              <a:buFont typeface="Arial"/>
              <a:buNone/>
            </a:pPr>
            <a:r>
              <a:rPr lang="ko" sz="155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개인키(대칭키)의 경우 암호 통신</a:t>
            </a:r>
            <a:endParaRPr sz="155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282733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1550">
                <a:latin typeface="Jua"/>
                <a:ea typeface="Jua"/>
                <a:cs typeface="Jua"/>
                <a:sym typeface="Jua"/>
              </a:rPr>
              <a:t>A:문서 &gt; 개인키로 암호화 &gt; 암호문 / B: 암호문: &gt; 개인키로 복호화 &gt; 문서</a:t>
            </a:r>
            <a:endParaRPr sz="1550">
              <a:latin typeface="Jua"/>
              <a:ea typeface="Jua"/>
              <a:cs typeface="Jua"/>
              <a:sym typeface="Jua"/>
            </a:endParaRPr>
          </a:p>
          <a:p>
            <a:pPr marL="0" lvl="0" indent="457200" algn="l" rtl="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 sz="1550">
                <a:latin typeface="Jua"/>
                <a:ea typeface="Jua"/>
                <a:cs typeface="Jua"/>
                <a:sym typeface="Jua"/>
              </a:rPr>
              <a:t>일단 만들어진 암호문은 대칭키가 있다면 누구나 전달가능</a:t>
            </a:r>
            <a:endParaRPr sz="155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496" name="Google Shape;49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475" y="2717250"/>
            <a:ext cx="4287925" cy="19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33"/>
              <a:t>HTTPS(Hyper Text Transfer Protocol Secure)</a:t>
            </a:r>
            <a:endParaRPr/>
          </a:p>
        </p:txBody>
      </p:sp>
      <p:sp>
        <p:nvSpPr>
          <p:cNvPr id="502" name="Google Shape;502;p6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공개키</a:t>
            </a:r>
            <a:endParaRPr sz="16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299720" algn="l" rtl="0">
              <a:spcBef>
                <a:spcPts val="100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공캐기: 모두에게 공개 가능한 키 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-29972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공개키는 사용하는 키와 복호화 할 때 사용하는 키가 다른 경우를 말한다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타인에게 절대 노출 되어서는 안되는 개인키를 토대로 만든 공개키가 쌍을 이룬 형태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-299720" algn="l" rtl="0">
              <a:spcBef>
                <a:spcPts val="100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공개키 사용 시 효과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공개키 암호화: 공개키로 암호화를 하면 개인키로만 복호화 할 수 있다 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-&gt; 공개키는 모두에게 공개되어 있으므로 내가 인증한 정보임을 알려 신뢰성이 보장된다.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7500"/>
              <a:buFont typeface="Arial"/>
              <a:buNone/>
            </a:pPr>
            <a:r>
              <a:rPr lang="ko" sz="16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공개키의 경우 암호 통신</a:t>
            </a:r>
            <a:endParaRPr sz="16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29972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A: 문서 &gt; 공개키로 암호화 &gt; 암호문 &gt; B: 암호문 &gt; B의 개인키로 복호화 &gt; 문서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공개키는 아무에게나 공개 되어도 되지만 개인키는 보안이 유지되어야 한다</a:t>
            </a:r>
            <a:endParaRPr sz="160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03" name="Google Shape;50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475" y="2485823"/>
            <a:ext cx="3303276" cy="20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33"/>
              <a:t>HTTPS(Hyper Text Transfer Protocol Secure)</a:t>
            </a:r>
            <a:endParaRPr/>
          </a:p>
        </p:txBody>
      </p:sp>
      <p:sp>
        <p:nvSpPr>
          <p:cNvPr id="509" name="Google Shape;509;p6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HTTPS의 동작 과정</a:t>
            </a:r>
            <a:endParaRPr sz="16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22580" algn="l" rtl="0">
              <a:spcBef>
                <a:spcPts val="100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HTTP는 TLS와 같은 프로토콜을 사용하여 공개키/개인키 기반으로 데이터를 암호화하고 있다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데이터는 암호화되어 전송되기 때문에 임의의 사용자가 데이터를 조회하여도 원본의 데이터를 보는 것은 불가능하다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서버는 클라이언트가 요청을 보낼 때 암호화를 하기 위한 공개키를 생성해야 하는데 일반적으로 인증된 기관에 공개키를 전송하여 인증서를 발급 받는다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*TLS(Transport Layer Security)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: 암호화 보안 프로토콜로 기밀성, 데이터 무결성, 인증, 디지털 인증서를 사용하는 인증을 제공하는 것.</a:t>
            </a:r>
            <a:endParaRPr sz="16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33"/>
              <a:t>HTTPS(Hyper Text Transfer Protocol Secure)</a:t>
            </a:r>
            <a:endParaRPr/>
          </a:p>
        </p:txBody>
      </p:sp>
      <p:sp>
        <p:nvSpPr>
          <p:cNvPr id="515" name="Google Shape;515;p7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HTTP와 HTTPS의 결론</a:t>
            </a:r>
            <a:endParaRPr sz="1600" b="1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  <a:p>
            <a:pPr marL="457200" lvl="0" indent="-322580" algn="l" rtl="0">
              <a:spcBef>
                <a:spcPts val="100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HTTP는 암호화가 추가되지 않았기 때문에 보안에 취약한 반면,HTTPS는 안전하게 데이터를 주고 받을 수 있다.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HTTPS를 이용하면 암호화/복호화의 과정이 필요하기 때문에 HTTP보다 속도가 느리다, 또한 인증서를 발급하고 유지하기 위한 추가 비용 발생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(오늘날에는 거의 차이가 못느낀다고 한다)</a:t>
            </a: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latin typeface="Jua"/>
              <a:ea typeface="Jua"/>
              <a:cs typeface="Jua"/>
              <a:sym typeface="Jua"/>
            </a:endParaRPr>
          </a:p>
          <a:p>
            <a:pPr marL="457200" lvl="0" indent="-322580" algn="l" rtl="0">
              <a:spcBef>
                <a:spcPts val="1000"/>
              </a:spcBef>
              <a:spcAft>
                <a:spcPts val="0"/>
              </a:spcAft>
              <a:buSzPct val="100000"/>
              <a:buFont typeface="Jua"/>
              <a:buChar char="●"/>
            </a:pPr>
            <a:r>
              <a:rPr lang="ko" sz="1600">
                <a:latin typeface="Jua"/>
                <a:ea typeface="Jua"/>
                <a:cs typeface="Jua"/>
                <a:sym typeface="Jua"/>
              </a:rPr>
              <a:t>개인정보와 같은 민감한 데이터를 주고 받아야 한다면 HTTPS를 이용해야 하지만, 단순한 정보 조회 등만을 처리하고 있다면 HTTP를 이용하면 된다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latin typeface="Black Han Sans"/>
                <a:ea typeface="Black Han Sans"/>
                <a:cs typeface="Black Han Sans"/>
                <a:sym typeface="Black Han Sans"/>
              </a:rPr>
              <a:t>감사합니다</a:t>
            </a:r>
            <a:endParaRPr sz="6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521" name="Google Shape;521;p71"/>
          <p:cNvSpPr txBox="1">
            <a:spLocks noGrp="1"/>
          </p:cNvSpPr>
          <p:nvPr>
            <p:ph type="subTitle" idx="1"/>
          </p:nvPr>
        </p:nvSpPr>
        <p:spPr>
          <a:xfrm>
            <a:off x="5115825" y="2752875"/>
            <a:ext cx="3423900" cy="16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	201607083 김민성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		201807002 이근우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		202007028 방채연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		202007021 임정은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		202007072 고지혜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145825" y="6861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TCP/IP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471900" y="1995275"/>
            <a:ext cx="82221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ua"/>
              <a:buChar char="●"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전화망 기반의 네트워크 뿐만 아니라 데이터의 패킷을 중심으로 하는 네트워크 이론 시스템이 필요했기 때문에 밥 칸은 다양한 통신 네트워크를 지원하기보다는 주로 지상에서의 무선통신 환경을 대상으로 하는 프로토콜인 NCP(ARPANET의 프로토콜)를 활용해  1974년 네트워크들의 통신 규약인 TCP/IP가 탄생했습니다.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98425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한국 최초 네트워크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460950" y="1866500"/>
            <a:ext cx="8222100" cy="25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한국 최초로 만들어진 컴퓨터 네트워크 </a:t>
            </a:r>
            <a:r>
              <a:rPr lang="ko" sz="1500" u="sng">
                <a:latin typeface="Jua"/>
                <a:ea typeface="Jua"/>
                <a:cs typeface="Jua"/>
                <a:sym typeface="Jua"/>
              </a:rPr>
              <a:t>SDN</a:t>
            </a:r>
            <a:r>
              <a:rPr lang="ko" sz="1500">
                <a:latin typeface="Jua"/>
                <a:ea typeface="Jua"/>
                <a:cs typeface="Jua"/>
                <a:sym typeface="Jua"/>
              </a:rPr>
              <a:t>(System Development Network)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: 오픈 시스템을 기반으로 우리나라 인터넷 초창기의 십여년간 다양한 표준 프로토콜과 실험이 이루어진 공간이며 엔지니어들의 커뮤니티였습니다.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이 SDN을 통해 국제 표준기구, 아시아 지역의 연구기구와 공동 연구하여서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표준연구 개발 커뮤니티, 한국인터넷진흥원의 인터넷 거버넌스 등 학술 컨퍼런스가 여기서 만들어졌습니다.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173400" y="829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한국 최초 네트워크-2</a:t>
            </a:r>
            <a:endParaRPr sz="4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22650" y="1919075"/>
            <a:ext cx="8222100" cy="26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SDN은 전산연구 및 개발 프로젝트에서 UNIX를 포함한 오픈 시스템 및 소프트웨어를 기반으로 했습니다. UNIX 와의 조화를 위해 TCP/IP 프로토콜을 선정하였습니다.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TCP/IP 프로토콜은 프로토콜 오버헤드로 LAN에 적합해 일반 전화선을 이용했습니다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하지만 일부 국내 기관이나 해외망과 연결하기 위해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또 다른 오픈 시스템인 UUCP 프로토콜을 만들었습니다.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293075" y="7492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Black Han Sans"/>
                <a:ea typeface="Black Han Sans"/>
                <a:cs typeface="Black Han Sans"/>
                <a:sym typeface="Black Han Sans"/>
              </a:rPr>
              <a:t>Unix to Unix Copy</a:t>
            </a:r>
            <a:r>
              <a:rPr lang="ko" sz="3000">
                <a:latin typeface="Black Han Sans"/>
                <a:ea typeface="Black Han Sans"/>
                <a:cs typeface="Black Han Sans"/>
                <a:sym typeface="Black Han Sans"/>
              </a:rPr>
              <a:t>(UUCP) 1983년</a:t>
            </a:r>
            <a:endParaRPr sz="300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460950" y="1919075"/>
            <a:ext cx="8222100" cy="20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일반적으로 원격, 명령실행, 파일전송, 이메일 등을 가능하게 하는 컴퓨터 프로그램 1200bps의 전화선을 통해 전자 우편을 교환할 수 있었다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하나의 시스템이 전화선을 통하여 다른 시스템과 접속하는 경우 필요한 초기에 만들어진 유닉스 컴퓨터를 연결하는 국제적인 공동광역 통신망을 가르킨다.</a:t>
            </a:r>
            <a:endParaRPr sz="1500"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Unix에 설치되어 있는 프로토콜이므로 추가적인 설치 부담이 없다는 장점이 있어 해외뿐만 아니라 국내의 네트워크 노드를 확산하는데 있어서도 이점을 가지고있다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73050" y="4693125"/>
            <a:ext cx="817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※</a:t>
            </a:r>
            <a:r>
              <a:rPr lang="ko" u="sng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여기서 bps란?</a:t>
            </a: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">
                <a:solidFill>
                  <a:srgbClr val="666666"/>
                </a:solidFill>
                <a:latin typeface="Jua"/>
                <a:ea typeface="Jua"/>
                <a:cs typeface="Jua"/>
                <a:sym typeface="Jua"/>
              </a:rPr>
              <a:t>Bit per second 의 약자로, 1초 동안 전송할 수 있는 모든 비트(bit)의 수를 뜻합니다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3748</Words>
  <Application>Microsoft Office PowerPoint</Application>
  <PresentationFormat>화면 슬라이드 쇼(16:9)</PresentationFormat>
  <Paragraphs>400</Paragraphs>
  <Slides>59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4" baseType="lpstr">
      <vt:lpstr>Arial</vt:lpstr>
      <vt:lpstr>Roboto</vt:lpstr>
      <vt:lpstr>Black Han Sans</vt:lpstr>
      <vt:lpstr>Jua</vt:lpstr>
      <vt:lpstr>Material</vt:lpstr>
      <vt:lpstr>레퍼런스 웹/앱</vt:lpstr>
      <vt:lpstr>초고속 인터넷 들어오기 전</vt:lpstr>
      <vt:lpstr>Contents</vt:lpstr>
      <vt:lpstr>네트워크의 시작</vt:lpstr>
      <vt:lpstr>ALOHANET</vt:lpstr>
      <vt:lpstr>TCP/IP</vt:lpstr>
      <vt:lpstr>한국 최초 네트워크</vt:lpstr>
      <vt:lpstr>한국 최초 네트워크-2</vt:lpstr>
      <vt:lpstr>Unix to Unix Copy(UUCP) 1983년</vt:lpstr>
      <vt:lpstr>.kr도메인과 IP주소 사용</vt:lpstr>
      <vt:lpstr>www.(World Wide Web)</vt:lpstr>
      <vt:lpstr>HTTP(Hyper Text Transfer Protocol)</vt:lpstr>
      <vt:lpstr>HTTPS (Hyper Text Transfer Protocol Over Secure socket Layers)</vt:lpstr>
      <vt:lpstr>ASIANET</vt:lpstr>
      <vt:lpstr>초고속 인터넷 들어온 후</vt:lpstr>
      <vt:lpstr>Contents</vt:lpstr>
      <vt:lpstr>초고속 인터넷의 시작  : 국가초고속정보통신망</vt:lpstr>
      <vt:lpstr>초고속 인터넷 시작</vt:lpstr>
      <vt:lpstr>초고속 인터넷이 들어온 배경</vt:lpstr>
      <vt:lpstr>초고속 인터넷의 성장 과정</vt:lpstr>
      <vt:lpstr>초고속인터넷 최근 동향</vt:lpstr>
      <vt:lpstr>초고속인터넷 최근 동향</vt:lpstr>
      <vt:lpstr>초고속인터넷 최근 동향</vt:lpstr>
      <vt:lpstr>초고속인터넷 최근 동향</vt:lpstr>
      <vt:lpstr>초고속인터넷 최근 동향</vt:lpstr>
      <vt:lpstr>4차 산업혁명이란?</vt:lpstr>
      <vt:lpstr>4차 산업혁명이란?</vt:lpstr>
      <vt:lpstr>4차 산업혁명이란?</vt:lpstr>
      <vt:lpstr>4차 산업혁명이란?</vt:lpstr>
      <vt:lpstr>4차 산업혁명이란?</vt:lpstr>
      <vt:lpstr>4차 산업혁명이란?</vt:lpstr>
      <vt:lpstr>출처</vt:lpstr>
      <vt:lpstr>출처</vt:lpstr>
      <vt:lpstr>웹 서버</vt:lpstr>
      <vt:lpstr>Contents</vt:lpstr>
      <vt:lpstr>정적, 동적 페이지</vt:lpstr>
      <vt:lpstr>웹 서버란?</vt:lpstr>
      <vt:lpstr>웹 서버 종류 및 특징</vt:lpstr>
      <vt:lpstr>WAS 란?</vt:lpstr>
      <vt:lpstr>웹 서버 종류</vt:lpstr>
      <vt:lpstr>웹 서버 별 인터페이스 </vt:lpstr>
      <vt:lpstr>웹 서버 별 인터페이스 </vt:lpstr>
      <vt:lpstr>웹 서버 종류</vt:lpstr>
      <vt:lpstr>웹 서버 종류</vt:lpstr>
      <vt:lpstr>   웹 서버 종류</vt:lpstr>
      <vt:lpstr>   웹 서버 종류</vt:lpstr>
      <vt:lpstr>   웹 서버 종류</vt:lpstr>
      <vt:lpstr>   웹 서버 종류</vt:lpstr>
      <vt:lpstr>감사합니다</vt:lpstr>
      <vt:lpstr>HTTP와 HTTPS</vt:lpstr>
      <vt:lpstr>Contents</vt:lpstr>
      <vt:lpstr>HTTP(Hyper Text Transfer Protocol)</vt:lpstr>
      <vt:lpstr>HTTP(Hyper Text Transfer Protocol)</vt:lpstr>
      <vt:lpstr>HTTPS(Hyper Text Transfer Protocol Secure)</vt:lpstr>
      <vt:lpstr>HTTPS(Hyper Text Transfer Protocol Secure)</vt:lpstr>
      <vt:lpstr>HTTPS(Hyper Text Transfer Protocol Secure)</vt:lpstr>
      <vt:lpstr>HTTPS(Hyper Text Transfer Protocol Secure)</vt:lpstr>
      <vt:lpstr>HTTPS(Hyper Text Transfer Protocol Secure)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레퍼런스 웹/앱</dc:title>
  <cp:lastModifiedBy>김민성</cp:lastModifiedBy>
  <cp:revision>1</cp:revision>
  <dcterms:modified xsi:type="dcterms:W3CDTF">2022-05-02T05:08:44Z</dcterms:modified>
</cp:coreProperties>
</file>