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3" r:id="rId16"/>
    <p:sldId id="272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224" autoAdjust="0"/>
    <p:restoredTop sz="94660"/>
  </p:normalViewPr>
  <p:slideViewPr>
    <p:cSldViewPr>
      <p:cViewPr>
        <p:scale>
          <a:sx n="75" d="100"/>
          <a:sy n="75" d="100"/>
        </p:scale>
        <p:origin x="-858" y="-4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A8EB6-35EB-458E-81F6-80CEC73F6534}" type="datetimeFigureOut">
              <a:rPr lang="ko-KR" altLang="en-US" smtClean="0"/>
              <a:pPr/>
              <a:t>2021-05-28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DA4CE-24B8-48F2-AEAA-464E47A8AE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Chapter 1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운영체제 개념과 툴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커널</a:t>
            </a:r>
            <a:r>
              <a:rPr lang="ko-KR" altLang="en-US" sz="4000" dirty="0" smtClean="0"/>
              <a:t> 모드와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유저 모드</a:t>
            </a:r>
            <a:endParaRPr lang="ko-KR" altLang="en-US" sz="40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5804" y="1071553"/>
            <a:ext cx="8229600" cy="4000527"/>
          </a:xfrm>
        </p:spPr>
        <p:txBody>
          <a:bodyPr vert="horz">
            <a:normAutofit fontScale="32500" lnSpcReduction="20000"/>
          </a:bodyPr>
          <a:lstStyle/>
          <a:p>
            <a:pPr>
              <a:buNone/>
            </a:pPr>
            <a:r>
              <a:rPr lang="ko-KR" altLang="en-US" sz="4900" b="1" dirty="0" err="1" smtClean="0"/>
              <a:t>커널</a:t>
            </a:r>
            <a:r>
              <a:rPr lang="ko-KR" altLang="en-US" sz="4900" dirty="0" err="1" smtClean="0"/>
              <a:t>은</a:t>
            </a:r>
            <a:r>
              <a:rPr lang="ko-KR" altLang="en-US" sz="4900" dirty="0" smtClean="0"/>
              <a:t> 운영체제의 핵심 부분</a:t>
            </a:r>
            <a:endParaRPr lang="en-US" altLang="ko-KR" sz="4900" dirty="0" smtClean="0"/>
          </a:p>
          <a:p>
            <a:pPr>
              <a:buNone/>
            </a:pPr>
            <a:endParaRPr lang="en-US" altLang="ko-KR" sz="4900" dirty="0" smtClean="0"/>
          </a:p>
          <a:p>
            <a:pPr>
              <a:buNone/>
            </a:pPr>
            <a:r>
              <a:rPr lang="en-US" altLang="ko-KR" sz="4900" dirty="0" smtClean="0"/>
              <a:t>- </a:t>
            </a:r>
            <a:r>
              <a:rPr lang="ko-KR" altLang="en-US" sz="4900" dirty="0" smtClean="0"/>
              <a:t>컴퓨터하드웨어와 프로세스의 </a:t>
            </a:r>
            <a:r>
              <a:rPr lang="ko-KR" altLang="en-US" sz="4900" b="1" dirty="0" smtClean="0"/>
              <a:t>보안</a:t>
            </a:r>
            <a:r>
              <a:rPr lang="ko-KR" altLang="en-US" sz="4900" dirty="0" smtClean="0"/>
              <a:t>을 책임짐</a:t>
            </a:r>
            <a:endParaRPr lang="en-US" altLang="ko-KR" sz="4900" dirty="0" smtClean="0"/>
          </a:p>
          <a:p>
            <a:pPr>
              <a:buNone/>
            </a:pPr>
            <a:r>
              <a:rPr lang="en-US" altLang="ko-KR" sz="4900" dirty="0" smtClean="0"/>
              <a:t>- </a:t>
            </a:r>
            <a:r>
              <a:rPr lang="ko-KR" altLang="en-US" sz="4900" b="1" dirty="0" smtClean="0"/>
              <a:t>자원 관리</a:t>
            </a:r>
            <a:endParaRPr lang="en-US" altLang="ko-KR" sz="4900" b="1" dirty="0" smtClean="0"/>
          </a:p>
          <a:p>
            <a:pPr>
              <a:buNone/>
            </a:pPr>
            <a:r>
              <a:rPr lang="en-US" altLang="ko-KR" sz="4900" dirty="0" smtClean="0"/>
              <a:t>- </a:t>
            </a:r>
            <a:r>
              <a:rPr lang="ko-KR" altLang="en-US" sz="4900" b="1" dirty="0" smtClean="0"/>
              <a:t>추상화 </a:t>
            </a:r>
            <a:r>
              <a:rPr lang="en-US" altLang="ko-KR" sz="4900" b="1" dirty="0" smtClean="0">
                <a:sym typeface="Wingdings" pitchFamily="2" charset="2"/>
              </a:rPr>
              <a:t> </a:t>
            </a:r>
            <a:r>
              <a:rPr lang="ko-KR" altLang="en-US" sz="4900" dirty="0" smtClean="0">
                <a:sym typeface="Wingdings" pitchFamily="2" charset="2"/>
              </a:rPr>
              <a:t>하드웨어 자원이 다양함에도 응용 프로그램에 같은 서비스를 제공함</a:t>
            </a:r>
            <a:endParaRPr lang="en-US" altLang="ko-KR" sz="4900" dirty="0" smtClean="0"/>
          </a:p>
          <a:p>
            <a:pPr>
              <a:buNone/>
            </a:pPr>
            <a:endParaRPr lang="en-US" altLang="ko-KR" sz="5500" dirty="0" smtClean="0"/>
          </a:p>
          <a:p>
            <a:pPr>
              <a:buNone/>
            </a:pPr>
            <a:r>
              <a:rPr lang="ko-KR" altLang="en-US" sz="5500" dirty="0" smtClean="0"/>
              <a:t>사용자가 중요한 자원에 접근하지 못하도록 모드를 </a:t>
            </a:r>
            <a:r>
              <a:rPr lang="en-US" altLang="ko-KR" sz="5500" dirty="0" smtClean="0"/>
              <a:t>2</a:t>
            </a:r>
            <a:r>
              <a:rPr lang="ko-KR" altLang="en-US" sz="5500" dirty="0" smtClean="0"/>
              <a:t>가지로 나눈 것</a:t>
            </a:r>
            <a:endParaRPr lang="en-US" altLang="ko-KR" sz="5500" dirty="0" smtClean="0"/>
          </a:p>
          <a:p>
            <a:pPr>
              <a:buNone/>
            </a:pPr>
            <a:r>
              <a:rPr lang="en-US" altLang="ko-KR" sz="5500" dirty="0" smtClean="0"/>
              <a:t>(</a:t>
            </a:r>
            <a:r>
              <a:rPr lang="ko-KR" altLang="en-US" sz="5500" dirty="0" smtClean="0"/>
              <a:t>보안성과 안전성의 확보</a:t>
            </a:r>
            <a:r>
              <a:rPr lang="en-US" altLang="ko-KR" sz="5500" dirty="0" smtClean="0"/>
              <a:t>)</a:t>
            </a:r>
          </a:p>
          <a:p>
            <a:pPr>
              <a:buNone/>
            </a:pPr>
            <a:endParaRPr lang="en-US" altLang="ko-KR" sz="5500" dirty="0" smtClean="0"/>
          </a:p>
          <a:p>
            <a:pPr>
              <a:buNone/>
            </a:pPr>
            <a:r>
              <a:rPr lang="ko-KR" altLang="en-US" sz="5500" b="1" dirty="0" smtClean="0"/>
              <a:t>유저모드</a:t>
            </a:r>
            <a:br>
              <a:rPr lang="ko-KR" altLang="en-US" sz="5500" b="1" dirty="0" smtClean="0"/>
            </a:br>
            <a:r>
              <a:rPr lang="en-US" altLang="ko-KR" sz="5500" b="1" dirty="0" smtClean="0"/>
              <a:t>: </a:t>
            </a:r>
            <a:r>
              <a:rPr lang="ko-KR" altLang="en-US" sz="5500" dirty="0" smtClean="0"/>
              <a:t>사용자가 접근할 수 있는 영역을 제한적으로 두고</a:t>
            </a:r>
            <a:r>
              <a:rPr lang="en-US" altLang="ko-KR" sz="5500" dirty="0" smtClean="0"/>
              <a:t>, </a:t>
            </a:r>
            <a:r>
              <a:rPr lang="ko-KR" altLang="en-US" sz="5500" dirty="0" smtClean="0"/>
              <a:t>프로그램의 자원에 함부로 침범하지 못하는 모드</a:t>
            </a:r>
            <a:endParaRPr lang="en-US" altLang="ko-KR" sz="5500" dirty="0" smtClean="0"/>
          </a:p>
          <a:p>
            <a:pPr>
              <a:buNone/>
            </a:pPr>
            <a:endParaRPr lang="en-US" altLang="ko-KR" sz="5500" dirty="0" smtClean="0"/>
          </a:p>
          <a:p>
            <a:pPr>
              <a:buNone/>
            </a:pPr>
            <a:r>
              <a:rPr lang="ko-KR" altLang="en-US" sz="5500" b="1" dirty="0" err="1" smtClean="0"/>
              <a:t>커널모드</a:t>
            </a:r>
            <a:r>
              <a:rPr lang="ko-KR" altLang="en-US" sz="5500" b="1" dirty="0" smtClean="0"/>
              <a:t/>
            </a:r>
            <a:br>
              <a:rPr lang="ko-KR" altLang="en-US" sz="5500" b="1" dirty="0" smtClean="0"/>
            </a:br>
            <a:r>
              <a:rPr lang="en-US" altLang="ko-KR" sz="5500" dirty="0" smtClean="0"/>
              <a:t>: </a:t>
            </a:r>
            <a:r>
              <a:rPr lang="ko-KR" altLang="en-US" sz="5500" dirty="0" smtClean="0"/>
              <a:t>모든 자원</a:t>
            </a:r>
            <a:r>
              <a:rPr lang="en-US" altLang="ko-KR" sz="5500" dirty="0" smtClean="0"/>
              <a:t>(</a:t>
            </a:r>
            <a:r>
              <a:rPr lang="ko-KR" altLang="en-US" sz="5500" dirty="0" smtClean="0"/>
              <a:t>드라이버</a:t>
            </a:r>
            <a:r>
              <a:rPr lang="en-US" altLang="ko-KR" sz="5500" dirty="0" smtClean="0"/>
              <a:t>, </a:t>
            </a:r>
            <a:r>
              <a:rPr lang="ko-KR" altLang="en-US" sz="5500" dirty="0" smtClean="0"/>
              <a:t>메모리</a:t>
            </a:r>
            <a:r>
              <a:rPr lang="en-US" altLang="ko-KR" sz="5500" dirty="0" smtClean="0"/>
              <a:t>, CPU </a:t>
            </a:r>
            <a:r>
              <a:rPr lang="ko-KR" altLang="en-US" sz="5500" dirty="0" smtClean="0"/>
              <a:t>등</a:t>
            </a:r>
            <a:r>
              <a:rPr lang="en-US" altLang="ko-KR" sz="5500" dirty="0" smtClean="0"/>
              <a:t>)</a:t>
            </a:r>
            <a:r>
              <a:rPr lang="ko-KR" altLang="en-US" sz="5500" dirty="0" smtClean="0"/>
              <a:t>에 접근</a:t>
            </a:r>
            <a:r>
              <a:rPr lang="en-US" altLang="ko-KR" sz="5500" dirty="0" smtClean="0"/>
              <a:t>, </a:t>
            </a:r>
            <a:r>
              <a:rPr lang="ko-KR" altLang="en-US" sz="5500" dirty="0" smtClean="0"/>
              <a:t>명령을 할 수 있음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하이퍼바이저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5043494" cy="3514739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1800" dirty="0" smtClean="0"/>
              <a:t>물리적 </a:t>
            </a:r>
            <a:r>
              <a:rPr lang="ko-KR" altLang="en-US" sz="1800" dirty="0" err="1" smtClean="0"/>
              <a:t>머신을</a:t>
            </a:r>
            <a:r>
              <a:rPr lang="ko-KR" altLang="en-US" sz="1800" dirty="0" smtClean="0"/>
              <a:t> 다수의 가상 </a:t>
            </a:r>
            <a:r>
              <a:rPr lang="ko-KR" altLang="en-US" sz="1800" dirty="0" err="1" smtClean="0"/>
              <a:t>머신으로</a:t>
            </a:r>
            <a:r>
              <a:rPr lang="ko-KR" altLang="en-US" sz="1800" dirty="0" smtClean="0"/>
              <a:t> 분할할 수 있도록 해</a:t>
            </a:r>
            <a:r>
              <a:rPr lang="ko-KR" altLang="en-US" sz="1800" dirty="0"/>
              <a:t>줌</a:t>
            </a:r>
            <a:r>
              <a:rPr lang="en-US" altLang="ko-KR" sz="1800" dirty="0" smtClean="0"/>
              <a:t> 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ko-KR" altLang="en-US" sz="1800" dirty="0" err="1" smtClean="0"/>
              <a:t>하이퍼바이저를</a:t>
            </a:r>
            <a:r>
              <a:rPr lang="ko-KR" altLang="en-US" sz="1800" dirty="0" smtClean="0"/>
              <a:t> 이용하면 동일한 물리적 하드웨어에서 여러 운영 체제를 동시에 실행할 수 있습니다</a:t>
            </a:r>
            <a:r>
              <a:rPr lang="en-US" altLang="ko-KR" sz="1800" dirty="0" smtClean="0"/>
              <a:t>.</a:t>
            </a:r>
            <a:endParaRPr lang="ko-KR" altLang="en-US" sz="1800" dirty="0"/>
          </a:p>
        </p:txBody>
      </p:sp>
      <p:pic>
        <p:nvPicPr>
          <p:cNvPr id="2050" name="Picture 2" descr="C:\Users\DELL\OneDrive\바탕 화면\화면 캡처 2021-05-26 22475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8" y="1310125"/>
            <a:ext cx="3184518" cy="3333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레지스트리</a:t>
            </a:r>
            <a:endParaRPr lang="ko-KR" altLang="en-US" sz="40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1800227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윈도</a:t>
            </a:r>
            <a:r>
              <a:rPr lang="ko-KR" altLang="en-US" sz="2000" dirty="0"/>
              <a:t>우</a:t>
            </a:r>
            <a:r>
              <a:rPr lang="ko-KR" altLang="en-US" sz="2000" dirty="0" smtClean="0"/>
              <a:t>에서 </a:t>
            </a:r>
            <a:r>
              <a:rPr lang="ko-KR" altLang="en-US" sz="2000" dirty="0"/>
              <a:t>사용하는 시스템 구성 정보를 저장한 </a:t>
            </a:r>
            <a:r>
              <a:rPr lang="ko-KR" altLang="en-US" sz="2000" dirty="0" smtClean="0"/>
              <a:t>데이터베이스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/>
              <a:t>프로세서의 </a:t>
            </a:r>
            <a:r>
              <a:rPr lang="ko-KR" altLang="en-US" sz="2000" dirty="0"/>
              <a:t>종류</a:t>
            </a:r>
            <a:r>
              <a:rPr lang="en-US" altLang="ko-KR" sz="2000" dirty="0"/>
              <a:t>, </a:t>
            </a:r>
            <a:r>
              <a:rPr lang="ko-KR" altLang="en-US" sz="2000" dirty="0"/>
              <a:t>주기억장치의 용량</a:t>
            </a:r>
            <a:r>
              <a:rPr lang="en-US" altLang="ko-KR" sz="2000" dirty="0"/>
              <a:t>, </a:t>
            </a:r>
            <a:r>
              <a:rPr lang="ko-KR" altLang="en-US" sz="2000" dirty="0"/>
              <a:t>접속된 주변장치의 정보</a:t>
            </a:r>
            <a:r>
              <a:rPr lang="en-US" altLang="ko-KR" sz="2000" dirty="0"/>
              <a:t>, </a:t>
            </a:r>
            <a:r>
              <a:rPr lang="ko-KR" altLang="en-US" sz="2000" dirty="0"/>
              <a:t>시스템 매개변수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응용소프트웨어에서 취급하는 파일 타입과 매개변수 등이 </a:t>
            </a:r>
            <a:r>
              <a:rPr lang="ko-KR" altLang="en-US" sz="2000" dirty="0" smtClean="0"/>
              <a:t>기억됨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모든 언어를 컴퓨터상에 표현하기 위해 만든 </a:t>
            </a:r>
            <a:r>
              <a:rPr lang="en-US" altLang="ko-KR" sz="2000" dirty="0" smtClean="0"/>
              <a:t>2 </a:t>
            </a:r>
            <a:r>
              <a:rPr lang="ko-KR" altLang="en-US" sz="2000" dirty="0" smtClean="0"/>
              <a:t>바이트 문자 체계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윈도우는 대부분의 내부 문자열을 유니코드 문자로 저장하고 처리함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DLL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878306"/>
            <a:ext cx="8186997" cy="3754417"/>
          </a:xfrm>
        </p:spPr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dynamic-link library</a:t>
            </a:r>
          </a:p>
          <a:p>
            <a:pPr marL="0" indent="0">
              <a:buNone/>
            </a:pPr>
            <a:r>
              <a:rPr lang="ko-KR" altLang="en-US" sz="2000" dirty="0" smtClean="0"/>
              <a:t>윈도우환경에 구현된 동적 라이브러리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프로그램들이 공통으로 필요로 하는 기능을 프로그램과는 분리하여 필요할 때만 불러내 쓸 수 있게 만들어 놓은 라이브러리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8208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WDK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sz="2000" dirty="0" smtClean="0"/>
              <a:t>Windows Driver Kit</a:t>
            </a:r>
          </a:p>
          <a:p>
            <a:pPr marL="0" indent="0">
              <a:buNone/>
            </a:pPr>
            <a:r>
              <a:rPr lang="ko-KR" altLang="en-US" sz="2000" dirty="0" smtClean="0"/>
              <a:t>장치관리자 개발을 가능케 하는 소프트웨어 도구 집합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윈도우용 장치 드라이버를 </a:t>
            </a:r>
            <a:r>
              <a:rPr lang="ko-KR" altLang="en-US" sz="2000" dirty="0" err="1" smtClean="0"/>
              <a:t>개발하기위한</a:t>
            </a:r>
            <a:r>
              <a:rPr lang="ko-KR" altLang="en-US" sz="2000" dirty="0" smtClean="0"/>
              <a:t> 소프트웨어 툴 셋이다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178428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컴포넌트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 smtClean="0"/>
              <a:t>독립적인 소프트웨어 모듈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이후 시스템을 유지보수 하는데 교체 가능한 부품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ko-KR" altLang="en-US" sz="2000" dirty="0" smtClean="0"/>
              <a:t>언제든 </a:t>
            </a:r>
            <a:r>
              <a:rPr lang="ko-KR" altLang="en-US" sz="2000" dirty="0" err="1" smtClean="0"/>
              <a:t>갈아끼울</a:t>
            </a:r>
            <a:r>
              <a:rPr lang="ko-KR" altLang="en-US" sz="2000" dirty="0" smtClean="0"/>
              <a:t> 수 있는 교체 가능한 프로그램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90636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윈도우 </a:t>
            </a:r>
            <a:r>
              <a:rPr lang="en-US" altLang="ko-KR" sz="4000" dirty="0" smtClean="0"/>
              <a:t>API</a:t>
            </a:r>
            <a:r>
              <a:rPr lang="en-US" sz="4000" dirty="0"/>
              <a:t> </a:t>
            </a:r>
            <a:r>
              <a:rPr lang="en-US" sz="1600" dirty="0"/>
              <a:t>(Application Programming </a:t>
            </a:r>
            <a:r>
              <a:rPr lang="en-US" sz="1600" dirty="0" smtClean="0"/>
              <a:t>Interface)</a:t>
            </a:r>
            <a:endParaRPr lang="ko-KR" altLang="en-US" sz="16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14366" y="1128713"/>
            <a:ext cx="8229600" cy="1585913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응용 프로그램에서 사용할 수 있도록</a:t>
            </a:r>
            <a:r>
              <a:rPr lang="en-US" altLang="ko-KR" sz="2000" dirty="0" smtClean="0"/>
              <a:t>, </a:t>
            </a:r>
          </a:p>
          <a:p>
            <a:pPr>
              <a:buNone/>
            </a:pPr>
            <a:r>
              <a:rPr lang="ko-KR" altLang="en-US" sz="2000" dirty="0" smtClean="0"/>
              <a:t>운영체제 혹은 프로그래밍 언어에 제공하는 인터페이스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운영체제가 </a:t>
            </a:r>
            <a:r>
              <a:rPr lang="ko-KR" altLang="en-US" sz="2000" dirty="0"/>
              <a:t>제공하는 함수들의 집합</a:t>
            </a:r>
            <a:r>
              <a:rPr lang="en-US" altLang="ko-KR" sz="2000" dirty="0"/>
              <a:t>, </a:t>
            </a:r>
            <a:r>
              <a:rPr lang="ko-KR" altLang="en-US" sz="2000" dirty="0"/>
              <a:t>함수 라이브러리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</p:txBody>
      </p:sp>
      <p:pic>
        <p:nvPicPr>
          <p:cNvPr id="1027" name="Picture 3" descr="C:\Users\DELL\OneDrive\바탕 화면\planningpme-api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550" y="2643224"/>
            <a:ext cx="5270458" cy="24288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94136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서비스 </a:t>
            </a:r>
            <a:endParaRPr lang="ko-KR" altLang="en-US" sz="40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2990"/>
            <a:ext cx="8229600" cy="3683806"/>
          </a:xfrm>
        </p:spPr>
        <p:txBody>
          <a:bodyPr vert="horz">
            <a:normAutofit fontScale="92500" lnSpcReduction="20000"/>
          </a:bodyPr>
          <a:lstStyle/>
          <a:p>
            <a:pPr>
              <a:buNone/>
            </a:pPr>
            <a:r>
              <a:rPr lang="ko-KR" altLang="en-US" sz="2200" dirty="0" smtClean="0"/>
              <a:t>프로그래머가 좀 더 쉽게 프로그래밍을 </a:t>
            </a:r>
            <a:r>
              <a:rPr lang="ko-KR" altLang="en-US" sz="2200" dirty="0"/>
              <a:t>할 수 있도록 편리성을 </a:t>
            </a:r>
            <a:r>
              <a:rPr lang="ko-KR" altLang="en-US" sz="2200" dirty="0" smtClean="0"/>
              <a:t>제공 해주는 것</a:t>
            </a:r>
            <a:endParaRPr lang="en-US" altLang="ko-KR" sz="2200" dirty="0" smtClean="0"/>
          </a:p>
          <a:p>
            <a:pPr>
              <a:buNone/>
            </a:pPr>
            <a:endParaRPr lang="en-US" altLang="ko-KR" sz="2000" dirty="0" smtClean="0"/>
          </a:p>
          <a:p>
            <a:r>
              <a:rPr lang="ko-KR" altLang="en-US" sz="1900" b="1" dirty="0" smtClean="0"/>
              <a:t>부팅 서비스 </a:t>
            </a:r>
            <a:r>
              <a:rPr lang="en-US" altLang="ko-KR" sz="1900" dirty="0"/>
              <a:t>: </a:t>
            </a:r>
            <a:r>
              <a:rPr lang="ko-KR" altLang="en-US" sz="1900" dirty="0"/>
              <a:t>운영체제가 적재되는 과정을 </a:t>
            </a:r>
            <a:r>
              <a:rPr lang="ko-KR" altLang="en-US" sz="1900" dirty="0" smtClean="0"/>
              <a:t>부팅</a:t>
            </a:r>
            <a:r>
              <a:rPr lang="en-US" altLang="ko-KR" sz="1900" dirty="0"/>
              <a:t>(Booting)</a:t>
            </a:r>
            <a:r>
              <a:rPr lang="ko-KR" altLang="en-US" sz="1900" dirty="0"/>
              <a:t>이라 </a:t>
            </a:r>
            <a:r>
              <a:rPr lang="ko-KR" altLang="en-US" sz="1900" dirty="0" smtClean="0"/>
              <a:t>함</a:t>
            </a:r>
            <a:endParaRPr lang="en-US" altLang="ko-KR" sz="1900" dirty="0" smtClean="0"/>
          </a:p>
          <a:p>
            <a:endParaRPr lang="en-US" altLang="ko-KR" sz="1900" dirty="0"/>
          </a:p>
          <a:p>
            <a:r>
              <a:rPr lang="en-US" altLang="ko-KR" sz="1900" b="1" dirty="0" smtClean="0"/>
              <a:t> </a:t>
            </a:r>
            <a:r>
              <a:rPr lang="ko-KR" altLang="en-US" sz="1900" b="1" dirty="0"/>
              <a:t>사용자 서비스 </a:t>
            </a:r>
            <a:r>
              <a:rPr lang="en-US" altLang="ko-KR" sz="1900" dirty="0"/>
              <a:t>: </a:t>
            </a:r>
            <a:r>
              <a:rPr lang="ko-KR" altLang="en-US" sz="1900" dirty="0"/>
              <a:t>프로그래머가 프로그래밍 작업을 쉽게 수행할 수 있도록 </a:t>
            </a:r>
            <a:r>
              <a:rPr lang="en-US" altLang="ko-KR" sz="1900" dirty="0" smtClean="0"/>
              <a:t>		    </a:t>
            </a:r>
            <a:r>
              <a:rPr lang="ko-KR" altLang="en-US" sz="1900" dirty="0" smtClean="0"/>
              <a:t>제공</a:t>
            </a:r>
            <a:r>
              <a:rPr lang="en-US" altLang="ko-KR" sz="1900" dirty="0" smtClean="0"/>
              <a:t> </a:t>
            </a:r>
            <a:r>
              <a:rPr lang="ko-KR" altLang="en-US" sz="1900" dirty="0" smtClean="0"/>
              <a:t>되는 서비스</a:t>
            </a:r>
            <a:endParaRPr lang="en-US" altLang="ko-KR" sz="1900" dirty="0" smtClean="0"/>
          </a:p>
          <a:p>
            <a:endParaRPr lang="en-US" altLang="ko-KR" sz="1900" dirty="0" smtClean="0"/>
          </a:p>
          <a:p>
            <a:r>
              <a:rPr lang="en-US" altLang="ko-KR" sz="1900" dirty="0" smtClean="0"/>
              <a:t> </a:t>
            </a:r>
            <a:r>
              <a:rPr lang="ko-KR" altLang="en-US" sz="1900" b="1" dirty="0"/>
              <a:t>시스템 서비스 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아닌 시스템 자체의 효율적인 동작을 보장하는 </a:t>
            </a:r>
            <a:r>
              <a:rPr lang="en-US" altLang="ko-KR" sz="1900" dirty="0" smtClean="0"/>
              <a:t>		    </a:t>
            </a:r>
            <a:r>
              <a:rPr lang="ko-KR" altLang="en-US" sz="1900" dirty="0" smtClean="0"/>
              <a:t>기능</a:t>
            </a:r>
            <a:endParaRPr lang="en-US" altLang="ko-KR" sz="1900" dirty="0" smtClean="0"/>
          </a:p>
          <a:p>
            <a:endParaRPr lang="en-US" altLang="ko-KR" sz="1900" dirty="0"/>
          </a:p>
          <a:p>
            <a:r>
              <a:rPr lang="ko-KR" altLang="en-US" sz="1900" b="1" dirty="0" smtClean="0"/>
              <a:t>시스템 호출</a:t>
            </a:r>
            <a:r>
              <a:rPr lang="en-US" altLang="ko-KR" sz="1900" b="1" dirty="0"/>
              <a:t> </a:t>
            </a:r>
            <a:r>
              <a:rPr lang="ko-KR" altLang="en-US" sz="1900" b="1" dirty="0" smtClean="0"/>
              <a:t>서비스 </a:t>
            </a:r>
            <a:r>
              <a:rPr lang="en-US" altLang="ko-KR" sz="1900" dirty="0"/>
              <a:t>: </a:t>
            </a:r>
            <a:r>
              <a:rPr lang="ko-KR" altLang="en-US" sz="1900" dirty="0"/>
              <a:t>실행 중인 프로그램과 운영체제 간의 </a:t>
            </a:r>
            <a:r>
              <a:rPr lang="ko-KR" altLang="en-US" sz="1900" dirty="0" smtClean="0"/>
              <a:t>인터페이스로</a:t>
            </a:r>
            <a:r>
              <a:rPr lang="en-US" altLang="ko-KR" sz="1900" dirty="0" smtClean="0"/>
              <a:t> 		          API</a:t>
            </a:r>
            <a:r>
              <a:rPr lang="ko-KR" altLang="en-US" sz="1900" dirty="0" smtClean="0"/>
              <a:t>라고도 부름</a:t>
            </a:r>
            <a:endParaRPr lang="en-US" altLang="ko-KR" sz="1900" dirty="0" smtClean="0"/>
          </a:p>
          <a:p>
            <a:pPr>
              <a:buNone/>
            </a:pPr>
            <a:endParaRPr lang="ko-KR" altLang="en-US" sz="2000" dirty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함수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루틴</a:t>
            </a:r>
            <a:endParaRPr lang="ko-KR" altLang="en-US" sz="40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루틴과 함수는 같은 말이다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함수들이 </a:t>
            </a:r>
            <a:r>
              <a:rPr lang="ko-KR" altLang="en-US" sz="2000" dirty="0" smtClean="0"/>
              <a:t>체계적인 </a:t>
            </a:r>
            <a:r>
              <a:rPr lang="ko-KR" altLang="en-US" sz="2000" dirty="0" smtClean="0"/>
              <a:t>관계가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있는 것</a:t>
            </a:r>
            <a:endParaRPr lang="ko-KR" altLang="en-US" sz="2000" dirty="0" smtClean="0"/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 Main</a:t>
            </a:r>
            <a:r>
              <a:rPr lang="ko-KR" altLang="en-US" sz="2000" dirty="0" smtClean="0">
                <a:sym typeface="Wingdings" pitchFamily="2" charset="2"/>
              </a:rPr>
              <a:t>에서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함수 </a:t>
            </a:r>
            <a:r>
              <a:rPr lang="en-US" altLang="ko-KR" sz="2000" dirty="0" smtClean="0">
                <a:sym typeface="Wingdings" pitchFamily="2" charset="2"/>
              </a:rPr>
              <a:t>a </a:t>
            </a:r>
            <a:r>
              <a:rPr lang="ko-KR" altLang="en-US" sz="2000" dirty="0" smtClean="0">
                <a:sym typeface="Wingdings" pitchFamily="2" charset="2"/>
              </a:rPr>
              <a:t>호출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함수 </a:t>
            </a:r>
            <a:r>
              <a:rPr lang="en-US" altLang="ko-KR" sz="2000" dirty="0" smtClean="0">
                <a:sym typeface="Wingdings" pitchFamily="2" charset="2"/>
              </a:rPr>
              <a:t>a</a:t>
            </a:r>
            <a:r>
              <a:rPr lang="ko-KR" altLang="en-US" sz="2000" dirty="0" smtClean="0">
                <a:sym typeface="Wingdings" pitchFamily="2" charset="2"/>
              </a:rPr>
              <a:t>안 에서 </a:t>
            </a:r>
            <a:r>
              <a:rPr lang="en-US" altLang="ko-KR" sz="2000" dirty="0" smtClean="0">
                <a:sym typeface="Wingdings" pitchFamily="2" charset="2"/>
              </a:rPr>
              <a:t>a’</a:t>
            </a:r>
            <a:r>
              <a:rPr lang="ko-KR" altLang="en-US" sz="2000" dirty="0" smtClean="0">
                <a:sym typeface="Wingdings" pitchFamily="2" charset="2"/>
              </a:rPr>
              <a:t>호출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함수 </a:t>
            </a:r>
            <a:r>
              <a:rPr lang="en-US" altLang="ko-KR" sz="2000" dirty="0" smtClean="0">
                <a:sym typeface="Wingdings" pitchFamily="2" charset="2"/>
              </a:rPr>
              <a:t>a’ </a:t>
            </a:r>
            <a:r>
              <a:rPr lang="ko-KR" altLang="en-US" sz="2000" dirty="0" smtClean="0">
                <a:sym typeface="Wingdings" pitchFamily="2" charset="2"/>
              </a:rPr>
              <a:t>수행 후 함수 </a:t>
            </a:r>
            <a:r>
              <a:rPr lang="en-US" altLang="ko-KR" sz="2000" dirty="0" smtClean="0">
                <a:sym typeface="Wingdings" pitchFamily="2" charset="2"/>
              </a:rPr>
              <a:t>a</a:t>
            </a:r>
            <a:r>
              <a:rPr lang="ko-KR" altLang="en-US" sz="2000" dirty="0" smtClean="0">
                <a:sym typeface="Wingdings" pitchFamily="2" charset="2"/>
              </a:rPr>
              <a:t>로 돌아오기 </a:t>
            </a: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ko-KR" altLang="en-US" sz="2000" dirty="0" smtClean="0">
                <a:sym typeface="Wingdings" pitchFamily="2" charset="2"/>
              </a:rPr>
              <a:t>함수 </a:t>
            </a:r>
            <a:r>
              <a:rPr lang="en-US" altLang="ko-KR" sz="2000" dirty="0" smtClean="0">
                <a:sym typeface="Wingdings" pitchFamily="2" charset="2"/>
              </a:rPr>
              <a:t>a </a:t>
            </a:r>
            <a:r>
              <a:rPr lang="ko-KR" altLang="en-US" sz="2000" dirty="0" smtClean="0">
                <a:sym typeface="Wingdings" pitchFamily="2" charset="2"/>
              </a:rPr>
              <a:t>수행하고</a:t>
            </a:r>
            <a:r>
              <a:rPr lang="en-US" altLang="ko-KR" sz="2000" dirty="0" smtClean="0">
                <a:sym typeface="Wingdings" pitchFamily="2" charset="2"/>
              </a:rPr>
              <a:t> main</a:t>
            </a:r>
            <a:r>
              <a:rPr lang="ko-KR" altLang="en-US" sz="2000" dirty="0" smtClean="0">
                <a:sym typeface="Wingdings" pitchFamily="2" charset="2"/>
              </a:rPr>
              <a:t>으로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ko-KR" altLang="en-US" sz="2000" dirty="0" smtClean="0">
                <a:sym typeface="Wingdings" pitchFamily="2" charset="2"/>
              </a:rPr>
              <a:t>돌아오기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함수란 </a:t>
            </a:r>
            <a:r>
              <a:rPr lang="ko-KR" altLang="en-US" sz="2000" dirty="0"/>
              <a:t>어떠한 기능을 </a:t>
            </a:r>
            <a:r>
              <a:rPr lang="ko-KR" altLang="en-US" sz="2000" dirty="0" smtClean="0"/>
              <a:t>모아 놓은 </a:t>
            </a:r>
            <a:r>
              <a:rPr lang="ko-KR" altLang="en-US" sz="2000" dirty="0"/>
              <a:t>집합 </a:t>
            </a:r>
            <a:endParaRPr lang="en-US" altLang="ko-KR" sz="2000" dirty="0" smtClean="0"/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 </a:t>
            </a:r>
            <a:r>
              <a:rPr lang="en-US" altLang="ko-KR" sz="2000" dirty="0" err="1" smtClean="0"/>
              <a:t>Printf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와 같이 딱 떨어지는것</a:t>
            </a:r>
            <a:endParaRPr lang="en-US" altLang="ko-KR" sz="2000" dirty="0" smtClean="0"/>
          </a:p>
          <a:p>
            <a:pPr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smtClean="0"/>
              <a:t>프로세스</a:t>
            </a:r>
            <a:r>
              <a:rPr lang="ko-KR" altLang="en-US" dirty="0" smtClean="0"/>
              <a:t> </a:t>
            </a:r>
            <a:r>
              <a:rPr lang="en-US" altLang="ko-KR" sz="1800" dirty="0" smtClean="0"/>
              <a:t>VS </a:t>
            </a:r>
            <a:r>
              <a:rPr lang="ko-KR" altLang="en-US" sz="1800" dirty="0" smtClean="0"/>
              <a:t>프로그램</a:t>
            </a:r>
            <a:endParaRPr lang="ko-KR" altLang="en-US" sz="18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/>
              <a:t>프로세스와 프로그램은 기본적으로 </a:t>
            </a:r>
            <a:r>
              <a:rPr lang="ko-KR" altLang="en-US" sz="2000" dirty="0" smtClean="0"/>
              <a:t>구분됨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dirty="0" smtClean="0"/>
              <a:t>프로그램은 </a:t>
            </a:r>
            <a:r>
              <a:rPr lang="ko-KR" altLang="en-US" sz="2000" dirty="0"/>
              <a:t>하드디스크와 같은 보조기억장치에서 </a:t>
            </a:r>
            <a:r>
              <a:rPr lang="ko-KR" altLang="en-US" sz="2000" b="1" dirty="0"/>
              <a:t>아무런 동작을 </a:t>
            </a:r>
            <a:r>
              <a:rPr lang="ko-KR" altLang="en-US" sz="2000" b="1" dirty="0" smtClean="0"/>
              <a:t>하지 않는 상태</a:t>
            </a:r>
            <a:endParaRPr lang="en-US" altLang="ko-KR" sz="2000" b="1" dirty="0" smtClean="0"/>
          </a:p>
          <a:p>
            <a:endParaRPr lang="en-US" altLang="ko-KR" sz="2000" b="1" dirty="0"/>
          </a:p>
          <a:p>
            <a:pPr>
              <a:buNone/>
            </a:pPr>
            <a:r>
              <a:rPr lang="ko-KR" altLang="en-US" sz="2000" dirty="0" smtClean="0"/>
              <a:t>이를 메인 </a:t>
            </a:r>
            <a:r>
              <a:rPr lang="ko-KR" altLang="en-US" sz="2000" dirty="0"/>
              <a:t>메모리에 할당하여 </a:t>
            </a:r>
            <a:r>
              <a:rPr lang="ko-KR" altLang="en-US" sz="2000" dirty="0" smtClean="0"/>
              <a:t>실행하면 프로세스라 부름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프로세스는 실제 메인 메모리에서 </a:t>
            </a:r>
            <a:r>
              <a:rPr lang="ko-KR" altLang="en-US" sz="2000" b="1" dirty="0" smtClean="0"/>
              <a:t>실행 중인 프로그램</a:t>
            </a:r>
            <a:r>
              <a:rPr lang="ko-KR" altLang="en-US" sz="2000" dirty="0" smtClean="0"/>
              <a:t>을 말함 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357158" y="1182694"/>
          <a:ext cx="1619240" cy="231775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19240"/>
              </a:tblGrid>
              <a:tr h="46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Code</a:t>
                      </a:r>
                      <a:endParaRPr lang="ko-KR" alt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Data</a:t>
                      </a:r>
                      <a:endParaRPr lang="ko-KR" altLang="en-US" b="1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Heap</a:t>
                      </a:r>
                      <a:endParaRPr lang="ko-KR" altLang="en-US" b="1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63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stack</a:t>
                      </a:r>
                      <a:endParaRPr lang="ko-KR" alt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14546" y="285734"/>
            <a:ext cx="61125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프로세스 메모리 구조</a:t>
            </a:r>
            <a:endParaRPr lang="en-US" altLang="ko-KR" sz="3200" dirty="0" smtClean="0"/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Code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프로세스가 실행할 코드와 매크로 상수가 기계어의 형태로 저장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r>
              <a:rPr lang="en-US" altLang="ko-KR" sz="1600" b="1" dirty="0"/>
              <a:t>Data</a:t>
            </a:r>
            <a:r>
              <a:rPr lang="en-US" altLang="ko-KR" sz="1600" dirty="0"/>
              <a:t> : </a:t>
            </a:r>
            <a:r>
              <a:rPr lang="ko-KR" altLang="en-US" sz="1600" dirty="0"/>
              <a:t>전역 변수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정적</a:t>
            </a:r>
            <a:r>
              <a:rPr lang="en-US" altLang="ko-KR" sz="1600" dirty="0" smtClean="0"/>
              <a:t>(static)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변수</a:t>
            </a:r>
            <a:r>
              <a:rPr lang="en-US" altLang="ko-KR" sz="1600" dirty="0"/>
              <a:t>, </a:t>
            </a:r>
            <a:r>
              <a:rPr lang="ko-KR" altLang="en-US" sz="1600" dirty="0"/>
              <a:t>배열 등 </a:t>
            </a:r>
            <a:r>
              <a:rPr lang="en-US" altLang="ko-KR" sz="1600" dirty="0"/>
              <a:t>(</a:t>
            </a:r>
            <a:r>
              <a:rPr lang="ko-KR" altLang="en-US" sz="1600" dirty="0"/>
              <a:t>초기화된 데이터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Heap</a:t>
            </a:r>
            <a:r>
              <a:rPr lang="en-US" altLang="ko-KR" sz="1600" dirty="0" smtClean="0"/>
              <a:t> : </a:t>
            </a:r>
            <a:r>
              <a:rPr lang="ko-KR" altLang="en-US" sz="1600" dirty="0" smtClean="0"/>
              <a:t>동적 할당 시 사용 </a:t>
            </a:r>
            <a:r>
              <a:rPr lang="en-US" altLang="ko-KR" sz="1600" dirty="0" smtClean="0"/>
              <a:t>(new(), </a:t>
            </a:r>
            <a:r>
              <a:rPr lang="en-US" altLang="ko-KR" sz="1600" dirty="0" err="1" smtClean="0"/>
              <a:t>mallock</a:t>
            </a:r>
            <a:r>
              <a:rPr lang="en-US" altLang="ko-KR" sz="1600" dirty="0" smtClean="0"/>
              <a:t>()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>)</a:t>
            </a:r>
            <a:endParaRPr lang="en-US" altLang="ko-KR" sz="1600" dirty="0"/>
          </a:p>
          <a:p>
            <a:r>
              <a:rPr lang="en-US" altLang="ko-KR" sz="1600" dirty="0"/>
              <a:t> </a:t>
            </a:r>
          </a:p>
          <a:p>
            <a:endParaRPr lang="en-US" altLang="ko-KR" sz="1600" dirty="0" smtClean="0"/>
          </a:p>
          <a:p>
            <a:r>
              <a:rPr lang="en-US" altLang="ko-KR" sz="1600" b="1" dirty="0" smtClean="0"/>
              <a:t>stack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함수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안에서 선언된 지역변수</a:t>
            </a:r>
            <a:r>
              <a:rPr lang="en-US" altLang="ko-KR" sz="1600" dirty="0"/>
              <a:t>, </a:t>
            </a:r>
            <a:r>
              <a:rPr lang="ko-KR" altLang="en-US" sz="1600" dirty="0"/>
              <a:t>매개변수</a:t>
            </a:r>
            <a:r>
              <a:rPr lang="en-US" altLang="ko-KR" sz="1600" dirty="0"/>
              <a:t>, </a:t>
            </a:r>
            <a:r>
              <a:rPr lang="ko-KR" altLang="en-US" sz="1600" dirty="0"/>
              <a:t>리턴 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돌아올 주소 등이 저장되고 함수 호출 시 기록하고 종료되면 제거함</a:t>
            </a:r>
            <a:endParaRPr lang="en-US" altLang="ko-KR" sz="1600" dirty="0"/>
          </a:p>
          <a:p>
            <a:r>
              <a:rPr lang="en-US" altLang="ko-KR" dirty="0"/>
              <a:t> </a:t>
            </a:r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err="1" smtClean="0"/>
              <a:t>스레드</a:t>
            </a:r>
            <a:endParaRPr lang="ko-KR" altLang="en-US" sz="400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 smtClean="0"/>
              <a:t>프로세스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내에서 실제로 작업을 수행하는 주체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프로세스의 처리 속도를 높이기 위해 하나의 프로세스가 수행해야 할 여러 작업들을 나누어 수행할 수 있도록 설계된 것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3074" name="Picture 2" descr="C:\Users\DELL\OneDrive\바탕 화면\화면 캡처 2021-05-27 00142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66819" y="2991630"/>
            <a:ext cx="3219957" cy="19375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 err="1" smtClean="0">
                <a:solidFill>
                  <a:srgbClr val="FF0000"/>
                </a:solidFill>
              </a:rPr>
              <a:t>잡</a:t>
            </a:r>
            <a:r>
              <a:rPr lang="en-US" altLang="ko-KR" sz="1800" dirty="0" smtClean="0">
                <a:solidFill>
                  <a:srgbClr val="FF0000"/>
                </a:solidFill>
              </a:rPr>
              <a:t>(job)</a:t>
            </a:r>
            <a:endParaRPr lang="ko-KR" altLang="en-US" sz="1800" dirty="0">
              <a:solidFill>
                <a:srgbClr val="FF0000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329642" cy="3394472"/>
          </a:xfrm>
        </p:spPr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b="1" dirty="0" smtClean="0"/>
              <a:t>프로세스를 하나의 그룹으로 만들어</a:t>
            </a:r>
            <a:r>
              <a:rPr lang="ko-KR" altLang="en-US" sz="2000" dirty="0" smtClean="0"/>
              <a:t>서</a:t>
            </a:r>
            <a:r>
              <a:rPr lang="ko-KR" altLang="en-US" sz="2000" b="1" dirty="0" smtClean="0"/>
              <a:t> </a:t>
            </a:r>
            <a:r>
              <a:rPr lang="ko-KR" altLang="en-US" sz="2000" dirty="0" smtClean="0"/>
              <a:t>관리하고 조작하는 것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dirty="0"/>
              <a:t>어떤 속성을 제어할 수도 있고</a:t>
            </a:r>
            <a:r>
              <a:rPr lang="en-US" altLang="ko-KR" sz="2000" dirty="0"/>
              <a:t>, </a:t>
            </a:r>
            <a:r>
              <a:rPr lang="ko-KR" altLang="en-US" sz="2000" dirty="0"/>
              <a:t>잡과 연결되어 있는 프로세스들에 특정 제한을 </a:t>
            </a:r>
            <a:r>
              <a:rPr lang="ko-KR" altLang="en-US" sz="2000" dirty="0" smtClean="0"/>
              <a:t>가할 </a:t>
            </a:r>
            <a:r>
              <a:rPr lang="ko-KR" altLang="en-US" sz="2000" dirty="0"/>
              <a:t>수도 </a:t>
            </a:r>
            <a:r>
              <a:rPr lang="ko-KR" altLang="en-US" sz="2000" dirty="0" smtClean="0"/>
              <a:t>있다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r>
              <a:rPr lang="en-US" altLang="ko-KR" sz="2000" dirty="0" smtClean="0">
                <a:sym typeface="Wingdings" pitchFamily="2" charset="2"/>
              </a:rPr>
              <a:t> ex) </a:t>
            </a:r>
            <a:r>
              <a:rPr lang="ko-KR" altLang="en-US" sz="2000" dirty="0" smtClean="0"/>
              <a:t>잡을 이용하여 여러 개의 프로세스를 한꺼번에  죽일 수 있음</a:t>
            </a:r>
            <a:endParaRPr lang="en-US" altLang="ko-KR" sz="2000" dirty="0" smtClean="0"/>
          </a:p>
          <a:p>
            <a:pPr>
              <a:buNone/>
            </a:pPr>
            <a:endParaRPr lang="ko-KR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>
                <a:solidFill>
                  <a:srgbClr val="FF0000"/>
                </a:solidFill>
              </a:rPr>
              <a:t>가상 메모리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>
              <a:buNone/>
            </a:pPr>
            <a:r>
              <a:rPr lang="ko-KR" altLang="en-US" sz="2000" dirty="0"/>
              <a:t>가상 메모리는 물리 메모리 크기의 한계를 극복하기 위해 나온 </a:t>
            </a:r>
            <a:r>
              <a:rPr lang="ko-KR" altLang="en-US" sz="2000" dirty="0" smtClean="0"/>
              <a:t>기술</a:t>
            </a:r>
            <a:endParaRPr lang="en-US" altLang="ko-KR" sz="2000" dirty="0" smtClean="0"/>
          </a:p>
          <a:p>
            <a:pPr>
              <a:buNone/>
            </a:pPr>
            <a:endParaRPr lang="en-US" altLang="ko-KR" sz="2000" dirty="0" smtClean="0"/>
          </a:p>
          <a:p>
            <a:pPr>
              <a:buNone/>
            </a:pPr>
            <a:r>
              <a:rPr lang="ko-KR" altLang="en-US" sz="2000" dirty="0" smtClean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물리 메모리보다 큰 프로세스를 수행하기 </a:t>
            </a:r>
            <a:r>
              <a:rPr lang="ko-KR" altLang="en-US" sz="2000" dirty="0" smtClean="0"/>
              <a:t>위해 </a:t>
            </a:r>
            <a:r>
              <a:rPr lang="ko-KR" altLang="en-US" sz="2000" dirty="0" smtClean="0"/>
              <a:t>보조 기억장치의 일부를 사용해 </a:t>
            </a:r>
            <a:r>
              <a:rPr lang="ko-KR" altLang="en-US" sz="2000" dirty="0" smtClean="0"/>
              <a:t>가상 </a:t>
            </a:r>
            <a:r>
              <a:rPr lang="ko-KR" altLang="en-US" sz="2000" dirty="0"/>
              <a:t>메모리를 사용한다</a:t>
            </a:r>
            <a:r>
              <a:rPr lang="en-US" altLang="ko-KR" sz="2000" dirty="0"/>
              <a:t>. </a:t>
            </a:r>
            <a:endParaRPr lang="en-US" altLang="ko-KR" sz="2000" dirty="0" smtClean="0"/>
          </a:p>
          <a:p>
            <a:pPr>
              <a:buNone/>
            </a:pPr>
            <a:endParaRPr lang="ko-KR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786064"/>
            <a:ext cx="3524749" cy="22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</TotalTime>
  <Words>389</Words>
  <Application>Microsoft Office PowerPoint</Application>
  <PresentationFormat>화면 슬라이드 쇼(16:9)</PresentationFormat>
  <Paragraphs>102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Chapter 1</vt:lpstr>
      <vt:lpstr>윈도우 API (Application Programming Interface)</vt:lpstr>
      <vt:lpstr>서비스 </vt:lpstr>
      <vt:lpstr>함수, 루틴</vt:lpstr>
      <vt:lpstr>프로세스 VS 프로그램</vt:lpstr>
      <vt:lpstr>슬라이드 6</vt:lpstr>
      <vt:lpstr>스레드</vt:lpstr>
      <vt:lpstr>잡(job)</vt:lpstr>
      <vt:lpstr>가상 메모리</vt:lpstr>
      <vt:lpstr>커널 모드와 유저 모드</vt:lpstr>
      <vt:lpstr>하이퍼바이저</vt:lpstr>
      <vt:lpstr>레지스트리</vt:lpstr>
      <vt:lpstr>유니코드</vt:lpstr>
      <vt:lpstr>DLL</vt:lpstr>
      <vt:lpstr>WDK</vt:lpstr>
      <vt:lpstr>컴포넌트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DELL</dc:creator>
  <cp:lastModifiedBy>DELL</cp:lastModifiedBy>
  <cp:revision>59</cp:revision>
  <dcterms:created xsi:type="dcterms:W3CDTF">2021-05-26T10:39:52Z</dcterms:created>
  <dcterms:modified xsi:type="dcterms:W3CDTF">2021-05-28T04:35:10Z</dcterms:modified>
</cp:coreProperties>
</file>