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4A878A-D70C-42D2-9685-C2436B2B939B}">
  <a:tblStyle styleId="{A24A878A-D70C-42D2-9685-C2436B2B9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48D79D-4D9B-438B-8E00-891B44F903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cebb5f2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cebb5f2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cebb5f2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1cebb5f2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f3d14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f3d14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10Gbit 이더넷을 처리하기 위해 20GHz의 프로세스가 필요하다. 실제 업무를 처리하기보다 TCP/IP 스텍을 처리하기위해 더 많은 CPU를 사용하게 되었다. 이에따라 CPU에 부담을 덜어주기 위한 기술이 TOE 이다.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40Gib 이터넷을 사용하면 CPU가 못따라오는 현상이 생긴다 이에따라 TOE 기능이 부각되고 있다.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cebb5f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1cebb5f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cebb5f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1cebb5f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cebb5f2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cebb5f2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cebb5f2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cebb5f2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cebb5f2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cebb5f2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d9a860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59d9a860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d7a80e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d7a80e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9d9a860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9d9a8604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/>
              <a:t>패킷이 연속적으로 보낼 버퍼의 크기(프레임 수)이다.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/>
              <a:t>송신은 하였으나 긍정 응답을 받지 못한 패킷이 윈도우에 포함된다.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cebb5f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cebb5f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cebb5f2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1cebb5f2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9d9a86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9d9a86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cebb5f2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1cebb5f2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9d9a860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59d9a860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9d9a860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59d9a860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cebb5f2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cebb5f2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9d9a860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9d9a860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cebb5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1cebb5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cebb5f2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cebb5f2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패킷이 연속적으로 보낼 버퍼의 크기(프레임 수)이다.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송신은 하였으나 긍정 응답을 받지 못한 패킷이 윈도우에 포함된다.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cebb5f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cebb5f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(오류 나는 경우에 대해 사진이 필요함)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순서번호 정보 프레임을 구별하기 위해 사용하는 번호이다.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0부터 임의의 최댓값까지 순환 방식으로 사용한다.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순환 방식으로 번호가 지정되기 때문에 송신될 윈도우의 크기보다 커야한다.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송신될 윈도우의 크기보다 순서번호가 작은 경우 순서번호가 겹치는 현상이 발생 할 수 있다.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cebb5f2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cebb5f2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cebb5f2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cebb5f2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849&amp;id=45" TargetMode="External"/><Relationship Id="rId7" Type="http://schemas.openxmlformats.org/officeDocument/2006/relationships/hyperlink" Target="http://www.ktword.co.kr/abbr_view.php?nav=&amp;m_temp1=3488&amp;id=127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ktword.co.kr/abbr_view.php?nav=&amp;m_temp1=689&amp;id=251" TargetMode="External"/><Relationship Id="rId5" Type="http://schemas.openxmlformats.org/officeDocument/2006/relationships/hyperlink" Target="http://www.ktword.co.kr/abbr_view.php?nav=&amp;m_temp1=774&amp;id=843" TargetMode="External"/><Relationship Id="rId4" Type="http://schemas.openxmlformats.org/officeDocument/2006/relationships/hyperlink" Target="http://www.ktword.co.kr/abbr_view.php?nav=&amp;m_temp1=4394&amp;id=110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tword.co.kr/abbr_view.php?m_temp1=1469" TargetMode="External"/><Relationship Id="rId13" Type="http://schemas.openxmlformats.org/officeDocument/2006/relationships/hyperlink" Target="https://docs.oracle.com/cd/E26925_01/html/E25873/geflo.html" TargetMode="External"/><Relationship Id="rId3" Type="http://schemas.openxmlformats.org/officeDocument/2006/relationships/hyperlink" Target="https://ko.wikipedia.org/wiki/" TargetMode="External"/><Relationship Id="rId7" Type="http://schemas.openxmlformats.org/officeDocument/2006/relationships/hyperlink" Target="http://wildpup.cafe24.com/archives/469" TargetMode="External"/><Relationship Id="rId12" Type="http://schemas.openxmlformats.org/officeDocument/2006/relationships/hyperlink" Target="https://forsenergy.com/ko-kr/features/html/2ffe2b46-984f-43a9-a74f-c92ea85f7e57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oodgid.github.io/Error-Flow-Control/" TargetMode="External"/><Relationship Id="rId11" Type="http://schemas.openxmlformats.org/officeDocument/2006/relationships/hyperlink" Target="https://ikcoo.tistory.com/120" TargetMode="External"/><Relationship Id="rId5" Type="http://schemas.openxmlformats.org/officeDocument/2006/relationships/hyperlink" Target="https://atsequence.tistory.com/18" TargetMode="External"/><Relationship Id="rId10" Type="http://schemas.openxmlformats.org/officeDocument/2006/relationships/hyperlink" Target="https://limkydev.tistory.com/166" TargetMode="External"/><Relationship Id="rId4" Type="http://schemas.openxmlformats.org/officeDocument/2006/relationships/hyperlink" Target="https://copycode.tistory.com/74" TargetMode="External"/><Relationship Id="rId9" Type="http://schemas.openxmlformats.org/officeDocument/2006/relationships/hyperlink" Target="https://blog.naver.com/hymne/220945826028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35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25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Sliding </a:t>
            </a:r>
            <a:r>
              <a:rPr lang="ko" dirty="0" smtClean="0"/>
              <a:t>Window</a:t>
            </a:r>
            <a:r>
              <a:rPr lang="en-US" altLang="ko" smtClean="0"/>
              <a:t>,</a:t>
            </a:r>
            <a:r>
              <a:rPr lang="ko" smtClean="0"/>
              <a:t> </a:t>
            </a:r>
            <a:r>
              <a:rPr lang="ko" dirty="0"/>
              <a:t>유틸리티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흐름제어 - 선택적 재전송 방식(selective-repeat)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875" y="2201225"/>
            <a:ext cx="4202424" cy="2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앞서 다룬 고백N 방식의 약점을 보완한 방식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오류 발생</a:t>
            </a:r>
            <a:endParaRPr sz="12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수신측에서 오류 이전의 패킷에 대한 응답 프레임 전송</a:t>
            </a:r>
            <a:endParaRPr sz="12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오류 패킷 재전송</a:t>
            </a:r>
            <a:endParaRPr sz="12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이전의 긍정 메시지 전송</a:t>
            </a:r>
            <a:endParaRPr sz="1200">
              <a:solidFill>
                <a:schemeClr val="dk1"/>
              </a:solidFill>
            </a:endParaRPr>
          </a:p>
          <a:p>
            <a:pPr marL="457200" lvl="0" indent="-2990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긍정 이후의 패킷 전송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순차적이지 않은 프레임을 재배열하기 위한 버퍼가 필요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장점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버리는 프레임이 없으므로 적은 대역폭으로 전송 가능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단점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구현이 복잡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수신측은 오류 이후 수신되는 데이터에 대해 재정렬이 필요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송신측은 오류데이터를 검색후 재전송 해야한다는 번거로움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흐름제어 - 피기배킹(Piggybacking) 방식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양방향 교차 전송 시</a:t>
            </a:r>
            <a:r>
              <a:rPr lang="ko" sz="1200">
                <a:solidFill>
                  <a:schemeClr val="dk1"/>
                </a:solidFill>
              </a:rPr>
              <a:t> 정보 프레임과 응답 프레임을 각각 전송하는 방식에서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전송 프레임이 모든 역할을 수행할 수 있도록 프레임 구조를 변형시킨 방식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FF0000"/>
                </a:solidFill>
              </a:rPr>
              <a:t>-&gt; 프레임의 전송 횟수 감소</a:t>
            </a: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01" y="2164651"/>
            <a:ext cx="4201200" cy="26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15500"/>
            <a:ext cx="4201200" cy="26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TOE(TCP Offload Engine)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기존 운영체제에서 담당하여 처리되던 TCP/IP 스택을 NIC(Network Interface Controller)에서 처리하여 CPU의 부하를 줄이는 기술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대용량의 네트워크 처리가 필요한 고속 네트워크 환경에서 유용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오버헤드를 일으키는 여러 요소를 NIC에서 처리해 CPU의 자원 사용을 줄임으로써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보다 더 많은 작업을 처리할 수 있도록 하는 목적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NIC : 컴퓨터를 네트워크에 연결하여 통신하기 위해 사용하는 하드웨어 장치 물리 네트워크 인터페이스 혹은 LAN 카드라고도 부름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유틸리티</a:t>
            </a:r>
            <a:endParaRPr sz="275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CMD 에서 사용 가능한 네트워크 관련 유틸리티에 대한 설명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명령어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netstat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ipconfig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ping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tracert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pathping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유틸리티 : 컴퓨터의 동작에 필수적이지는 않지만 부차적인 일부 특정 작업을 수행하는 소프트웨어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컴퓨터 하드웨어, 운영 체제, 응용 소프트웨어를 관리하는 데 도움을 주도록 설계된 프로그램을 말한다.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netstat</a:t>
            </a:r>
            <a:endParaRPr sz="250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&lt;기능&gt; 네트워크 통계를 볼 때 사용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&lt;형식&gt; netstat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출력 형태: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3081"/>
          <a:stretch/>
        </p:blipFill>
        <p:spPr>
          <a:xfrm>
            <a:off x="4279750" y="1188000"/>
            <a:ext cx="4552549" cy="226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6"/>
          <p:cNvGraphicFramePr/>
          <p:nvPr/>
        </p:nvGraphicFramePr>
        <p:xfrm>
          <a:off x="1593300" y="37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{A24A878A-D70C-42D2-9685-C2436B2B939B}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프로토콜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로컬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외부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프로토콜 [TCP/UDP]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로컬 컴퓨터 IP 주소/포트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연결된 원격 컴퓨터 IP 주소/포트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TCP 연결 상태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netstat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포트 미설정 시: *로 표시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311700" y="1555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{A24A878A-D70C-42D2-9685-C2436B2B939B}</a:tableStyleId>
              </a:tblPr>
              <a:tblGrid>
                <a:gridCol w="76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프로토콜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로컬 주소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외부 주소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상태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프로토콜 TCP/UDP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로컬 컴퓨터 IP 주소/포트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연결된 원격 컴퓨터 IP 주소/포트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TCP 연결 상태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Google Shape;153;p27"/>
          <p:cNvGraphicFramePr/>
          <p:nvPr/>
        </p:nvGraphicFramePr>
        <p:xfrm>
          <a:off x="5383500" y="50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{EC48D79D-4D9B-438B-8E00-891B44F90331}</a:tableStyleId>
              </a:tblPr>
              <a:tblGrid>
                <a:gridCol w="98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상태명</a:t>
                      </a:r>
                      <a:endParaRPr sz="15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LISTEN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서버가 연결을 받을 수 있음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SYN_SEND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클라이언트에서 서버로 연결 요청을 시도함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SYN_RECEIVED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서버로부터 연결 요청을 받음 (응답을 받은 상태지만 아직 ACK는 안받음)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ESTABLISHED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세션이 생성됨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FIN_WAIT_1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연결이 종료되고 있음, 원격의 응답은 받을 수 있음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FIN_WAIT_2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클라이언트가 서버로부터 첫 연결 종료에 대한 확인을 받음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CLOSE_WAIT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서버가 클라이언트로부터 첫 연결 종료를 받음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TIMED_WAIT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연결은 종료되었으나, 서버의 수신 보장을 위해 기다리고 있음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LAST_ACK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연결은 종료되고 승인을 기다리는 중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CLOSED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서버가 클라이언트로 ACK를 수신했고, 완전 연결이 종료됨</a:t>
                      </a:r>
                      <a:endParaRPr sz="800"/>
                    </a:p>
                  </a:txBody>
                  <a:tcPr marL="91425" marR="91425" marT="900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t="22067" r="1156" b="65465"/>
          <a:stretch/>
        </p:blipFill>
        <p:spPr>
          <a:xfrm>
            <a:off x="251538" y="1234861"/>
            <a:ext cx="4958725" cy="320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7"/>
          <p:cNvCxnSpPr/>
          <p:nvPr/>
        </p:nvCxnSpPr>
        <p:spPr>
          <a:xfrm>
            <a:off x="4614325" y="2384775"/>
            <a:ext cx="6561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ipconfig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&lt;기능&gt;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TCP/IP 네트워크 설정을 조회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&lt;형식&gt;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ipconfig [옵션]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&lt;옵션&gt;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/all - 모든 브릿지와 네트워크 어댑터까지를 대상으로 조회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/displaydns - DNS Resolver 캐시를 표현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ipconfig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&lt;옵션별 실행 시 표시되는 항목&gt;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기본                                                                          	</a:t>
            </a:r>
            <a:r>
              <a:rPr lang="ko" sz="1500"/>
              <a:t>								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2123725"/>
            <a:ext cx="2882575" cy="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00" y="1983500"/>
            <a:ext cx="2882575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4067700" y="1175875"/>
            <a:ext cx="4764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IPv4 주소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 네트워크에서 장치를 구별하기 위해 부여된 번호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링크-로컬 IPv6 주소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라우터를 통과하지 않는 내부 네트워크에서만 사용되는 IPv6 주소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서브넷 마스크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Network와 Host를 구별하기 위한 번호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255.255.255.0의 각 마디를 2진수 8자리로 표현 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11111111.11111111.11111111.00000000이고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1은 Network IP, 0은 Host IP를 의미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경우 IP 주소를 192.168.0.1/24와 같이 표현하기도 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기본 게이트웨이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패킷의 목적지를 알 수 없을 때 전송되는 기본 경로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ipconfig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&lt;옵션별 실행 시 표시되는 항목&gt;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/all			</a:t>
            </a:r>
            <a:r>
              <a:rPr lang="ko" sz="1500"/>
              <a:t>								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2854300"/>
            <a:ext cx="4030600" cy="2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72" y="1899513"/>
            <a:ext cx="2757475" cy="9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4629825" y="1219200"/>
            <a:ext cx="42741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WINS 프록시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 Internet Name Service의 약자로 컴퓨터 NetBIOS 이름을 IP 주소로 맵핑하는 서비스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물리적 주소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카드마다 부여되는 고유 번호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DHCP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호스트의 IP주소와 각종 TCP/IP 프로토콜의 기본 설정을 클라이언트에게 자동적으로 제공해주는 프로토콜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DHCPv6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DUID(DHCP Unique Identifier) 및 IAID(Identity Association Identifier)</a:t>
            </a:r>
            <a:r>
              <a:rPr lang="ko"/>
              <a:t>로 구성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DUID는 클라이언트 시스템을 식별, IAID는 해당 시스템의 인터페이스를 식별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ipconfig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&lt;옵션별 실행 시 표시되는 항목&gt;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/displaydns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52509"/>
          <a:stretch/>
        </p:blipFill>
        <p:spPr>
          <a:xfrm>
            <a:off x="392375" y="2850000"/>
            <a:ext cx="2427525" cy="15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75" y="1943025"/>
            <a:ext cx="2427525" cy="90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3723525" y="1604375"/>
            <a:ext cx="5265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TTL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2"/>
                </a:solidFill>
                <a:highlight>
                  <a:srgbClr val="FFFFFF"/>
                </a:highlight>
              </a:rPr>
              <a:t>데이터의 유효 기간을 나타내기 위한 방법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2"/>
                </a:solidFill>
                <a:highlight>
                  <a:srgbClr val="FFFFFF"/>
                </a:highlight>
              </a:rPr>
              <a:t>IP 데이터그램이 인터넷 시스템 내에서 존재할 수 있는 시간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2"/>
                </a:solidFill>
                <a:highlight>
                  <a:srgbClr val="FFFFFF"/>
                </a:highlight>
              </a:rPr>
              <a:t>초 단위로 표시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호스트 레코드(=A 레코드)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IPv4 주소를 매칭할 때 사용하는 레코드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도메인이 연결된 웹서버의 IP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AAAA 레코드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IPv6 주소를 매칭하는 레코드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정지 대기 프로토콜(Stop-and-Wait)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단일 프레임 전송 후 전송이 완료될 때까지 대기하는 방식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송신측에서 1개의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프레임</a:t>
            </a:r>
            <a:r>
              <a:rPr lang="ko" sz="1200">
                <a:solidFill>
                  <a:schemeClr val="dk1"/>
                </a:solidFill>
              </a:rPr>
              <a:t>을 송신하고, 수신측에서 수신된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프레임</a:t>
            </a:r>
            <a:r>
              <a:rPr lang="ko" sz="1200">
                <a:solidFill>
                  <a:schemeClr val="dk1"/>
                </a:solidFill>
              </a:rPr>
              <a:t>의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에러</a:t>
            </a:r>
            <a:r>
              <a:rPr lang="ko" sz="1200">
                <a:solidFill>
                  <a:schemeClr val="dk1"/>
                </a:solidFill>
              </a:rPr>
              <a:t> 유무를 판단하여 			송신측에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chemeClr val="dk1"/>
                </a:solidFill>
              </a:rPr>
              <a:t>긍정 응답(ACK)이나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chemeClr val="dk1"/>
                </a:solidFill>
              </a:rPr>
              <a:t>부정 응답(NAK)을 회신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송신측은 수신측으로부터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chemeClr val="dk1"/>
                </a:solidFill>
              </a:rPr>
              <a:t>긍정응답을 수신했을 때에만 다음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프레임</a:t>
            </a:r>
            <a:r>
              <a:rPr lang="ko" sz="1200">
                <a:solidFill>
                  <a:schemeClr val="dk1"/>
                </a:solidFill>
              </a:rPr>
              <a:t>을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전송</a:t>
            </a:r>
            <a:endParaRPr sz="1200">
              <a:solidFill>
                <a:srgbClr val="00008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수신측으로부터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chemeClr val="dk1"/>
                </a:solidFill>
              </a:rPr>
              <a:t>부정응답을 수신하거나, 일정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시간</a:t>
            </a:r>
            <a:r>
              <a:rPr lang="ko" sz="1200">
                <a:solidFill>
                  <a:schemeClr val="dk1"/>
                </a:solidFill>
              </a:rPr>
              <a:t>까지 응답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프레임</a:t>
            </a:r>
            <a:r>
              <a:rPr lang="ko" sz="1200">
                <a:solidFill>
                  <a:schemeClr val="dk1"/>
                </a:solidFill>
              </a:rPr>
              <a:t>을 수신하지 못한 경우 해당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rgbClr val="00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프레임</a:t>
            </a:r>
            <a:r>
              <a:rPr lang="ko" sz="1200">
                <a:solidFill>
                  <a:schemeClr val="dk1"/>
                </a:solidFill>
              </a:rPr>
              <a:t>을 재전송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ping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47400" cy="3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&lt;기능&gt;  ICMP로 메시지를 주고받으면서 상대 장치와의 연결을 확인할 때 사용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&lt;형식&gt;  ping [옵션] [IP 또는 도메인]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&lt;옵션&gt;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-t    :   반복 수행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-n   :   횟수 수행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>
                <a:solidFill>
                  <a:schemeClr val="dk1"/>
                </a:solidFill>
              </a:rPr>
              <a:t>-l    :   패킷 크기 변경하여 수행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00">
                <a:solidFill>
                  <a:srgbClr val="202124"/>
                </a:solidFill>
                <a:highlight>
                  <a:srgbClr val="FFFFFF"/>
                </a:highlight>
              </a:rPr>
              <a:t>ICPM(Internet Control Message Protocol)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00">
                <a:solidFill>
                  <a:srgbClr val="202124"/>
                </a:solidFill>
                <a:highlight>
                  <a:srgbClr val="FFFFFF"/>
                </a:highlight>
              </a:rPr>
              <a:t>인터넷 제어 메시지 프로토콜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2750" y="2709950"/>
            <a:ext cx="4296401" cy="1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tracert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921425"/>
            <a:ext cx="87351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1829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r>
              <a:rPr lang="ko" sz="1829">
                <a:solidFill>
                  <a:schemeClr val="dk1"/>
                </a:solidFill>
              </a:rPr>
              <a:t>&lt;기능&gt;  둘 이상의 라우터가 있을 때, 패킷이 사용하는 경로를 추적</a:t>
            </a:r>
            <a:endParaRPr sz="18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r>
              <a:rPr lang="ko" sz="1829">
                <a:solidFill>
                  <a:schemeClr val="dk1"/>
                </a:solidFill>
              </a:rPr>
              <a:t>ping과 다른 점 : tracert는 자신과 목적지 사이의 라우터에 대한 정보를 알 수 있다.</a:t>
            </a:r>
            <a:endParaRPr sz="18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r>
              <a:rPr lang="ko" sz="1829">
                <a:solidFill>
                  <a:schemeClr val="dk1"/>
                </a:solidFill>
              </a:rPr>
              <a:t>&lt;형식&gt;  tracert [옵션] [</a:t>
            </a:r>
            <a:r>
              <a:rPr lang="ko">
                <a:solidFill>
                  <a:schemeClr val="dk1"/>
                </a:solidFill>
              </a:rPr>
              <a:t>IP 또는 도메인</a:t>
            </a:r>
            <a:r>
              <a:rPr lang="ko" sz="1829">
                <a:solidFill>
                  <a:schemeClr val="dk1"/>
                </a:solidFill>
              </a:rPr>
              <a:t>]</a:t>
            </a:r>
            <a:endParaRPr sz="18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2800"/>
              </a:spcBef>
              <a:spcAft>
                <a:spcPts val="1800"/>
              </a:spcAft>
              <a:buSzPts val="935"/>
              <a:buNone/>
            </a:pPr>
            <a:endParaRPr sz="1530"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r="32777" b="61121"/>
          <a:stretch/>
        </p:blipFill>
        <p:spPr>
          <a:xfrm>
            <a:off x="340925" y="3054675"/>
            <a:ext cx="5103375" cy="11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tracert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r="32777" b="61121"/>
          <a:stretch/>
        </p:blipFill>
        <p:spPr>
          <a:xfrm>
            <a:off x="413575" y="1122250"/>
            <a:ext cx="5103375" cy="118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34"/>
          <p:cNvGraphicFramePr/>
          <p:nvPr/>
        </p:nvGraphicFramePr>
        <p:xfrm>
          <a:off x="413575" y="2311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{A24A878A-D70C-42D2-9685-C2436B2B939B}</a:tableStyleId>
              </a:tblPr>
              <a:tblGrid>
                <a:gridCol w="15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홉 번호(라우터)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/>
                        <a:t>RTT1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/>
                        <a:t>RTT2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/>
                        <a:t>RTT3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/>
                        <a:t>도메인, IP주소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34"/>
          <p:cNvSpPr txBox="1"/>
          <p:nvPr/>
        </p:nvSpPr>
        <p:spPr>
          <a:xfrm>
            <a:off x="413575" y="2927425"/>
            <a:ext cx="69819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RTT(Rount Trip Time) : 목적지에 도착 후 컴퓨터로 돌아오는 왕복 시간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도메인, IP주소 : 라우터의 IP주소, 도메인 주소도 확인해서 있으면 표시함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pathping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&lt;기능&gt; tracert + ping, 라우터 경유 + 연결상태 확인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&lt;형식&gt; pathping [옵션] [</a:t>
            </a:r>
            <a:r>
              <a:rPr lang="ko">
                <a:solidFill>
                  <a:schemeClr val="dk1"/>
                </a:solidFill>
              </a:rPr>
              <a:t>IP 또는 도메인</a:t>
            </a:r>
            <a:r>
              <a:rPr lang="ko"/>
              <a:t>]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t="39591"/>
          <a:stretch/>
        </p:blipFill>
        <p:spPr>
          <a:xfrm>
            <a:off x="3289270" y="2222950"/>
            <a:ext cx="4487130" cy="27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 rotWithShape="1">
          <a:blip r:embed="rId4">
            <a:alphaModFix/>
          </a:blip>
          <a:srcRect r="40758" b="59988"/>
          <a:stretch/>
        </p:blipFill>
        <p:spPr>
          <a:xfrm>
            <a:off x="465875" y="2222950"/>
            <a:ext cx="2823400" cy="1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</a:rPr>
              <a:t>한국 위키백과 슬라이딩 윈도 항목 : </a:t>
            </a:r>
            <a:r>
              <a:rPr lang="ko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https://ko.wikipedia.org/wiki/슬라이딩_윈도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</a:rPr>
              <a:t>ChocoPeanut 의 ITstory (Tistory Blog) : </a:t>
            </a:r>
            <a:r>
              <a:rPr lang="ko" sz="15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https://copycode.tistory.com/74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</a:rPr>
              <a:t>Piggybacking 설명 - A.T.S Mucha : </a:t>
            </a:r>
            <a:r>
              <a:rPr lang="ko" sz="15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https://atsequence.tistory.com/18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</a:rPr>
              <a:t>goodgid의 블로그 : </a:t>
            </a:r>
            <a:r>
              <a:rPr lang="ko" sz="15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https://goodgid.github.io/Error-Flow-Control/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야생강아지의 블로그 : </a:t>
            </a:r>
            <a:r>
              <a:rPr lang="ko" sz="1500" u="sng">
                <a:solidFill>
                  <a:schemeClr val="hlink"/>
                </a:solidFill>
                <a:hlinkClick r:id="rId7"/>
              </a:rPr>
              <a:t>http://wildpup.cafe24.com/archives/469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정보통신 기술 용어 해설 : </a:t>
            </a:r>
            <a:r>
              <a:rPr lang="ko" sz="1500" u="sng">
                <a:solidFill>
                  <a:schemeClr val="hlink"/>
                </a:solidFill>
                <a:hlinkClick r:id="rId8"/>
              </a:rPr>
              <a:t>http://www.ktword.co.kr/abbr_view.php?m_temp1=1469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chemeClr val="lt1"/>
                </a:highlight>
              </a:rPr>
              <a:t>TOE 설명 - 보물창고 (Naver Blog) : </a:t>
            </a:r>
            <a:r>
              <a:rPr lang="ko" sz="1500" u="sng">
                <a:solidFill>
                  <a:schemeClr val="accent5"/>
                </a:solidFill>
                <a:highlight>
                  <a:schemeClr val="lt1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https://blog.naver.com/hymne/220945826028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서브넷마스크 설명 - Limky 삽질블로그 : </a:t>
            </a:r>
            <a:r>
              <a:rPr lang="ko" sz="1500" u="sng">
                <a:solidFill>
                  <a:schemeClr val="hlink"/>
                </a:solidFill>
                <a:hlinkClick r:id="rId10"/>
              </a:rPr>
              <a:t>https://limkydev.tistory.com/166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링크-로컬 주소 설명 - 이쿠의 슬기로운 개발생활 : </a:t>
            </a:r>
            <a:r>
              <a:rPr lang="ko" sz="1500" u="sng">
                <a:solidFill>
                  <a:schemeClr val="hlink"/>
                </a:solidFill>
                <a:hlinkClick r:id="rId11"/>
              </a:rPr>
              <a:t>https://ikcoo.tistory.com/120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WINS 설명 - Forsenergy : </a:t>
            </a:r>
            <a:r>
              <a:rPr lang="ko" sz="1500" u="sng">
                <a:solidFill>
                  <a:schemeClr val="hlink"/>
                </a:solidFill>
                <a:hlinkClick r:id="rId12"/>
              </a:rPr>
              <a:t>https://forsenergy.com/ko-kr/features/html/2ffe2b46-984f-43a9-a74f-c92ea85f7e57.htm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DHCP 설명 - Oracle Solaris : </a:t>
            </a:r>
            <a:r>
              <a:rPr lang="ko" sz="1500" u="sng">
                <a:solidFill>
                  <a:schemeClr val="hlink"/>
                </a:solidFill>
                <a:hlinkClick r:id="rId13"/>
              </a:rPr>
              <a:t>https://docs.oracle.com/cd/E26925_01/html/E25873/geflo.html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/>
        </p:nvSpPr>
        <p:spPr>
          <a:xfrm>
            <a:off x="2878650" y="938400"/>
            <a:ext cx="406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/>
              <a:t>감사합니다</a:t>
            </a:r>
            <a:endParaRPr sz="4800" b="1"/>
          </a:p>
        </p:txBody>
      </p:sp>
      <p:sp>
        <p:nvSpPr>
          <p:cNvPr id="230" name="Google Shape;230;p37"/>
          <p:cNvSpPr txBox="1"/>
          <p:nvPr/>
        </p:nvSpPr>
        <p:spPr>
          <a:xfrm>
            <a:off x="2356550" y="31115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슬라이딩 윈도우 프로토콜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두 호스트간 패킷 흐름을 제어하기 위한 통신 프로토콜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02122"/>
                </a:solidFill>
                <a:highlight>
                  <a:srgbClr val="FFFFFF"/>
                </a:highlight>
              </a:rPr>
              <a:t>정상 전송에 대한 확인을 받지 않고도 다수의 패킷을 전송 가능 하다.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02122"/>
                </a:solidFill>
                <a:highlight>
                  <a:srgbClr val="FFFFFF"/>
                </a:highlight>
              </a:rPr>
              <a:t>-&gt; 매번 전송한 패킷에 대해 확인을 받아야만 하는 정지 대기(Stop-and-Wait) 프로토콜에 비해 네트워크의 효율적 사용 가능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0000"/>
                </a:solidFill>
              </a:rPr>
              <a:t>데이터 링크 계층, TCP 프로토콜과 같이 패킷의 신뢰성 있는 전달이 필요한 경우 사용</a:t>
            </a:r>
            <a:endParaRPr sz="12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연속형 전송방식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슬라이딩 윈도우 프로토콜의 작동 원리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윈도우(버퍼)의 크기 지정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윈도우(버퍼)의 크기만큼 패킷 전송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수신측에서 긍정 답신이 온 경우 전송 완료처리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다음 패킷으로 슬라이딩(이동)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부정응답(NAK)이 온경우 해당 패킷을 오류 처리 방식에 따라 재전송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400" y="1198875"/>
            <a:ext cx="3337550" cy="24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 프레임과 송수신측간 용어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24175"/>
            <a:ext cx="8520600" cy="399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chemeClr val="lt1"/>
                </a:highlight>
              </a:rPr>
              <a:t>ACK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- 긍정 응답 프레임	(Positive Acknowledgement)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전송 데이터가 </a:t>
            </a:r>
            <a:r>
              <a:rPr lang="ko" sz="1200" b="1">
                <a:solidFill>
                  <a:srgbClr val="FF0000"/>
                </a:solidFill>
                <a:highlight>
                  <a:schemeClr val="lt1"/>
                </a:highlight>
              </a:rPr>
              <a:t>올바르게 도착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했음을 회신하는 용도로 사용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전송 방향: 수신측 -&gt; 송신측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chemeClr val="lt1"/>
                </a:highlight>
              </a:rPr>
              <a:t>NAK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- 부정 응답 프레임	(Negative Acknowledgment)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전송 데이터가 </a:t>
            </a:r>
            <a:r>
              <a:rPr lang="ko" sz="1200" b="1">
                <a:solidFill>
                  <a:srgbClr val="FF0000"/>
                </a:solidFill>
                <a:highlight>
                  <a:schemeClr val="lt1"/>
                </a:highlight>
              </a:rPr>
              <a:t>깨진 상태로 도착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했음을 회신하는 용도로 사용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전송 방향: 수신측 -&gt; 송신측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회신을 받은 송식측은 원래의 데이터를 재전송하여 오류를 복구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송신측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SWS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윈도 크기 (패킷 버퍼의 크기) 	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(Send Window Size)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LAR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마지막으로 확인받은 패킷의 번호 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(Last Acknowledgement Received)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LFS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마지막으로 보낸 패킷의 번호	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(Last Frame Sent)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수신측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RWS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윈도 크기				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(Receive Window Size)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LAF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수신할 수 있는 마지막 패킷의 번호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(Last Acceptable Frame)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LFR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	- 마지막으로 수신한 패킷의 번호		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(Last Frame Received)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윈도우 크기 : 연속 전송 가능한 버퍼의 크기 ( 프레임 개수 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패킷이 긍정 응답을 받지 않고도 연속적으로 보낼 수 있는 버퍼의 크기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송신은 하였으나 긍정 응답을 받지 못한 패킷이 윈도우에 포함(NAK 수신 혹은 응답 프레임 미수신)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네트워크 상태에 따라 가변적으로 변화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 번호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프레임 별로 부여되는 일련의 번호로, 수신 호스트와 송신 호스트가 정보 프레임을 구별하기 위해서 사용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highlight>
                  <a:schemeClr val="lt1"/>
                </a:highlight>
              </a:rPr>
              <a:t>지정 방식 : 0부터 임의의 최대값까지 순환 방식</a:t>
            </a:r>
            <a:r>
              <a:rPr lang="ko" sz="1300" b="1">
                <a:solidFill>
                  <a:schemeClr val="dk1"/>
                </a:solidFill>
              </a:rPr>
              <a:t>으로 부여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이때 </a:t>
            </a:r>
            <a:r>
              <a:rPr lang="ko" sz="1200" b="1">
                <a:solidFill>
                  <a:schemeClr val="dk1"/>
                </a:solidFill>
              </a:rPr>
              <a:t>송신 윈도우의 크기가 더 클 경우</a:t>
            </a:r>
            <a:r>
              <a:rPr lang="ko" sz="1200">
                <a:solidFill>
                  <a:schemeClr val="dk1"/>
                </a:solidFill>
              </a:rPr>
              <a:t> 순서 번호가 겹치는 현상 발생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FF0000"/>
                </a:solidFill>
              </a:rPr>
              <a:t>따라서 순서 번호의 최대값은 송신 윈도우 크기보다 크거나 같아야 함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54375" y="3259925"/>
            <a:ext cx="25752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크기 ≤ 순서 번호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크기 &gt; 순서 번호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3806975" y="32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{A24A878A-D70C-42D2-9685-C2436B2B939B}</a:tableStyleId>
              </a:tblPr>
              <a:tblGrid>
                <a:gridCol w="3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19"/>
          <p:cNvSpPr/>
          <p:nvPr/>
        </p:nvSpPr>
        <p:spPr>
          <a:xfrm>
            <a:off x="4586125" y="3203325"/>
            <a:ext cx="2337300" cy="50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806975" y="425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{A24A878A-D70C-42D2-9685-C2436B2B939B}</a:tableStyleId>
              </a:tblPr>
              <a:tblGrid>
                <a:gridCol w="3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Google Shape;97;p19"/>
          <p:cNvSpPr/>
          <p:nvPr/>
        </p:nvSpPr>
        <p:spPr>
          <a:xfrm>
            <a:off x="4196550" y="4193925"/>
            <a:ext cx="3506100" cy="50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연속형 전송의 흐름 제어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ACK(긍정 응답) 프레임을 받지 않고 여러 프레임을 연속으로 전송할 수 있는 방식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오류 발생이 적은 환경에서 효율적으로 작동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송/수신 호스트간 물리적인 거리 차이로 인해 상대적으로 프레임의 전송 시간이 오래 걸리게 되는 환경일 시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정지-대기 프로토콜을 이용해 단일 프레임 전송 시 전송효율이 떨어짐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-&gt; 이를 보완하기 위해 윈도우 크기를 늘려서 ACK 프레임의 미수신 상황에서도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여러 정보 프레임을 연속으로 저장할 수 있도록 한것이 연속형 전송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전송된 프레임 일부에 발생한 오류 처리 방법은 </a:t>
            </a:r>
            <a:r>
              <a:rPr lang="ko" sz="1200" b="1">
                <a:solidFill>
                  <a:srgbClr val="FF0000"/>
                </a:solidFill>
              </a:rPr>
              <a:t>고백N(Go-Back-N) 방식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 b="1">
                <a:solidFill>
                  <a:srgbClr val="FF0000"/>
                </a:solidFill>
              </a:rPr>
              <a:t>선택적 재전송 방식</a:t>
            </a:r>
            <a:r>
              <a:rPr lang="ko" sz="1200">
                <a:solidFill>
                  <a:schemeClr val="dk1"/>
                </a:solidFill>
              </a:rPr>
              <a:t>이 있음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흐름제어 - 고백N(Go-Back-N) 방식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프레임을 전송 후, 송신측이 NAK를 받으면 해당 프레임과 이후 프레임을 재전송하는 방식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장점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구현이 간단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수신데이터에 대해서 정렬하지 않아도 됨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오류 발생시 이후 패킷에 응답 프레임을 전송하지 않아도 됨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단점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오류 발생시 이후 패킷은 버리고 재전송해야 함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(그림의 경우 13, 14번 프레임)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-&gt; 오류율이 높은 경우 대역폭 소모가 커 비효율적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00" y="2201138"/>
            <a:ext cx="4201200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화면 슬라이드 쇼(16:9)</PresentationFormat>
  <Paragraphs>316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네트워크</vt:lpstr>
      <vt:lpstr>정지 대기 프로토콜(Stop-and-Wait)</vt:lpstr>
      <vt:lpstr>슬라이딩 윈도우 프로토콜</vt:lpstr>
      <vt:lpstr>슬라이딩 윈도우 프로토콜의 작동 원리</vt:lpstr>
      <vt:lpstr>응답 프레임과 송수신측간 용어</vt:lpstr>
      <vt:lpstr>윈도우</vt:lpstr>
      <vt:lpstr>순서 번호 </vt:lpstr>
      <vt:lpstr>연속형 전송의 흐름 제어 </vt:lpstr>
      <vt:lpstr>흐름제어 - 고백N(Go-Back-N) 방식 </vt:lpstr>
      <vt:lpstr>흐름제어 - 선택적 재전송 방식(selective-repeat) </vt:lpstr>
      <vt:lpstr>흐름제어 - 피기배킹(Piggybacking) 방식 </vt:lpstr>
      <vt:lpstr>TOE(TCP Offload Engine)</vt:lpstr>
      <vt:lpstr>유틸리티</vt:lpstr>
      <vt:lpstr>netstat</vt:lpstr>
      <vt:lpstr>netstat</vt:lpstr>
      <vt:lpstr>ipconfig</vt:lpstr>
      <vt:lpstr>ipconfig</vt:lpstr>
      <vt:lpstr>ipconfig</vt:lpstr>
      <vt:lpstr>ipconfig</vt:lpstr>
      <vt:lpstr>ping</vt:lpstr>
      <vt:lpstr>tracert</vt:lpstr>
      <vt:lpstr>tracert </vt:lpstr>
      <vt:lpstr>pathping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</dc:title>
  <cp:lastModifiedBy>PORO</cp:lastModifiedBy>
  <cp:revision>1</cp:revision>
  <dcterms:modified xsi:type="dcterms:W3CDTF">2022-05-12T16:08:21Z</dcterms:modified>
</cp:coreProperties>
</file>