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FAD94-4685-4108-9BE1-9E5008D9EAFB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806A-2B24-478F-9500-C9E7A7400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18E57-C9BC-4299-BAA4-5BBBDED0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E79F5-1A62-4708-BC77-BA59F68FE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C6334-5912-4677-B968-D22045E0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682D5-9479-4836-8F0F-57C68431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DEA78-5E34-4852-B9F0-2CC5CFA0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2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3E6A-E236-457A-8F8B-4A810176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3C1EE0-A6B4-4EF6-8509-3C04CD00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CB5EF-27B8-4783-B358-B4F80B58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58AA-2183-4084-AB26-D79517A4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CDF31-A8E6-401D-AC1A-A3227F11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6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EB9650-F3F1-4A64-A2FC-DFC49CA0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F4BD7-C057-4839-A21F-F59A83CF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AB43E-7269-42EE-91E4-2089D256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DC756-82EA-43B4-965F-5E3BC25C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082B8-5F38-4F5D-927E-414C08E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9837D-869B-4287-8A38-F913D6CC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629E0-FA53-4C59-9DD3-614AB969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9C75C-F8AB-4DC8-97AF-61A580D9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1FEA8-765B-431C-890B-B358618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CA0A-B4AC-43D8-A388-4B4CBA97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7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E6D45-5F2E-4144-A4A1-DD7C8E09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9898E-D337-4C5A-A579-C92FD8CB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D454D-AB31-47CA-BC43-B2814443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84ADC-6C68-481F-B55D-2AD42250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A0F7A-D292-4144-8A15-1E35C43A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20B8B-5382-4603-9A33-CB63CF71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3A9B-7A74-4EDE-B15D-AEC8848A3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92F9C-1186-4E83-A628-D2EF34D63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4921A-57BF-4B40-B5A4-3FD21C58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03726-2EFA-4273-91E3-699AD0EA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9FBF0-597A-40A9-AD80-BF19B73B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C502-6D20-4425-B4A0-8F7C64A0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72EC1-F128-4F53-8EC7-468FEC4D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4D7B5-3A84-4C49-9C4E-EF0C9796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37E27-9670-425B-AA14-8D0CBDC9D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88E99-DE31-4DC9-82AA-8D09D36E6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C179A-907C-4F63-8999-61304190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05F7E0-1669-4984-9DC4-5973D180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FDA7E-77C9-4718-ACE3-1240D311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DB4FA-2C5C-43C1-BFB8-43E6EF4F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31A98-1F27-40CA-8C7D-DE6133EF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77EA8-2049-4353-BED4-344CB2AB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07-7A59-43EA-916B-9A4166C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7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B5A02E-13B6-4840-B3E8-09C5FEBD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DA5D1-FC97-448E-BD6A-B126FEFC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75D9D8-CE47-40FA-960D-487960E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3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620A-1284-4FD2-9649-322628D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B5AE7-9C41-40EF-A747-C119497C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CB0E2-E2EF-414E-B2C6-190FE8560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1C88C-D934-4CF0-B2A2-DC5F2517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999E9-78CB-46AF-9805-A42A6E98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BF8A2-C6B1-47EB-8FE6-F9592CF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46D62-8AC0-4105-B9E6-D338F66C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0E7A2-9A54-4312-BE7B-5209DDC8E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0D4FF-7FDC-469B-9A90-799B70549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57469-4494-4A81-BF21-F9861758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A233E-DA05-436A-B72C-7CF99423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E8199-5F0C-473D-9BC6-5DC7FA01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9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C9969-51A9-4E5B-AFA4-FA300370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8B6D4-40D9-4CC6-A339-6B66232C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93123-E4E4-46E3-B515-59A9849A8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6107-FF98-4543-A72C-0A9FC33466B6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78F17-5433-41FA-8E55-32297489F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E4CE9-5763-4CCE-8C61-0F4371C87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2A60-690C-425B-9397-48EB11FD4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0D60F-7654-455B-B375-5BCC350E3582}"/>
              </a:ext>
            </a:extLst>
          </p:cNvPr>
          <p:cNvSpPr txBox="1"/>
          <p:nvPr/>
        </p:nvSpPr>
        <p:spPr>
          <a:xfrm>
            <a:off x="4251585" y="1870387"/>
            <a:ext cx="3759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돋움" panose="020B0600000101010101" pitchFamily="50" charset="-127"/>
              </a:rPr>
              <a:t>인공지능 겨울</a:t>
            </a:r>
            <a:endParaRPr lang="en-US" altLang="ko-KR" sz="4400" dirty="0">
              <a:latin typeface="+mj-lt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11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10792-BE03-453E-A3B7-7FC7368E5A8F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2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169C7-5E48-4FCC-AB39-9128225FD26A}"/>
              </a:ext>
            </a:extLst>
          </p:cNvPr>
          <p:cNvSpPr txBox="1"/>
          <p:nvPr/>
        </p:nvSpPr>
        <p:spPr>
          <a:xfrm>
            <a:off x="790833" y="1794350"/>
            <a:ext cx="220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rgbClr val="555555"/>
                </a:solidFill>
                <a:effectLst/>
                <a:latin typeface="Noto Sans KR"/>
              </a:rPr>
              <a:t>Cyc </a:t>
            </a:r>
            <a:r>
              <a:rPr lang="ko-KR" altLang="en-US" sz="2800" b="0" i="0" dirty="0">
                <a:solidFill>
                  <a:srgbClr val="555555"/>
                </a:solidFill>
                <a:effectLst/>
                <a:latin typeface="Noto Sans KR"/>
              </a:rPr>
              <a:t>프로젝트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35C2A-2ACF-4FAD-BA6E-D8F5291186CE}"/>
              </a:ext>
            </a:extLst>
          </p:cNvPr>
          <p:cNvSpPr txBox="1"/>
          <p:nvPr/>
        </p:nvSpPr>
        <p:spPr>
          <a:xfrm>
            <a:off x="1248033" y="2336783"/>
            <a:ext cx="10194324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지식을 컴퓨터에 입력하여 인공지능 분야에 문제들을 해결하려 했던 프로젝트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ea typeface="돋움" panose="020B0600000101010101" pitchFamily="50" charset="-127"/>
              </a:rPr>
              <a:t>CycL</a:t>
            </a:r>
            <a:r>
              <a:rPr lang="en-US" altLang="ko-KR" sz="2000" dirty="0">
                <a:ea typeface="돋움" panose="020B0600000101010101" pitchFamily="50" charset="-127"/>
              </a:rPr>
              <a:t> </a:t>
            </a:r>
            <a:r>
              <a:rPr lang="ko-KR" altLang="en-US" sz="2000" dirty="0">
                <a:ea typeface="돋움" panose="020B0600000101010101" pitchFamily="50" charset="-127"/>
              </a:rPr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6584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54369-2AEB-49DE-88D2-31F70A4F3DDB}"/>
              </a:ext>
            </a:extLst>
          </p:cNvPr>
          <p:cNvSpPr txBox="1"/>
          <p:nvPr/>
        </p:nvSpPr>
        <p:spPr>
          <a:xfrm>
            <a:off x="790833" y="179435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555555"/>
                </a:solidFill>
                <a:effectLst/>
                <a:latin typeface="Noto Sans KR"/>
              </a:rPr>
              <a:t>신경망 재조명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5DA1D-4546-482A-959B-E3BDCC4C41EA}"/>
              </a:ext>
            </a:extLst>
          </p:cNvPr>
          <p:cNvSpPr txBox="1"/>
          <p:nvPr/>
        </p:nvSpPr>
        <p:spPr>
          <a:xfrm>
            <a:off x="1248033" y="2336783"/>
            <a:ext cx="10194324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02122"/>
                </a:solidFill>
                <a:effectLst/>
              </a:rPr>
              <a:t>Hopfield net :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새로운 신경망 형태</a:t>
            </a:r>
            <a:endParaRPr lang="en-US" altLang="ko-K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돋움" panose="020B0600000101010101" pitchFamily="50" charset="-127"/>
              </a:rPr>
              <a:t>Backpropagation</a:t>
            </a:r>
            <a:r>
              <a:rPr lang="en-US" altLang="ko-KR" sz="2000" dirty="0">
                <a:solidFill>
                  <a:srgbClr val="20212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en-US" sz="2000" dirty="0" err="1">
                <a:solidFill>
                  <a:srgbClr val="20212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역전파</a:t>
            </a:r>
            <a:r>
              <a:rPr lang="en-US" altLang="ko-KR" sz="2000" dirty="0">
                <a:solidFill>
                  <a:srgbClr val="202122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) : </a:t>
            </a:r>
            <a:r>
              <a:rPr lang="ko-KR" altLang="en-US" sz="2000" dirty="0">
                <a:solidFill>
                  <a:srgbClr val="202122"/>
                </a:solidFill>
                <a:latin typeface="+mj-ea"/>
                <a:ea typeface="+mj-ea"/>
              </a:rPr>
              <a:t>신경망을 개선하기 위한 새로운 방법</a:t>
            </a:r>
            <a:endParaRPr lang="en-US" altLang="ko-KR" sz="2000" dirty="0">
              <a:solidFill>
                <a:srgbClr val="202122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02122"/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rgbClr val="20212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=&gt; 1</a:t>
            </a:r>
            <a:r>
              <a:rPr lang="ko-KR" altLang="en-US" sz="2000" dirty="0">
                <a:solidFill>
                  <a:srgbClr val="20212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 겨울 이후 버려졌던 신경망 이론을 복구</a:t>
            </a:r>
            <a:endParaRPr lang="en-US" altLang="ko-KR" sz="2000" dirty="0">
              <a:solidFill>
                <a:srgbClr val="202122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5F910-E7DB-4A5C-81DB-A49A6EDD5ACB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2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</p:spTree>
    <p:extLst>
      <p:ext uri="{BB962C8B-B14F-4D97-AF65-F5344CB8AC3E}">
        <p14:creationId xmlns:p14="http://schemas.microsoft.com/office/powerpoint/2010/main" val="248328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9664E-84A4-4F5E-A0E8-704524D5594D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2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BAE63-30E8-4EB2-BA1A-6D53F93C3F5B}"/>
              </a:ext>
            </a:extLst>
          </p:cNvPr>
          <p:cNvSpPr txBox="1"/>
          <p:nvPr/>
        </p:nvSpPr>
        <p:spPr>
          <a:xfrm>
            <a:off x="1207232" y="2199131"/>
            <a:ext cx="4427449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ea typeface="돋움" panose="020B0600000101010101" pitchFamily="50" charset="-127"/>
              </a:rPr>
              <a:t>이 시점 인공지능은 전문가의 지식들을 컴퓨터에 저장하고 추론하던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>
                <a:ea typeface="돋움" panose="020B0600000101010101" pitchFamily="50" charset="-127"/>
              </a:rPr>
              <a:t>지식표현의 시대</a:t>
            </a:r>
          </a:p>
        </p:txBody>
      </p:sp>
      <p:pic>
        <p:nvPicPr>
          <p:cNvPr id="2050" name="Picture 2" descr="컴퓨터관리 기본상식 지식 : 네이버 블로그">
            <a:extLst>
              <a:ext uri="{FF2B5EF4-FFF2-40B4-BE49-F238E27FC236}">
                <a16:creationId xmlns:a16="http://schemas.microsoft.com/office/drawing/2014/main" id="{2BA2EA87-A5C4-45E8-9C7A-3C1C6C43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6" y="1703341"/>
            <a:ext cx="4427449" cy="34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0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5368C-85D0-46A2-B7E6-3F583E2EFE8D}"/>
              </a:ext>
            </a:extLst>
          </p:cNvPr>
          <p:cNvSpPr txBox="1"/>
          <p:nvPr/>
        </p:nvSpPr>
        <p:spPr>
          <a:xfrm>
            <a:off x="676626" y="564292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2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겨울 </a:t>
            </a:r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(1987 ~ 1993)</a:t>
            </a:r>
            <a:endParaRPr lang="ko-KR" altLang="en-US" sz="3200" dirty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FBD0C-3605-491D-A7C3-6AA1133F7711}"/>
              </a:ext>
            </a:extLst>
          </p:cNvPr>
          <p:cNvSpPr txBox="1"/>
          <p:nvPr/>
        </p:nvSpPr>
        <p:spPr>
          <a:xfrm>
            <a:off x="790833" y="179435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555555"/>
                </a:solidFill>
                <a:effectLst/>
                <a:latin typeface="Noto Sans KR"/>
              </a:rPr>
              <a:t>기술적 문제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17B68-9AFD-4D8B-BDF9-0D4B359D67FE}"/>
              </a:ext>
            </a:extLst>
          </p:cNvPr>
          <p:cNvSpPr txBox="1"/>
          <p:nvPr/>
        </p:nvSpPr>
        <p:spPr>
          <a:xfrm>
            <a:off x="1248033" y="2336783"/>
            <a:ext cx="10194324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돋움" panose="020B0600000101010101" pitchFamily="50" charset="-127"/>
              </a:rPr>
              <a:t>Overfitting(</a:t>
            </a:r>
            <a:r>
              <a:rPr lang="ko-KR" altLang="en-US" sz="2000" dirty="0" err="1">
                <a:ea typeface="돋움" panose="020B0600000101010101" pitchFamily="50" charset="-127"/>
              </a:rPr>
              <a:t>과적합</a:t>
            </a:r>
            <a:r>
              <a:rPr lang="en-US" altLang="ko-KR" sz="2000" dirty="0">
                <a:ea typeface="돋움" panose="020B0600000101010101" pitchFamily="50" charset="-127"/>
              </a:rPr>
              <a:t>) : </a:t>
            </a:r>
            <a:r>
              <a:rPr lang="ko-KR" altLang="en-US" sz="2000" dirty="0">
                <a:ea typeface="돋움" panose="020B0600000101010101" pitchFamily="50" charset="-127"/>
              </a:rPr>
              <a:t>기계학습에서 학습 데이터를 과하게 학습하는 현상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돋움" panose="020B0600000101010101" pitchFamily="50" charset="-127"/>
              </a:rPr>
              <a:t>Vanishing gradient(</a:t>
            </a:r>
            <a:r>
              <a:rPr lang="ko-KR" altLang="en-US" sz="2000" dirty="0">
                <a:ea typeface="돋움" panose="020B0600000101010101" pitchFamily="50" charset="-127"/>
              </a:rPr>
              <a:t>기울기 소실</a:t>
            </a:r>
            <a:r>
              <a:rPr lang="en-US" altLang="ko-KR" sz="2000" dirty="0">
                <a:ea typeface="돋움" panose="020B0600000101010101" pitchFamily="50" charset="-127"/>
              </a:rPr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돋움" panose="020B0600000101010101" pitchFamily="50" charset="-127"/>
              </a:rPr>
              <a:t>Local Minimum, Local Maximum(</a:t>
            </a:r>
            <a:r>
              <a:rPr lang="ko-KR" altLang="en-US" sz="2000" dirty="0" err="1">
                <a:ea typeface="돋움" panose="020B0600000101010101" pitchFamily="50" charset="-127"/>
              </a:rPr>
              <a:t>극값</a:t>
            </a:r>
            <a:r>
              <a:rPr lang="en-US" altLang="ko-KR" sz="2000" dirty="0">
                <a:ea typeface="돋움" panose="020B0600000101010101" pitchFamily="50" charset="-127"/>
              </a:rPr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58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82216-D18E-4987-91D1-386F93361D61}"/>
              </a:ext>
            </a:extLst>
          </p:cNvPr>
          <p:cNvSpPr txBox="1"/>
          <p:nvPr/>
        </p:nvSpPr>
        <p:spPr>
          <a:xfrm>
            <a:off x="676626" y="564292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2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겨울 </a:t>
            </a:r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(1987 ~ 1993)</a:t>
            </a:r>
            <a:endParaRPr lang="ko-KR" altLang="en-US" sz="3200" dirty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7DD2F-F9F0-49FB-B1FD-36254115D2D5}"/>
              </a:ext>
            </a:extLst>
          </p:cNvPr>
          <p:cNvSpPr txBox="1"/>
          <p:nvPr/>
        </p:nvSpPr>
        <p:spPr>
          <a:xfrm>
            <a:off x="790833" y="1794350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555555"/>
                </a:solidFill>
                <a:effectLst/>
                <a:latin typeface="Noto Sans KR"/>
              </a:rPr>
              <a:t>전문가 시스템의 한계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11010-EED7-4E87-B7F8-D049CC6F3756}"/>
              </a:ext>
            </a:extLst>
          </p:cNvPr>
          <p:cNvSpPr txBox="1"/>
          <p:nvPr/>
        </p:nvSpPr>
        <p:spPr>
          <a:xfrm>
            <a:off x="1248033" y="2336783"/>
            <a:ext cx="10194324" cy="149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존재하는 데이터에 대한 정보만 확인 가능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성능 부족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4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95F19-955B-4E08-B149-7B9090EB1F09}"/>
              </a:ext>
            </a:extLst>
          </p:cNvPr>
          <p:cNvSpPr txBox="1"/>
          <p:nvPr/>
        </p:nvSpPr>
        <p:spPr>
          <a:xfrm>
            <a:off x="676626" y="564292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2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겨울 </a:t>
            </a:r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(1987 ~ 1993)</a:t>
            </a:r>
            <a:endParaRPr lang="ko-KR" altLang="en-US" sz="3200" dirty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164BA-30B2-47A6-BAE3-A91ACF875C0F}"/>
              </a:ext>
            </a:extLst>
          </p:cNvPr>
          <p:cNvSpPr txBox="1"/>
          <p:nvPr/>
        </p:nvSpPr>
        <p:spPr>
          <a:xfrm>
            <a:off x="790833" y="179435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555555"/>
                </a:solidFill>
                <a:effectLst/>
                <a:latin typeface="Noto Sans KR"/>
              </a:rPr>
              <a:t>경제적 문제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83C80-DACE-4FBF-A9B1-FF2F2F17F4A1}"/>
              </a:ext>
            </a:extLst>
          </p:cNvPr>
          <p:cNvSpPr txBox="1"/>
          <p:nvPr/>
        </p:nvSpPr>
        <p:spPr>
          <a:xfrm>
            <a:off x="1248033" y="2336783"/>
            <a:ext cx="10194324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성능이 급격히 좋아진 데스크탑 회사들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전문가 시스템의 비싼 유지비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버블 경제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자금 지원 중단</a:t>
            </a:r>
          </a:p>
        </p:txBody>
      </p:sp>
    </p:spTree>
    <p:extLst>
      <p:ext uri="{BB962C8B-B14F-4D97-AF65-F5344CB8AC3E}">
        <p14:creationId xmlns:p14="http://schemas.microsoft.com/office/powerpoint/2010/main" val="416735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A0DB4-933D-4D82-843A-0BBDB3EB5CAC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3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69BD8-899F-4A19-B052-BA85D62986F0}"/>
              </a:ext>
            </a:extLst>
          </p:cNvPr>
          <p:cNvSpPr txBox="1"/>
          <p:nvPr/>
        </p:nvSpPr>
        <p:spPr>
          <a:xfrm>
            <a:off x="790833" y="179435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555555"/>
                </a:solidFill>
                <a:effectLst/>
                <a:latin typeface="Noto Sans KR"/>
              </a:rPr>
              <a:t>머신 러닝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F133B-5CD1-4AA4-B866-69EBFBEF5C27}"/>
              </a:ext>
            </a:extLst>
          </p:cNvPr>
          <p:cNvSpPr txBox="1"/>
          <p:nvPr/>
        </p:nvSpPr>
        <p:spPr>
          <a:xfrm>
            <a:off x="923027" y="2387104"/>
            <a:ext cx="10581114" cy="118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대량의 데이터와 알고리즘을 이용하여 인공지능을 학습시켜 작업 수행 방법을 익히는 것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인공지능을 구현하는 구체적 접근 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A7F2C-AAC0-4B4A-B2B7-2180A1AAF8A0}"/>
              </a:ext>
            </a:extLst>
          </p:cNvPr>
          <p:cNvSpPr txBox="1"/>
          <p:nvPr/>
        </p:nvSpPr>
        <p:spPr>
          <a:xfrm>
            <a:off x="790833" y="381728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>
                <a:solidFill>
                  <a:srgbClr val="555555"/>
                </a:solidFill>
                <a:effectLst/>
                <a:latin typeface="Noto Sans KR"/>
              </a:rPr>
              <a:t>딥러닝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823B8-ECB9-4377-9A41-09CCCCB4F063}"/>
              </a:ext>
            </a:extLst>
          </p:cNvPr>
          <p:cNvSpPr txBox="1"/>
          <p:nvPr/>
        </p:nvSpPr>
        <p:spPr>
          <a:xfrm>
            <a:off x="923027" y="4340504"/>
            <a:ext cx="10581114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인공신경망에서 발전한 형태의 인공지능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완전한 머신 러닝을 실현하는 기술</a:t>
            </a:r>
          </a:p>
        </p:txBody>
      </p:sp>
    </p:spTree>
    <p:extLst>
      <p:ext uri="{BB962C8B-B14F-4D97-AF65-F5344CB8AC3E}">
        <p14:creationId xmlns:p14="http://schemas.microsoft.com/office/powerpoint/2010/main" val="4096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D88B8-15D0-40C7-AE2D-F5216544998F}"/>
              </a:ext>
            </a:extLst>
          </p:cNvPr>
          <p:cNvSpPr txBox="1"/>
          <p:nvPr/>
        </p:nvSpPr>
        <p:spPr>
          <a:xfrm>
            <a:off x="676626" y="56429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인공지능 겨울이란</a:t>
            </a:r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?</a:t>
            </a:r>
            <a:endParaRPr lang="ko-KR" altLang="en-US" sz="3200" dirty="0">
              <a:latin typeface="+mj-lt"/>
              <a:ea typeface="돋움체" panose="020B0609000101010101" pitchFamily="49" charset="-127"/>
            </a:endParaRPr>
          </a:p>
        </p:txBody>
      </p:sp>
      <p:pic>
        <p:nvPicPr>
          <p:cNvPr id="1026" name="Picture 2" descr="2. AI(인공지능)의 발전 역사 - 1부 : 네이버 블로그">
            <a:extLst>
              <a:ext uri="{FF2B5EF4-FFF2-40B4-BE49-F238E27FC236}">
                <a16:creationId xmlns:a16="http://schemas.microsoft.com/office/drawing/2014/main" id="{44DFF90C-7888-4914-A4F1-4A34249F1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1"/>
            <a:ext cx="5605263" cy="356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577AF-282F-46E8-BBCC-F61AD382817A}"/>
              </a:ext>
            </a:extLst>
          </p:cNvPr>
          <p:cNvSpPr txBox="1"/>
          <p:nvPr/>
        </p:nvSpPr>
        <p:spPr>
          <a:xfrm>
            <a:off x="790833" y="2303082"/>
            <a:ext cx="4967416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붐을 맞던 인공지능 연구가 여러 가지 문제로 인하여 연구개발에 부진해지는 시기를 의미</a:t>
            </a:r>
          </a:p>
        </p:txBody>
      </p:sp>
    </p:spTree>
    <p:extLst>
      <p:ext uri="{BB962C8B-B14F-4D97-AF65-F5344CB8AC3E}">
        <p14:creationId xmlns:p14="http://schemas.microsoft.com/office/powerpoint/2010/main" val="250025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C50DA-1AF1-4908-B409-2655173BA7A3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1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D3285-5507-4033-9F12-D265E8ED786F}"/>
              </a:ext>
            </a:extLst>
          </p:cNvPr>
          <p:cNvSpPr txBox="1"/>
          <p:nvPr/>
        </p:nvSpPr>
        <p:spPr>
          <a:xfrm>
            <a:off x="790833" y="1794350"/>
            <a:ext cx="4081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+mj-lt"/>
                <a:ea typeface="돋움체" panose="020B0609000101010101" pitchFamily="49" charset="-127"/>
              </a:rPr>
              <a:t>튜링테스트</a:t>
            </a:r>
            <a:r>
              <a:rPr lang="en-US" altLang="ko-KR" sz="2800" dirty="0">
                <a:latin typeface="+mj-lt"/>
                <a:ea typeface="돋움체" panose="020B0609000101010101" pitchFamily="49" charset="-127"/>
              </a:rPr>
              <a:t> (Turing Test)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A930E-34C9-4E1C-A1D9-35F346241780}"/>
              </a:ext>
            </a:extLst>
          </p:cNvPr>
          <p:cNvSpPr txBox="1"/>
          <p:nvPr/>
        </p:nvSpPr>
        <p:spPr>
          <a:xfrm>
            <a:off x="1248033" y="2336783"/>
            <a:ext cx="4967416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돋움" panose="020B0600000101010101" pitchFamily="50" charset="-127"/>
              </a:rPr>
              <a:t>앨런 튜링이 제안한 시험</a:t>
            </a:r>
            <a:endParaRPr lang="en-US" altLang="ko-KR" sz="2000" dirty="0">
              <a:latin typeface="+mj-lt"/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돋움" panose="020B0600000101010101" pitchFamily="50" charset="-127"/>
              </a:rPr>
              <a:t>기계가 얼마나 인간과 비슷하게 대화할 수 있는지에 대해 기계에 지능이 존재하는지 판별하고자 하는 시험</a:t>
            </a:r>
          </a:p>
        </p:txBody>
      </p:sp>
      <p:pic>
        <p:nvPicPr>
          <p:cNvPr id="2052" name="Picture 4" descr="튜링테스트 : 네이버 블로그">
            <a:extLst>
              <a:ext uri="{FF2B5EF4-FFF2-40B4-BE49-F238E27FC236}">
                <a16:creationId xmlns:a16="http://schemas.microsoft.com/office/drawing/2014/main" id="{FB6CBE95-10D4-472F-AC24-83D5BC6E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682" y="2055960"/>
            <a:ext cx="4571485" cy="32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8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72ACB-E5D6-43E5-AE4B-FA61DA090F86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1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48129-7F52-4B37-A66E-A9434714075A}"/>
              </a:ext>
            </a:extLst>
          </p:cNvPr>
          <p:cNvSpPr txBox="1"/>
          <p:nvPr/>
        </p:nvSpPr>
        <p:spPr>
          <a:xfrm>
            <a:off x="676626" y="1769637"/>
            <a:ext cx="7424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lt"/>
                <a:ea typeface="돋움체" panose="020B0609000101010101" pitchFamily="49" charset="-127"/>
              </a:rPr>
              <a:t>인공지능</a:t>
            </a:r>
            <a:r>
              <a:rPr lang="en-US" altLang="ko-KR" sz="2800" dirty="0">
                <a:latin typeface="+mj-lt"/>
                <a:ea typeface="돋움체" panose="020B0609000101010101" pitchFamily="49" charset="-127"/>
              </a:rPr>
              <a:t> (Artificial Intelligence) </a:t>
            </a:r>
            <a:r>
              <a:rPr lang="ko-KR" altLang="en-US" sz="2800" dirty="0">
                <a:latin typeface="+mj-lt"/>
                <a:ea typeface="돋움체" panose="020B0609000101010101" pitchFamily="49" charset="-127"/>
              </a:rPr>
              <a:t>용어 탄생</a:t>
            </a:r>
            <a:endParaRPr lang="en-US" altLang="ko-KR" sz="2800" dirty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F4E7-FBBE-4F17-88E2-22065F318D6C}"/>
              </a:ext>
            </a:extLst>
          </p:cNvPr>
          <p:cNvSpPr txBox="1"/>
          <p:nvPr/>
        </p:nvSpPr>
        <p:spPr>
          <a:xfrm>
            <a:off x="676626" y="2548112"/>
            <a:ext cx="717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lt"/>
                <a:ea typeface="돋움체" panose="020B0609000101010101" pitchFamily="49" charset="-127"/>
              </a:rPr>
              <a:t>최초의 인공신경망 </a:t>
            </a:r>
            <a:r>
              <a:rPr lang="ko-KR" altLang="en-US" sz="2800" dirty="0" err="1">
                <a:latin typeface="+mj-lt"/>
                <a:ea typeface="돋움체" panose="020B0609000101010101" pitchFamily="49" charset="-127"/>
              </a:rPr>
              <a:t>퍼셉트론</a:t>
            </a:r>
            <a:r>
              <a:rPr lang="en-US" altLang="ko-KR" sz="2800" dirty="0">
                <a:latin typeface="+mj-lt"/>
                <a:ea typeface="돋움체" panose="020B0609000101010101" pitchFamily="49" charset="-127"/>
              </a:rPr>
              <a:t>(Perceptron)</a:t>
            </a:r>
          </a:p>
        </p:txBody>
      </p:sp>
      <p:pic>
        <p:nvPicPr>
          <p:cNvPr id="3074" name="Picture 2" descr="머신러닝] - 단층 퍼셉트론(Single-layer Perceptron)">
            <a:extLst>
              <a:ext uri="{FF2B5EF4-FFF2-40B4-BE49-F238E27FC236}">
                <a16:creationId xmlns:a16="http://schemas.microsoft.com/office/drawing/2014/main" id="{DF50BE14-6C34-4E2F-8535-085B5B81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2" y="3429000"/>
            <a:ext cx="4238368" cy="26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CA3C8-727D-4549-B930-1D2FF8A62027}"/>
              </a:ext>
            </a:extLst>
          </p:cNvPr>
          <p:cNvSpPr txBox="1"/>
          <p:nvPr/>
        </p:nvSpPr>
        <p:spPr>
          <a:xfrm>
            <a:off x="5634680" y="4038290"/>
            <a:ext cx="5634681" cy="149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돋움" panose="020B0600000101010101" pitchFamily="50" charset="-127"/>
              </a:rPr>
              <a:t>프랑크 </a:t>
            </a:r>
            <a:r>
              <a:rPr lang="ko-KR" altLang="en-US" sz="2000" dirty="0" err="1">
                <a:latin typeface="+mj-lt"/>
                <a:ea typeface="돋움" panose="020B0600000101010101" pitchFamily="50" charset="-127"/>
              </a:rPr>
              <a:t>로젠블라트에</a:t>
            </a:r>
            <a:r>
              <a:rPr lang="ko-KR" altLang="en-US" sz="2000" dirty="0">
                <a:latin typeface="+mj-lt"/>
                <a:ea typeface="돋움" panose="020B0600000101010101" pitchFamily="50" charset="-127"/>
              </a:rPr>
              <a:t> 의해 고안</a:t>
            </a:r>
            <a:endParaRPr lang="en-US" altLang="ko-KR" sz="2000" dirty="0">
              <a:latin typeface="+mj-lt"/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돋움" panose="020B0600000101010101" pitchFamily="50" charset="-127"/>
              </a:rPr>
              <a:t>다수의 신호를 </a:t>
            </a:r>
            <a:r>
              <a:rPr lang="ko-KR" altLang="en-US" sz="2000" dirty="0" err="1">
                <a:latin typeface="+mj-lt"/>
                <a:ea typeface="돋움" panose="020B0600000101010101" pitchFamily="50" charset="-127"/>
              </a:rPr>
              <a:t>입력받아</a:t>
            </a:r>
            <a:r>
              <a:rPr lang="ko-KR" altLang="en-US" sz="2000" dirty="0">
                <a:latin typeface="+mj-lt"/>
                <a:ea typeface="돋움" panose="020B0600000101010101" pitchFamily="50" charset="-127"/>
              </a:rPr>
              <a:t> 하나의 신호를 출력</a:t>
            </a:r>
            <a:endParaRPr lang="en-US" altLang="ko-KR" sz="2000" dirty="0">
              <a:latin typeface="+mj-lt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90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27C68-B342-49B0-B121-B71CC876281C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1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D5A96-E770-444A-9E91-35ED9D27DFBE}"/>
              </a:ext>
            </a:extLst>
          </p:cNvPr>
          <p:cNvSpPr txBox="1"/>
          <p:nvPr/>
        </p:nvSpPr>
        <p:spPr>
          <a:xfrm>
            <a:off x="1207232" y="2199131"/>
            <a:ext cx="4427449" cy="226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ea typeface="돋움" panose="020B0600000101010101" pitchFamily="50" charset="-127"/>
              </a:rPr>
              <a:t>이 시점 인공지능은 퍼즐이나 간단한 수학의 정리를 증명할 수 있는 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>
                <a:ea typeface="돋움" panose="020B0600000101010101" pitchFamily="50" charset="-127"/>
              </a:rPr>
              <a:t>추론과 탐색의 시대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D3D827-3388-4581-B83D-9E86F793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01" y="1548395"/>
            <a:ext cx="2723635" cy="37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1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앉아있는, 검은색, 사진, 테이블이(가) 표시된 사진&#10;&#10;자동 생성된 설명">
            <a:extLst>
              <a:ext uri="{FF2B5EF4-FFF2-40B4-BE49-F238E27FC236}">
                <a16:creationId xmlns:a16="http://schemas.microsoft.com/office/drawing/2014/main" id="{6CD416B3-159C-4774-B5A6-D20B3AB6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58" y="1861848"/>
            <a:ext cx="5099439" cy="3828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A21DE-9177-4946-A3B7-EA247E1F68F7}"/>
              </a:ext>
            </a:extLst>
          </p:cNvPr>
          <p:cNvSpPr txBox="1"/>
          <p:nvPr/>
        </p:nvSpPr>
        <p:spPr>
          <a:xfrm>
            <a:off x="676626" y="564292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1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겨울 </a:t>
            </a:r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(1974 ~ 1980)</a:t>
            </a:r>
            <a:endParaRPr lang="ko-KR" altLang="en-US" sz="3200" dirty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9FE85-0045-45C2-8780-FF4BC8BC2298}"/>
              </a:ext>
            </a:extLst>
          </p:cNvPr>
          <p:cNvSpPr txBox="1"/>
          <p:nvPr/>
        </p:nvSpPr>
        <p:spPr>
          <a:xfrm>
            <a:off x="676626" y="1732565"/>
            <a:ext cx="521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돋움체" panose="020B0609000101010101" pitchFamily="49" charset="-127"/>
              </a:rPr>
              <a:t>미국 </a:t>
            </a:r>
            <a:r>
              <a:rPr lang="en-US" altLang="ko-KR" sz="2800" dirty="0">
                <a:ea typeface="돋움체" panose="020B0609000101010101" pitchFamily="49" charset="-127"/>
              </a:rPr>
              <a:t>ALPAC </a:t>
            </a:r>
            <a:r>
              <a:rPr lang="ko-KR" altLang="en-US" sz="2800" dirty="0">
                <a:ea typeface="돋움체" panose="020B0609000101010101" pitchFamily="49" charset="-127"/>
              </a:rPr>
              <a:t>보고서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C0233-A9A8-4387-8DEA-196830D593F0}"/>
              </a:ext>
            </a:extLst>
          </p:cNvPr>
          <p:cNvSpPr txBox="1"/>
          <p:nvPr/>
        </p:nvSpPr>
        <p:spPr>
          <a:xfrm>
            <a:off x="923027" y="2387104"/>
            <a:ext cx="4967416" cy="30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인공지능 기술에 큰 실망감을 안겨주었다는 보고서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인공지능 연구에 자금 지원을 줄이게 됨</a:t>
            </a:r>
          </a:p>
        </p:txBody>
      </p:sp>
    </p:spTree>
    <p:extLst>
      <p:ext uri="{BB962C8B-B14F-4D97-AF65-F5344CB8AC3E}">
        <p14:creationId xmlns:p14="http://schemas.microsoft.com/office/powerpoint/2010/main" val="32731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문과생도 이해하는 딥러닝 (1) - 퍼셉트론 Perceptron">
            <a:extLst>
              <a:ext uri="{FF2B5EF4-FFF2-40B4-BE49-F238E27FC236}">
                <a16:creationId xmlns:a16="http://schemas.microsoft.com/office/drawing/2014/main" id="{21BF880F-B766-4378-B134-51E155A2C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52" y="4018429"/>
            <a:ext cx="6940296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92B17-7010-4E7F-B701-D1FA6CA4B967}"/>
              </a:ext>
            </a:extLst>
          </p:cNvPr>
          <p:cNvSpPr txBox="1"/>
          <p:nvPr/>
        </p:nvSpPr>
        <p:spPr>
          <a:xfrm>
            <a:off x="676626" y="1769637"/>
            <a:ext cx="4794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ea typeface="돋움체" panose="020B0609000101010101" pitchFamily="49" charset="-127"/>
              </a:rPr>
              <a:t>퍼셉트론</a:t>
            </a:r>
            <a:r>
              <a:rPr lang="en-US" altLang="ko-KR" sz="2800" dirty="0">
                <a:ea typeface="돋움체" panose="020B0609000101010101" pitchFamily="49" charset="-127"/>
              </a:rPr>
              <a:t>(Perceptron)</a:t>
            </a:r>
            <a:r>
              <a:rPr lang="ko-KR" altLang="en-US" sz="2800" dirty="0">
                <a:ea typeface="돋움체" panose="020B0609000101010101" pitchFamily="49" charset="-127"/>
              </a:rPr>
              <a:t>의 비판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E6FE-D019-4D64-951A-221AC96C0416}"/>
              </a:ext>
            </a:extLst>
          </p:cNvPr>
          <p:cNvSpPr txBox="1"/>
          <p:nvPr/>
        </p:nvSpPr>
        <p:spPr>
          <a:xfrm>
            <a:off x="676626" y="564292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1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겨울 </a:t>
            </a:r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(1974 ~ 1980)</a:t>
            </a:r>
            <a:endParaRPr lang="ko-KR" altLang="en-US" sz="3200" dirty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7C2F2-0EA2-4851-A2FD-1739AC38133D}"/>
              </a:ext>
            </a:extLst>
          </p:cNvPr>
          <p:cNvSpPr txBox="1"/>
          <p:nvPr/>
        </p:nvSpPr>
        <p:spPr>
          <a:xfrm>
            <a:off x="923027" y="2387104"/>
            <a:ext cx="10581114" cy="149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ea typeface="돋움" panose="020B0600000101010101" pitchFamily="50" charset="-127"/>
              </a:rPr>
              <a:t>퍼셉트론을</a:t>
            </a:r>
            <a:r>
              <a:rPr lang="ko-KR" altLang="en-US" sz="2000" dirty="0">
                <a:ea typeface="돋움" panose="020B0600000101010101" pitchFamily="50" charset="-127"/>
              </a:rPr>
              <a:t> 선형으로 표시하여 </a:t>
            </a:r>
            <a:r>
              <a:rPr lang="en-US" altLang="ko-KR" sz="2000" dirty="0">
                <a:ea typeface="돋움" panose="020B0600000101010101" pitchFamily="50" charset="-127"/>
              </a:rPr>
              <a:t>OR, AND, NAND </a:t>
            </a:r>
            <a:r>
              <a:rPr lang="ko-KR" altLang="en-US" sz="2000" dirty="0">
                <a:ea typeface="돋움" panose="020B0600000101010101" pitchFamily="50" charset="-127"/>
              </a:rPr>
              <a:t>연산은 분류할 수 있지만 </a:t>
            </a:r>
            <a:r>
              <a:rPr lang="en-US" altLang="ko-KR" sz="2000" dirty="0">
                <a:ea typeface="돋움" panose="020B0600000101010101" pitchFamily="50" charset="-127"/>
              </a:rPr>
              <a:t>XOR</a:t>
            </a:r>
            <a:r>
              <a:rPr lang="ko-KR" altLang="en-US" sz="2000" dirty="0">
                <a:ea typeface="돋움" panose="020B0600000101010101" pitchFamily="50" charset="-127"/>
              </a:rPr>
              <a:t> 연산은 분류가 불가능 함</a:t>
            </a:r>
          </a:p>
        </p:txBody>
      </p:sp>
    </p:spTree>
    <p:extLst>
      <p:ext uri="{BB962C8B-B14F-4D97-AF65-F5344CB8AC3E}">
        <p14:creationId xmlns:p14="http://schemas.microsoft.com/office/powerpoint/2010/main" val="13921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8EB4D-1B61-4909-A642-E593CCD98A58}"/>
              </a:ext>
            </a:extLst>
          </p:cNvPr>
          <p:cNvSpPr txBox="1"/>
          <p:nvPr/>
        </p:nvSpPr>
        <p:spPr>
          <a:xfrm>
            <a:off x="676626" y="564292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1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겨울 </a:t>
            </a:r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(1974 ~ 1980)</a:t>
            </a:r>
            <a:endParaRPr lang="ko-KR" altLang="en-US" sz="3200" dirty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FD772-244D-4FF8-B140-1100DB958E6E}"/>
              </a:ext>
            </a:extLst>
          </p:cNvPr>
          <p:cNvSpPr txBox="1"/>
          <p:nvPr/>
        </p:nvSpPr>
        <p:spPr>
          <a:xfrm>
            <a:off x="953724" y="2297985"/>
            <a:ext cx="10284551" cy="226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ea typeface="돋움체" panose="020B0609000101010101" pitchFamily="49" charset="-127"/>
              </a:rPr>
              <a:t>퍼셉트론</a:t>
            </a:r>
            <a:r>
              <a:rPr lang="ko-KR" altLang="en-US" sz="2000" dirty="0" err="1">
                <a:ea typeface="돋움" panose="020B0600000101010101" pitchFamily="50" charset="-127"/>
              </a:rPr>
              <a:t>의</a:t>
            </a:r>
            <a:r>
              <a:rPr lang="ko-KR" altLang="en-US" sz="2000" dirty="0">
                <a:ea typeface="돋움" panose="020B0600000101010101" pitchFamily="50" charset="-127"/>
              </a:rPr>
              <a:t> 한계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연구의 결과물에 대한 부진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자금의 지원 중단</a:t>
            </a:r>
          </a:p>
        </p:txBody>
      </p:sp>
    </p:spTree>
    <p:extLst>
      <p:ext uri="{BB962C8B-B14F-4D97-AF65-F5344CB8AC3E}">
        <p14:creationId xmlns:p14="http://schemas.microsoft.com/office/powerpoint/2010/main" val="127954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91F96-6C5D-413F-AF8E-1A28C7F5E4EB}"/>
              </a:ext>
            </a:extLst>
          </p:cNvPr>
          <p:cNvSpPr txBox="1"/>
          <p:nvPr/>
        </p:nvSpPr>
        <p:spPr>
          <a:xfrm>
            <a:off x="676626" y="564292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돋움체" panose="020B0609000101010101" pitchFamily="49" charset="-127"/>
              </a:rPr>
              <a:t>2</a:t>
            </a:r>
            <a:r>
              <a:rPr lang="ko-KR" altLang="en-US" sz="3200" dirty="0">
                <a:latin typeface="+mj-lt"/>
                <a:ea typeface="돋움체" panose="020B0609000101010101" pitchFamily="49" charset="-127"/>
              </a:rPr>
              <a:t>차 인공지능 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720BD-009B-4054-92B3-BFD22C0C72E6}"/>
              </a:ext>
            </a:extLst>
          </p:cNvPr>
          <p:cNvSpPr txBox="1"/>
          <p:nvPr/>
        </p:nvSpPr>
        <p:spPr>
          <a:xfrm>
            <a:off x="790833" y="1794350"/>
            <a:ext cx="582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돋움체" panose="020B0609000101010101" pitchFamily="49" charset="-127"/>
              </a:rPr>
              <a:t>전문가 시스템</a:t>
            </a:r>
            <a:r>
              <a:rPr lang="en-US" altLang="ko-KR" sz="2800" dirty="0">
                <a:ea typeface="돋움체" panose="020B0609000101010101" pitchFamily="49" charset="-127"/>
              </a:rPr>
              <a:t>(Expert System) </a:t>
            </a:r>
            <a:r>
              <a:rPr lang="ko-KR" altLang="en-US" sz="2800" dirty="0">
                <a:ea typeface="돋움체" panose="020B0609000101010101" pitchFamily="49" charset="-127"/>
              </a:rPr>
              <a:t>등장</a:t>
            </a:r>
            <a:endParaRPr lang="en-US" altLang="ko-KR" sz="2800" dirty="0"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8F381-6D5F-4BF7-85A1-2B4CD26048BB}"/>
              </a:ext>
            </a:extLst>
          </p:cNvPr>
          <p:cNvSpPr txBox="1"/>
          <p:nvPr/>
        </p:nvSpPr>
        <p:spPr>
          <a:xfrm>
            <a:off x="1248033" y="2336783"/>
            <a:ext cx="10194324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인간이 전문적인 지식을 정리하여 컴퓨터에 기억시켜 일반인도 전문지식을 이용할 수 있도록 하는 시스템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돋움" panose="020B0600000101010101" pitchFamily="50" charset="-127"/>
              </a:rPr>
              <a:t>최초 전문가 시스템 </a:t>
            </a:r>
            <a:r>
              <a:rPr lang="ko-KR" altLang="en-US" sz="2000" dirty="0" err="1">
                <a:ea typeface="돋움" panose="020B0600000101010101" pitchFamily="50" charset="-127"/>
              </a:rPr>
              <a:t>덴드랄</a:t>
            </a:r>
            <a:r>
              <a:rPr lang="en-US" altLang="ko-KR" sz="2000" dirty="0">
                <a:ea typeface="돋움" panose="020B0600000101010101" pitchFamily="50" charset="-127"/>
              </a:rPr>
              <a:t>(</a:t>
            </a:r>
            <a:r>
              <a:rPr lang="en-US" altLang="ko-KR" sz="2000" dirty="0" err="1">
                <a:ea typeface="돋움" panose="020B0600000101010101" pitchFamily="50" charset="-127"/>
              </a:rPr>
              <a:t>Dendral</a:t>
            </a:r>
            <a:r>
              <a:rPr lang="en-US" altLang="ko-KR" sz="2000" dirty="0">
                <a:ea typeface="돋움" panose="020B0600000101010101" pitchFamily="50" charset="-127"/>
              </a:rPr>
              <a:t>)</a:t>
            </a:r>
            <a:endParaRPr lang="ko-KR" altLang="en-US" sz="2000" dirty="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61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368</Words>
  <Application>Microsoft Office PowerPoint</Application>
  <PresentationFormat>와이드스크린</PresentationFormat>
  <Paragraphs>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누누와가족들</dc:creator>
  <cp:lastModifiedBy>누누와가족들</cp:lastModifiedBy>
  <cp:revision>46</cp:revision>
  <dcterms:created xsi:type="dcterms:W3CDTF">2021-06-25T08:09:54Z</dcterms:created>
  <dcterms:modified xsi:type="dcterms:W3CDTF">2021-06-27T13:17:02Z</dcterms:modified>
</cp:coreProperties>
</file>