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9" r:id="rId3"/>
    <p:sldId id="262" r:id="rId4"/>
    <p:sldId id="283" r:id="rId5"/>
    <p:sldId id="284" r:id="rId6"/>
    <p:sldId id="294" r:id="rId7"/>
    <p:sldId id="271" r:id="rId8"/>
    <p:sldId id="285" r:id="rId9"/>
    <p:sldId id="290" r:id="rId10"/>
    <p:sldId id="291" r:id="rId11"/>
    <p:sldId id="292" r:id="rId12"/>
    <p:sldId id="266" r:id="rId13"/>
    <p:sldId id="297" r:id="rId14"/>
    <p:sldId id="298" r:id="rId15"/>
    <p:sldId id="299" r:id="rId16"/>
    <p:sldId id="295" r:id="rId17"/>
    <p:sldId id="274" r:id="rId18"/>
    <p:sldId id="287" r:id="rId19"/>
    <p:sldId id="288" r:id="rId20"/>
    <p:sldId id="286" r:id="rId21"/>
    <p:sldId id="279" r:id="rId22"/>
    <p:sldId id="280" r:id="rId23"/>
    <p:sldId id="289" r:id="rId24"/>
    <p:sldId id="277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963"/>
    <a:srgbClr val="1B3C33"/>
    <a:srgbClr val="1B3C35"/>
    <a:srgbClr val="D2B4A9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900" dirty="0">
                <a:solidFill>
                  <a:srgbClr val="F3D5BB"/>
                </a:solidFill>
              </a:rPr>
              <a:t>게임 제작팀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8800" dirty="0"/>
              <a:t>라이브러리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레퍼런스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/>
              <a:t>정적 라이브러리</a:t>
            </a:r>
            <a:r>
              <a:rPr lang="en-US" altLang="ko-KR" dirty="0"/>
              <a:t>(lib)</a:t>
            </a:r>
            <a:r>
              <a:rPr lang="ko-KR" altLang="en-US" dirty="0"/>
              <a:t>의 장단점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4F17C-5697-4396-B6F2-7A93166B13CB}"/>
              </a:ext>
            </a:extLst>
          </p:cNvPr>
          <p:cNvSpPr/>
          <p:nvPr/>
        </p:nvSpPr>
        <p:spPr>
          <a:xfrm>
            <a:off x="1535501" y="1549718"/>
            <a:ext cx="9368287" cy="4513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바이너리 파일이 실행 파일에 들어 있기 때문에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실행 파일의 크기가 커질 수 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같은 코드를 가진 여러 프로그램을 실행할 경우 코드가 중복이 되어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그만큼 메모리를 낭비할 수도 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라이브러리 변경이 필요할 시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en-US" dirty="0" err="1">
                <a:solidFill>
                  <a:srgbClr val="2A5963"/>
                </a:solidFill>
              </a:rPr>
              <a:t>재컴파일</a:t>
            </a:r>
            <a:r>
              <a:rPr lang="ko-KR" altLang="en-US" dirty="0">
                <a:solidFill>
                  <a:srgbClr val="2A5963"/>
                </a:solidFill>
              </a:rPr>
              <a:t> 없이 수정하기 힘들다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그렇기 때문에 변경된 라이브러리만 재배포하면 안되고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프로그램을 다시 컴파일하여 배포 해야 한다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B915F-576A-4CA9-A725-E1FDC5303CB6}"/>
              </a:ext>
            </a:extLst>
          </p:cNvPr>
          <p:cNvSpPr txBox="1"/>
          <p:nvPr/>
        </p:nvSpPr>
        <p:spPr>
          <a:xfrm>
            <a:off x="1673525" y="1682151"/>
            <a:ext cx="2242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2A5963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8621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/>
              <a:t>정적 라이브러리</a:t>
            </a:r>
            <a:r>
              <a:rPr lang="en-US" altLang="ko-KR" dirty="0"/>
              <a:t>(lib)</a:t>
            </a:r>
            <a:r>
              <a:rPr lang="ko-KR" altLang="en-US" dirty="0"/>
              <a:t>의 </a:t>
            </a:r>
            <a:r>
              <a:rPr lang="ko-KR" altLang="en-US" dirty="0" err="1"/>
              <a:t>이식성</a:t>
            </a:r>
            <a:r>
              <a:rPr lang="ko-KR" altLang="en-US" dirty="0"/>
              <a:t> 문제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4F17C-5697-4396-B6F2-7A93166B13CB}"/>
              </a:ext>
            </a:extLst>
          </p:cNvPr>
          <p:cNvSpPr/>
          <p:nvPr/>
        </p:nvSpPr>
        <p:spPr>
          <a:xfrm>
            <a:off x="1535501" y="1549718"/>
            <a:ext cx="9368287" cy="4513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A5963"/>
                </a:solidFill>
              </a:rPr>
              <a:t>플랫폼에 따라 실행 바이너리</a:t>
            </a:r>
            <a:r>
              <a:rPr lang="en-US" altLang="ko-KR" dirty="0">
                <a:solidFill>
                  <a:srgbClr val="2A5963"/>
                </a:solidFill>
              </a:rPr>
              <a:t>(exe)</a:t>
            </a:r>
            <a:r>
              <a:rPr lang="ko-KR" altLang="en-US" dirty="0">
                <a:solidFill>
                  <a:srgbClr val="2A5963"/>
                </a:solidFill>
              </a:rPr>
              <a:t>를 생성하는 시점에는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해당 아키텍처에 대한 바이너리가 항상 필요하므로</a:t>
            </a:r>
            <a:r>
              <a:rPr lang="en-US" altLang="ko-KR" dirty="0">
                <a:solidFill>
                  <a:srgbClr val="2A5963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rgbClr val="2A5963"/>
                </a:solidFill>
              </a:rPr>
              <a:t>    </a:t>
            </a:r>
            <a:r>
              <a:rPr lang="ko-KR" altLang="en-US" dirty="0">
                <a:solidFill>
                  <a:srgbClr val="2A5963"/>
                </a:solidFill>
              </a:rPr>
              <a:t>이식성이 매우 좋다 라고 보기는 어렵다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en-US" altLang="ko-KR" dirty="0">
                <a:solidFill>
                  <a:srgbClr val="2A5963"/>
                </a:solidFill>
              </a:rPr>
              <a:t>    </a:t>
            </a:r>
            <a:r>
              <a:rPr lang="ko-KR" altLang="en-US" dirty="0">
                <a:solidFill>
                  <a:srgbClr val="2A5963"/>
                </a:solidFill>
              </a:rPr>
              <a:t>예를 들어 </a:t>
            </a:r>
            <a:r>
              <a:rPr lang="en-US" altLang="ko-KR" dirty="0">
                <a:solidFill>
                  <a:srgbClr val="2A5963"/>
                </a:solidFill>
              </a:rPr>
              <a:t>32bit </a:t>
            </a:r>
            <a:r>
              <a:rPr lang="ko-KR" altLang="en-US" dirty="0">
                <a:solidFill>
                  <a:srgbClr val="2A5963"/>
                </a:solidFill>
              </a:rPr>
              <a:t>시스템에 맞는 실행 파일을 생성할 때는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정적 라이브러리도 </a:t>
            </a:r>
            <a:r>
              <a:rPr lang="en-US" altLang="ko-KR" dirty="0">
                <a:solidFill>
                  <a:srgbClr val="2A5963"/>
                </a:solidFill>
              </a:rPr>
              <a:t>32</a:t>
            </a:r>
            <a:r>
              <a:rPr lang="ko-KR" altLang="en-US" dirty="0">
                <a:solidFill>
                  <a:srgbClr val="2A5963"/>
                </a:solidFill>
              </a:rPr>
              <a:t>비트로 </a:t>
            </a:r>
            <a:r>
              <a:rPr lang="ko-KR" altLang="en-US" dirty="0" err="1">
                <a:solidFill>
                  <a:srgbClr val="2A5963"/>
                </a:solidFill>
              </a:rPr>
              <a:t>빌드된</a:t>
            </a:r>
            <a:r>
              <a:rPr lang="ko-KR" altLang="en-US" dirty="0">
                <a:solidFill>
                  <a:srgbClr val="2A5963"/>
                </a:solidFill>
              </a:rPr>
              <a:t> 바이너리가 필요하며</a:t>
            </a:r>
            <a:r>
              <a:rPr lang="en-US" altLang="ko-KR" dirty="0">
                <a:solidFill>
                  <a:srgbClr val="2A5963"/>
                </a:solidFill>
              </a:rPr>
              <a:t>,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en-US" altLang="ko-KR" dirty="0">
                <a:solidFill>
                  <a:srgbClr val="2A5963"/>
                </a:solidFill>
              </a:rPr>
              <a:t>    64bit</a:t>
            </a:r>
            <a:r>
              <a:rPr lang="ko-KR" altLang="en-US" dirty="0">
                <a:solidFill>
                  <a:srgbClr val="2A5963"/>
                </a:solidFill>
              </a:rPr>
              <a:t> 시스템 바이너리 생성 시에도 동일하게 때문에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결국 이식성이 좋다고 보기는 어렵다는 이야기입니다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29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11" y="664485"/>
            <a:ext cx="9129713" cy="567808"/>
          </a:xfrm>
        </p:spPr>
        <p:txBody>
          <a:bodyPr/>
          <a:lstStyle/>
          <a:p>
            <a:r>
              <a:rPr lang="ko-KR" altLang="en-US" sz="2400" dirty="0"/>
              <a:t>정적 라이브러리의 적용사례</a:t>
            </a:r>
            <a:endParaRPr lang="en-US" altLang="ko-KR" sz="2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B77DC9-D530-4E65-8CFA-4D973B99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93" y="1273235"/>
            <a:ext cx="6156950" cy="50812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37D5D-7A59-432C-80D7-AC6826CDF418}"/>
              </a:ext>
            </a:extLst>
          </p:cNvPr>
          <p:cNvSpPr txBox="1"/>
          <p:nvPr/>
        </p:nvSpPr>
        <p:spPr>
          <a:xfrm>
            <a:off x="8212346" y="75563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A5963"/>
                </a:solidFill>
              </a:rPr>
              <a:t>발표자 </a:t>
            </a:r>
            <a:r>
              <a:rPr lang="en-US" altLang="ko-KR" dirty="0">
                <a:solidFill>
                  <a:srgbClr val="2A5963"/>
                </a:solidFill>
              </a:rPr>
              <a:t>: </a:t>
            </a:r>
            <a:r>
              <a:rPr lang="ko-KR" altLang="en-US" dirty="0">
                <a:solidFill>
                  <a:srgbClr val="2A5963"/>
                </a:solidFill>
              </a:rPr>
              <a:t>정은지</a:t>
            </a:r>
          </a:p>
        </p:txBody>
      </p:sp>
    </p:spTree>
    <p:extLst>
      <p:ext uri="{BB962C8B-B14F-4D97-AF65-F5344CB8AC3E}">
        <p14:creationId xmlns:p14="http://schemas.microsoft.com/office/powerpoint/2010/main" val="73132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11" y="664485"/>
            <a:ext cx="9129713" cy="567808"/>
          </a:xfrm>
        </p:spPr>
        <p:txBody>
          <a:bodyPr/>
          <a:lstStyle/>
          <a:p>
            <a:r>
              <a:rPr lang="ko-KR" altLang="en-US" sz="2400" dirty="0"/>
              <a:t>정적 라이브러리의 적용사례</a:t>
            </a:r>
            <a:endParaRPr lang="en-US" altLang="ko-KR" sz="2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3B844E-F391-4F29-A3E4-DBFCA617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8" y="1232293"/>
            <a:ext cx="6261681" cy="51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11" y="664485"/>
            <a:ext cx="9129713" cy="567808"/>
          </a:xfrm>
        </p:spPr>
        <p:txBody>
          <a:bodyPr/>
          <a:lstStyle/>
          <a:p>
            <a:r>
              <a:rPr lang="ko-KR" altLang="en-US" sz="2400" dirty="0"/>
              <a:t>정적 라이브러리의 적용사례</a:t>
            </a:r>
            <a:endParaRPr lang="en-US" altLang="ko-KR" sz="2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F440DD-6492-441B-B022-56282141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64" y="1327113"/>
            <a:ext cx="9879266" cy="45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11" y="664485"/>
            <a:ext cx="9129713" cy="567808"/>
          </a:xfrm>
        </p:spPr>
        <p:txBody>
          <a:bodyPr/>
          <a:lstStyle/>
          <a:p>
            <a:r>
              <a:rPr lang="ko-KR" altLang="en-US" sz="2400" dirty="0"/>
              <a:t>정적 라이브러리의 적용사례</a:t>
            </a:r>
            <a:endParaRPr lang="en-US" altLang="ko-KR" sz="2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6D0A17-BD3F-4F7D-BF0B-0C53FAC7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6" y="2420136"/>
            <a:ext cx="10924155" cy="22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레퍼런스 게임제작팀</a:t>
            </a:r>
            <a:endParaRPr lang="en-US" altLang="en-US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C33"/>
              </a:solidFill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69127" y="218811"/>
            <a:ext cx="269252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라이브러리의 정의</a:t>
            </a:r>
            <a:endParaRPr lang="en-US" altLang="ko-KR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정적 라이브러리</a:t>
            </a:r>
            <a:endParaRPr lang="en-US" altLang="ko-KR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동적 라이브러리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1"/>
            <a:ext cx="124732" cy="6858000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831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 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EEAB4-A40C-4142-8BE6-22CF99827DD8}"/>
              </a:ext>
            </a:extLst>
          </p:cNvPr>
          <p:cNvSpPr/>
          <p:nvPr/>
        </p:nvSpPr>
        <p:spPr>
          <a:xfrm>
            <a:off x="6454781" y="1549718"/>
            <a:ext cx="5104112" cy="4300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A5963"/>
                </a:solidFill>
              </a:rPr>
              <a:t>완성된 프로그램을 실행할 때 포함시키는 </a:t>
            </a:r>
            <a:br>
              <a:rPr lang="en-US" altLang="ko-KR" dirty="0">
                <a:solidFill>
                  <a:srgbClr val="2A5963"/>
                </a:solidFill>
              </a:rPr>
            </a:br>
            <a:r>
              <a:rPr lang="ko-KR" altLang="en-US" dirty="0">
                <a:solidFill>
                  <a:srgbClr val="2A5963"/>
                </a:solidFill>
              </a:rPr>
              <a:t>동적 라이브러리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en-US" altLang="ko-KR" dirty="0" err="1">
                <a:solidFill>
                  <a:srgbClr val="2A5963"/>
                </a:solidFill>
              </a:rPr>
              <a:t>dll</a:t>
            </a:r>
            <a:r>
              <a:rPr lang="ko-KR" altLang="en-US" dirty="0">
                <a:solidFill>
                  <a:srgbClr val="2A5963"/>
                </a:solidFill>
              </a:rPr>
              <a:t>은 </a:t>
            </a:r>
            <a:r>
              <a:rPr lang="en-US" altLang="ko-KR" dirty="0">
                <a:solidFill>
                  <a:srgbClr val="2A5963"/>
                </a:solidFill>
              </a:rPr>
              <a:t>lib</a:t>
            </a:r>
            <a:r>
              <a:rPr lang="ko-KR" altLang="en-US" dirty="0">
                <a:solidFill>
                  <a:srgbClr val="2A5963"/>
                </a:solidFill>
              </a:rPr>
              <a:t>와 달리 파일을 실행할 때 해당 </a:t>
            </a:r>
            <a:r>
              <a:rPr lang="ko-KR" altLang="en-US" dirty="0" err="1">
                <a:solidFill>
                  <a:srgbClr val="2A5963"/>
                </a:solidFill>
              </a:rPr>
              <a:t>링커가</a:t>
            </a:r>
            <a:r>
              <a:rPr lang="ko-KR" altLang="en-US" dirty="0">
                <a:solidFill>
                  <a:srgbClr val="2A5963"/>
                </a:solidFill>
              </a:rPr>
              <a:t> </a:t>
            </a:r>
            <a:r>
              <a:rPr lang="en-US" altLang="ko-KR" dirty="0" err="1">
                <a:solidFill>
                  <a:srgbClr val="2A5963"/>
                </a:solidFill>
              </a:rPr>
              <a:t>dll</a:t>
            </a:r>
            <a:r>
              <a:rPr lang="ko-KR" altLang="en-US" dirty="0">
                <a:solidFill>
                  <a:srgbClr val="2A5963"/>
                </a:solidFill>
              </a:rPr>
              <a:t>의 위치를 알고 있다면 </a:t>
            </a:r>
            <a:r>
              <a:rPr lang="en-US" altLang="ko-KR" dirty="0">
                <a:solidFill>
                  <a:srgbClr val="2A5963"/>
                </a:solidFill>
              </a:rPr>
              <a:t>exe </a:t>
            </a:r>
            <a:r>
              <a:rPr lang="ko-KR" altLang="en-US" dirty="0">
                <a:solidFill>
                  <a:srgbClr val="2A5963"/>
                </a:solidFill>
              </a:rPr>
              <a:t>파일에 내용이 포함되어 있지 않아도 실행이 가능하다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br>
              <a:rPr lang="en-US" altLang="ko-KR" dirty="0">
                <a:solidFill>
                  <a:srgbClr val="2A5963"/>
                </a:solidFill>
              </a:rPr>
            </a:br>
            <a:endParaRPr lang="en-US" altLang="ko-KR" dirty="0">
              <a:solidFill>
                <a:srgbClr val="2A5963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AAB32-76F1-48CA-9574-86AE5C456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8" y="1536814"/>
            <a:ext cx="5601531" cy="4105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1EFB2-6A70-4581-8099-C30DC8F2023F}"/>
              </a:ext>
            </a:extLst>
          </p:cNvPr>
          <p:cNvSpPr txBox="1"/>
          <p:nvPr/>
        </p:nvSpPr>
        <p:spPr>
          <a:xfrm>
            <a:off x="8212346" y="75563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A5963"/>
                </a:solidFill>
              </a:rPr>
              <a:t>발표자 </a:t>
            </a:r>
            <a:r>
              <a:rPr lang="en-US" altLang="ko-KR" dirty="0">
                <a:solidFill>
                  <a:srgbClr val="2A5963"/>
                </a:solidFill>
              </a:rPr>
              <a:t>: </a:t>
            </a:r>
            <a:r>
              <a:rPr lang="ko-KR" altLang="en-US" dirty="0">
                <a:solidFill>
                  <a:srgbClr val="2A5963"/>
                </a:solidFill>
              </a:rPr>
              <a:t>김윤석</a:t>
            </a:r>
          </a:p>
        </p:txBody>
      </p:sp>
    </p:spTree>
    <p:extLst>
      <p:ext uri="{BB962C8B-B14F-4D97-AF65-F5344CB8AC3E}">
        <p14:creationId xmlns:p14="http://schemas.microsoft.com/office/powerpoint/2010/main" val="273050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BB0D-576E-4AE8-A314-004B6C0F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링커의</a:t>
            </a:r>
            <a:r>
              <a:rPr lang="ko-KR" altLang="en-US" dirty="0"/>
              <a:t>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ADAA8-9B2C-4B53-BF9A-1F6F3D3F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2490C-44D5-4491-9E75-BF5A513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AFF374D-7849-4CDD-80CB-6FDF0E5B252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D00A44-9BF4-4047-A102-B2C72912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7" y="2086241"/>
            <a:ext cx="5301593" cy="34865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B66A0-7133-44BD-9999-B80EF311F5D8}"/>
              </a:ext>
            </a:extLst>
          </p:cNvPr>
          <p:cNvSpPr/>
          <p:nvPr/>
        </p:nvSpPr>
        <p:spPr>
          <a:xfrm>
            <a:off x="6384003" y="2086241"/>
            <a:ext cx="5301593" cy="3486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 err="1">
                <a:solidFill>
                  <a:srgbClr val="2A5963"/>
                </a:solidFill>
              </a:rPr>
              <a:t>링커란</a:t>
            </a:r>
            <a:r>
              <a:rPr lang="en-US" altLang="ko-KR" dirty="0">
                <a:solidFill>
                  <a:srgbClr val="2A5963"/>
                </a:solidFill>
              </a:rPr>
              <a:t>?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 err="1">
                <a:solidFill>
                  <a:srgbClr val="2A5963"/>
                </a:solidFill>
              </a:rPr>
              <a:t>링커는</a:t>
            </a:r>
            <a:r>
              <a:rPr lang="ko-KR" altLang="en-US" dirty="0">
                <a:solidFill>
                  <a:srgbClr val="2A5963"/>
                </a:solidFill>
              </a:rPr>
              <a:t> 컴파일 과정에서 생긴 오브젝트</a:t>
            </a:r>
            <a:r>
              <a:rPr lang="en-US" altLang="ko-KR" dirty="0">
                <a:solidFill>
                  <a:srgbClr val="2A5963"/>
                </a:solidFill>
              </a:rPr>
              <a:t>(</a:t>
            </a:r>
            <a:r>
              <a:rPr lang="ko-KR" altLang="en-US" dirty="0">
                <a:solidFill>
                  <a:srgbClr val="2A5963"/>
                </a:solidFill>
              </a:rPr>
              <a:t>목적</a:t>
            </a:r>
            <a:r>
              <a:rPr lang="en-US" altLang="ko-KR" dirty="0">
                <a:solidFill>
                  <a:srgbClr val="2A5963"/>
                </a:solidFill>
              </a:rPr>
              <a:t>)</a:t>
            </a:r>
            <a:r>
              <a:rPr lang="ko-KR" altLang="en-US" dirty="0">
                <a:solidFill>
                  <a:srgbClr val="2A5963"/>
                </a:solidFill>
              </a:rPr>
              <a:t>파일을 </a:t>
            </a:r>
            <a:r>
              <a:rPr lang="en-US" altLang="ko-KR" dirty="0">
                <a:solidFill>
                  <a:srgbClr val="2A5963"/>
                </a:solidFill>
              </a:rPr>
              <a:t>exe</a:t>
            </a:r>
            <a:r>
              <a:rPr lang="ko-KR" altLang="en-US" dirty="0">
                <a:solidFill>
                  <a:srgbClr val="2A5963"/>
                </a:solidFill>
              </a:rPr>
              <a:t>파일에 연결해주는 역할을 하는 프로그램이다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>
              <a:solidFill>
                <a:srgbClr val="2A5963"/>
              </a:solidFill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 err="1">
                <a:solidFill>
                  <a:srgbClr val="2A5963"/>
                </a:solidFill>
              </a:rPr>
              <a:t>링커는</a:t>
            </a:r>
            <a:r>
              <a:rPr lang="ko-KR" altLang="en-US" dirty="0">
                <a:solidFill>
                  <a:srgbClr val="2A5963"/>
                </a:solidFill>
              </a:rPr>
              <a:t> 큰 규모의 응용프로그램을 모듈화를 통해 수정이 필요할 시 해당 모듈만 </a:t>
            </a:r>
            <a:r>
              <a:rPr lang="ko-KR" altLang="en-US" dirty="0" err="1">
                <a:solidFill>
                  <a:srgbClr val="2A5963"/>
                </a:solidFill>
              </a:rPr>
              <a:t>재컴파일을</a:t>
            </a:r>
            <a:r>
              <a:rPr lang="ko-KR" altLang="en-US" dirty="0">
                <a:solidFill>
                  <a:srgbClr val="2A5963"/>
                </a:solidFill>
              </a:rPr>
              <a:t> 거친 후 </a:t>
            </a:r>
            <a:r>
              <a:rPr lang="ko-KR" altLang="en-US" dirty="0" err="1">
                <a:solidFill>
                  <a:srgbClr val="2A5963"/>
                </a:solidFill>
              </a:rPr>
              <a:t>링킹</a:t>
            </a:r>
            <a:r>
              <a:rPr lang="ko-KR" altLang="en-US" dirty="0">
                <a:solidFill>
                  <a:srgbClr val="2A5963"/>
                </a:solidFill>
              </a:rPr>
              <a:t> 과정을 통해 변경사항을 적용할 수 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endParaRPr lang="ko-KR" altLang="ko-KR" sz="1800" dirty="0">
              <a:solidFill>
                <a:srgbClr val="2A5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2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F25F4-A6A1-4037-A686-B4258C0E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링킹의</a:t>
            </a:r>
            <a:r>
              <a:rPr lang="ko-KR" altLang="en-US" dirty="0"/>
              <a:t>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9DE77-EFA8-440F-935A-570C6BC3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01689-4F69-4407-B9C0-81D95BFC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972D915E-81B6-4817-A5F8-71043C2CD8E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6CD66-2022-4E80-8958-5B421BCEC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7" y="2086241"/>
            <a:ext cx="5301593" cy="34865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A6D0B0-1ED7-46B5-A7A4-14779518651C}"/>
              </a:ext>
            </a:extLst>
          </p:cNvPr>
          <p:cNvSpPr/>
          <p:nvPr/>
        </p:nvSpPr>
        <p:spPr>
          <a:xfrm>
            <a:off x="6366933" y="1835254"/>
            <a:ext cx="5030660" cy="4513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rgbClr val="2A5963"/>
                </a:solidFill>
              </a:rPr>
              <a:t>링킹이란</a:t>
            </a:r>
            <a:r>
              <a:rPr lang="en-US" altLang="ko-KR" dirty="0">
                <a:solidFill>
                  <a:srgbClr val="2A5963"/>
                </a:solidFill>
              </a:rPr>
              <a:t>?</a:t>
            </a:r>
          </a:p>
          <a:p>
            <a:r>
              <a:rPr lang="ko-KR" altLang="ko-KR" dirty="0">
                <a:solidFill>
                  <a:srgbClr val="2A5963"/>
                </a:solidFill>
              </a:rPr>
              <a:t>여러 개의 코드와 데이터를 모아서 연결하여 메모리에 </a:t>
            </a:r>
            <a:r>
              <a:rPr lang="ko-KR" altLang="ko-KR" dirty="0" err="1">
                <a:solidFill>
                  <a:srgbClr val="2A5963"/>
                </a:solidFill>
              </a:rPr>
              <a:t>로드될</a:t>
            </a:r>
            <a:r>
              <a:rPr lang="ko-KR" altLang="ko-KR" dirty="0">
                <a:solidFill>
                  <a:srgbClr val="2A5963"/>
                </a:solidFill>
              </a:rPr>
              <a:t> 수 있고 실행될 수 있는 한 개의 파일로 만드는 작업이다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endParaRPr lang="en-US" altLang="ko-KR" dirty="0">
              <a:solidFill>
                <a:srgbClr val="2A5963"/>
              </a:solidFill>
            </a:endParaRPr>
          </a:p>
          <a:p>
            <a:r>
              <a:rPr lang="ko-KR" altLang="ko-KR" dirty="0">
                <a:solidFill>
                  <a:srgbClr val="2A5963"/>
                </a:solidFill>
              </a:rPr>
              <a:t>이 파일이 메모리에 로딩되어 실행된다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ko-KR" dirty="0">
                <a:solidFill>
                  <a:srgbClr val="2A5963"/>
                </a:solidFill>
              </a:rPr>
              <a:t>링크는 컴파일시에 수행되는 경우도 있고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ko-KR" dirty="0">
                <a:solidFill>
                  <a:srgbClr val="2A5963"/>
                </a:solidFill>
              </a:rPr>
              <a:t>로딩시에 수행되는 경우도 있고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ko-KR" dirty="0">
                <a:solidFill>
                  <a:srgbClr val="2A5963"/>
                </a:solidFill>
              </a:rPr>
              <a:t>실행시에 수행되는 경우도 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endParaRPr lang="en-US" altLang="ko-KR" dirty="0">
              <a:solidFill>
                <a:srgbClr val="2A5963"/>
              </a:solidFill>
            </a:endParaRPr>
          </a:p>
          <a:p>
            <a:r>
              <a:rPr lang="ko-KR" altLang="ko-KR" dirty="0">
                <a:solidFill>
                  <a:srgbClr val="2A5963"/>
                </a:solidFill>
              </a:rPr>
              <a:t>간단하게 </a:t>
            </a:r>
            <a:r>
              <a:rPr lang="ko-KR" altLang="ko-KR" dirty="0" err="1">
                <a:solidFill>
                  <a:srgbClr val="2A5963"/>
                </a:solidFill>
              </a:rPr>
              <a:t>링킹이란</a:t>
            </a:r>
            <a:r>
              <a:rPr lang="ko-KR" altLang="ko-KR" dirty="0">
                <a:solidFill>
                  <a:srgbClr val="2A5963"/>
                </a:solidFill>
              </a:rPr>
              <a:t> 컴파일 이후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ko-KR" dirty="0">
                <a:solidFill>
                  <a:srgbClr val="2A5963"/>
                </a:solidFill>
              </a:rPr>
              <a:t>실행하기 이전에 작성한 프로그램이 사용하는 다른 프로그램이나 라이브러리를 가져와 연결하는 과정을 말한다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75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레퍼런스 게임제작팀</a:t>
            </a:r>
            <a:endParaRPr lang="en-US" altLang="en-US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C33"/>
              </a:solidFill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69127" y="218811"/>
            <a:ext cx="269252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라이브러리의 정의</a:t>
            </a:r>
            <a:endParaRPr lang="en-US" altLang="ko-KR" sz="20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정적 라이브러리</a:t>
            </a:r>
            <a:endParaRPr lang="en-US" altLang="ko-KR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동적 라이브러리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1"/>
            <a:ext cx="124732" cy="6858000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086EC-2E22-469E-946D-2E2F0BD9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링커가</a:t>
            </a:r>
            <a:r>
              <a:rPr lang="ko-KR" altLang="en-US" dirty="0"/>
              <a:t> </a:t>
            </a:r>
            <a:r>
              <a:rPr lang="en-US" altLang="ko-KR" dirty="0" err="1"/>
              <a:t>dll</a:t>
            </a:r>
            <a:r>
              <a:rPr lang="ko-KR" altLang="en-US" dirty="0"/>
              <a:t>을 찾는 방법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37FA3-9B04-488C-9E78-4ACCFA9E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79F26-7353-4E7A-9A6B-435675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79D8688-01D5-4F17-A307-A0C0D60D55E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FD2DCA-3D3A-464A-99DA-386DCFF0D2CE}"/>
              </a:ext>
            </a:extLst>
          </p:cNvPr>
          <p:cNvSpPr/>
          <p:nvPr/>
        </p:nvSpPr>
        <p:spPr>
          <a:xfrm>
            <a:off x="1092189" y="1639692"/>
            <a:ext cx="10083812" cy="4513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2A5963"/>
                </a:solidFill>
              </a:rPr>
              <a:t>기본적으로 런타임 </a:t>
            </a:r>
            <a:r>
              <a:rPr lang="ko-KR" altLang="ko-KR" sz="1800" dirty="0" err="1">
                <a:solidFill>
                  <a:srgbClr val="2A5963"/>
                </a:solidFill>
              </a:rPr>
              <a:t>링커는</a:t>
            </a:r>
            <a:r>
              <a:rPr lang="ko-KR" altLang="ko-KR" sz="1800" dirty="0">
                <a:solidFill>
                  <a:srgbClr val="2A5963"/>
                </a:solidFill>
              </a:rPr>
              <a:t> 라이브러리를 찾는 표준 위치를 하나만 알고 있습니다</a:t>
            </a:r>
            <a:r>
              <a:rPr lang="en-US" altLang="ko-KR" sz="1800" dirty="0">
                <a:solidFill>
                  <a:srgbClr val="2A5963"/>
                </a:solidFill>
              </a:rPr>
              <a:t>. </a:t>
            </a:r>
            <a:endParaRPr lang="ko-KR" altLang="ko-KR" sz="1800" dirty="0">
              <a:solidFill>
                <a:srgbClr val="2A5963"/>
              </a:solidFill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800" dirty="0">
                <a:solidFill>
                  <a:srgbClr val="2A5963"/>
                </a:solidFill>
              </a:rPr>
              <a:t>32</a:t>
            </a:r>
            <a:r>
              <a:rPr lang="ko-KR" altLang="ko-KR" sz="1800" dirty="0">
                <a:solidFill>
                  <a:srgbClr val="2A5963"/>
                </a:solidFill>
              </a:rPr>
              <a:t>비트 개체를 처리할 때는 </a:t>
            </a:r>
            <a:r>
              <a:rPr lang="en-US" altLang="ko-KR" sz="1800" dirty="0">
                <a:solidFill>
                  <a:srgbClr val="2A5963"/>
                </a:solidFill>
              </a:rPr>
              <a:t>/</a:t>
            </a:r>
            <a:r>
              <a:rPr lang="en-US" altLang="ko-KR" sz="1800" dirty="0" err="1">
                <a:solidFill>
                  <a:srgbClr val="2A5963"/>
                </a:solidFill>
              </a:rPr>
              <a:t>usr</a:t>
            </a:r>
            <a:r>
              <a:rPr lang="en-US" altLang="ko-KR" sz="1800" dirty="0">
                <a:solidFill>
                  <a:srgbClr val="2A5963"/>
                </a:solidFill>
              </a:rPr>
              <a:t>/lib,</a:t>
            </a:r>
            <a:endParaRPr lang="ko-KR" altLang="ko-KR" sz="1800" dirty="0">
              <a:solidFill>
                <a:srgbClr val="2A5963"/>
              </a:solidFill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800" dirty="0">
                <a:solidFill>
                  <a:srgbClr val="2A5963"/>
                </a:solidFill>
              </a:rPr>
              <a:t>64</a:t>
            </a:r>
            <a:r>
              <a:rPr lang="ko-KR" altLang="ko-KR" sz="1800" dirty="0">
                <a:solidFill>
                  <a:srgbClr val="2A5963"/>
                </a:solidFill>
              </a:rPr>
              <a:t>비트 개체를 처리할 때는 </a:t>
            </a:r>
            <a:r>
              <a:rPr lang="en-US" altLang="ko-KR" sz="1800" dirty="0">
                <a:solidFill>
                  <a:srgbClr val="2A5963"/>
                </a:solidFill>
              </a:rPr>
              <a:t>/</a:t>
            </a:r>
            <a:r>
              <a:rPr lang="en-US" altLang="ko-KR" sz="1800" dirty="0" err="1">
                <a:solidFill>
                  <a:srgbClr val="2A5963"/>
                </a:solidFill>
              </a:rPr>
              <a:t>usr</a:t>
            </a:r>
            <a:r>
              <a:rPr lang="en-US" altLang="ko-KR" sz="1800" dirty="0">
                <a:solidFill>
                  <a:srgbClr val="2A5963"/>
                </a:solidFill>
              </a:rPr>
              <a:t>/lib/64</a:t>
            </a:r>
            <a:r>
              <a:rPr lang="ko-KR" altLang="ko-KR" sz="1800" dirty="0">
                <a:solidFill>
                  <a:srgbClr val="2A5963"/>
                </a:solidFill>
              </a:rPr>
              <a:t>입니다</a:t>
            </a:r>
            <a:r>
              <a:rPr lang="en-US" altLang="ko-KR" sz="1800" dirty="0">
                <a:solidFill>
                  <a:srgbClr val="2A5963"/>
                </a:solidFill>
              </a:rPr>
              <a:t>.</a:t>
            </a:r>
            <a:endParaRPr lang="ko-KR" altLang="ko-KR" sz="1800" dirty="0">
              <a:solidFill>
                <a:srgbClr val="2A5963"/>
              </a:solidFill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2A5963"/>
                </a:solidFill>
              </a:rPr>
              <a:t>대부분 </a:t>
            </a:r>
            <a:r>
              <a:rPr lang="en-US" altLang="ko-KR" sz="1800" dirty="0">
                <a:solidFill>
                  <a:srgbClr val="2A5963"/>
                </a:solidFill>
              </a:rPr>
              <a:t>lib </a:t>
            </a:r>
            <a:r>
              <a:rPr lang="ko-KR" altLang="ko-KR" sz="1800" dirty="0">
                <a:solidFill>
                  <a:srgbClr val="2A5963"/>
                </a:solidFill>
              </a:rPr>
              <a:t>파일에는 </a:t>
            </a:r>
            <a:r>
              <a:rPr lang="ko-KR" altLang="en-US" sz="1800" dirty="0" err="1">
                <a:solidFill>
                  <a:srgbClr val="2A5963"/>
                </a:solidFill>
              </a:rPr>
              <a:t>심볼네임</a:t>
            </a:r>
            <a:r>
              <a:rPr lang="ko-KR" altLang="en-US" sz="1800" dirty="0">
                <a:solidFill>
                  <a:srgbClr val="2A5963"/>
                </a:solidFill>
              </a:rPr>
              <a:t> 테이블에</a:t>
            </a:r>
            <a:r>
              <a:rPr lang="ko-KR" altLang="ko-KR" sz="1800" dirty="0">
                <a:solidFill>
                  <a:srgbClr val="2A5963"/>
                </a:solidFill>
              </a:rPr>
              <a:t> 있습니다</a:t>
            </a:r>
            <a:r>
              <a:rPr lang="en-US" altLang="ko-KR" sz="1800" dirty="0">
                <a:solidFill>
                  <a:srgbClr val="2A5963"/>
                </a:solidFill>
              </a:rPr>
              <a:t>. </a:t>
            </a:r>
            <a:r>
              <a:rPr lang="ko-KR" altLang="ko-KR" sz="1800" dirty="0" err="1">
                <a:solidFill>
                  <a:srgbClr val="2A5963"/>
                </a:solidFill>
              </a:rPr>
              <a:t>링커는</a:t>
            </a:r>
            <a:r>
              <a:rPr lang="ko-KR" altLang="ko-KR" sz="1800" dirty="0">
                <a:solidFill>
                  <a:srgbClr val="2A5963"/>
                </a:solidFill>
              </a:rPr>
              <a:t> 필요한 </a:t>
            </a:r>
            <a:r>
              <a:rPr lang="ko-KR" altLang="ko-KR" sz="1800" dirty="0" err="1">
                <a:solidFill>
                  <a:srgbClr val="2A5963"/>
                </a:solidFill>
              </a:rPr>
              <a:t>심볼네임</a:t>
            </a:r>
            <a:r>
              <a:rPr lang="ko-KR" altLang="en-US" sz="1800" dirty="0" err="1">
                <a:solidFill>
                  <a:srgbClr val="2A5963"/>
                </a:solidFill>
              </a:rPr>
              <a:t>을</a:t>
            </a:r>
            <a:r>
              <a:rPr lang="ko-KR" altLang="en-US" sz="1800" dirty="0">
                <a:solidFill>
                  <a:srgbClr val="2A5963"/>
                </a:solidFill>
              </a:rPr>
              <a:t> </a:t>
            </a:r>
            <a:r>
              <a:rPr lang="ko-KR" altLang="ko-KR" sz="1800" dirty="0">
                <a:solidFill>
                  <a:srgbClr val="2A5963"/>
                </a:solidFill>
              </a:rPr>
              <a:t>찾을 때 </a:t>
            </a:r>
            <a:r>
              <a:rPr lang="ko-KR" altLang="en-US" sz="1800" dirty="0">
                <a:solidFill>
                  <a:srgbClr val="2A5963"/>
                </a:solidFill>
              </a:rPr>
              <a:t>이 폴더</a:t>
            </a:r>
            <a:r>
              <a:rPr lang="ko-KR" altLang="ko-KR" sz="1800" dirty="0">
                <a:solidFill>
                  <a:srgbClr val="2A5963"/>
                </a:solidFill>
              </a:rPr>
              <a:t>에서 검색합니다</a:t>
            </a:r>
            <a:r>
              <a:rPr lang="en-US" altLang="ko-KR" sz="1800" dirty="0">
                <a:solidFill>
                  <a:srgbClr val="2A5963"/>
                </a:solidFill>
              </a:rPr>
              <a:t>. </a:t>
            </a:r>
            <a:endParaRPr lang="ko-KR" altLang="ko-KR" sz="1800" dirty="0">
              <a:solidFill>
                <a:srgbClr val="2A5963"/>
              </a:solidFill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800" dirty="0">
                <a:solidFill>
                  <a:srgbClr val="2A5963"/>
                </a:solidFill>
              </a:rPr>
              <a:t>(</a:t>
            </a:r>
            <a:r>
              <a:rPr lang="ko-KR" altLang="ko-KR" sz="1800" dirty="0">
                <a:solidFill>
                  <a:srgbClr val="2A5963"/>
                </a:solidFill>
              </a:rPr>
              <a:t>여기서 폴더는 </a:t>
            </a:r>
            <a:r>
              <a:rPr lang="en-US" altLang="ko-KR" sz="1800" dirty="0">
                <a:solidFill>
                  <a:srgbClr val="2A5963"/>
                </a:solidFill>
              </a:rPr>
              <a:t>/</a:t>
            </a:r>
            <a:r>
              <a:rPr lang="en-US" altLang="ko-KR" sz="1800" dirty="0" err="1">
                <a:solidFill>
                  <a:srgbClr val="2A5963"/>
                </a:solidFill>
              </a:rPr>
              <a:t>usr</a:t>
            </a:r>
            <a:r>
              <a:rPr lang="en-US" altLang="ko-KR" sz="1800" dirty="0">
                <a:solidFill>
                  <a:srgbClr val="2A5963"/>
                </a:solidFill>
              </a:rPr>
              <a:t>/lib, /</a:t>
            </a:r>
            <a:r>
              <a:rPr lang="en-US" altLang="ko-KR" sz="1800" dirty="0" err="1">
                <a:solidFill>
                  <a:srgbClr val="2A5963"/>
                </a:solidFill>
              </a:rPr>
              <a:t>usr</a:t>
            </a:r>
            <a:r>
              <a:rPr lang="en-US" altLang="ko-KR" sz="1800" dirty="0">
                <a:solidFill>
                  <a:srgbClr val="2A5963"/>
                </a:solidFill>
              </a:rPr>
              <a:t>/lib/64 </a:t>
            </a:r>
            <a:r>
              <a:rPr lang="ko-KR" altLang="ko-KR" sz="1800" dirty="0">
                <a:solidFill>
                  <a:srgbClr val="2A5963"/>
                </a:solidFill>
              </a:rPr>
              <a:t>입니다</a:t>
            </a:r>
            <a:r>
              <a:rPr lang="en-US" altLang="ko-KR" sz="1800" dirty="0">
                <a:solidFill>
                  <a:srgbClr val="2A5963"/>
                </a:solidFill>
              </a:rPr>
              <a:t>.)</a:t>
            </a:r>
            <a:endParaRPr lang="ko-KR" altLang="ko-KR" sz="1800" dirty="0">
              <a:solidFill>
                <a:srgbClr val="2A5963"/>
              </a:solidFill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2A5963"/>
                </a:solidFill>
              </a:rPr>
              <a:t>필요한 </a:t>
            </a:r>
            <a:r>
              <a:rPr lang="ko-KR" altLang="ko-KR" sz="1800" dirty="0" err="1">
                <a:solidFill>
                  <a:srgbClr val="2A5963"/>
                </a:solidFill>
              </a:rPr>
              <a:t>심볼네임을</a:t>
            </a:r>
            <a:r>
              <a:rPr lang="ko-KR" altLang="ko-KR" sz="1800" dirty="0">
                <a:solidFill>
                  <a:srgbClr val="2A5963"/>
                </a:solidFill>
              </a:rPr>
              <a:t> 찾을 수 없으면 모든 라이브러리가 </a:t>
            </a: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2A5963"/>
                </a:solidFill>
              </a:rPr>
              <a:t>검색될 때까지 다음 라이브러리로 이동하는 식으로 계속 진행됩니다</a:t>
            </a:r>
            <a:r>
              <a:rPr lang="en-US" altLang="ko-KR" sz="1800" dirty="0">
                <a:solidFill>
                  <a:srgbClr val="2A5963"/>
                </a:solidFill>
              </a:rPr>
              <a:t>.</a:t>
            </a:r>
            <a:endParaRPr lang="ko-KR" altLang="ko-KR" sz="1800" dirty="0">
              <a:solidFill>
                <a:srgbClr val="2A5963"/>
              </a:solidFill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2A5963"/>
                </a:solidFill>
              </a:rPr>
              <a:t>만약 </a:t>
            </a:r>
            <a:r>
              <a:rPr lang="en-US" altLang="ko-KR" sz="1800" dirty="0">
                <a:solidFill>
                  <a:srgbClr val="2A5963"/>
                </a:solidFill>
              </a:rPr>
              <a:t>lib </a:t>
            </a:r>
            <a:r>
              <a:rPr lang="ko-KR" altLang="ko-KR" sz="1800" dirty="0">
                <a:solidFill>
                  <a:srgbClr val="2A5963"/>
                </a:solidFill>
              </a:rPr>
              <a:t>파일안에 찾는 라이브러리가 </a:t>
            </a:r>
            <a:r>
              <a:rPr lang="ko-KR" altLang="ko-KR" sz="1800" dirty="0" err="1">
                <a:solidFill>
                  <a:srgbClr val="2A5963"/>
                </a:solidFill>
              </a:rPr>
              <a:t>없는경우</a:t>
            </a:r>
            <a:r>
              <a:rPr lang="ko-KR" altLang="ko-KR" sz="1800" dirty="0">
                <a:solidFill>
                  <a:srgbClr val="2A5963"/>
                </a:solidFill>
              </a:rPr>
              <a:t> 런타임 </a:t>
            </a:r>
            <a:r>
              <a:rPr lang="ko-KR" altLang="ko-KR" sz="1800" dirty="0" err="1">
                <a:solidFill>
                  <a:srgbClr val="2A5963"/>
                </a:solidFill>
              </a:rPr>
              <a:t>링커의</a:t>
            </a:r>
            <a:r>
              <a:rPr lang="ko-KR" altLang="ko-KR" sz="1800" dirty="0">
                <a:solidFill>
                  <a:srgbClr val="2A5963"/>
                </a:solidFill>
              </a:rPr>
              <a:t> 검색 경로에 </a:t>
            </a:r>
            <a:r>
              <a:rPr lang="en-US" altLang="ko-KR" sz="1800" dirty="0">
                <a:solidFill>
                  <a:srgbClr val="2A5963"/>
                </a:solidFill>
              </a:rPr>
              <a:t> </a:t>
            </a:r>
            <a:r>
              <a:rPr lang="ko-KR" altLang="ko-KR" sz="1800" dirty="0">
                <a:solidFill>
                  <a:srgbClr val="2A5963"/>
                </a:solidFill>
              </a:rPr>
              <a:t>명시적으로 추가되어야 합니다</a:t>
            </a:r>
            <a:r>
              <a:rPr lang="en-US" altLang="ko-KR" sz="1800" dirty="0">
                <a:solidFill>
                  <a:srgbClr val="2A5963"/>
                </a:solidFill>
              </a:rPr>
              <a:t>.</a:t>
            </a:r>
            <a:endParaRPr lang="ko-KR" altLang="ko-KR" sz="1800" dirty="0">
              <a:solidFill>
                <a:srgbClr val="2A5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7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266" y="2420477"/>
            <a:ext cx="8369734" cy="2959293"/>
          </a:xfrm>
          <a:solidFill>
            <a:srgbClr val="D2B4A9"/>
          </a:solidFill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영상으로 따로 만들 예정입니다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1"/>
                </a:solidFill>
              </a:rPr>
              <a:t>김원일 교수님 사랑합니다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1389406" y="24204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E82553DD-4298-4115-87DD-0969B9E45C34}"/>
              </a:ext>
            </a:extLst>
          </p:cNvPr>
          <p:cNvSpPr txBox="1">
            <a:spLocks/>
          </p:cNvSpPr>
          <p:nvPr/>
        </p:nvSpPr>
        <p:spPr>
          <a:xfrm>
            <a:off x="236775" y="664485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명시적 </a:t>
            </a:r>
            <a:r>
              <a:rPr lang="ko-KR" altLang="en-US" sz="2400" dirty="0" err="1"/>
              <a:t>링킹</a:t>
            </a:r>
            <a:r>
              <a:rPr lang="ko-KR" altLang="en-US" sz="2400" dirty="0"/>
              <a:t> 적용 방법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9776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266" y="2420477"/>
            <a:ext cx="8369734" cy="2959293"/>
          </a:xfrm>
          <a:solidFill>
            <a:srgbClr val="D2B4A9"/>
          </a:solidFill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영상으로 따로 만들 예정입니다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1"/>
                </a:solidFill>
              </a:rPr>
              <a:t>총 영상 길이는 대략 컵라면 끓일 예정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입니다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1389406" y="24204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E82553DD-4298-4115-87DD-0969B9E45C34}"/>
              </a:ext>
            </a:extLst>
          </p:cNvPr>
          <p:cNvSpPr txBox="1">
            <a:spLocks/>
          </p:cNvSpPr>
          <p:nvPr/>
        </p:nvSpPr>
        <p:spPr>
          <a:xfrm>
            <a:off x="236775" y="664485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암시적 </a:t>
            </a:r>
            <a:r>
              <a:rPr lang="ko-KR" altLang="en-US" sz="2400" dirty="0" err="1"/>
              <a:t>링킹</a:t>
            </a:r>
            <a:r>
              <a:rPr lang="ko-KR" altLang="en-US" sz="2400" dirty="0"/>
              <a:t> 적용 방법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913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4753-5947-4FBD-92E3-584E8A48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853117-02EA-4247-8F4E-7A008A21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5C59B-4312-4C9A-8687-683E54B2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987C0CEE-3AAF-4118-94F3-572385AF630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946C2C-F600-4027-B9CE-1E039B01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8" y="1689190"/>
            <a:ext cx="4573888" cy="3029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F8EFF-F792-4982-97BC-724241305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r="-1"/>
          <a:stretch/>
        </p:blipFill>
        <p:spPr>
          <a:xfrm>
            <a:off x="713074" y="4936047"/>
            <a:ext cx="4573888" cy="1419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3999FC-49F4-48F2-AA03-F7EFF355F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55" y="1687093"/>
            <a:ext cx="5634138" cy="30297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6D8301-4553-4551-B522-C977B2596D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/>
          <a:stretch/>
        </p:blipFill>
        <p:spPr>
          <a:xfrm>
            <a:off x="5763454" y="4938089"/>
            <a:ext cx="5634137" cy="1341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2C131-3BE2-44DA-A5B0-FEDFE644A9FF}"/>
              </a:ext>
            </a:extLst>
          </p:cNvPr>
          <p:cNvSpPr txBox="1"/>
          <p:nvPr/>
        </p:nvSpPr>
        <p:spPr>
          <a:xfrm>
            <a:off x="1536807" y="776401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영상에서 말로 설명해주기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명시적은 주소를 기반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암시적은 이름을 기반</a:t>
            </a:r>
          </a:p>
        </p:txBody>
      </p:sp>
    </p:spTree>
    <p:extLst>
      <p:ext uri="{BB962C8B-B14F-4D97-AF65-F5344CB8AC3E}">
        <p14:creationId xmlns:p14="http://schemas.microsoft.com/office/powerpoint/2010/main" val="372645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266" y="2420477"/>
            <a:ext cx="8369734" cy="2959293"/>
          </a:xfrm>
          <a:solidFill>
            <a:srgbClr val="D2B4A9"/>
          </a:solidFill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동적 라이브러리는 문제가 생긴 부분을 교체하여 사용할 수 있다는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점에서 보수가 용이하다고 할 수 있다</a:t>
            </a:r>
            <a:r>
              <a:rPr lang="en-US" altLang="ko-KR" sz="1800" b="1" dirty="0">
                <a:solidFill>
                  <a:schemeClr val="bg1"/>
                </a:solidFill>
              </a:rPr>
              <a:t> 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sz="1000" dirty="0"/>
              <a:t>레퍼런스 게임제작팀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1389406" y="24204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E82553DD-4298-4115-87DD-0969B9E45C34}"/>
              </a:ext>
            </a:extLst>
          </p:cNvPr>
          <p:cNvSpPr txBox="1">
            <a:spLocks/>
          </p:cNvSpPr>
          <p:nvPr/>
        </p:nvSpPr>
        <p:spPr>
          <a:xfrm>
            <a:off x="236775" y="664485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동적 라이브러리의 적용사례</a:t>
            </a:r>
            <a:endParaRPr lang="en-US" altLang="ko-KR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03F41B-7464-44BC-A740-6DAF53C6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44" y="2464316"/>
            <a:ext cx="4967699" cy="28145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9CF6A2-130E-41D6-9B6D-0893CD821397}"/>
              </a:ext>
            </a:extLst>
          </p:cNvPr>
          <p:cNvSpPr txBox="1"/>
          <p:nvPr/>
        </p:nvSpPr>
        <p:spPr>
          <a:xfrm>
            <a:off x="8212346" y="75563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A5963"/>
                </a:solidFill>
              </a:rPr>
              <a:t>발표자 </a:t>
            </a:r>
            <a:r>
              <a:rPr lang="en-US" altLang="ko-KR" dirty="0">
                <a:solidFill>
                  <a:srgbClr val="2A5963"/>
                </a:solidFill>
              </a:rPr>
              <a:t>: </a:t>
            </a:r>
            <a:r>
              <a:rPr lang="ko-KR" altLang="en-US" dirty="0" err="1">
                <a:solidFill>
                  <a:srgbClr val="2A5963"/>
                </a:solidFill>
              </a:rPr>
              <a:t>누가할래</a:t>
            </a:r>
            <a:r>
              <a:rPr lang="en-US" altLang="ko-KR" dirty="0">
                <a:solidFill>
                  <a:srgbClr val="2A5963"/>
                </a:solidFill>
              </a:rPr>
              <a:t>?</a:t>
            </a:r>
            <a:endParaRPr lang="ko-KR" altLang="en-US" dirty="0">
              <a:solidFill>
                <a:srgbClr val="2A5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C48DC1-316D-4357-8381-BD960267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14DB8-BDF8-45AC-B1FB-6DC3BB6D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E61BE0FC-BAF6-450D-A1E5-B5C2B59E0B36}"/>
              </a:ext>
            </a:extLst>
          </p:cNvPr>
          <p:cNvSpPr txBox="1">
            <a:spLocks/>
          </p:cNvSpPr>
          <p:nvPr/>
        </p:nvSpPr>
        <p:spPr>
          <a:xfrm>
            <a:off x="6095994" y="204048"/>
            <a:ext cx="5795969" cy="201957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ko-KR" altLang="en-US" sz="1000"/>
              <a:t>레퍼런스 게임제작팀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69B9A2-1387-4EFA-B19E-5D2D2A53987F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2" name="Google Shape;244;p27" descr="조용한 인기(?) 제리감사 짤ㅋㅋ 연관영상, 원본 만화 등 찾아봤어요 ...">
            <a:extLst>
              <a:ext uri="{FF2B5EF4-FFF2-40B4-BE49-F238E27FC236}">
                <a16:creationId xmlns:a16="http://schemas.microsoft.com/office/drawing/2014/main" id="{C8CE04B8-B196-4B20-A509-8D6E5D56B2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1224" y="2265786"/>
            <a:ext cx="6609552" cy="371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7D392A-68E1-4E4E-AD8A-AE7CB3457321}"/>
              </a:ext>
            </a:extLst>
          </p:cNvPr>
          <p:cNvSpPr txBox="1"/>
          <p:nvPr/>
        </p:nvSpPr>
        <p:spPr>
          <a:xfrm>
            <a:off x="4048863" y="942424"/>
            <a:ext cx="4094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1B3C33"/>
                </a:solidFill>
                <a:latin typeface="Arial Rounded MT Bold" panose="020F0704030504030204" pitchFamily="34" charset="0"/>
              </a:rPr>
              <a:t>THANK YOU!</a:t>
            </a:r>
            <a:endParaRPr lang="ko-KR" altLang="en-US" sz="2400" dirty="0">
              <a:solidFill>
                <a:srgbClr val="1B3C3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0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/>
              <a:t>라이브러리의 정의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EEAB4-A40C-4142-8BE6-22CF99827DD8}"/>
              </a:ext>
            </a:extLst>
          </p:cNvPr>
          <p:cNvSpPr/>
          <p:nvPr/>
        </p:nvSpPr>
        <p:spPr>
          <a:xfrm>
            <a:off x="1535501" y="1549718"/>
            <a:ext cx="9368287" cy="46037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A5963"/>
                </a:solidFill>
              </a:rPr>
              <a:t>라이브러리는 코드를 </a:t>
            </a:r>
            <a:r>
              <a:rPr lang="ko-KR" altLang="en-US" dirty="0" err="1">
                <a:solidFill>
                  <a:srgbClr val="2A5963"/>
                </a:solidFill>
              </a:rPr>
              <a:t>작성하다보면</a:t>
            </a:r>
            <a:r>
              <a:rPr lang="ko-KR" altLang="en-US" dirty="0">
                <a:solidFill>
                  <a:srgbClr val="2A5963"/>
                </a:solidFill>
              </a:rPr>
              <a:t> 자주 사용되는 로직이 있다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그럼 이 로직을 재활용하고 싶은 마음이 생기기 마련인데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en-US" dirty="0" err="1">
                <a:solidFill>
                  <a:srgbClr val="2A5963"/>
                </a:solidFill>
              </a:rPr>
              <a:t>재활용가능하도록</a:t>
            </a:r>
            <a:r>
              <a:rPr lang="ko-KR" altLang="en-US" dirty="0">
                <a:solidFill>
                  <a:srgbClr val="2A5963"/>
                </a:solidFill>
              </a:rPr>
              <a:t> 만든 로직을 라이브러리라고 한다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라이브러리는 자기자신이 사용하기 위해서 만들 수 있고 불특정 다수가 사용할 수 있도록 공개할 수도 있다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라이브러리를 사용하면 필요한 로직을 직접 구현할 필요가 없이 라이브러리에서 제공하는 </a:t>
            </a:r>
            <a:r>
              <a:rPr lang="en-US" altLang="ko-KR" dirty="0">
                <a:solidFill>
                  <a:srgbClr val="2A5963"/>
                </a:solidFill>
              </a:rPr>
              <a:t>API</a:t>
            </a:r>
            <a:r>
              <a:rPr lang="ko-KR" altLang="en-US" dirty="0">
                <a:solidFill>
                  <a:srgbClr val="2A5963"/>
                </a:solidFill>
              </a:rPr>
              <a:t>를 호출하는 것을 통해서 원하는 기능을 사용할 수 있게 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rgbClr val="2A5963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라이브러리는 기계어로 번역된</a:t>
            </a:r>
            <a:r>
              <a:rPr lang="en-US" altLang="ko-KR" dirty="0">
                <a:solidFill>
                  <a:srgbClr val="2A5963"/>
                </a:solidFill>
              </a:rPr>
              <a:t>(</a:t>
            </a:r>
            <a:r>
              <a:rPr lang="ko-KR" altLang="en-US" dirty="0">
                <a:solidFill>
                  <a:srgbClr val="2A5963"/>
                </a:solidFill>
              </a:rPr>
              <a:t>컴파일</a:t>
            </a:r>
            <a:r>
              <a:rPr lang="en-US" altLang="ko-KR" dirty="0">
                <a:solidFill>
                  <a:srgbClr val="2A5963"/>
                </a:solidFill>
              </a:rPr>
              <a:t>) </a:t>
            </a:r>
            <a:r>
              <a:rPr lang="ko-KR" altLang="en-US" dirty="0">
                <a:solidFill>
                  <a:srgbClr val="2A5963"/>
                </a:solidFill>
              </a:rPr>
              <a:t>바이너리</a:t>
            </a:r>
            <a:r>
              <a:rPr lang="en-US" altLang="ko-KR" dirty="0">
                <a:solidFill>
                  <a:srgbClr val="2A5963"/>
                </a:solidFill>
              </a:rPr>
              <a:t>(0,1 </a:t>
            </a:r>
            <a:r>
              <a:rPr lang="ko-KR" altLang="en-US" dirty="0">
                <a:solidFill>
                  <a:srgbClr val="2A5963"/>
                </a:solidFill>
              </a:rPr>
              <a:t>로만 </a:t>
            </a:r>
            <a:r>
              <a:rPr lang="ko-KR" altLang="en-US" dirty="0" err="1">
                <a:solidFill>
                  <a:srgbClr val="2A5963"/>
                </a:solidFill>
              </a:rPr>
              <a:t>된거인듯</a:t>
            </a:r>
            <a:r>
              <a:rPr lang="en-US" altLang="ko-KR" dirty="0">
                <a:solidFill>
                  <a:srgbClr val="2A5963"/>
                </a:solidFill>
              </a:rPr>
              <a:t>). </a:t>
            </a:r>
            <a:r>
              <a:rPr lang="ko-KR" altLang="en-US" dirty="0">
                <a:solidFill>
                  <a:srgbClr val="2A5963"/>
                </a:solidFill>
              </a:rPr>
              <a:t>헤더는 컴파일러가 컴파일 </a:t>
            </a:r>
            <a:r>
              <a:rPr lang="ko-KR" altLang="en-US" dirty="0" err="1">
                <a:solidFill>
                  <a:srgbClr val="2A5963"/>
                </a:solidFill>
              </a:rPr>
              <a:t>하기전</a:t>
            </a:r>
            <a:r>
              <a:rPr lang="ko-KR" altLang="en-US" dirty="0">
                <a:solidFill>
                  <a:srgbClr val="2A5963"/>
                </a:solidFill>
              </a:rPr>
              <a:t> 사람과 미리 약속해 놓은 </a:t>
            </a:r>
            <a:r>
              <a:rPr lang="en-US" altLang="ko-KR" dirty="0">
                <a:solidFill>
                  <a:srgbClr val="2A5963"/>
                </a:solidFill>
              </a:rPr>
              <a:t>c </a:t>
            </a:r>
            <a:r>
              <a:rPr lang="ko-KR" altLang="en-US" dirty="0">
                <a:solidFill>
                  <a:srgbClr val="2A5963"/>
                </a:solidFill>
              </a:rPr>
              <a:t>문법에 맞게 </a:t>
            </a:r>
            <a:r>
              <a:rPr lang="ko-KR" altLang="en-US" dirty="0" err="1">
                <a:solidFill>
                  <a:srgbClr val="2A5963"/>
                </a:solidFill>
              </a:rPr>
              <a:t>작석된</a:t>
            </a:r>
            <a:r>
              <a:rPr lang="ko-KR" altLang="en-US" dirty="0">
                <a:solidFill>
                  <a:srgbClr val="2A5963"/>
                </a:solidFill>
              </a:rPr>
              <a:t> 선언들의 집합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헤더파일을 통해서 바이너리 파일인 라이브러리 파일을 해석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그리고 </a:t>
            </a:r>
            <a:r>
              <a:rPr lang="ko-KR" altLang="en-US" dirty="0" err="1">
                <a:solidFill>
                  <a:srgbClr val="2A5963"/>
                </a:solidFill>
              </a:rPr>
              <a:t>링커가</a:t>
            </a:r>
            <a:r>
              <a:rPr lang="ko-KR" altLang="en-US" dirty="0">
                <a:solidFill>
                  <a:srgbClr val="2A5963"/>
                </a:solidFill>
              </a:rPr>
              <a:t> 알아먹을 수 있는 </a:t>
            </a:r>
            <a:r>
              <a:rPr lang="ko-KR" altLang="en-US" dirty="0" err="1">
                <a:solidFill>
                  <a:srgbClr val="2A5963"/>
                </a:solidFill>
              </a:rPr>
              <a:t>심볼네임</a:t>
            </a:r>
            <a:r>
              <a:rPr lang="en-US" altLang="ko-KR" dirty="0">
                <a:solidFill>
                  <a:srgbClr val="2A5963"/>
                </a:solidFill>
              </a:rPr>
              <a:t>(</a:t>
            </a:r>
            <a:r>
              <a:rPr lang="ko-KR" altLang="en-US" dirty="0">
                <a:solidFill>
                  <a:srgbClr val="2A5963"/>
                </a:solidFill>
              </a:rPr>
              <a:t>링크라 생각할 것</a:t>
            </a:r>
            <a:r>
              <a:rPr lang="en-US" altLang="ko-KR" dirty="0">
                <a:solidFill>
                  <a:srgbClr val="2A5963"/>
                </a:solidFill>
              </a:rPr>
              <a:t>)</a:t>
            </a:r>
            <a:r>
              <a:rPr lang="ko-KR" altLang="en-US" dirty="0">
                <a:solidFill>
                  <a:srgbClr val="2A5963"/>
                </a:solidFill>
              </a:rPr>
              <a:t>을 컴파일러가 만든다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만들어진 </a:t>
            </a:r>
            <a:r>
              <a:rPr lang="ko-KR" altLang="en-US" dirty="0" err="1">
                <a:solidFill>
                  <a:srgbClr val="2A5963"/>
                </a:solidFill>
              </a:rPr>
              <a:t>심볼네임을</a:t>
            </a:r>
            <a:r>
              <a:rPr lang="ko-KR" altLang="en-US" dirty="0">
                <a:solidFill>
                  <a:srgbClr val="2A5963"/>
                </a:solidFill>
              </a:rPr>
              <a:t> 오브젝트 파일에 넣어주면 </a:t>
            </a:r>
            <a:r>
              <a:rPr lang="ko-KR" altLang="en-US" dirty="0" err="1">
                <a:solidFill>
                  <a:srgbClr val="2A5963"/>
                </a:solidFill>
              </a:rPr>
              <a:t>링커는</a:t>
            </a:r>
            <a:r>
              <a:rPr lang="ko-KR" altLang="en-US" dirty="0">
                <a:solidFill>
                  <a:srgbClr val="2A5963"/>
                </a:solidFill>
              </a:rPr>
              <a:t> </a:t>
            </a:r>
            <a:r>
              <a:rPr lang="ko-KR" altLang="en-US" dirty="0" err="1">
                <a:solidFill>
                  <a:srgbClr val="2A5963"/>
                </a:solidFill>
              </a:rPr>
              <a:t>심볼네임을</a:t>
            </a:r>
            <a:r>
              <a:rPr lang="ko-KR" altLang="en-US" dirty="0">
                <a:solidFill>
                  <a:srgbClr val="2A5963"/>
                </a:solidFill>
              </a:rPr>
              <a:t> 통해서 라이브러리 위치를 찾아갈 수 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31FEB-3CB9-4352-8113-E9A260ABFE9F}"/>
              </a:ext>
            </a:extLst>
          </p:cNvPr>
          <p:cNvSpPr txBox="1"/>
          <p:nvPr/>
        </p:nvSpPr>
        <p:spPr>
          <a:xfrm>
            <a:off x="8212346" y="75563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A5963"/>
                </a:solidFill>
              </a:rPr>
              <a:t>발표자 </a:t>
            </a:r>
            <a:r>
              <a:rPr lang="en-US" altLang="ko-KR" dirty="0">
                <a:solidFill>
                  <a:srgbClr val="2A5963"/>
                </a:solidFill>
              </a:rPr>
              <a:t>: </a:t>
            </a:r>
            <a:r>
              <a:rPr lang="ko-KR" altLang="en-US" dirty="0">
                <a:solidFill>
                  <a:srgbClr val="2A5963"/>
                </a:solidFill>
              </a:rPr>
              <a:t>정은지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/>
              <a:t>라이브러리의 정의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EEAB4-A40C-4142-8BE6-22CF99827DD8}"/>
              </a:ext>
            </a:extLst>
          </p:cNvPr>
          <p:cNvSpPr/>
          <p:nvPr/>
        </p:nvSpPr>
        <p:spPr>
          <a:xfrm>
            <a:off x="1535501" y="1549718"/>
            <a:ext cx="9368287" cy="46037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A5963"/>
                </a:solidFill>
              </a:rPr>
              <a:t>헤더파일을 통해서 바이너리 파일인 라이브러리 파일을 해석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그리고 </a:t>
            </a:r>
            <a:r>
              <a:rPr lang="ko-KR" altLang="en-US" dirty="0" err="1">
                <a:solidFill>
                  <a:srgbClr val="2A5963"/>
                </a:solidFill>
              </a:rPr>
              <a:t>링커가</a:t>
            </a:r>
            <a:r>
              <a:rPr lang="ko-KR" altLang="en-US" dirty="0">
                <a:solidFill>
                  <a:srgbClr val="2A5963"/>
                </a:solidFill>
              </a:rPr>
              <a:t> 알아먹을 수 있는 </a:t>
            </a:r>
            <a:r>
              <a:rPr lang="ko-KR" altLang="en-US" dirty="0" err="1">
                <a:solidFill>
                  <a:srgbClr val="2A5963"/>
                </a:solidFill>
              </a:rPr>
              <a:t>심볼네임</a:t>
            </a:r>
            <a:r>
              <a:rPr lang="en-US" altLang="ko-KR" dirty="0">
                <a:solidFill>
                  <a:srgbClr val="2A5963"/>
                </a:solidFill>
              </a:rPr>
              <a:t>(</a:t>
            </a:r>
            <a:r>
              <a:rPr lang="ko-KR" altLang="en-US" dirty="0">
                <a:solidFill>
                  <a:srgbClr val="2A5963"/>
                </a:solidFill>
              </a:rPr>
              <a:t>링크라 생각할 것</a:t>
            </a:r>
            <a:r>
              <a:rPr lang="en-US" altLang="ko-KR" dirty="0">
                <a:solidFill>
                  <a:srgbClr val="2A5963"/>
                </a:solidFill>
              </a:rPr>
              <a:t>)</a:t>
            </a:r>
            <a:r>
              <a:rPr lang="ko-KR" altLang="en-US" dirty="0">
                <a:solidFill>
                  <a:srgbClr val="2A5963"/>
                </a:solidFill>
              </a:rPr>
              <a:t>을 컴파일러가 만든다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만들어진 </a:t>
            </a:r>
            <a:r>
              <a:rPr lang="ko-KR" altLang="en-US" dirty="0" err="1">
                <a:solidFill>
                  <a:srgbClr val="2A5963"/>
                </a:solidFill>
              </a:rPr>
              <a:t>심볼네임을</a:t>
            </a:r>
            <a:r>
              <a:rPr lang="ko-KR" altLang="en-US" dirty="0">
                <a:solidFill>
                  <a:srgbClr val="2A5963"/>
                </a:solidFill>
              </a:rPr>
              <a:t> 오브젝트 파일에 넣어주면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 err="1">
                <a:solidFill>
                  <a:srgbClr val="2A5963"/>
                </a:solidFill>
              </a:rPr>
              <a:t>링커는</a:t>
            </a:r>
            <a:r>
              <a:rPr lang="ko-KR" altLang="en-US" dirty="0">
                <a:solidFill>
                  <a:srgbClr val="2A5963"/>
                </a:solidFill>
              </a:rPr>
              <a:t> </a:t>
            </a:r>
            <a:r>
              <a:rPr lang="ko-KR" altLang="en-US" dirty="0" err="1">
                <a:solidFill>
                  <a:srgbClr val="2A5963"/>
                </a:solidFill>
              </a:rPr>
              <a:t>심볼네임을</a:t>
            </a:r>
            <a:r>
              <a:rPr lang="ko-KR" altLang="en-US" dirty="0">
                <a:solidFill>
                  <a:srgbClr val="2A5963"/>
                </a:solidFill>
              </a:rPr>
              <a:t> 통해서 라이브러리 위치를 찾아갈 수 있다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바이너리파일 </a:t>
            </a:r>
            <a:r>
              <a:rPr lang="en-US" altLang="ko-KR" dirty="0">
                <a:solidFill>
                  <a:srgbClr val="2A5963"/>
                </a:solidFill>
              </a:rPr>
              <a:t>= jpg </a:t>
            </a:r>
            <a:r>
              <a:rPr lang="en-US" altLang="ko-KR" dirty="0" err="1">
                <a:solidFill>
                  <a:srgbClr val="2A5963"/>
                </a:solidFill>
              </a:rPr>
              <a:t>png</a:t>
            </a:r>
            <a:r>
              <a:rPr lang="ko-KR" altLang="en-US" dirty="0">
                <a:solidFill>
                  <a:srgbClr val="2A5963"/>
                </a:solidFill>
              </a:rPr>
              <a:t>같은 그림 파일이나 </a:t>
            </a:r>
            <a:r>
              <a:rPr lang="en-US" altLang="ko-KR" dirty="0">
                <a:solidFill>
                  <a:srgbClr val="2A5963"/>
                </a:solidFill>
              </a:rPr>
              <a:t>mp3</a:t>
            </a:r>
            <a:r>
              <a:rPr lang="ko-KR" altLang="en-US" dirty="0">
                <a:solidFill>
                  <a:srgbClr val="2A5963"/>
                </a:solidFill>
              </a:rPr>
              <a:t>와 같은 음파일 그리고 </a:t>
            </a:r>
            <a:r>
              <a:rPr lang="en-US" altLang="ko-KR" dirty="0">
                <a:solidFill>
                  <a:srgbClr val="2A5963"/>
                </a:solidFill>
              </a:rPr>
              <a:t>exe</a:t>
            </a:r>
            <a:r>
              <a:rPr lang="ko-KR" altLang="en-US" dirty="0">
                <a:solidFill>
                  <a:srgbClr val="2A5963"/>
                </a:solidFill>
              </a:rPr>
              <a:t>와 같은 실행 파일 등이 바이너리 파일에 해당함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용어적으로 이야기하면 바이너리 파일은 사용자 또는 프로그램이 사용하던 정보나 숫자 값을 </a:t>
            </a:r>
            <a:r>
              <a:rPr lang="ko-KR" altLang="en-US" dirty="0" err="1">
                <a:solidFill>
                  <a:srgbClr val="2A5963"/>
                </a:solidFill>
              </a:rPr>
              <a:t>값을</a:t>
            </a:r>
            <a:r>
              <a:rPr lang="ko-KR" altLang="en-US" dirty="0">
                <a:solidFill>
                  <a:srgbClr val="2A5963"/>
                </a:solidFill>
              </a:rPr>
              <a:t> 특별한 가공 없이 그대로 파일에 저장함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헤더파일 </a:t>
            </a:r>
            <a:r>
              <a:rPr lang="en-US" altLang="ko-KR" dirty="0">
                <a:solidFill>
                  <a:srgbClr val="2A5963"/>
                </a:solidFill>
              </a:rPr>
              <a:t>= </a:t>
            </a:r>
            <a:r>
              <a:rPr lang="ko-KR" altLang="en-US" dirty="0">
                <a:solidFill>
                  <a:srgbClr val="2A5963"/>
                </a:solidFill>
              </a:rPr>
              <a:t>헤더파일은 쉽게 메뉴판으로 예시를 들 수 있음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r>
              <a:rPr lang="ko-KR" altLang="en-US" dirty="0">
                <a:solidFill>
                  <a:srgbClr val="2A5963"/>
                </a:solidFill>
              </a:rPr>
              <a:t>헤더파일을 </a:t>
            </a:r>
            <a:r>
              <a:rPr lang="ko-KR" altLang="en-US" dirty="0" err="1">
                <a:solidFill>
                  <a:srgbClr val="2A5963"/>
                </a:solidFill>
              </a:rPr>
              <a:t>사용하므로써</a:t>
            </a:r>
            <a:r>
              <a:rPr lang="ko-KR" altLang="en-US" dirty="0">
                <a:solidFill>
                  <a:srgbClr val="2A5963"/>
                </a:solidFill>
              </a:rPr>
              <a:t> </a:t>
            </a:r>
            <a:r>
              <a:rPr lang="ko-KR" altLang="en-US" dirty="0" err="1">
                <a:solidFill>
                  <a:srgbClr val="2A5963"/>
                </a:solidFill>
              </a:rPr>
              <a:t>여거라지</a:t>
            </a:r>
            <a:r>
              <a:rPr lang="ko-KR" altLang="en-US" dirty="0">
                <a:solidFill>
                  <a:srgbClr val="2A5963"/>
                </a:solidFill>
              </a:rPr>
              <a:t> 함수를 사용할 수 있게 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/>
              <a:t>라이브러리의 정의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EEAB4-A40C-4142-8BE6-22CF99827DD8}"/>
              </a:ext>
            </a:extLst>
          </p:cNvPr>
          <p:cNvSpPr/>
          <p:nvPr/>
        </p:nvSpPr>
        <p:spPr>
          <a:xfrm>
            <a:off x="6305909" y="1673525"/>
            <a:ext cx="4597879" cy="44799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rgbClr val="2A5963"/>
                </a:solidFill>
              </a:rPr>
              <a:t>심볼네임이란</a:t>
            </a:r>
            <a:r>
              <a:rPr lang="en-US" altLang="ko-KR" dirty="0">
                <a:solidFill>
                  <a:srgbClr val="2A5963"/>
                </a:solidFill>
              </a:rPr>
              <a:t>? </a:t>
            </a:r>
          </a:p>
          <a:p>
            <a:r>
              <a:rPr lang="ko-KR" altLang="en-US" dirty="0">
                <a:solidFill>
                  <a:srgbClr val="2A5963"/>
                </a:solidFill>
              </a:rPr>
              <a:t>컴파일러가 컴파일 할 때 바이너리 형태로 변환해주는데 이 때 키워드</a:t>
            </a:r>
            <a:r>
              <a:rPr lang="en-US" altLang="ko-KR" dirty="0">
                <a:solidFill>
                  <a:srgbClr val="2A5963"/>
                </a:solidFill>
              </a:rPr>
              <a:t>(</a:t>
            </a:r>
            <a:r>
              <a:rPr lang="en-US" altLang="ko-KR" dirty="0" err="1">
                <a:solidFill>
                  <a:srgbClr val="2A5963"/>
                </a:solidFill>
              </a:rPr>
              <a:t>printf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en-US" altLang="ko-KR" dirty="0" err="1">
                <a:solidFill>
                  <a:srgbClr val="2A5963"/>
                </a:solidFill>
              </a:rPr>
              <a:t>scanf</a:t>
            </a:r>
            <a:r>
              <a:rPr lang="en-US" altLang="ko-KR" dirty="0">
                <a:solidFill>
                  <a:srgbClr val="2A5963"/>
                </a:solidFill>
              </a:rPr>
              <a:t>)</a:t>
            </a:r>
            <a:r>
              <a:rPr lang="ko-KR" altLang="en-US" dirty="0">
                <a:solidFill>
                  <a:srgbClr val="2A5963"/>
                </a:solidFill>
              </a:rPr>
              <a:t>나 함수 등도 </a:t>
            </a:r>
            <a:r>
              <a:rPr lang="ko-KR" altLang="en-US" dirty="0" err="1">
                <a:solidFill>
                  <a:srgbClr val="2A5963"/>
                </a:solidFill>
              </a:rPr>
              <a:t>저변환된다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  <a:r>
              <a:rPr lang="ko-KR" altLang="en-US" dirty="0">
                <a:solidFill>
                  <a:srgbClr val="2A5963"/>
                </a:solidFill>
              </a:rPr>
              <a:t> 이것을 나중에 필요에 의해서 호출할 때 </a:t>
            </a:r>
            <a:r>
              <a:rPr lang="en-US" altLang="ko-KR" dirty="0">
                <a:solidFill>
                  <a:srgbClr val="2A5963"/>
                </a:solidFill>
              </a:rPr>
              <a:t>01010101</a:t>
            </a:r>
            <a:r>
              <a:rPr lang="ko-KR" altLang="en-US" dirty="0">
                <a:solidFill>
                  <a:srgbClr val="2A5963"/>
                </a:solidFill>
              </a:rPr>
              <a:t>이런 식으로 표현된 곳에서 </a:t>
            </a:r>
            <a:r>
              <a:rPr lang="ko-KR" altLang="en-US" dirty="0" err="1">
                <a:solidFill>
                  <a:srgbClr val="2A5963"/>
                </a:solidFill>
              </a:rPr>
              <a:t>찾아야하니</a:t>
            </a:r>
            <a:r>
              <a:rPr lang="ko-KR" altLang="en-US" dirty="0">
                <a:solidFill>
                  <a:srgbClr val="2A5963"/>
                </a:solidFill>
              </a:rPr>
              <a:t> 찾기가 힘들다 그러므로 컴파일러는 컴파일 과정에서 바이너리 파일로 변환할 때 이부분은 </a:t>
            </a:r>
            <a:r>
              <a:rPr lang="en-US" altLang="ko-KR" dirty="0" err="1">
                <a:solidFill>
                  <a:srgbClr val="2A5963"/>
                </a:solidFill>
              </a:rPr>
              <a:t>printf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en-US" dirty="0">
                <a:solidFill>
                  <a:srgbClr val="2A5963"/>
                </a:solidFill>
              </a:rPr>
              <a:t>이부분은 </a:t>
            </a:r>
            <a:r>
              <a:rPr lang="en-US" altLang="ko-KR" dirty="0" err="1">
                <a:solidFill>
                  <a:srgbClr val="2A5963"/>
                </a:solidFill>
              </a:rPr>
              <a:t>scanf</a:t>
            </a:r>
            <a:r>
              <a:rPr lang="en-US" altLang="ko-KR" dirty="0">
                <a:solidFill>
                  <a:srgbClr val="2A5963"/>
                </a:solidFill>
              </a:rPr>
              <a:t> </a:t>
            </a:r>
            <a:r>
              <a:rPr lang="ko-KR" altLang="en-US" dirty="0">
                <a:solidFill>
                  <a:srgbClr val="2A5963"/>
                </a:solidFill>
              </a:rPr>
              <a:t>등등 </a:t>
            </a:r>
            <a:r>
              <a:rPr lang="ko-KR" altLang="en-US" dirty="0" err="1">
                <a:solidFill>
                  <a:srgbClr val="2A5963"/>
                </a:solidFill>
              </a:rPr>
              <a:t>이런식으로</a:t>
            </a:r>
            <a:r>
              <a:rPr lang="ko-KR" altLang="en-US" dirty="0">
                <a:solidFill>
                  <a:srgbClr val="2A5963"/>
                </a:solidFill>
              </a:rPr>
              <a:t> 바이너리 파일 안에서 </a:t>
            </a:r>
            <a:r>
              <a:rPr lang="ko-KR" altLang="en-US" dirty="0" err="1">
                <a:solidFill>
                  <a:srgbClr val="2A5963"/>
                </a:solidFill>
              </a:rPr>
              <a:t>몇번째</a:t>
            </a:r>
            <a:r>
              <a:rPr lang="ko-KR" altLang="en-US" dirty="0">
                <a:solidFill>
                  <a:srgbClr val="2A5963"/>
                </a:solidFill>
              </a:rPr>
              <a:t> 줄 어디부터 </a:t>
            </a:r>
            <a:r>
              <a:rPr lang="ko-KR" altLang="en-US" dirty="0" err="1">
                <a:solidFill>
                  <a:srgbClr val="2A5963"/>
                </a:solidFill>
              </a:rPr>
              <a:t>어디까지가</a:t>
            </a:r>
            <a:r>
              <a:rPr lang="ko-KR" altLang="en-US" dirty="0">
                <a:solidFill>
                  <a:srgbClr val="2A5963"/>
                </a:solidFill>
              </a:rPr>
              <a:t> 명령어인지 위치를 파악하기 위해 </a:t>
            </a:r>
            <a:r>
              <a:rPr lang="ko-KR" altLang="en-US" dirty="0" err="1">
                <a:solidFill>
                  <a:srgbClr val="2A5963"/>
                </a:solidFill>
              </a:rPr>
              <a:t>심볼네임이라는</a:t>
            </a:r>
            <a:r>
              <a:rPr lang="ko-KR" altLang="en-US" dirty="0">
                <a:solidFill>
                  <a:srgbClr val="2A5963"/>
                </a:solidFill>
              </a:rPr>
              <a:t> 고유한 정보의 표를 작성하고 나중에 호출 할 때 이 표를 기반으로 키워드나 함수를 호출한다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FB8DC-187C-412B-A417-2A17A062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7" y="2597341"/>
            <a:ext cx="5127463" cy="2542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14F489-94B3-4DB4-A348-CF7B2B3A1089}"/>
              </a:ext>
            </a:extLst>
          </p:cNvPr>
          <p:cNvSpPr txBox="1"/>
          <p:nvPr/>
        </p:nvSpPr>
        <p:spPr>
          <a:xfrm>
            <a:off x="8212346" y="75563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A5963"/>
                </a:solidFill>
              </a:rPr>
              <a:t>발표자 </a:t>
            </a:r>
            <a:r>
              <a:rPr lang="en-US" altLang="ko-KR" dirty="0">
                <a:solidFill>
                  <a:srgbClr val="2A5963"/>
                </a:solidFill>
              </a:rPr>
              <a:t>:</a:t>
            </a:r>
            <a:r>
              <a:rPr lang="ko-KR" altLang="en-US" dirty="0">
                <a:solidFill>
                  <a:srgbClr val="2A5963"/>
                </a:solidFill>
              </a:rPr>
              <a:t>정은지</a:t>
            </a:r>
          </a:p>
        </p:txBody>
      </p:sp>
    </p:spTree>
    <p:extLst>
      <p:ext uri="{BB962C8B-B14F-4D97-AF65-F5344CB8AC3E}">
        <p14:creationId xmlns:p14="http://schemas.microsoft.com/office/powerpoint/2010/main" val="26611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레퍼런스 게임제작팀</a:t>
            </a:r>
            <a:endParaRPr lang="en-US" altLang="en-US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C33"/>
              </a:solidFill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69127" y="218811"/>
            <a:ext cx="269252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라이브러리의 정의</a:t>
            </a:r>
            <a:endParaRPr lang="en-US" altLang="ko-KR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정적 라이브러리</a:t>
            </a:r>
            <a:endParaRPr lang="en-US" altLang="ko-KR" sz="20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동적 라이브러리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1"/>
            <a:ext cx="124732" cy="6858000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264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/>
              <a:t>정적 라이브러리</a:t>
            </a:r>
            <a:r>
              <a:rPr lang="en-US" altLang="ko-KR" dirty="0"/>
              <a:t>(lib)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EEAB4-A40C-4142-8BE6-22CF99827DD8}"/>
              </a:ext>
            </a:extLst>
          </p:cNvPr>
          <p:cNvSpPr/>
          <p:nvPr/>
        </p:nvSpPr>
        <p:spPr>
          <a:xfrm>
            <a:off x="5499589" y="1776193"/>
            <a:ext cx="5404199" cy="437731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A5963"/>
                </a:solidFill>
              </a:rPr>
              <a:t>프로그램을 컴파일하는 과정에서 포함시키는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오브젝트 파일들의 모임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우리가 컴파일에 성공해 만들어지는 </a:t>
            </a:r>
            <a:r>
              <a:rPr lang="en-US" altLang="ko-KR" dirty="0">
                <a:solidFill>
                  <a:srgbClr val="2A5963"/>
                </a:solidFill>
              </a:rPr>
              <a:t>exe </a:t>
            </a:r>
            <a:r>
              <a:rPr lang="ko-KR" altLang="en-US" dirty="0">
                <a:solidFill>
                  <a:srgbClr val="2A5963"/>
                </a:solidFill>
              </a:rPr>
              <a:t>파일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 안에 </a:t>
            </a:r>
            <a:r>
              <a:rPr lang="en-US" altLang="ko-KR" dirty="0">
                <a:solidFill>
                  <a:srgbClr val="2A5963"/>
                </a:solidFill>
              </a:rPr>
              <a:t>lib</a:t>
            </a:r>
            <a:r>
              <a:rPr lang="ko-KR" altLang="en-US" dirty="0">
                <a:solidFill>
                  <a:srgbClr val="2A5963"/>
                </a:solidFill>
              </a:rPr>
              <a:t>의 내용이 </a:t>
            </a:r>
            <a:br>
              <a:rPr lang="en-US" altLang="ko-KR" dirty="0">
                <a:solidFill>
                  <a:srgbClr val="2A5963"/>
                </a:solidFill>
              </a:rPr>
            </a:br>
            <a:r>
              <a:rPr lang="ko-KR" altLang="en-US" dirty="0">
                <a:solidFill>
                  <a:srgbClr val="2A5963"/>
                </a:solidFill>
              </a:rPr>
              <a:t>모두 들어간다고 설명할 수 있다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우리가 일반적으로 쓰는 </a:t>
            </a:r>
            <a:r>
              <a:rPr lang="en-US" altLang="ko-KR" dirty="0" err="1">
                <a:solidFill>
                  <a:srgbClr val="2A5963"/>
                </a:solidFill>
              </a:rPr>
              <a:t>stdio.h</a:t>
            </a:r>
            <a:r>
              <a:rPr lang="en-US" altLang="ko-KR" dirty="0">
                <a:solidFill>
                  <a:srgbClr val="2A5963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같은 코드 덩어리도 </a:t>
            </a:r>
            <a:br>
              <a:rPr lang="en-US" altLang="ko-KR" dirty="0">
                <a:solidFill>
                  <a:srgbClr val="2A5963"/>
                </a:solidFill>
              </a:rPr>
            </a:br>
            <a:r>
              <a:rPr lang="ko-KR" altLang="en-US" dirty="0">
                <a:solidFill>
                  <a:srgbClr val="2A5963"/>
                </a:solidFill>
              </a:rPr>
              <a:t>실제 선언한 곳에 전부 들어가 있게 된다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  <a:br>
              <a:rPr lang="en-US" altLang="ko-KR" dirty="0">
                <a:solidFill>
                  <a:srgbClr val="2A5963"/>
                </a:solidFill>
              </a:rPr>
            </a:br>
            <a:r>
              <a:rPr lang="ko-KR" altLang="en-US" dirty="0">
                <a:solidFill>
                  <a:srgbClr val="2A5963"/>
                </a:solidFill>
              </a:rPr>
              <a:t>그렇기 때문에 많이 쓰이면 쓰일수록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파일이 무거워지게 되며</a:t>
            </a:r>
            <a:r>
              <a:rPr lang="en-US" altLang="ko-KR" dirty="0">
                <a:solidFill>
                  <a:srgbClr val="2A5963"/>
                </a:solidFill>
              </a:rPr>
              <a:t>,</a:t>
            </a:r>
            <a:br>
              <a:rPr lang="en-US" altLang="ko-KR" dirty="0">
                <a:solidFill>
                  <a:srgbClr val="2A5963"/>
                </a:solidFill>
              </a:rPr>
            </a:br>
            <a:r>
              <a:rPr lang="en-US" altLang="ko-KR" dirty="0">
                <a:solidFill>
                  <a:srgbClr val="2A5963"/>
                </a:solidFill>
              </a:rPr>
              <a:t> RAM</a:t>
            </a:r>
            <a:r>
              <a:rPr lang="ko-KR" altLang="en-US" dirty="0">
                <a:solidFill>
                  <a:srgbClr val="2A5963"/>
                </a:solidFill>
              </a:rPr>
              <a:t>에 메모리가 많이 올라가게 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9D736B-E038-41BF-B9D5-0E539B827E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2" y="1776193"/>
            <a:ext cx="4194020" cy="43773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FAFF8B-D993-4647-8BE8-43558A570425}"/>
              </a:ext>
            </a:extLst>
          </p:cNvPr>
          <p:cNvSpPr txBox="1"/>
          <p:nvPr/>
        </p:nvSpPr>
        <p:spPr>
          <a:xfrm>
            <a:off x="8212346" y="7556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A5963"/>
                </a:solidFill>
              </a:rPr>
              <a:t>발표자 </a:t>
            </a:r>
            <a:r>
              <a:rPr lang="en-US" altLang="ko-KR" dirty="0">
                <a:solidFill>
                  <a:srgbClr val="2A5963"/>
                </a:solidFill>
              </a:rPr>
              <a:t>: ?</a:t>
            </a:r>
            <a:endParaRPr lang="ko-KR" altLang="en-US" dirty="0">
              <a:solidFill>
                <a:srgbClr val="2A5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2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/>
              <a:t>정적 라이브러리</a:t>
            </a:r>
            <a:r>
              <a:rPr lang="en-US" altLang="ko-KR" dirty="0"/>
              <a:t>(lib)</a:t>
            </a:r>
            <a:r>
              <a:rPr lang="ko-KR" altLang="en-US" dirty="0"/>
              <a:t>의 장단점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4F17C-5697-4396-B6F2-7A93166B13CB}"/>
              </a:ext>
            </a:extLst>
          </p:cNvPr>
          <p:cNvSpPr/>
          <p:nvPr/>
        </p:nvSpPr>
        <p:spPr>
          <a:xfrm>
            <a:off x="1535501" y="1549718"/>
            <a:ext cx="9368287" cy="4513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sz="1800" b="0" i="0" dirty="0">
                <a:solidFill>
                  <a:srgbClr val="2A5963"/>
                </a:solidFill>
                <a:effectLst/>
              </a:rPr>
              <a:t>컴파일 시 해당 정적 라이브러리의 내용이 </a:t>
            </a:r>
            <a:endParaRPr lang="en-US" altLang="ko-KR" sz="1800" b="0" i="0" dirty="0">
              <a:solidFill>
                <a:srgbClr val="2A5963"/>
              </a:solidFill>
              <a:effectLst/>
            </a:endParaRPr>
          </a:p>
          <a:p>
            <a:pPr algn="ctr"/>
            <a:r>
              <a:rPr lang="ko-KR" altLang="en-US" sz="1800" b="0" i="0" dirty="0">
                <a:solidFill>
                  <a:srgbClr val="2A5963"/>
                </a:solidFill>
                <a:effectLst/>
              </a:rPr>
              <a:t>실행 바이너리 안에</a:t>
            </a:r>
            <a:r>
              <a:rPr lang="ko-KR" altLang="en-US" sz="1800" b="0" i="0" dirty="0">
                <a:solidFill>
                  <a:srgbClr val="2A5963"/>
                </a:solidFill>
                <a:effectLst/>
                <a:ea typeface="Dotum" panose="020B0600000101010101" pitchFamily="50" charset="-127"/>
              </a:rPr>
              <a:t> </a:t>
            </a:r>
            <a:r>
              <a:rPr lang="ko-KR" altLang="en-US" sz="1800" b="0" i="0" dirty="0">
                <a:solidFill>
                  <a:srgbClr val="2A5963"/>
                </a:solidFill>
                <a:effectLst/>
              </a:rPr>
              <a:t>포함되기 때문에 </a:t>
            </a:r>
            <a:endParaRPr lang="en-US" altLang="ko-KR" sz="1800" b="0" i="0" dirty="0">
              <a:solidFill>
                <a:srgbClr val="2A5963"/>
              </a:solidFill>
              <a:effectLst/>
            </a:endParaRPr>
          </a:p>
          <a:p>
            <a:pPr algn="ctr"/>
            <a:r>
              <a:rPr lang="ko-KR" altLang="en-US" sz="1800" b="0" i="0" dirty="0">
                <a:solidFill>
                  <a:srgbClr val="2A5963"/>
                </a:solidFill>
                <a:effectLst/>
              </a:rPr>
              <a:t>라이브러리와 함께 배포하지 않아도 된다</a:t>
            </a:r>
            <a:r>
              <a:rPr lang="en-US" altLang="ko-KR" sz="1800" b="0" i="0" dirty="0">
                <a:solidFill>
                  <a:srgbClr val="2A5963"/>
                </a:solidFill>
                <a:effectLst/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런타임시 외부를 참조할 필요가 없다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실행 파일에 이미 바이너리가 포함이 되어 있기 때문에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동적 라이브러리에 비해 속도에서 장점이 있다</a:t>
            </a:r>
            <a:r>
              <a:rPr lang="en-US" altLang="ko-KR" dirty="0">
                <a:solidFill>
                  <a:srgbClr val="2A5963"/>
                </a:solidFill>
              </a:rPr>
              <a:t>. 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B915F-576A-4CA9-A725-E1FDC5303CB6}"/>
              </a:ext>
            </a:extLst>
          </p:cNvPr>
          <p:cNvSpPr txBox="1"/>
          <p:nvPr/>
        </p:nvSpPr>
        <p:spPr>
          <a:xfrm>
            <a:off x="1673525" y="1682151"/>
            <a:ext cx="2242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2A5963"/>
                </a:solidFill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81620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/>
              <a:t>런타임 </a:t>
            </a:r>
            <a:r>
              <a:rPr lang="ko-KR" altLang="en-US" dirty="0" err="1"/>
              <a:t>외부참조</a:t>
            </a:r>
            <a:r>
              <a:rPr lang="en-US" altLang="ko-KR" dirty="0"/>
              <a:t>?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레퍼런스 게임제작팀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4F17C-5697-4396-B6F2-7A93166B13CB}"/>
              </a:ext>
            </a:extLst>
          </p:cNvPr>
          <p:cNvSpPr/>
          <p:nvPr/>
        </p:nvSpPr>
        <p:spPr>
          <a:xfrm>
            <a:off x="6373090" y="1549718"/>
            <a:ext cx="5108745" cy="4513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A5963"/>
                </a:solidFill>
              </a:rPr>
              <a:t>런타임</a:t>
            </a:r>
            <a:r>
              <a:rPr lang="en-US" altLang="ko-KR" dirty="0">
                <a:solidFill>
                  <a:srgbClr val="2A5963"/>
                </a:solidFill>
              </a:rPr>
              <a:t> </a:t>
            </a:r>
            <a:r>
              <a:rPr lang="ko-KR" altLang="en-US" dirty="0">
                <a:solidFill>
                  <a:srgbClr val="2A5963"/>
                </a:solidFill>
              </a:rPr>
              <a:t>환경</a:t>
            </a:r>
            <a:r>
              <a:rPr lang="en-US" altLang="ko-KR" dirty="0">
                <a:solidFill>
                  <a:srgbClr val="2A5963"/>
                </a:solidFill>
              </a:rPr>
              <a:t>, </a:t>
            </a:r>
            <a:r>
              <a:rPr lang="ko-KR" altLang="en-US" dirty="0">
                <a:solidFill>
                  <a:srgbClr val="2A5963"/>
                </a:solidFill>
              </a:rPr>
              <a:t>즉 프로그램이 실행중인 환경에서 </a:t>
            </a:r>
            <a:r>
              <a:rPr lang="ko-KR" altLang="en-US" dirty="0" err="1">
                <a:solidFill>
                  <a:srgbClr val="2A5963"/>
                </a:solidFill>
              </a:rPr>
              <a:t>링커가</a:t>
            </a:r>
            <a:r>
              <a:rPr lang="ko-KR" altLang="en-US" dirty="0">
                <a:solidFill>
                  <a:srgbClr val="2A5963"/>
                </a:solidFill>
              </a:rPr>
              <a:t> 런타임 라이브러리를 연결하는 것이다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정적 라이브러리의 경우 프로그램을 빌드 할 때 이러한 과정을 한번만 실행한다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이후엔 런타임 환경에서 </a:t>
            </a:r>
            <a:r>
              <a:rPr lang="ko-KR" altLang="en-US" dirty="0" err="1">
                <a:solidFill>
                  <a:srgbClr val="2A5963"/>
                </a:solidFill>
              </a:rPr>
              <a:t>외부참조를</a:t>
            </a:r>
            <a:r>
              <a:rPr lang="ko-KR" altLang="en-US" dirty="0">
                <a:solidFill>
                  <a:srgbClr val="2A5963"/>
                </a:solidFill>
              </a:rPr>
              <a:t> 하지 않기 때문에 동적 라이브러리를 사용한 프로그램보다 상대적으로 빠르다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결론적으로 런타임 외부 참조는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실행중인 상태에서 </a:t>
            </a:r>
            <a:endParaRPr lang="en-US" altLang="ko-KR" dirty="0">
              <a:solidFill>
                <a:srgbClr val="2A5963"/>
              </a:solidFill>
            </a:endParaRPr>
          </a:p>
          <a:p>
            <a:pPr algn="ctr"/>
            <a:r>
              <a:rPr lang="ko-KR" altLang="en-US" dirty="0">
                <a:solidFill>
                  <a:srgbClr val="2A5963"/>
                </a:solidFill>
              </a:rPr>
              <a:t>동적 라이브러리 </a:t>
            </a:r>
            <a:r>
              <a:rPr lang="ko-KR" altLang="en-US" dirty="0" err="1">
                <a:solidFill>
                  <a:srgbClr val="2A5963"/>
                </a:solidFill>
              </a:rPr>
              <a:t>링킹을</a:t>
            </a:r>
            <a:r>
              <a:rPr lang="ko-KR" altLang="en-US" dirty="0">
                <a:solidFill>
                  <a:srgbClr val="2A5963"/>
                </a:solidFill>
              </a:rPr>
              <a:t> 의미한다</a:t>
            </a:r>
            <a:r>
              <a:rPr lang="en-US" altLang="ko-KR" dirty="0">
                <a:solidFill>
                  <a:srgbClr val="2A5963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2A5963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BAA492-3ACC-4296-81D9-A8D2EC6F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32" y="2172172"/>
            <a:ext cx="4762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1190</Words>
  <Application>Microsoft Office PowerPoint</Application>
  <PresentationFormat>와이드스크린</PresentationFormat>
  <Paragraphs>212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</vt:lpstr>
      <vt:lpstr>나눔스퀘어 ExtraBold</vt:lpstr>
      <vt:lpstr>맑은 고딕</vt:lpstr>
      <vt:lpstr>Arial</vt:lpstr>
      <vt:lpstr>Arial Rounded MT Bold</vt:lpstr>
      <vt:lpstr>Wingdings</vt:lpstr>
      <vt:lpstr>Office 테마</vt:lpstr>
      <vt:lpstr>라이브러리</vt:lpstr>
      <vt:lpstr>PowerPoint 프레젠테이션</vt:lpstr>
      <vt:lpstr>라이브러리의 정의</vt:lpstr>
      <vt:lpstr>라이브러리의 정의</vt:lpstr>
      <vt:lpstr>라이브러리의 정의</vt:lpstr>
      <vt:lpstr>PowerPoint 프레젠테이션</vt:lpstr>
      <vt:lpstr>정적 라이브러리(lib)</vt:lpstr>
      <vt:lpstr>정적 라이브러리(lib)의 장단점</vt:lpstr>
      <vt:lpstr>런타임 외부참조?</vt:lpstr>
      <vt:lpstr>정적 라이브러리(lib)의 장단점</vt:lpstr>
      <vt:lpstr>정적 라이브러리(lib)의 이식성 문제</vt:lpstr>
      <vt:lpstr>정적 라이브러리의 적용사례</vt:lpstr>
      <vt:lpstr>정적 라이브러리의 적용사례</vt:lpstr>
      <vt:lpstr>정적 라이브러리의 적용사례</vt:lpstr>
      <vt:lpstr>정적 라이브러리의 적용사례</vt:lpstr>
      <vt:lpstr>PowerPoint 프레젠테이션</vt:lpstr>
      <vt:lpstr>동적 라이브러리(dll) 정의</vt:lpstr>
      <vt:lpstr>링커의 정의</vt:lpstr>
      <vt:lpstr>링킹의 정의</vt:lpstr>
      <vt:lpstr>링커가 dll을 찾는 방법</vt:lpstr>
      <vt:lpstr>PowerPoint 프레젠테이션</vt:lpstr>
      <vt:lpstr>PowerPoint 프레젠테이션</vt:lpstr>
      <vt:lpstr>결론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정 은지</cp:lastModifiedBy>
  <cp:revision>310</cp:revision>
  <dcterms:created xsi:type="dcterms:W3CDTF">2017-12-10T15:04:34Z</dcterms:created>
  <dcterms:modified xsi:type="dcterms:W3CDTF">2021-11-23T15:25:42Z</dcterms:modified>
</cp:coreProperties>
</file>