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1922B-09C2-B231-7935-D42AD8301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25368"/>
            <a:ext cx="9144000" cy="2387600"/>
          </a:xfrm>
        </p:spPr>
        <p:txBody>
          <a:bodyPr anchor="ctr">
            <a:normAutofit/>
          </a:bodyPr>
          <a:lstStyle>
            <a:lvl1pPr algn="ctr">
              <a:defRPr sz="63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3B9550-3281-417A-5E24-5A13AFA78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12968"/>
            <a:ext cx="9144000" cy="1655762"/>
          </a:xfrm>
        </p:spPr>
        <p:txBody>
          <a:bodyPr anchor="b">
            <a:normAutofit/>
          </a:bodyPr>
          <a:lstStyle>
            <a:lvl1pPr marL="0" indent="0" algn="r">
              <a:buNone/>
              <a:defRPr sz="21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581AE4-EBDD-6032-2530-E954126E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581562-402E-9211-D846-8836390B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125F31-BEF1-713A-DBA1-95BA87B2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F62856-31DA-4BEB-C641-2F397675A218}"/>
              </a:ext>
            </a:extLst>
          </p:cNvPr>
          <p:cNvGrpSpPr/>
          <p:nvPr userDrawn="1"/>
        </p:nvGrpSpPr>
        <p:grpSpPr>
          <a:xfrm>
            <a:off x="248479" y="136524"/>
            <a:ext cx="11708296" cy="6584951"/>
            <a:chOff x="0" y="0"/>
            <a:chExt cx="12191999" cy="6858000"/>
          </a:xfrm>
        </p:grpSpPr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B29EF021-421E-A938-7638-451CD96369E0}"/>
                </a:ext>
              </a:extLst>
            </p:cNvPr>
            <p:cNvSpPr/>
            <p:nvPr userDrawn="1"/>
          </p:nvSpPr>
          <p:spPr>
            <a:xfrm>
              <a:off x="0" y="0"/>
              <a:ext cx="12191999" cy="6858000"/>
            </a:xfrm>
            <a:prstGeom prst="frame">
              <a:avLst>
                <a:gd name="adj1" fmla="val 2938"/>
              </a:avLst>
            </a:prstGeom>
            <a:solidFill>
              <a:schemeClr val="accent1">
                <a:lumMod val="75000"/>
                <a:alpha val="6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4B1EB1CD-F045-E9FF-19E7-E4247D965BC0}"/>
                </a:ext>
              </a:extLst>
            </p:cNvPr>
            <p:cNvSpPr/>
            <p:nvPr userDrawn="1"/>
          </p:nvSpPr>
          <p:spPr>
            <a:xfrm>
              <a:off x="103235" y="118614"/>
              <a:ext cx="11985531" cy="6653121"/>
            </a:xfrm>
            <a:prstGeom prst="frame">
              <a:avLst>
                <a:gd name="adj1" fmla="val 293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49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99F10A-D4FE-143F-278C-9787ABEF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DA08E5-7F58-6AEA-1C44-7716F46D5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5FE5E-9E3A-BFB6-5D19-5C989B2A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137A5-EEA2-464A-430A-637ACF6E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838B1-53EA-5432-89F8-E4574213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43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6CE777-C6BE-5AB7-22CE-F10B3380D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103C2-3623-53AD-1C44-BC13DCF30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7DC726-B16B-8243-3210-3ABCA014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64216-C32A-8EE1-D02E-5A3ECC2B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6505C-692D-1288-5F66-829CB282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01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C0F2F03-58D5-ACA3-2B2F-9B7430F575E5}"/>
              </a:ext>
            </a:extLst>
          </p:cNvPr>
          <p:cNvCxnSpPr>
            <a:cxnSpLocks/>
          </p:cNvCxnSpPr>
          <p:nvPr userDrawn="1"/>
        </p:nvCxnSpPr>
        <p:spPr>
          <a:xfrm>
            <a:off x="103235" y="1451113"/>
            <a:ext cx="11985531" cy="0"/>
          </a:xfrm>
          <a:prstGeom prst="line">
            <a:avLst/>
          </a:prstGeom>
          <a:ln w="66675" cmpd="thickThin">
            <a:solidFill>
              <a:schemeClr val="accent1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FE8D277F-FB66-3AAF-AD1F-B0993DDF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288235"/>
            <a:ext cx="11579087" cy="1063487"/>
          </a:xfrm>
        </p:spPr>
        <p:txBody>
          <a:bodyPr anchor="b">
            <a:normAutofit/>
          </a:bodyPr>
          <a:lstStyle>
            <a:lvl1pPr>
              <a:defRPr sz="4800" b="1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5B7218-BC5F-29A5-DFEC-A343EC793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1521343"/>
            <a:ext cx="11579087" cy="5048422"/>
          </a:xfrm>
        </p:spPr>
        <p:txBody>
          <a:bodyPr>
            <a:normAutofit/>
          </a:bodyPr>
          <a:lstStyle>
            <a:lvl1pPr>
              <a:defRPr sz="21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1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1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1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1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D7C73-5569-4C20-FAD3-0A51C468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67C61-0B04-6FF5-D542-9D1A5B6A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A669B6-85D6-42D4-46BC-01766B28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915EF5F-3836-0F37-46AE-A4F9C1E267DC}"/>
              </a:ext>
            </a:extLst>
          </p:cNvPr>
          <p:cNvGrpSpPr/>
          <p:nvPr userDrawn="1"/>
        </p:nvGrpSpPr>
        <p:grpSpPr>
          <a:xfrm>
            <a:off x="0" y="0"/>
            <a:ext cx="12191999" cy="6858000"/>
            <a:chOff x="228599" y="248478"/>
            <a:chExt cx="11738113" cy="6321288"/>
          </a:xfrm>
        </p:grpSpPr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C4A893BA-DD32-0C94-DBD2-CFB6A3965F02}"/>
                </a:ext>
              </a:extLst>
            </p:cNvPr>
            <p:cNvSpPr/>
            <p:nvPr userDrawn="1"/>
          </p:nvSpPr>
          <p:spPr>
            <a:xfrm>
              <a:off x="228599" y="248478"/>
              <a:ext cx="11738113" cy="6321288"/>
            </a:xfrm>
            <a:prstGeom prst="frame">
              <a:avLst>
                <a:gd name="adj1" fmla="val 2938"/>
              </a:avLst>
            </a:prstGeom>
            <a:solidFill>
              <a:schemeClr val="accent1">
                <a:lumMod val="75000"/>
                <a:alpha val="6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AE5B0284-C570-135E-2D50-282F9C7F62A8}"/>
                </a:ext>
              </a:extLst>
            </p:cNvPr>
            <p:cNvSpPr/>
            <p:nvPr userDrawn="1"/>
          </p:nvSpPr>
          <p:spPr>
            <a:xfrm>
              <a:off x="327991" y="357809"/>
              <a:ext cx="11539331" cy="6132443"/>
            </a:xfrm>
            <a:prstGeom prst="frame">
              <a:avLst>
                <a:gd name="adj1" fmla="val 2938"/>
              </a:avLst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686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7EBF8-4CCD-9E81-65B1-3F3AFA29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AB6FF-5149-C1E8-2ADC-B4AAD56DF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BAC82-5189-4DCC-90F5-02EE7BBD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99448-6034-0C39-9454-8491F99A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2A681-4330-2E7B-0ED3-513EC211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D4262-5AAE-0790-9AE7-55F09F6A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B0265-9F20-6C40-C3F8-01D40B624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7F3852-8173-1E13-AE87-C9727A13E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C2549-952D-3B77-9BC7-CEC81041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8340A9-FC2E-8F19-02E4-B5F99ACB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225F2E-6F4C-4229-AB6A-61E2BDAD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6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EE868-3014-42F5-058C-8DEB7A52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6C14F-A2D6-C283-D7CC-ACC907E4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FA9238-117D-F1D9-6250-C30486BF9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E5D022-D577-ED8A-D09B-1CA9C2CB1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AEFA49-253B-CEE1-558E-B6BFAE11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89BD5BE-AD7D-E1C1-4F73-E214CCA8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564136-02D1-E11C-197E-8173403D0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A198A-FCEE-1F23-D280-303D5633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19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62F74-8495-3BEC-B609-51FE5B29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1ECC61-44A9-B670-F3F4-3B3A1881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564FEB-5431-2AD8-DF19-A2F737E3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400DFB-1CE8-11C5-A488-7CF9E241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285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49F8BC-5C9F-F56A-07D0-F9FAA8242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5E56C9-5B0F-0935-CC21-7748BC4F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B850E-1EC3-1D14-F832-0073D540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8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FC129-79F7-534D-53E8-092508D3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65679-E309-82B6-5F88-49C677A6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DD66D-A258-09FE-64B2-82530956C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CA9FE-5BBB-4E4F-9D28-809599E8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A2603-B5E0-26A2-6A3C-FC5BA5902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9EA88F-038E-16F6-DF98-82EC21EAB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2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86A5-BA05-523B-7C24-121EC4ED6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3F206F-9D29-3767-FB56-DEEBB818B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F951C-D258-5A1B-E612-15E439B42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101AD-B6A1-3B4F-B6A6-E887E1388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A0456-2A45-C40B-9DC5-E1BA06FF5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4DE659-A129-B212-7E4F-0352F64B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7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9AC1D7F-6DC6-F76F-186A-9AF34DC9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6A5FC-8B89-E60F-1D54-984B61A35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DBB4C7-F423-3819-C8AB-644512FC9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446D-D79B-4D19-89D4-F2D27BD2846C}" type="datetimeFigureOut">
              <a:rPr lang="ko-KR" altLang="en-US" smtClean="0"/>
              <a:t>2022-07-10-Sunday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F8BBE-6719-8B9D-3991-60997C4F6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859355-9E1C-DF44-0333-44EBA0C63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B8C18-4753-48FA-8F27-A7F048B58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95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7E2B0-8DD6-069B-0EAA-FE6A26858D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List In STL;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B43F517-41BD-5ADF-15F4-57223DEDE3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 </a:t>
            </a:r>
            <a:r>
              <a:rPr lang="en-US" altLang="ko-KR" dirty="0"/>
              <a:t>: 201907010 </a:t>
            </a:r>
            <a:r>
              <a:rPr lang="ko-KR" altLang="en-US" dirty="0"/>
              <a:t>김민철</a:t>
            </a:r>
          </a:p>
        </p:txBody>
      </p:sp>
    </p:spTree>
    <p:extLst>
      <p:ext uri="{BB962C8B-B14F-4D97-AF65-F5344CB8AC3E}">
        <p14:creationId xmlns:p14="http://schemas.microsoft.com/office/powerpoint/2010/main" val="134437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7E2B0-8DD6-069B-0EAA-FE6A26858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ko-KR" altLang="en-US" dirty="0"/>
              <a:t>이상입니다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220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7CB77-75AF-3845-7B30-EB97DEC3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</a:t>
            </a:r>
            <a:r>
              <a:rPr lang="en-US" altLang="ko-KR" dirty="0"/>
              <a:t>		</a:t>
            </a:r>
            <a:r>
              <a:rPr lang="ko-KR" altLang="en-US" dirty="0"/>
              <a:t>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2C3AD7-3C0E-7DE7-EF13-973A0517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36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3600" i="1" dirty="0">
                <a:sym typeface="Wingdings" panose="05000000000000000000" pitchFamily="2" charset="2"/>
              </a:rPr>
              <a:t>자료 구조 </a:t>
            </a:r>
            <a:r>
              <a:rPr lang="en-US" altLang="ko-KR" sz="3600" i="1" dirty="0">
                <a:sym typeface="Wingdings" panose="05000000000000000000" pitchFamily="2" charset="2"/>
              </a:rPr>
              <a:t>List</a:t>
            </a:r>
            <a:r>
              <a:rPr lang="ko-KR" altLang="en-US" sz="3600" i="1" dirty="0">
                <a:sym typeface="Wingdings" panose="05000000000000000000" pitchFamily="2" charset="2"/>
              </a:rPr>
              <a:t>란</a:t>
            </a:r>
            <a:endParaRPr lang="en-US" altLang="ko-KR" sz="3600" i="1" dirty="0"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ko-KR" altLang="en-US" sz="2800" dirty="0">
                <a:sym typeface="Wingdings" panose="05000000000000000000" pitchFamily="2" charset="2"/>
              </a:rPr>
              <a:t>순차 리스트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ko-KR" altLang="en-US" sz="2800" dirty="0">
                <a:sym typeface="Wingdings" panose="05000000000000000000" pitchFamily="2" charset="2"/>
              </a:rPr>
              <a:t>단순 연결 리스트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ko-KR" altLang="en-US" sz="2800" dirty="0">
                <a:sym typeface="Wingdings" panose="05000000000000000000" pitchFamily="2" charset="2"/>
              </a:rPr>
              <a:t>이중 연결 리스트</a:t>
            </a:r>
            <a:endParaRPr lang="en-US" altLang="ko-KR" sz="28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 sz="28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3600" i="1" dirty="0">
                <a:sym typeface="Wingdings" panose="05000000000000000000" pitchFamily="2" charset="2"/>
              </a:rPr>
              <a:t>STL</a:t>
            </a:r>
            <a:r>
              <a:rPr lang="ko-KR" altLang="en-US" sz="3600" i="1" dirty="0">
                <a:sym typeface="Wingdings" panose="05000000000000000000" pitchFamily="2" charset="2"/>
              </a:rPr>
              <a:t>에서의 </a:t>
            </a:r>
            <a:r>
              <a:rPr lang="en-US" altLang="ko-KR" sz="3600" i="1" dirty="0">
                <a:sym typeface="Wingdings" panose="05000000000000000000" pitchFamily="2" charset="2"/>
              </a:rPr>
              <a:t>List</a:t>
            </a:r>
          </a:p>
          <a:p>
            <a:pPr marL="0" indent="0" algn="ctr">
              <a:buNone/>
            </a:pPr>
            <a:r>
              <a:rPr lang="en-US" altLang="ko-KR" sz="2800" dirty="0"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sym typeface="Wingdings" panose="05000000000000000000" pitchFamily="2" charset="2"/>
              </a:rPr>
              <a:t>실제 사용 예시</a:t>
            </a:r>
            <a:endParaRPr lang="en-US" altLang="ko-KR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79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FE18F-6FE5-CC10-E8BD-C61968E3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구조 </a:t>
            </a:r>
            <a:r>
              <a:rPr lang="en-US" altLang="ko-KR" dirty="0"/>
              <a:t>List</a:t>
            </a:r>
            <a:r>
              <a:rPr lang="ko-KR" altLang="en-US" dirty="0"/>
              <a:t>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EF69CB-57EF-7527-C9E1-A54ABCDF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100" b="1" dirty="0"/>
              <a:t>#</a:t>
            </a:r>
            <a:r>
              <a:rPr lang="en-US" altLang="ko-KR" sz="2100" dirty="0"/>
              <a:t>List</a:t>
            </a:r>
            <a:r>
              <a:rPr lang="ko-KR" altLang="en-US" sz="2100" dirty="0"/>
              <a:t>는 </a:t>
            </a:r>
            <a:r>
              <a:rPr lang="ko-KR" altLang="en-US" sz="2100" b="1" dirty="0"/>
              <a:t>순서가 있는 데이터의 모임</a:t>
            </a:r>
            <a:r>
              <a:rPr lang="ko-KR" altLang="en-US" sz="2100" dirty="0"/>
              <a:t>으로서 </a:t>
            </a:r>
            <a:r>
              <a:rPr lang="ko-KR" altLang="en-US" sz="2100" b="1" dirty="0"/>
              <a:t>시퀀스</a:t>
            </a:r>
            <a:r>
              <a:rPr lang="ko-KR" altLang="en-US" sz="2100" dirty="0"/>
              <a:t>라는 이름으로 불리기도 한다</a:t>
            </a:r>
            <a:r>
              <a:rPr lang="en-US" altLang="ko-KR" sz="2100" dirty="0"/>
              <a:t>. </a:t>
            </a:r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b="1" dirty="0"/>
              <a:t>#</a:t>
            </a:r>
            <a:r>
              <a:rPr lang="ko-KR" altLang="en-US" sz="2100" dirty="0"/>
              <a:t>데이터가 한 줄로 저장되어 있는 </a:t>
            </a:r>
            <a:r>
              <a:rPr lang="ko-KR" altLang="en-US" sz="2100" b="1" dirty="0"/>
              <a:t>선형 구조</a:t>
            </a:r>
            <a:r>
              <a:rPr lang="ko-KR" altLang="en-US" sz="2100" dirty="0"/>
              <a:t>를 띄고 있으며 원하는 데이터에 접근하여 원하는 작업을 수행할 수 있다</a:t>
            </a:r>
            <a:r>
              <a:rPr lang="en-US" altLang="ko-KR" sz="2100" dirty="0"/>
              <a:t>. </a:t>
            </a:r>
            <a:r>
              <a:rPr lang="ko-KR" altLang="en-US" sz="2100" dirty="0"/>
              <a:t>이때</a:t>
            </a:r>
            <a:r>
              <a:rPr lang="en-US" altLang="ko-KR" sz="2100" dirty="0"/>
              <a:t>, </a:t>
            </a:r>
            <a:r>
              <a:rPr lang="ko-KR" altLang="en-US" sz="2100" dirty="0"/>
              <a:t>데이터에 접근 하는 방식은 리스트의 형태에 따라 달라진다</a:t>
            </a:r>
            <a:r>
              <a:rPr lang="en-US" altLang="ko-KR" sz="2100" dirty="0"/>
              <a:t>.</a:t>
            </a:r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b="1" dirty="0"/>
              <a:t>#</a:t>
            </a:r>
            <a:r>
              <a:rPr lang="ko-KR" altLang="en-US" sz="2100" dirty="0"/>
              <a:t>리스트</a:t>
            </a:r>
            <a:r>
              <a:rPr lang="en-US" altLang="ko-KR" sz="2100" dirty="0"/>
              <a:t> </a:t>
            </a:r>
            <a:r>
              <a:rPr lang="ko-KR" altLang="en-US" sz="2100" dirty="0"/>
              <a:t>내부에 비어 있는 데이터를 허용하지 않기 때문에 데이터를 삭제할 때 마다 더 이상 삭제된 데이터에 접근하지 못하도록 하는 과정을 거친다</a:t>
            </a:r>
            <a:r>
              <a:rPr lang="en-US" altLang="ko-KR" sz="2100" dirty="0"/>
              <a:t>. </a:t>
            </a:r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b="1" dirty="0"/>
              <a:t>#</a:t>
            </a:r>
            <a:r>
              <a:rPr lang="ko-KR" altLang="en-US" sz="2100" dirty="0"/>
              <a:t>첫 번째 데이터를 </a:t>
            </a:r>
            <a:r>
              <a:rPr lang="en-US" altLang="ko-KR" sz="2100" b="1" dirty="0"/>
              <a:t>Head</a:t>
            </a:r>
            <a:r>
              <a:rPr lang="ko-KR" altLang="en-US" sz="2100" dirty="0"/>
              <a:t>라고 하고</a:t>
            </a:r>
            <a:r>
              <a:rPr lang="en-US" altLang="ko-KR" sz="2100" dirty="0"/>
              <a:t>, </a:t>
            </a:r>
            <a:r>
              <a:rPr lang="ko-KR" altLang="en-US" sz="2100" dirty="0"/>
              <a:t>마지막 데이터를 </a:t>
            </a:r>
            <a:r>
              <a:rPr lang="en-US" altLang="ko-KR" sz="2100" b="1" dirty="0"/>
              <a:t>Tail</a:t>
            </a:r>
            <a:r>
              <a:rPr lang="ko-KR" altLang="en-US" sz="2100" dirty="0"/>
              <a:t>이라고 한다</a:t>
            </a:r>
            <a:r>
              <a:rPr lang="en-US" altLang="ko-KR" sz="2100" dirty="0"/>
              <a:t>. </a:t>
            </a:r>
          </a:p>
          <a:p>
            <a:pPr marL="0" indent="0">
              <a:buNone/>
            </a:pPr>
            <a:endParaRPr lang="en-US" altLang="ko-KR" sz="2100" dirty="0"/>
          </a:p>
          <a:p>
            <a:pPr marL="0" indent="0">
              <a:buNone/>
            </a:pPr>
            <a:r>
              <a:rPr lang="en-US" altLang="ko-KR" sz="2100" b="1" dirty="0"/>
              <a:t>#</a:t>
            </a:r>
            <a:r>
              <a:rPr lang="ko-KR" altLang="en-US" sz="2100" dirty="0"/>
              <a:t>형태로는</a:t>
            </a:r>
            <a:r>
              <a:rPr lang="ko-KR" altLang="en-US" sz="2100" b="1" dirty="0"/>
              <a:t> </a:t>
            </a:r>
            <a:r>
              <a:rPr lang="ko-KR" altLang="en-US" sz="2100" dirty="0"/>
              <a:t>순차 리스트</a:t>
            </a:r>
            <a:r>
              <a:rPr lang="en-US" altLang="ko-KR" sz="2100" dirty="0"/>
              <a:t>, </a:t>
            </a:r>
            <a:r>
              <a:rPr lang="ko-KR" altLang="en-US" sz="2100" dirty="0"/>
              <a:t>연결 리스트</a:t>
            </a:r>
            <a:r>
              <a:rPr lang="en-US" altLang="ko-KR" sz="2100" dirty="0"/>
              <a:t>, </a:t>
            </a:r>
            <a:r>
              <a:rPr lang="ko-KR" altLang="en-US" sz="2100" dirty="0"/>
              <a:t>이중 연결 리스트</a:t>
            </a:r>
            <a:r>
              <a:rPr lang="en-US" altLang="ko-KR" sz="2100" dirty="0"/>
              <a:t>, </a:t>
            </a:r>
            <a:r>
              <a:rPr lang="ko-KR" altLang="en-US" sz="2100" dirty="0"/>
              <a:t>원형 연결 리스트가 있다</a:t>
            </a:r>
            <a:r>
              <a:rPr lang="en-US" altLang="ko-KR" sz="2100" dirty="0"/>
              <a:t>.</a:t>
            </a:r>
            <a:endParaRPr lang="en-US" altLang="ko-KR" sz="2100" b="1" dirty="0"/>
          </a:p>
        </p:txBody>
      </p:sp>
    </p:spTree>
    <p:extLst>
      <p:ext uri="{BB962C8B-B14F-4D97-AF65-F5344CB8AC3E}">
        <p14:creationId xmlns:p14="http://schemas.microsoft.com/office/powerpoint/2010/main" val="57995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B26A5-ABA8-03DF-70C9-9A12B203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순차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A66E-5643-A1F9-F1B5-E0401BE64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#Array List</a:t>
            </a:r>
            <a:r>
              <a:rPr lang="ko-KR" altLang="en-US" dirty="0"/>
              <a:t>라고도 하며</a:t>
            </a:r>
            <a:r>
              <a:rPr lang="en-US" altLang="ko-KR" dirty="0"/>
              <a:t>, </a:t>
            </a:r>
            <a:r>
              <a:rPr lang="ko-KR" altLang="en-US" b="1" dirty="0"/>
              <a:t>배열을 이용</a:t>
            </a:r>
            <a:r>
              <a:rPr lang="ko-KR" altLang="en-US" dirty="0"/>
              <a:t>하여 리스트를 구현한 형태이다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b="1" dirty="0"/>
              <a:t>인덱스를 이용</a:t>
            </a:r>
            <a:r>
              <a:rPr lang="ko-KR" altLang="en-US" dirty="0"/>
              <a:t>해 값에 접근하여 작업을 수행할 수 있지만</a:t>
            </a:r>
            <a:r>
              <a:rPr lang="en-US" altLang="ko-KR" dirty="0"/>
              <a:t>, </a:t>
            </a:r>
            <a:r>
              <a:rPr lang="ko-KR" altLang="en-US" dirty="0"/>
              <a:t>리스트는 비어 있는 데이터를 허용하지 않기 때문에 데이터를 삭제하면 삭제한 데이터보다 인덱스 번호가 뒤쪽에 있던 데이터들을 앞으로 옮겨야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리스트</a:t>
            </a:r>
            <a:r>
              <a:rPr lang="en-US" altLang="ko-KR" dirty="0"/>
              <a:t> </a:t>
            </a:r>
            <a:r>
              <a:rPr lang="ko-KR" altLang="en-US" dirty="0"/>
              <a:t>중간에 데이터를 추가하기 위해서는 추가를 원하는 인덱스 번호보다 뒤쪽에 있는 데이터들을 먼저 뒤로 옮기고 데이터가 비워진 인덱스 번호에 원하는 데이터를 삽입해야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위와 같은 특징들로 인해 순차 리스트는 </a:t>
            </a:r>
            <a:r>
              <a:rPr lang="ko-KR" altLang="en-US" b="1" dirty="0"/>
              <a:t>데이터의 삭제 및 삽입 속도</a:t>
            </a:r>
            <a:r>
              <a:rPr lang="ko-KR" altLang="en-US" dirty="0"/>
              <a:t>는 느려지지만 인덱스 번호를 통해 접근이 가능하므로 </a:t>
            </a:r>
            <a:r>
              <a:rPr lang="ko-KR" altLang="en-US" b="1" dirty="0"/>
              <a:t>데이터 탐색 속도</a:t>
            </a:r>
            <a:r>
              <a:rPr lang="ko-KR" altLang="en-US" dirty="0"/>
              <a:t>는 빨라지게 된다</a:t>
            </a:r>
            <a:r>
              <a:rPr lang="en-US" altLang="ko-KR" dirty="0"/>
              <a:t>.</a:t>
            </a:r>
            <a:r>
              <a:rPr lang="ko-KR" altLang="en-US" dirty="0"/>
              <a:t> 또한</a:t>
            </a:r>
            <a:r>
              <a:rPr lang="en-US" altLang="ko-KR" dirty="0"/>
              <a:t> </a:t>
            </a:r>
            <a:r>
              <a:rPr lang="ko-KR" altLang="en-US" dirty="0"/>
              <a:t>인덱스 번호가 단순히 몇 번째 데이터인지만 의미하기 때문에 </a:t>
            </a:r>
            <a:r>
              <a:rPr lang="ko-KR" altLang="en-US" b="1" dirty="0"/>
              <a:t>인덱스 번호를 데이터의 식별자로 사용하기에는 제한된다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708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086EC-29C6-0D7B-608E-47D6F405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연결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2C43D-8EB8-EF78-06BE-5EBE13D1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#Linked List</a:t>
            </a:r>
            <a:r>
              <a:rPr lang="ko-KR" altLang="en-US" dirty="0"/>
              <a:t>라고도 하며</a:t>
            </a:r>
            <a:r>
              <a:rPr lang="en-US" altLang="ko-KR" dirty="0"/>
              <a:t>, </a:t>
            </a:r>
            <a:r>
              <a:rPr lang="ko-KR" altLang="en-US" b="1" dirty="0"/>
              <a:t>노드</a:t>
            </a:r>
            <a:r>
              <a:rPr lang="ko-KR" altLang="en-US" dirty="0"/>
              <a:t>들의 연결로 이루어져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노드는 데이터와 포인터 필드 이루어져 있다</a:t>
            </a:r>
            <a:r>
              <a:rPr lang="en-US" altLang="ko-KR" dirty="0"/>
              <a:t>. </a:t>
            </a:r>
            <a:r>
              <a:rPr lang="ko-KR" altLang="en-US" dirty="0"/>
              <a:t>데이터 필드에는 데이터를 저장하고</a:t>
            </a:r>
            <a:r>
              <a:rPr lang="en-US" altLang="ko-KR" dirty="0"/>
              <a:t>, </a:t>
            </a:r>
            <a:r>
              <a:rPr lang="ko-KR" altLang="en-US" dirty="0"/>
              <a:t>포인터 필드에는 </a:t>
            </a:r>
            <a:r>
              <a:rPr lang="ko-KR" altLang="en-US" b="1" dirty="0"/>
              <a:t>다음 노드의 주소를 저장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단순 연결 리스트에서 특정 데이터에 접근하기 위해서는 원하는 데이터를 찾을 때 까지 첫 노드부터 포인터를 통해 한 </a:t>
            </a:r>
            <a:r>
              <a:rPr lang="ko-KR" altLang="en-US" dirty="0" err="1"/>
              <a:t>노드씩</a:t>
            </a:r>
            <a:r>
              <a:rPr lang="ko-KR" altLang="en-US" dirty="0"/>
              <a:t> 이동하며 탐색해야 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ko-KR" altLang="en-US" b="1" dirty="0"/>
              <a:t>원하는 데이터를 찾는데 걸리는 시간이 오래 걸린다</a:t>
            </a:r>
            <a:r>
              <a:rPr lang="en-US" altLang="ko-KR" b="1" dirty="0"/>
              <a:t>.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리스트 내부에 노드를 삭제하거나 추가하게 되면 그 노드의 </a:t>
            </a:r>
            <a:r>
              <a:rPr lang="ko-KR" altLang="en-US" b="1" dirty="0"/>
              <a:t>이전 노드가 가리키는 노드의 주소를 변경</a:t>
            </a:r>
            <a:r>
              <a:rPr lang="ko-KR" altLang="en-US" dirty="0"/>
              <a:t>하는 방법으로 작업을 수행한다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843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99748-9D45-979E-2C63-C4AE82BE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연결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A083FF-C860-1ADA-EB18-441E7A8D1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#Doubly Linked List</a:t>
            </a:r>
            <a:r>
              <a:rPr lang="ko-KR" altLang="en-US" dirty="0"/>
              <a:t>라고도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노드들의 연결로 구성되어 있지만</a:t>
            </a:r>
            <a:r>
              <a:rPr lang="en-US" altLang="ko-KR" dirty="0"/>
              <a:t>, </a:t>
            </a:r>
            <a:r>
              <a:rPr lang="ko-KR" altLang="en-US" dirty="0"/>
              <a:t>각 노드는 자기 다음 노드의 주소 뿐만 아니라 자기 앞의 노드의 주소 또한 가리키고 있다</a:t>
            </a:r>
            <a:r>
              <a:rPr lang="en-US" altLang="ko-KR" dirty="0"/>
              <a:t>. </a:t>
            </a:r>
            <a:r>
              <a:rPr lang="ko-KR" altLang="en-US" dirty="0"/>
              <a:t>따라서 단순 연결 리스트와는 달리 </a:t>
            </a:r>
            <a:r>
              <a:rPr lang="en-US" altLang="ko-KR" b="1" dirty="0"/>
              <a:t>Tail</a:t>
            </a:r>
            <a:r>
              <a:rPr lang="ko-KR" altLang="en-US" b="1" dirty="0"/>
              <a:t>에서 </a:t>
            </a:r>
            <a:r>
              <a:rPr lang="en-US" altLang="ko-KR" b="1" dirty="0"/>
              <a:t>Head </a:t>
            </a:r>
            <a:r>
              <a:rPr lang="ko-KR" altLang="en-US" b="1" dirty="0"/>
              <a:t>방향으로도 탐색이 가능</a:t>
            </a:r>
            <a:r>
              <a:rPr lang="ko-KR" altLang="en-US" dirty="0"/>
              <a:t>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리스트 내부에서 노드를 삭제하거나 추가하면 그 노드의 </a:t>
            </a:r>
            <a:r>
              <a:rPr lang="ko-KR" altLang="en-US" b="1" dirty="0"/>
              <a:t>이전 노드와 다음 노드</a:t>
            </a:r>
            <a:r>
              <a:rPr lang="ko-KR" altLang="en-US" dirty="0"/>
              <a:t>가 가리키는 </a:t>
            </a:r>
            <a:r>
              <a:rPr lang="ko-KR" altLang="en-US" b="1" dirty="0"/>
              <a:t>주소의 값을 변경</a:t>
            </a:r>
            <a:r>
              <a:rPr lang="ko-KR" altLang="en-US" dirty="0"/>
              <a:t>하는 방법으로 작업을 수행한다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이중 연결 리스트는 </a:t>
            </a:r>
            <a:r>
              <a:rPr lang="ko-KR" altLang="en-US" b="1" dirty="0"/>
              <a:t>양방향 탐색이 가능</a:t>
            </a:r>
            <a:r>
              <a:rPr lang="ko-KR" altLang="en-US" dirty="0"/>
              <a:t>하다는 장점 때문에 </a:t>
            </a:r>
            <a:r>
              <a:rPr lang="ko-KR" altLang="en-US" b="1" dirty="0"/>
              <a:t>메모리를 더 많이 사용</a:t>
            </a:r>
            <a:r>
              <a:rPr lang="ko-KR" altLang="en-US" dirty="0"/>
              <a:t>한다는 단점에도 불구하고 단순 연결 리스트보다 높은 사용율을 보인다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1812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EBC00-660D-844B-4319-5E9E9D55B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에서의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722363-390C-B39E-3581-A26A3B42C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en-US" altLang="ko-KR" dirty="0"/>
              <a:t>STL</a:t>
            </a:r>
            <a:r>
              <a:rPr lang="ko-KR" altLang="en-US" dirty="0"/>
              <a:t>의 </a:t>
            </a:r>
            <a:r>
              <a:rPr lang="en-US" altLang="ko-KR" dirty="0"/>
              <a:t>List</a:t>
            </a:r>
            <a:r>
              <a:rPr lang="ko-KR" altLang="en-US" dirty="0"/>
              <a:t>는 이중 연결 리스트</a:t>
            </a:r>
            <a:r>
              <a:rPr lang="en-US" altLang="ko-KR" dirty="0"/>
              <a:t> </a:t>
            </a:r>
            <a:r>
              <a:rPr lang="ko-KR" altLang="en-US" dirty="0"/>
              <a:t>구조이다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#list&lt;</a:t>
            </a:r>
            <a:r>
              <a:rPr lang="en-US" altLang="ko-KR" b="1" i="1" dirty="0"/>
              <a:t>datatype</a:t>
            </a:r>
            <a:r>
              <a:rPr lang="en-US" altLang="ko-KR" b="1" dirty="0"/>
              <a:t>&gt; </a:t>
            </a:r>
            <a:r>
              <a:rPr lang="en-US" altLang="ko-KR" b="1" i="1" dirty="0" err="1"/>
              <a:t>list_name</a:t>
            </a:r>
            <a:r>
              <a:rPr lang="en-US" altLang="ko-KR" b="1" dirty="0"/>
              <a:t>;</a:t>
            </a:r>
            <a:r>
              <a:rPr lang="ko-KR" altLang="en-US" dirty="0"/>
              <a:t>과 같은 형태로 생성한다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en-US" altLang="ko-KR" dirty="0"/>
              <a:t>list_name </a:t>
            </a:r>
            <a:r>
              <a:rPr lang="ko-KR" altLang="en-US" dirty="0"/>
              <a:t>뒤에 </a:t>
            </a:r>
            <a:r>
              <a:rPr lang="en-US" altLang="ko-KR" b="1" dirty="0"/>
              <a:t>(number)</a:t>
            </a:r>
            <a:r>
              <a:rPr lang="ko-KR" altLang="en-US" dirty="0"/>
              <a:t>를 추가하면 디폴트 값을 가지는 요소를 </a:t>
            </a:r>
            <a:r>
              <a:rPr lang="en-US" altLang="ko-KR" dirty="0"/>
              <a:t>number</a:t>
            </a:r>
            <a:r>
              <a:rPr lang="ko-KR" altLang="en-US" dirty="0"/>
              <a:t>개 가진 리스트가 생성된다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en-US" altLang="ko-KR" dirty="0"/>
              <a:t>list_name </a:t>
            </a:r>
            <a:r>
              <a:rPr lang="ko-KR" altLang="en-US" dirty="0"/>
              <a:t>뒤에 </a:t>
            </a:r>
            <a:r>
              <a:rPr lang="en-US" altLang="ko-KR" b="1" dirty="0"/>
              <a:t>(number1, number2)</a:t>
            </a:r>
            <a:r>
              <a:rPr lang="ko-KR" altLang="en-US" dirty="0"/>
              <a:t>를 추가하면 </a:t>
            </a:r>
            <a:r>
              <a:rPr lang="en-US" altLang="ko-KR" dirty="0"/>
              <a:t>number2 </a:t>
            </a:r>
            <a:r>
              <a:rPr lang="ko-KR" altLang="en-US" dirty="0"/>
              <a:t>값을 가지는 요소를 </a:t>
            </a:r>
            <a:r>
              <a:rPr lang="en-US" altLang="ko-KR" dirty="0"/>
              <a:t>number1</a:t>
            </a:r>
            <a:r>
              <a:rPr lang="ko-KR" altLang="en-US" dirty="0"/>
              <a:t>개 가진 리스트가 생성된다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dirty="0"/>
              <a:t>동적 할당을 기본적으로 제공한다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ko-KR" altLang="en-US" b="1" dirty="0"/>
              <a:t>반복자</a:t>
            </a:r>
            <a:r>
              <a:rPr lang="en-US" altLang="ko-KR" dirty="0"/>
              <a:t>(Iterator)</a:t>
            </a:r>
            <a:r>
              <a:rPr lang="ko-KR" altLang="en-US" dirty="0"/>
              <a:t>로 원하는 원소에 접근한다</a:t>
            </a:r>
            <a:r>
              <a:rPr lang="en-US" altLang="ko-KR" dirty="0"/>
              <a:t>. </a:t>
            </a:r>
            <a:r>
              <a:rPr lang="ko-KR" altLang="en-US" dirty="0"/>
              <a:t>반복자는 </a:t>
            </a:r>
            <a:r>
              <a:rPr lang="en-US" altLang="ko-KR" b="1" dirty="0"/>
              <a:t>list&lt;</a:t>
            </a:r>
            <a:r>
              <a:rPr lang="en-US" altLang="ko-KR" b="1" i="1" dirty="0"/>
              <a:t>datatype</a:t>
            </a:r>
            <a:r>
              <a:rPr lang="en-US" altLang="ko-KR" b="1" dirty="0"/>
              <a:t>&gt;::iterator </a:t>
            </a:r>
            <a:r>
              <a:rPr lang="en-US" altLang="ko-KR" b="1" i="1" dirty="0" err="1"/>
              <a:t>iterator_name</a:t>
            </a:r>
            <a:r>
              <a:rPr lang="en-US" altLang="ko-KR" b="1" dirty="0"/>
              <a:t>;</a:t>
            </a:r>
            <a:r>
              <a:rPr lang="ko-KR" altLang="en-US" dirty="0"/>
              <a:t>으로 생성할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414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A9D22-4B83-D31E-AD5A-786A2F151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STL</a:t>
            </a:r>
            <a:r>
              <a:rPr lang="ko-KR" altLang="en-US" dirty="0"/>
              <a:t>에서의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7F420-A6F7-1AD4-5FBD-2179BF77D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#</a:t>
            </a:r>
            <a:r>
              <a:rPr lang="en-US" altLang="ko-KR" dirty="0"/>
              <a:t>STL</a:t>
            </a:r>
            <a:r>
              <a:rPr lang="ko-KR" altLang="en-US" dirty="0"/>
              <a:t>에서 제공하는 </a:t>
            </a:r>
            <a:r>
              <a:rPr lang="en-US" altLang="ko-KR" dirty="0"/>
              <a:t>List </a:t>
            </a:r>
            <a:r>
              <a:rPr lang="ko-KR" altLang="en-US" dirty="0"/>
              <a:t>관련 함수 중 대표적인 함수들은 다음과 같다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sz="1500" dirty="0"/>
              <a:t>(</a:t>
            </a:r>
            <a:r>
              <a:rPr lang="ko-KR" altLang="en-US" sz="1500" dirty="0"/>
              <a:t>아래 표에서 </a:t>
            </a:r>
            <a:r>
              <a:rPr lang="en-US" altLang="ko-KR" sz="1500" dirty="0" err="1"/>
              <a:t>iter</a:t>
            </a:r>
            <a:r>
              <a:rPr lang="ko-KR" altLang="en-US" sz="1500" dirty="0"/>
              <a:t>는 반복자를</a:t>
            </a:r>
            <a:r>
              <a:rPr lang="en-US" altLang="ko-KR" sz="1500" dirty="0"/>
              <a:t> </a:t>
            </a:r>
            <a:r>
              <a:rPr lang="ko-KR" altLang="en-US" sz="1500" dirty="0"/>
              <a:t>의미하고</a:t>
            </a:r>
            <a:r>
              <a:rPr lang="en-US" altLang="ko-KR" sz="1500" dirty="0"/>
              <a:t>, x</a:t>
            </a:r>
            <a:r>
              <a:rPr lang="ko-KR" altLang="en-US" sz="1500" dirty="0"/>
              <a:t>는 요소를 의미한다</a:t>
            </a:r>
            <a:r>
              <a:rPr lang="en-US" altLang="ko-KR" sz="1500" dirty="0"/>
              <a:t>.)</a:t>
            </a:r>
            <a:endParaRPr lang="ko-KR" altLang="en-US" sz="15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5CF01DE-4733-6364-6FB3-871FDB2C2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61634"/>
              </p:ext>
            </p:extLst>
          </p:nvPr>
        </p:nvGraphicFramePr>
        <p:xfrm>
          <a:off x="427566" y="2227156"/>
          <a:ext cx="11336868" cy="427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8434">
                  <a:extLst>
                    <a:ext uri="{9D8B030D-6E8A-4147-A177-3AD203B41FA5}">
                      <a16:colId xmlns:a16="http://schemas.microsoft.com/office/drawing/2014/main" val="3696659079"/>
                    </a:ext>
                  </a:extLst>
                </a:gridCol>
                <a:gridCol w="5668434">
                  <a:extLst>
                    <a:ext uri="{9D8B030D-6E8A-4147-A177-3AD203B41FA5}">
                      <a16:colId xmlns:a16="http://schemas.microsoft.com/office/drawing/2014/main" val="801264409"/>
                    </a:ext>
                  </a:extLst>
                </a:gridCol>
              </a:tblGrid>
              <a:tr h="548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List.push_back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(x); </a:t>
                      </a:r>
                    </a:p>
                    <a:p>
                      <a:pPr latinLnBrk="1"/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List.push_front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(x);</a:t>
                      </a:r>
                      <a:endParaRPr lang="ko-KR" altLang="en-US" sz="15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리스트의 끝이나 시작에 요소 추가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32998"/>
                  </a:ext>
                </a:extLst>
              </a:tr>
              <a:tr h="548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List.pop_back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List.pop_front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();</a:t>
                      </a:r>
                      <a:endParaRPr lang="ko-KR" altLang="en-US" sz="15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리스트의 끝이나 시작에 있는 요소를 제거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81509"/>
                  </a:ext>
                </a:extLst>
              </a:tr>
              <a:tr h="548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List.remove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(x);</a:t>
                      </a:r>
                    </a:p>
                    <a:p>
                      <a:pPr latinLnBrk="1"/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List.remove_if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(predicate);</a:t>
                      </a:r>
                      <a:endParaRPr lang="ko-KR" altLang="en-US" sz="15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지정한 값이나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조건과 일치하는 요소를 제거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39625"/>
                  </a:ext>
                </a:extLst>
              </a:tr>
              <a:tr h="548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It = </a:t>
                      </a:r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List.erase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iter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);</a:t>
                      </a:r>
                    </a:p>
                    <a:p>
                      <a:pPr latinLnBrk="1"/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It = </a:t>
                      </a:r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List.erase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iter_begin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iter_end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);</a:t>
                      </a:r>
                      <a:endParaRPr lang="ko-KR" altLang="en-US" sz="15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지정한 위치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또는 범위에 있는 요소를 제거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937352"/>
                  </a:ext>
                </a:extLst>
              </a:tr>
              <a:tr h="4602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List.insert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iter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, x);</a:t>
                      </a:r>
                      <a:endParaRPr lang="ko-KR" altLang="en-US" sz="15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지정한 위치에 요소를 추가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607751"/>
                  </a:ext>
                </a:extLst>
              </a:tr>
              <a:tr h="54870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List.sort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();</a:t>
                      </a:r>
                    </a:p>
                    <a:p>
                      <a:pPr latinLnBrk="1"/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List.sort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(predicate);</a:t>
                      </a:r>
                      <a:endParaRPr lang="ko-KR" altLang="en-US" sz="15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리스트를 오름차순 또는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조건으로 정렬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5887"/>
                  </a:ext>
                </a:extLst>
              </a:tr>
              <a:tr h="35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List.unique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();</a:t>
                      </a:r>
                      <a:endParaRPr lang="ko-KR" altLang="en-US" sz="15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리스트 내부에서 인접하는 중복 요소를 제거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7697238"/>
                  </a:ext>
                </a:extLst>
              </a:tr>
              <a:tr h="35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List.size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();</a:t>
                      </a:r>
                      <a:endParaRPr lang="ko-KR" altLang="en-US" sz="15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리스트에 있는 요소들의 수를 반환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18245"/>
                  </a:ext>
                </a:extLst>
              </a:tr>
              <a:tr h="3571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b="1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List.empty</a:t>
                      </a:r>
                      <a:r>
                        <a:rPr lang="en-US" altLang="ko-KR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();</a:t>
                      </a:r>
                      <a:endParaRPr lang="ko-KR" altLang="en-US" sz="15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리스트가 비어 있는지 판단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43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650B6-9940-9C4F-F22F-07114EAB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실제 사용 예시 </a:t>
            </a:r>
            <a:r>
              <a:rPr lang="en-US" altLang="ko-KR" dirty="0"/>
              <a:t>(</a:t>
            </a:r>
            <a:r>
              <a:rPr lang="en-US" altLang="ko-KR" dirty="0" err="1"/>
              <a:t>Backjoon</a:t>
            </a:r>
            <a:r>
              <a:rPr lang="en-US" altLang="ko-KR" dirty="0"/>
              <a:t> 1406</a:t>
            </a:r>
            <a:r>
              <a:rPr lang="ko-KR" altLang="en-US" dirty="0"/>
              <a:t>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57029D6-A408-C7FC-3311-4352EF1F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3" y="1451113"/>
            <a:ext cx="5787887" cy="5118652"/>
          </a:xfrm>
          <a:ln w="57150" cmpd="sng"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>
                <a:highlight>
                  <a:srgbClr val="FFFF00"/>
                </a:highlight>
              </a:rPr>
              <a:t>#include &lt;list&gt; 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리스트 자료 구조를 사용하기 위한 선언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#include &lt;iostream&gt;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using namespace std;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int M;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char c1;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string s;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>
                <a:highlight>
                  <a:srgbClr val="FFFF00"/>
                </a:highlight>
              </a:rPr>
              <a:t>list&lt;char&gt; </a:t>
            </a:r>
            <a:r>
              <a:rPr lang="en-US" altLang="ko-KR" sz="1100" b="1" dirty="0" err="1">
                <a:highlight>
                  <a:srgbClr val="FFFF00"/>
                </a:highlight>
              </a:rPr>
              <a:t>lst</a:t>
            </a:r>
            <a:r>
              <a:rPr lang="en-US" altLang="ko-KR" sz="1100" b="1" dirty="0">
                <a:highlight>
                  <a:srgbClr val="FFFF00"/>
                </a:highlight>
              </a:rPr>
              <a:t>;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리스트 생성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>
                <a:highlight>
                  <a:srgbClr val="FFFF00"/>
                </a:highlight>
              </a:rPr>
              <a:t>list&lt;char&gt;::iterator it;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리스트의 요소들에 접근하기 위한 반복자 생성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int main (){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endParaRPr lang="en-US" altLang="ko-KR" sz="1100" dirty="0"/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cin</a:t>
            </a:r>
            <a:r>
              <a:rPr lang="en-US" altLang="ko-KR" sz="1100" dirty="0"/>
              <a:t> &gt;&gt; s;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for (int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</a:t>
            </a:r>
            <a:r>
              <a:rPr lang="en-US" altLang="ko-KR" sz="1100" dirty="0" err="1"/>
              <a:t>s.length</a:t>
            </a:r>
            <a:r>
              <a:rPr lang="en-US" altLang="ko-KR" sz="1100" dirty="0"/>
              <a:t>();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{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	</a:t>
            </a:r>
            <a:r>
              <a:rPr lang="en-US" altLang="ko-KR" sz="1100" b="1" dirty="0" err="1">
                <a:highlight>
                  <a:srgbClr val="FFFF00"/>
                </a:highlight>
              </a:rPr>
              <a:t>lst.push_back</a:t>
            </a:r>
            <a:r>
              <a:rPr lang="en-US" altLang="ko-KR" sz="1100" b="1" dirty="0">
                <a:highlight>
                  <a:srgbClr val="FFFF00"/>
                </a:highlight>
              </a:rPr>
              <a:t>(s[</a:t>
            </a:r>
            <a:r>
              <a:rPr lang="en-US" altLang="ko-KR" sz="1100" b="1" dirty="0" err="1">
                <a:highlight>
                  <a:srgbClr val="FFFF00"/>
                </a:highlight>
              </a:rPr>
              <a:t>i</a:t>
            </a:r>
            <a:r>
              <a:rPr lang="en-US" altLang="ko-KR" sz="1100" b="1" dirty="0">
                <a:highlight>
                  <a:srgbClr val="FFFF00"/>
                </a:highlight>
              </a:rPr>
              <a:t>]);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리스트에 값을 삽입</a:t>
            </a:r>
            <a:endParaRPr lang="en-US" altLang="ko-KR" sz="1100" dirty="0"/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>
                <a:highlight>
                  <a:srgbClr val="FFFF00"/>
                </a:highlight>
              </a:rPr>
              <a:t>it = </a:t>
            </a:r>
            <a:r>
              <a:rPr lang="en-US" altLang="ko-KR" sz="1100" b="1" dirty="0" err="1">
                <a:highlight>
                  <a:srgbClr val="FFFF00"/>
                </a:highlight>
              </a:rPr>
              <a:t>lst.end</a:t>
            </a:r>
            <a:r>
              <a:rPr lang="en-US" altLang="ko-KR" sz="1100" b="1" dirty="0">
                <a:highlight>
                  <a:srgbClr val="FFFF00"/>
                </a:highlight>
              </a:rPr>
              <a:t>();</a:t>
            </a:r>
            <a:r>
              <a:rPr lang="en-US" altLang="ko-KR" sz="1100" dirty="0">
                <a:highlight>
                  <a:srgbClr val="FFFF00"/>
                </a:highlight>
              </a:rPr>
              <a:t>	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it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에 마지막 요소의 반복자를 대입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</a:t>
            </a:r>
            <a:r>
              <a:rPr lang="en-US" altLang="ko-KR" sz="1100" dirty="0" err="1"/>
              <a:t>cin</a:t>
            </a:r>
            <a:r>
              <a:rPr lang="en-US" altLang="ko-KR" sz="1100" dirty="0"/>
              <a:t> &gt;&gt; M;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for (int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= 0;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 &lt; M;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++)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{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</a:t>
            </a:r>
            <a:r>
              <a:rPr lang="en-US" altLang="ko-KR" sz="1100" dirty="0" err="1"/>
              <a:t>cin</a:t>
            </a:r>
            <a:r>
              <a:rPr lang="en-US" altLang="ko-KR" sz="1100" dirty="0"/>
              <a:t> &gt;&gt; c1;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if (c1 == 'P’)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{</a:t>
            </a:r>
            <a:endParaRPr lang="ko-KR" altLang="en-US" sz="1100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D11C58E-A83D-2894-DB48-ACE5FE9C30F2}"/>
              </a:ext>
            </a:extLst>
          </p:cNvPr>
          <p:cNvSpPr txBox="1">
            <a:spLocks/>
          </p:cNvSpPr>
          <p:nvPr/>
        </p:nvSpPr>
        <p:spPr>
          <a:xfrm>
            <a:off x="6096000" y="1451113"/>
            <a:ext cx="5787887" cy="5118652"/>
          </a:xfrm>
          <a:prstGeom prst="rect">
            <a:avLst/>
          </a:prstGeom>
          <a:ln w="57150" cmpd="sng"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char c2;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</a:t>
            </a:r>
            <a:r>
              <a:rPr lang="en-US" altLang="ko-KR" sz="1100" dirty="0" err="1"/>
              <a:t>cin</a:t>
            </a:r>
            <a:r>
              <a:rPr lang="en-US" altLang="ko-KR" sz="1100" dirty="0"/>
              <a:t> &gt;&gt; c2;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 err="1">
                <a:highlight>
                  <a:srgbClr val="FFFF00"/>
                </a:highlight>
              </a:rPr>
              <a:t>lst.insert</a:t>
            </a:r>
            <a:r>
              <a:rPr lang="en-US" altLang="ko-KR" sz="1100" b="1" dirty="0">
                <a:highlight>
                  <a:srgbClr val="FFFF00"/>
                </a:highlight>
              </a:rPr>
              <a:t>(it, c2);</a:t>
            </a:r>
            <a:r>
              <a:rPr lang="en-US" altLang="ko-KR" sz="1100" dirty="0">
                <a:highlight>
                  <a:srgbClr val="FFFF00"/>
                </a:highlight>
              </a:rPr>
              <a:t> 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반복자 위치에 요소 삽입</a:t>
            </a:r>
            <a:r>
              <a:rPr lang="en-US" altLang="ko-KR" sz="1100" dirty="0"/>
              <a:t>			}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if (c1 == 'L’)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{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if (it != </a:t>
            </a:r>
            <a:r>
              <a:rPr lang="en-US" altLang="ko-KR" sz="1100" dirty="0" err="1"/>
              <a:t>lst.begin</a:t>
            </a:r>
            <a:r>
              <a:rPr lang="en-US" altLang="ko-KR" sz="1100" dirty="0"/>
              <a:t>())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{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>
                <a:highlight>
                  <a:srgbClr val="FFFF00"/>
                </a:highlight>
              </a:rPr>
              <a:t>--it;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반복자가 가리키는 </a:t>
            </a:r>
            <a:r>
              <a:rPr lang="ko-KR" altLang="en-US" sz="1100" dirty="0" err="1">
                <a:highlight>
                  <a:srgbClr val="FFFF00"/>
                </a:highlight>
                <a:sym typeface="Wingdings" panose="05000000000000000000" pitchFamily="2" charset="2"/>
              </a:rPr>
              <a:t>위치값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 감소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if (c1 == ＇D’)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{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if (it != </a:t>
            </a:r>
            <a:r>
              <a:rPr lang="en-US" altLang="ko-KR" sz="1100" dirty="0" err="1"/>
              <a:t>lst.end</a:t>
            </a:r>
            <a:r>
              <a:rPr lang="en-US" altLang="ko-KR" sz="1100" dirty="0"/>
              <a:t>())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{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>
                <a:highlight>
                  <a:srgbClr val="FFFF00"/>
                </a:highlight>
              </a:rPr>
              <a:t>++it;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반복자가 가리키는 </a:t>
            </a:r>
            <a:r>
              <a:rPr lang="ko-KR" altLang="en-US" sz="1100" dirty="0" err="1">
                <a:highlight>
                  <a:srgbClr val="FFFF00"/>
                </a:highlight>
                <a:sym typeface="Wingdings" panose="05000000000000000000" pitchFamily="2" charset="2"/>
              </a:rPr>
              <a:t>위치값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 증가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if (c1 == 'B’)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{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if (it != </a:t>
            </a:r>
            <a:r>
              <a:rPr lang="en-US" altLang="ko-KR" sz="1100" dirty="0" err="1"/>
              <a:t>lst.begin</a:t>
            </a:r>
            <a:r>
              <a:rPr lang="en-US" altLang="ko-KR" sz="1100" dirty="0"/>
              <a:t>())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{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--it;	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>
                <a:highlight>
                  <a:srgbClr val="FFFF00"/>
                </a:highlight>
              </a:rPr>
              <a:t>it = </a:t>
            </a:r>
            <a:r>
              <a:rPr lang="en-US" altLang="ko-KR" sz="1100" b="1" dirty="0" err="1">
                <a:highlight>
                  <a:srgbClr val="FFFF00"/>
                </a:highlight>
              </a:rPr>
              <a:t>lst.erase</a:t>
            </a:r>
            <a:r>
              <a:rPr lang="en-US" altLang="ko-KR" sz="1100" b="1" dirty="0">
                <a:highlight>
                  <a:srgbClr val="FFFF00"/>
                </a:highlight>
              </a:rPr>
              <a:t>(it);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반복자 위치의 요소 삭제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}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</a:t>
            </a:r>
            <a:r>
              <a:rPr lang="en-US" altLang="ko-KR" sz="1100" b="1" dirty="0">
                <a:highlight>
                  <a:srgbClr val="FFFF00"/>
                </a:highlight>
              </a:rPr>
              <a:t>for (it = </a:t>
            </a:r>
            <a:r>
              <a:rPr lang="en-US" altLang="ko-KR" sz="1100" b="1" dirty="0" err="1">
                <a:highlight>
                  <a:srgbClr val="FFFF00"/>
                </a:highlight>
              </a:rPr>
              <a:t>lst.begin</a:t>
            </a:r>
            <a:r>
              <a:rPr lang="en-US" altLang="ko-KR" sz="1100" b="1" dirty="0">
                <a:highlight>
                  <a:srgbClr val="FFFF00"/>
                </a:highlight>
              </a:rPr>
              <a:t>(); it != </a:t>
            </a:r>
            <a:r>
              <a:rPr lang="en-US" altLang="ko-KR" sz="1100" b="1" dirty="0" err="1">
                <a:highlight>
                  <a:srgbClr val="FFFF00"/>
                </a:highlight>
              </a:rPr>
              <a:t>lst.end</a:t>
            </a:r>
            <a:r>
              <a:rPr lang="en-US" altLang="ko-KR" sz="1100" b="1" dirty="0">
                <a:highlight>
                  <a:srgbClr val="FFFF00"/>
                </a:highlight>
              </a:rPr>
              <a:t>(); it++)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리스트가 끝날 때 까지 반복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{	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b="1" dirty="0"/>
              <a:t>		</a:t>
            </a:r>
            <a:r>
              <a:rPr lang="en-US" altLang="ko-KR" sz="1100" b="1" dirty="0" err="1">
                <a:highlight>
                  <a:srgbClr val="FFFF00"/>
                </a:highlight>
              </a:rPr>
              <a:t>cout</a:t>
            </a:r>
            <a:r>
              <a:rPr lang="en-US" altLang="ko-KR" sz="1100" b="1" dirty="0">
                <a:highlight>
                  <a:srgbClr val="FFFF00"/>
                </a:highlight>
              </a:rPr>
              <a:t> &lt;&lt; *it</a:t>
            </a:r>
            <a:r>
              <a:rPr lang="en-US" altLang="ko-KR" sz="1100" dirty="0">
                <a:highlight>
                  <a:srgbClr val="FFFF00"/>
                </a:highlight>
              </a:rPr>
              <a:t>;</a:t>
            </a:r>
            <a:r>
              <a:rPr lang="en-US" altLang="ko-KR" sz="1100" dirty="0">
                <a:highlight>
                  <a:srgbClr val="FFFF00"/>
                </a:highlight>
                <a:sym typeface="Wingdings" panose="05000000000000000000" pitchFamily="2" charset="2"/>
              </a:rPr>
              <a:t> </a:t>
            </a:r>
            <a:r>
              <a:rPr lang="ko-KR" altLang="en-US" sz="1100" dirty="0">
                <a:highlight>
                  <a:srgbClr val="FFFF00"/>
                </a:highlight>
                <a:sym typeface="Wingdings" panose="05000000000000000000" pitchFamily="2" charset="2"/>
              </a:rPr>
              <a:t>반복자가 가리키는 곳의 요소 출력</a:t>
            </a:r>
            <a:endParaRPr lang="en-US" altLang="ko-KR" sz="1100" dirty="0">
              <a:highlight>
                <a:srgbClr val="FFFF00"/>
              </a:highlight>
            </a:endParaRP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	}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9423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1112</Words>
  <Application>Microsoft Office PowerPoint</Application>
  <PresentationFormat>와이드스크린</PresentationFormat>
  <Paragraphs>147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List In STL;</vt:lpstr>
      <vt:lpstr>목  차</vt:lpstr>
      <vt:lpstr>자료 구조 List란</vt:lpstr>
      <vt:lpstr>순차 리스트</vt:lpstr>
      <vt:lpstr>단순 연결 리스트</vt:lpstr>
      <vt:lpstr>이중 연결 리스트</vt:lpstr>
      <vt:lpstr>STL에서의 List</vt:lpstr>
      <vt:lpstr>STL에서의 List</vt:lpstr>
      <vt:lpstr>실제 사용 예시 (Backjoon 1406번)</vt:lpstr>
      <vt:lpstr>이상입니다;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민철</dc:creator>
  <cp:lastModifiedBy>김 민철</cp:lastModifiedBy>
  <cp:revision>36</cp:revision>
  <dcterms:created xsi:type="dcterms:W3CDTF">2022-07-07T17:51:09Z</dcterms:created>
  <dcterms:modified xsi:type="dcterms:W3CDTF">2022-07-09T18:06:48Z</dcterms:modified>
</cp:coreProperties>
</file>