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94960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24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iz\git\Learning-Python\Learning-Python\edX\Data-Analytics-and-Visualization-Capstone-Project\Final%20Assignment\popular-languag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Job Postings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Sheet3!$A$2:$A$13</c:f>
              <c:strCache>
                <c:ptCount val="12"/>
                <c:pt idx="0">
                  <c:v>C</c:v>
                </c:pt>
                <c:pt idx="1">
                  <c:v>Java</c:v>
                </c:pt>
                <c:pt idx="2">
                  <c:v>JavaScript</c:v>
                </c:pt>
                <c:pt idx="3">
                  <c:v>Python</c:v>
                </c:pt>
                <c:pt idx="4">
                  <c:v>Scala</c:v>
                </c:pt>
                <c:pt idx="5">
                  <c:v>C++</c:v>
                </c:pt>
                <c:pt idx="6">
                  <c:v>MongoDB</c:v>
                </c:pt>
                <c:pt idx="7">
                  <c:v>PostgreSQL</c:v>
                </c:pt>
                <c:pt idx="8">
                  <c:v>SQL Server</c:v>
                </c:pt>
                <c:pt idx="9">
                  <c:v>C#</c:v>
                </c:pt>
                <c:pt idx="10">
                  <c:v>Oracle</c:v>
                </c:pt>
                <c:pt idx="11">
                  <c:v>MySQL Server</c:v>
                </c:pt>
              </c:strCache>
            </c:strRef>
          </c:cat>
          <c:val>
            <c:numRef>
              <c:f>Sheet3!$B$2:$B$13</c:f>
              <c:numCache>
                <c:formatCode>General</c:formatCode>
                <c:ptCount val="12"/>
                <c:pt idx="0">
                  <c:v>184</c:v>
                </c:pt>
                <c:pt idx="1">
                  <c:v>92</c:v>
                </c:pt>
                <c:pt idx="2">
                  <c:v>65</c:v>
                </c:pt>
                <c:pt idx="3">
                  <c:v>51</c:v>
                </c:pt>
                <c:pt idx="4">
                  <c:v>47</c:v>
                </c:pt>
                <c:pt idx="5">
                  <c:v>24</c:v>
                </c:pt>
                <c:pt idx="6">
                  <c:v>18</c:v>
                </c:pt>
                <c:pt idx="7">
                  <c:v>17</c:v>
                </c:pt>
                <c:pt idx="8">
                  <c:v>16</c:v>
                </c:pt>
                <c:pt idx="9">
                  <c:v>14</c:v>
                </c:pt>
                <c:pt idx="10">
                  <c:v>8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E4-4B98-8FB8-98BA295F47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06706559"/>
        <c:axId val="2006708223"/>
      </c:barChart>
      <c:catAx>
        <c:axId val="2006706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6708223"/>
        <c:crosses val="autoZero"/>
        <c:auto val="1"/>
        <c:lblAlgn val="ctr"/>
        <c:lblOffset val="100"/>
        <c:noMultiLvlLbl val="0"/>
      </c:catAx>
      <c:valAx>
        <c:axId val="2006708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06706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'Table 0'!$D$1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'Table 0'!$B$2:$B$11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'Table 0'!$D$2:$D$11</c:f>
              <c:numCache>
                <c:formatCode>General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100130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58-4962-92D8-6AA804D55E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54668864"/>
        <c:axId val="1919681360"/>
      </c:barChart>
      <c:catAx>
        <c:axId val="185466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9681360"/>
        <c:crosses val="autoZero"/>
        <c:auto val="1"/>
        <c:lblAlgn val="ctr"/>
        <c:lblOffset val="100"/>
        <c:noMultiLvlLbl val="0"/>
      </c:catAx>
      <c:valAx>
        <c:axId val="1919681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5466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?utm_medium=Exinfluencer&amp;utm_source=Exinfluencer&amp;utm_content=000026UJ&amp;utm_term=10006555&amp;utm_id=NA-SkillsNetwork-Channel-SkillsNetworkCoursesIBMDA0321ENSkillsNetwork21426264-2021-01-01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nsights.stackoverflow.com/survey/2020?utm_medium=Exinfluencer&amp;utm_source=Exinfluencer&amp;utm_content=000026UJ&amp;utm_term=10006555&amp;utm_id=NA-SkillsNetwork-Channel-SkillsNetworkCoursesIBMDA0321ENSkillsNetwork21426264-2021-01-01" TargetMode="External"/><Relationship Id="rId5" Type="http://schemas.openxmlformats.org/officeDocument/2006/relationships/hyperlink" Target="https://cf-courses-data.s3.us.cloud-object-storage.appdomain.cloud/IBM-DA0321EN-SkillsNetwork/labs/datasets/Programming_Languages.html" TargetMode="External"/><Relationship Id="rId4" Type="http://schemas.openxmlformats.org/officeDocument/2006/relationships/hyperlink" Target="https://opendatacommons.org/licenses/odbl/1-0/?utm_medium=Exinfluencer&amp;utm_source=Exinfluencer&amp;utm_content=000026UJ&amp;utm_term=10006555&amp;utm_id=NA-SkillsNetwork-Channel-SkillsNetworkCoursesIBMDA0321ENSkillsNetwork21426264-2021-01-01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Developer Survey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Christoph Lenz</a:t>
            </a:r>
          </a:p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2022-05-12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913408"/>
            <a:ext cx="5257800" cy="1889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u="sng" dirty="0">
                <a:solidFill>
                  <a:srgbClr val="0E659B"/>
                </a:solidFill>
              </a:rPr>
              <a:t>https://eu-de.dataplatform.cloud.ibm.com/dashboards/c4fda5db-0947-49f1-9205-aa31781bf995/view/6f67a5271fa016974cc5c4e407cb790f753f2555b4bb800780827b495e327897f0681599c8271a5f8818536ba0ec170fc0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722" y="2274867"/>
            <a:ext cx="3054361" cy="3054361"/>
          </a:xfrm>
          <a:prstGeom prst="rect">
            <a:avLst/>
          </a:prstGeom>
        </p:spPr>
      </p:pic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9218CE4F-D45D-7CD8-CA69-CEDBAB24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22" y="1690688"/>
            <a:ext cx="3539158" cy="45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DCF6B-C51E-BA13-3DA4-C7C6FAF6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29" y="1690688"/>
            <a:ext cx="696214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DDB2E-BD1B-AA32-EECE-39987B31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29" y="1690688"/>
            <a:ext cx="696214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95A18-43F4-61D9-20DF-4F81395D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929" y="1690688"/>
            <a:ext cx="696214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1819" y="2474113"/>
            <a:ext cx="3054361" cy="3054361"/>
          </a:xfr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659B"/>
                </a:solidFill>
              </a:rPr>
              <a:t>TypeScript enters the Top 5 with a solid third placement</a:t>
            </a:r>
          </a:p>
          <a:p>
            <a:r>
              <a:rPr lang="en-US" dirty="0">
                <a:solidFill>
                  <a:srgbClr val="0E659B"/>
                </a:solidFill>
              </a:rPr>
              <a:t>Desire for JavaScript increased</a:t>
            </a:r>
          </a:p>
          <a:p>
            <a:r>
              <a:rPr lang="en-US" dirty="0">
                <a:solidFill>
                  <a:srgbClr val="0E659B"/>
                </a:solidFill>
              </a:rPr>
              <a:t>HTML/CSS, SQL and Python stays strong</a:t>
            </a:r>
          </a:p>
          <a:p>
            <a:r>
              <a:rPr lang="en-US" dirty="0">
                <a:solidFill>
                  <a:srgbClr val="0E659B"/>
                </a:solidFill>
              </a:rPr>
              <a:t>PostgreSQL takes Top 1 spot for desired databases</a:t>
            </a:r>
          </a:p>
          <a:p>
            <a:r>
              <a:rPr lang="en-US" dirty="0">
                <a:solidFill>
                  <a:srgbClr val="0E659B"/>
                </a:solidFill>
              </a:rPr>
              <a:t>Desire for Microsoft Server SQL and SQLite is greatly diminished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</a:endParaRPr>
          </a:p>
          <a:p>
            <a:r>
              <a:rPr lang="en-US" dirty="0">
                <a:solidFill>
                  <a:srgbClr val="0E659B"/>
                </a:solidFill>
              </a:rPr>
              <a:t>C# drops out of Top 5</a:t>
            </a:r>
          </a:p>
          <a:p>
            <a:r>
              <a:rPr lang="en-US" dirty="0">
                <a:solidFill>
                  <a:srgbClr val="0E659B"/>
                </a:solidFill>
              </a:rPr>
              <a:t>C# is replaced by TypeScript</a:t>
            </a:r>
          </a:p>
          <a:p>
            <a:r>
              <a:rPr lang="en-US" dirty="0">
                <a:solidFill>
                  <a:srgbClr val="0E659B"/>
                </a:solidFill>
              </a:rPr>
              <a:t>JavaScript extends its lead</a:t>
            </a:r>
          </a:p>
          <a:p>
            <a:r>
              <a:rPr lang="en-US" dirty="0">
                <a:solidFill>
                  <a:srgbClr val="0E659B"/>
                </a:solidFill>
              </a:rPr>
              <a:t>PostgreSQL takes Top 1 spot</a:t>
            </a:r>
          </a:p>
          <a:p>
            <a:r>
              <a:rPr lang="en-US" dirty="0">
                <a:solidFill>
                  <a:srgbClr val="0E659B"/>
                </a:solidFill>
              </a:rPr>
              <a:t>Microsoft SQL Server drops out of Top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</a:endParaRPr>
          </a:p>
          <a:p>
            <a:r>
              <a:rPr lang="en-US" dirty="0">
                <a:solidFill>
                  <a:srgbClr val="0E659B"/>
                </a:solidFill>
              </a:rPr>
              <a:t>Developers should not invest too much time in C#</a:t>
            </a:r>
          </a:p>
          <a:p>
            <a:r>
              <a:rPr lang="en-US" dirty="0">
                <a:solidFill>
                  <a:srgbClr val="0E659B"/>
                </a:solidFill>
              </a:rPr>
              <a:t>Developers should learn JavaScript and TypeScript</a:t>
            </a:r>
          </a:p>
          <a:p>
            <a:r>
              <a:rPr lang="en-US" dirty="0">
                <a:solidFill>
                  <a:srgbClr val="0E659B"/>
                </a:solidFill>
              </a:rPr>
              <a:t>Developers should learn PostgreSQL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1819" y="2474113"/>
            <a:ext cx="3054361" cy="305436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659B"/>
                </a:solidFill>
              </a:rPr>
              <a:t>Developers should learn JavaScript and TypeScript</a:t>
            </a:r>
          </a:p>
          <a:p>
            <a:r>
              <a:rPr lang="en-US" dirty="0">
                <a:solidFill>
                  <a:srgbClr val="0E659B"/>
                </a:solidFill>
              </a:rPr>
              <a:t>Developers should not invest too much time in C#</a:t>
            </a:r>
          </a:p>
          <a:p>
            <a:r>
              <a:rPr lang="en-US" dirty="0">
                <a:solidFill>
                  <a:srgbClr val="0E659B"/>
                </a:solidFill>
              </a:rPr>
              <a:t>Developers should learn PostgreSQL</a:t>
            </a:r>
          </a:p>
          <a:p>
            <a:r>
              <a:rPr lang="en-US" dirty="0">
                <a:solidFill>
                  <a:srgbClr val="0E659B"/>
                </a:solidFill>
              </a:rPr>
              <a:t>Developers should move away from Microsoft Server SQL and SQLite</a:t>
            </a: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1709" y="2404003"/>
            <a:ext cx="3194581" cy="319458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The dataset comes from the following sources: </a:t>
            </a:r>
          </a:p>
          <a:p>
            <a:pPr lvl="1"/>
            <a:r>
              <a:rPr lang="en-US" dirty="0">
                <a:solidFill>
                  <a:srgbClr val="0E659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https://insights.stackoverflow.com/survey</a:t>
            </a:r>
            <a:r>
              <a:rPr lang="en-US" dirty="0">
                <a:solidFill>
                  <a:srgbClr val="0E659B"/>
                </a:solidFill>
              </a:rPr>
              <a:t> under a </a:t>
            </a:r>
            <a:r>
              <a:rPr lang="en-US" b="1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ODbL</a:t>
            </a:r>
            <a:r>
              <a:rPr lang="en-US" b="1" dirty="0">
                <a:solidFill>
                  <a:srgbClr val="0E659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Open Database License</a:t>
            </a:r>
            <a:r>
              <a:rPr lang="en-US" dirty="0">
                <a:solidFill>
                  <a:srgbClr val="0E659B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0E659B"/>
                </a:solidFill>
                <a:hlinkClick r:id="rId5"/>
              </a:rPr>
              <a:t>https://cf-courses-data.s3.us.cloud-object-storage.appdomain.cloud/IBM-DA0321EN-SkillsNetwork/labs/datasets/Programming_Languages.html</a:t>
            </a:r>
            <a:endParaRPr lang="en-US" dirty="0">
              <a:solidFill>
                <a:srgbClr val="0E659B"/>
              </a:solidFill>
            </a:endParaRPr>
          </a:p>
          <a:p>
            <a:pPr lvl="1"/>
            <a:r>
              <a:rPr lang="en-US" dirty="0">
                <a:hlinkClick r:id="rId6"/>
              </a:rPr>
              <a:t>https://insights.stackoverflow.com/survey/2020</a:t>
            </a:r>
            <a:r>
              <a:rPr lang="en-US" dirty="0"/>
              <a:t> under a </a:t>
            </a:r>
            <a:r>
              <a:rPr lang="en-US" b="1" dirty="0" err="1">
                <a:hlinkClick r:id="rId4"/>
              </a:rPr>
              <a:t>ODbL</a:t>
            </a:r>
            <a:r>
              <a:rPr lang="en-US" b="1" dirty="0">
                <a:hlinkClick r:id="rId4"/>
              </a:rPr>
              <a:t>: Open Database License</a:t>
            </a:r>
            <a:r>
              <a:rPr lang="en-US" dirty="0"/>
              <a:t>.</a:t>
            </a:r>
            <a:endParaRPr lang="en-US" dirty="0">
              <a:solidFill>
                <a:srgbClr val="0E659B"/>
              </a:solidFill>
            </a:endParaRPr>
          </a:p>
          <a:p>
            <a:r>
              <a:rPr lang="en-US" dirty="0">
                <a:solidFill>
                  <a:srgbClr val="0E659B"/>
                </a:solidFill>
              </a:rPr>
              <a:t>We are using a modified subset of that dataset for the assignment</a:t>
            </a: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EC762D0-EF2E-CEEA-C785-6CC7636A3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817770"/>
              </p:ext>
            </p:extLst>
          </p:nvPr>
        </p:nvGraphicFramePr>
        <p:xfrm>
          <a:off x="838200" y="1690688"/>
          <a:ext cx="1051560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939BCF8-A69E-CE5F-CC62-7F8BC3A62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440214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00" y="1320329"/>
            <a:ext cx="4856634" cy="4856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Executive Summary</a:t>
            </a:r>
          </a:p>
          <a:p>
            <a:r>
              <a:rPr lang="en-US" dirty="0">
                <a:solidFill>
                  <a:srgbClr val="0E659B"/>
                </a:solidFill>
              </a:rPr>
              <a:t>Introduction</a:t>
            </a:r>
          </a:p>
          <a:p>
            <a:r>
              <a:rPr lang="en-US" dirty="0">
                <a:solidFill>
                  <a:srgbClr val="0E659B"/>
                </a:solidFill>
              </a:rPr>
              <a:t>Methodology</a:t>
            </a:r>
          </a:p>
          <a:p>
            <a:r>
              <a:rPr lang="en-US" dirty="0">
                <a:solidFill>
                  <a:srgbClr val="0E659B"/>
                </a:solidFill>
              </a:rPr>
              <a:t>Results</a:t>
            </a:r>
          </a:p>
          <a:p>
            <a:pPr lvl="1"/>
            <a:r>
              <a:rPr lang="en-US" dirty="0">
                <a:solidFill>
                  <a:srgbClr val="0E659B"/>
                </a:solidFill>
              </a:rPr>
              <a:t>Visualization – Charts</a:t>
            </a:r>
          </a:p>
          <a:p>
            <a:pPr lvl="1"/>
            <a:r>
              <a:rPr lang="en-US" dirty="0">
                <a:solidFill>
                  <a:srgbClr val="0E659B"/>
                </a:solidFill>
              </a:rPr>
              <a:t>Dashboard</a:t>
            </a:r>
          </a:p>
          <a:p>
            <a:r>
              <a:rPr lang="en-US" dirty="0">
                <a:solidFill>
                  <a:srgbClr val="0E659B"/>
                </a:solidFill>
              </a:rPr>
              <a:t>Discussion</a:t>
            </a:r>
          </a:p>
          <a:p>
            <a:pPr lvl="1"/>
            <a:r>
              <a:rPr lang="en-US" dirty="0">
                <a:solidFill>
                  <a:srgbClr val="0E659B"/>
                </a:solidFill>
              </a:rPr>
              <a:t>Findings &amp; Implications</a:t>
            </a:r>
          </a:p>
          <a:p>
            <a:r>
              <a:rPr lang="en-US" dirty="0">
                <a:solidFill>
                  <a:srgbClr val="0E659B"/>
                </a:solidFill>
              </a:rPr>
              <a:t>Conclusion</a:t>
            </a:r>
          </a:p>
          <a:p>
            <a:r>
              <a:rPr lang="en-US" dirty="0">
                <a:solidFill>
                  <a:srgbClr val="0E659B"/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JavaScript remains Top 1</a:t>
            </a:r>
          </a:p>
          <a:p>
            <a:r>
              <a:rPr lang="en-US" dirty="0">
                <a:solidFill>
                  <a:srgbClr val="0E659B"/>
                </a:solidFill>
              </a:rPr>
              <a:t>TypeScript enters Top 5</a:t>
            </a:r>
          </a:p>
          <a:p>
            <a:r>
              <a:rPr lang="en-US" dirty="0">
                <a:solidFill>
                  <a:srgbClr val="0E659B"/>
                </a:solidFill>
              </a:rPr>
              <a:t>PostgreSQL gains Top 1</a:t>
            </a:r>
          </a:p>
          <a:p>
            <a:r>
              <a:rPr lang="en-US" dirty="0">
                <a:solidFill>
                  <a:srgbClr val="0E659B"/>
                </a:solidFill>
              </a:rPr>
              <a:t>C# dropped out of Top 5</a:t>
            </a:r>
          </a:p>
          <a:p>
            <a:r>
              <a:rPr lang="en-US" dirty="0">
                <a:solidFill>
                  <a:srgbClr val="0E659B"/>
                </a:solidFill>
              </a:rPr>
              <a:t>Microsoft SQL Server dropped out of Top 5</a:t>
            </a: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E659B"/>
                </a:solidFill>
              </a:rPr>
              <a:t>Present finding of survey to our Developer Team Leads for</a:t>
            </a:r>
          </a:p>
          <a:p>
            <a:pPr lvl="1"/>
            <a:r>
              <a:rPr lang="en-US" dirty="0">
                <a:solidFill>
                  <a:srgbClr val="0E659B"/>
                </a:solidFill>
              </a:rPr>
              <a:t>Programming languages</a:t>
            </a:r>
          </a:p>
          <a:p>
            <a:pPr lvl="1"/>
            <a:r>
              <a:rPr lang="en-US" dirty="0">
                <a:solidFill>
                  <a:srgbClr val="0E659B"/>
                </a:solidFill>
              </a:rPr>
              <a:t>Database technologies</a:t>
            </a:r>
          </a:p>
          <a:p>
            <a:r>
              <a:rPr lang="en-US" dirty="0">
                <a:solidFill>
                  <a:srgbClr val="0E659B"/>
                </a:solidFill>
              </a:rPr>
              <a:t>Introduce Dashboard</a:t>
            </a:r>
          </a:p>
          <a:p>
            <a:r>
              <a:rPr lang="en-US" dirty="0">
                <a:solidFill>
                  <a:srgbClr val="0E659B"/>
                </a:solidFill>
              </a:rPr>
              <a:t>Discussion of Implications</a:t>
            </a:r>
          </a:p>
          <a:p>
            <a:r>
              <a:rPr lang="en-US" dirty="0">
                <a:solidFill>
                  <a:srgbClr val="0E659B"/>
                </a:solidFill>
              </a:rPr>
              <a:t>Appendix</a:t>
            </a:r>
          </a:p>
          <a:p>
            <a:pPr lvl="1"/>
            <a:r>
              <a:rPr lang="en-US" sz="2800" dirty="0">
                <a:solidFill>
                  <a:srgbClr val="0E659B"/>
                </a:solidFill>
              </a:rPr>
              <a:t>GitHub Job Posting</a:t>
            </a:r>
          </a:p>
          <a:p>
            <a:pPr lvl="1"/>
            <a:r>
              <a:rPr lang="en-US" sz="2800" dirty="0">
                <a:solidFill>
                  <a:srgbClr val="0E659B"/>
                </a:solidFill>
              </a:rPr>
              <a:t>Popular Languages Salaries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96A8A-6151-2226-31FC-718C6840BE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659B"/>
                </a:solidFill>
              </a:rPr>
              <a:t>We have used various ways to acquire and prepare the datasets including</a:t>
            </a:r>
          </a:p>
          <a:p>
            <a:pPr lvl="1"/>
            <a:r>
              <a:rPr lang="en-US" dirty="0">
                <a:solidFill>
                  <a:srgbClr val="0E659B"/>
                </a:solidFill>
              </a:rPr>
              <a:t>Web scraping</a:t>
            </a:r>
          </a:p>
          <a:p>
            <a:pPr lvl="1"/>
            <a:r>
              <a:rPr lang="en-US" dirty="0">
                <a:solidFill>
                  <a:srgbClr val="0E659B"/>
                </a:solidFill>
              </a:rPr>
              <a:t>APIs</a:t>
            </a:r>
          </a:p>
          <a:p>
            <a:pPr lvl="1"/>
            <a:r>
              <a:rPr lang="en-US" dirty="0">
                <a:solidFill>
                  <a:srgbClr val="0E659B"/>
                </a:solidFill>
              </a:rPr>
              <a:t>Dashboarding</a:t>
            </a:r>
          </a:p>
          <a:p>
            <a:r>
              <a:rPr lang="en-US" dirty="0">
                <a:solidFill>
                  <a:srgbClr val="0E659B"/>
                </a:solidFill>
              </a:rPr>
              <a:t>Please see Appendix for the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9ACED2-38B9-526A-3DD6-2B354A806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7564"/>
            <a:ext cx="5257799" cy="38486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0F1B7D-3BD4-4199-9D6B-E2BA994D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27563"/>
            <a:ext cx="518160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</a:endParaRPr>
          </a:p>
          <a:p>
            <a:r>
              <a:rPr lang="en-US" dirty="0">
                <a:solidFill>
                  <a:srgbClr val="0E659B"/>
                </a:solidFill>
              </a:rPr>
              <a:t>Top 1 is JavaScript</a:t>
            </a:r>
          </a:p>
          <a:p>
            <a:r>
              <a:rPr lang="en-US" dirty="0">
                <a:solidFill>
                  <a:srgbClr val="0E659B"/>
                </a:solidFill>
              </a:rPr>
              <a:t>Top 2 is HTML/CSS</a:t>
            </a:r>
          </a:p>
          <a:p>
            <a:r>
              <a:rPr lang="en-US" dirty="0">
                <a:solidFill>
                  <a:srgbClr val="0E659B"/>
                </a:solidFill>
              </a:rPr>
              <a:t>Top 3 is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</a:endParaRPr>
          </a:p>
          <a:p>
            <a:r>
              <a:rPr lang="en-US" dirty="0">
                <a:solidFill>
                  <a:srgbClr val="0E659B"/>
                </a:solidFill>
              </a:rPr>
              <a:t>JavaScript extends its lead </a:t>
            </a:r>
          </a:p>
          <a:p>
            <a:r>
              <a:rPr lang="en-US" dirty="0">
                <a:solidFill>
                  <a:srgbClr val="0E659B"/>
                </a:solidFill>
              </a:rPr>
              <a:t>C# drops out of Top 5 and is replaced by TypeScript </a:t>
            </a:r>
          </a:p>
          <a:p>
            <a:r>
              <a:rPr lang="en-US" dirty="0">
                <a:solidFill>
                  <a:srgbClr val="0E659B"/>
                </a:solidFill>
              </a:rPr>
              <a:t>SQL drops to Top 4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E40E4-D928-DC19-7904-57201FB4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7" y="2327564"/>
            <a:ext cx="5282184" cy="3848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3F160-C8BE-4F67-5E3F-B64A56C6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2327563"/>
            <a:ext cx="520598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</a:endParaRPr>
          </a:p>
          <a:p>
            <a:r>
              <a:rPr lang="en-US" dirty="0">
                <a:solidFill>
                  <a:srgbClr val="0E659B"/>
                </a:solidFill>
              </a:rPr>
              <a:t>MySQL is Top 1</a:t>
            </a:r>
          </a:p>
          <a:p>
            <a:r>
              <a:rPr lang="en-US" dirty="0">
                <a:solidFill>
                  <a:srgbClr val="0E659B"/>
                </a:solidFill>
              </a:rPr>
              <a:t>Microsoft SQL Server is Top 2</a:t>
            </a:r>
          </a:p>
          <a:p>
            <a:r>
              <a:rPr lang="en-US" dirty="0">
                <a:solidFill>
                  <a:srgbClr val="0E659B"/>
                </a:solidFill>
              </a:rPr>
              <a:t>PostgreSQL is Top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</a:endParaRPr>
          </a:p>
          <a:p>
            <a:r>
              <a:rPr lang="en-US" dirty="0">
                <a:solidFill>
                  <a:srgbClr val="0E659B"/>
                </a:solidFill>
              </a:rPr>
              <a:t>PostgreSQL takes Top 1 spot</a:t>
            </a:r>
          </a:p>
          <a:p>
            <a:r>
              <a:rPr lang="en-US" dirty="0">
                <a:solidFill>
                  <a:srgbClr val="0E659B"/>
                </a:solidFill>
              </a:rPr>
              <a:t>Microsoft SQL Server drops out of Top 5</a:t>
            </a:r>
          </a:p>
          <a:p>
            <a:r>
              <a:rPr lang="en-US" dirty="0">
                <a:solidFill>
                  <a:srgbClr val="0E659B"/>
                </a:solidFill>
              </a:rPr>
              <a:t>Redis enters as Top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f80a141d-92ca-4d3d-9308-f7e7b1d44ce8"/>
    <ds:schemaRef ds:uri="155be751-a274-42e8-93fb-f39d3b9bccc8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508</Words>
  <Application>Microsoft Office PowerPoint</Application>
  <PresentationFormat>Widescreen</PresentationFormat>
  <Paragraphs>109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Developer Survey Findings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Christoph Lenz</cp:lastModifiedBy>
  <cp:revision>20</cp:revision>
  <cp:lastPrinted>2022-05-12T12:44:04Z</cp:lastPrinted>
  <dcterms:created xsi:type="dcterms:W3CDTF">2020-10-28T18:29:43Z</dcterms:created>
  <dcterms:modified xsi:type="dcterms:W3CDTF">2022-05-12T12:49:40Z</dcterms:modified>
</cp:coreProperties>
</file>