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4"/>
  </p:notesMasterIdLst>
  <p:handoutMasterIdLst>
    <p:handoutMasterId r:id="rId25"/>
  </p:handoutMasterIdLst>
  <p:sldIdLst>
    <p:sldId id="256" r:id="rId5"/>
    <p:sldId id="280" r:id="rId6"/>
    <p:sldId id="262" r:id="rId7"/>
    <p:sldId id="264" r:id="rId8"/>
    <p:sldId id="263" r:id="rId9"/>
    <p:sldId id="265" r:id="rId10"/>
    <p:sldId id="266" r:id="rId11"/>
    <p:sldId id="268" r:id="rId12"/>
    <p:sldId id="275" r:id="rId13"/>
    <p:sldId id="261" r:id="rId14"/>
    <p:sldId id="278" r:id="rId15"/>
    <p:sldId id="276" r:id="rId16"/>
    <p:sldId id="271" r:id="rId17"/>
    <p:sldId id="272" r:id="rId18"/>
    <p:sldId id="273" r:id="rId19"/>
    <p:sldId id="274" r:id="rId20"/>
    <p:sldId id="267" r:id="rId21"/>
    <p:sldId id="279"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07749-E9B8-4C6D-9049-B12DFED0967B}"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975471B6-CD5B-41C2-B556-A8F50D9FF596}">
      <dgm:prSet/>
      <dgm:spPr/>
      <dgm:t>
        <a:bodyPr/>
        <a:lstStyle/>
        <a:p>
          <a:pPr rtl="0"/>
          <a:r>
            <a:rPr lang="en-US" dirty="0"/>
            <a:t>Sensorët </a:t>
          </a:r>
          <a:r>
            <a:rPr lang="en-US" cap="all" dirty="0"/>
            <a:t>optikë</a:t>
          </a:r>
          <a:r>
            <a:rPr lang="en-US" dirty="0">
              <a:latin typeface="Gill Sans MT" panose="020B0502020104020203"/>
            </a:rPr>
            <a:t> </a:t>
          </a:r>
          <a:r>
            <a:rPr lang="en-US" dirty="0"/>
            <a:t>janë </a:t>
          </a:r>
          <a:r>
            <a:rPr lang="en-US" dirty="0" err="1"/>
            <a:t>detektorë</a:t>
          </a:r>
          <a:r>
            <a:rPr lang="en-US" dirty="0"/>
            <a:t> </a:t>
          </a:r>
          <a:r>
            <a:rPr lang="en-US" dirty="0" err="1"/>
            <a:t>kuantik</a:t>
          </a:r>
          <a:r>
            <a:rPr lang="en-US" dirty="0"/>
            <a:t> </a:t>
          </a:r>
          <a:r>
            <a:rPr lang="en-US" dirty="0" err="1"/>
            <a:t>të</a:t>
          </a:r>
          <a:r>
            <a:rPr lang="en-US" dirty="0"/>
            <a:t> </a:t>
          </a:r>
          <a:r>
            <a:rPr lang="en-US" dirty="0" err="1"/>
            <a:t>cilët</a:t>
          </a:r>
          <a:r>
            <a:rPr lang="en-US" dirty="0"/>
            <a:t> </a:t>
          </a:r>
          <a:r>
            <a:rPr lang="en-US" dirty="0" err="1"/>
            <a:t>zbulojnë</a:t>
          </a:r>
          <a:r>
            <a:rPr lang="en-US" dirty="0"/>
            <a:t> </a:t>
          </a:r>
          <a:r>
            <a:rPr lang="en-US" dirty="0" err="1"/>
            <a:t>rrezatimin</a:t>
          </a:r>
          <a:r>
            <a:rPr lang="en-US" dirty="0"/>
            <a:t> </a:t>
          </a:r>
          <a:r>
            <a:rPr lang="en-US" dirty="0" err="1"/>
            <a:t>optik</a:t>
          </a:r>
          <a:r>
            <a:rPr lang="en-US" dirty="0"/>
            <a:t> </a:t>
          </a:r>
          <a:r>
            <a:rPr lang="en-US" dirty="0" err="1"/>
            <a:t>në</a:t>
          </a:r>
          <a:r>
            <a:rPr lang="en-US" dirty="0"/>
            <a:t> </a:t>
          </a:r>
          <a:r>
            <a:rPr lang="en-US" dirty="0" err="1"/>
            <a:t>bazë</a:t>
          </a:r>
          <a:r>
            <a:rPr lang="en-US" dirty="0"/>
            <a:t> </a:t>
          </a:r>
          <a:r>
            <a:rPr lang="en-US" dirty="0" err="1"/>
            <a:t>të</a:t>
          </a:r>
          <a:r>
            <a:rPr lang="en-US" dirty="0"/>
            <a:t> </a:t>
          </a:r>
          <a:r>
            <a:rPr lang="en-US" dirty="0" err="1"/>
            <a:t>efektit</a:t>
          </a:r>
          <a:r>
            <a:rPr lang="en-US" dirty="0"/>
            <a:t> </a:t>
          </a:r>
          <a:r>
            <a:rPr lang="en-US" dirty="0" err="1"/>
            <a:t>fotoelektrik</a:t>
          </a:r>
          <a:r>
            <a:rPr lang="en-US" dirty="0"/>
            <a:t> </a:t>
          </a:r>
          <a:r>
            <a:rPr lang="en-US" dirty="0" err="1"/>
            <a:t>të</a:t>
          </a:r>
          <a:r>
            <a:rPr lang="en-US" dirty="0"/>
            <a:t> </a:t>
          </a:r>
          <a:r>
            <a:rPr lang="en-US" dirty="0" err="1"/>
            <a:t>shpjeguar</a:t>
          </a:r>
          <a:r>
            <a:rPr lang="en-US" dirty="0"/>
            <a:t> </a:t>
          </a:r>
          <a:r>
            <a:rPr lang="en-US" dirty="0" err="1"/>
            <a:t>nga</a:t>
          </a:r>
          <a:r>
            <a:rPr lang="en-US" dirty="0"/>
            <a:t> </a:t>
          </a:r>
          <a:r>
            <a:rPr lang="en-US" dirty="0" err="1"/>
            <a:t>Ajnshtajni</a:t>
          </a:r>
          <a:r>
            <a:rPr lang="en-US" dirty="0"/>
            <a:t>. Ky </a:t>
          </a:r>
          <a:r>
            <a:rPr lang="en-US" dirty="0" err="1"/>
            <a:t>efekt</a:t>
          </a:r>
          <a:r>
            <a:rPr lang="en-US" dirty="0"/>
            <a:t> </a:t>
          </a:r>
          <a:r>
            <a:rPr lang="en-US" dirty="0" err="1"/>
            <a:t>manifestohet</a:t>
          </a:r>
          <a:r>
            <a:rPr lang="en-US" dirty="0"/>
            <a:t> me </a:t>
          </a:r>
          <a:r>
            <a:rPr lang="en-US" dirty="0" err="1"/>
            <a:t>krijimin</a:t>
          </a:r>
          <a:r>
            <a:rPr lang="en-US" dirty="0"/>
            <a:t> e </a:t>
          </a:r>
          <a:r>
            <a:rPr lang="en-US" dirty="0" err="1"/>
            <a:t>elektroneve</a:t>
          </a:r>
          <a:r>
            <a:rPr lang="en-US" dirty="0"/>
            <a:t> </a:t>
          </a:r>
          <a:r>
            <a:rPr lang="en-US" dirty="0" err="1"/>
            <a:t>të</a:t>
          </a:r>
          <a:r>
            <a:rPr lang="en-US" dirty="0"/>
            <a:t> lira </a:t>
          </a:r>
          <a:r>
            <a:rPr lang="en-US" dirty="0" err="1"/>
            <a:t>gjatë</a:t>
          </a:r>
          <a:r>
            <a:rPr lang="en-US" dirty="0"/>
            <a:t> </a:t>
          </a:r>
          <a:r>
            <a:rPr lang="en-US" dirty="0" err="1"/>
            <a:t>absorbimit</a:t>
          </a:r>
          <a:r>
            <a:rPr lang="en-US" dirty="0"/>
            <a:t> </a:t>
          </a:r>
          <a:r>
            <a:rPr lang="en-US" dirty="0" err="1"/>
            <a:t>të</a:t>
          </a:r>
          <a:r>
            <a:rPr lang="en-US" dirty="0"/>
            <a:t> </a:t>
          </a:r>
          <a:r>
            <a:rPr lang="en-US" dirty="0" err="1"/>
            <a:t>vlerave</a:t>
          </a:r>
          <a:r>
            <a:rPr lang="en-US" dirty="0"/>
            <a:t> </a:t>
          </a:r>
          <a:r>
            <a:rPr lang="en-US" dirty="0" err="1"/>
            <a:t>diskrete</a:t>
          </a:r>
          <a:r>
            <a:rPr lang="en-US" dirty="0"/>
            <a:t> </a:t>
          </a:r>
          <a:r>
            <a:rPr lang="en-US" dirty="0" err="1"/>
            <a:t>të</a:t>
          </a:r>
          <a:r>
            <a:rPr lang="en-US" dirty="0"/>
            <a:t> </a:t>
          </a:r>
          <a:r>
            <a:rPr lang="en-US" dirty="0" err="1"/>
            <a:t>energjisë</a:t>
          </a:r>
          <a:r>
            <a:rPr lang="en-US" dirty="0"/>
            <a:t> (</a:t>
          </a:r>
          <a:r>
            <a:rPr lang="en-US" dirty="0" err="1"/>
            <a:t>kuanteve</a:t>
          </a:r>
          <a:r>
            <a:rPr lang="en-US" dirty="0"/>
            <a:t>) </a:t>
          </a:r>
          <a:r>
            <a:rPr lang="en-US" dirty="0" err="1"/>
            <a:t>sipas</a:t>
          </a:r>
          <a:r>
            <a:rPr lang="en-US" dirty="0"/>
            <a:t> </a:t>
          </a:r>
          <a:r>
            <a:rPr lang="en-US" dirty="0" err="1"/>
            <a:t>Plankut</a:t>
          </a:r>
          <a:r>
            <a:rPr lang="en-US" dirty="0"/>
            <a:t>. </a:t>
          </a:r>
          <a:r>
            <a:rPr lang="en-US" dirty="0" err="1"/>
            <a:t>Prandaj</a:t>
          </a:r>
          <a:r>
            <a:rPr lang="en-US" dirty="0"/>
            <a:t> me </a:t>
          </a:r>
          <a:r>
            <a:rPr lang="en-US" dirty="0" err="1"/>
            <a:t>këtë</a:t>
          </a:r>
          <a:r>
            <a:rPr lang="en-US" dirty="0"/>
            <a:t> </a:t>
          </a:r>
          <a:r>
            <a:rPr lang="en-US" dirty="0" err="1"/>
            <a:t>rast</a:t>
          </a:r>
          <a:r>
            <a:rPr lang="en-US" dirty="0"/>
            <a:t> </a:t>
          </a:r>
          <a:r>
            <a:rPr lang="en-US" dirty="0" err="1"/>
            <a:t>dallojmë</a:t>
          </a:r>
          <a:r>
            <a:rPr lang="en-US" b="0" i="0" u="none" strike="noStrike" cap="none" baseline="0" noProof="0" dirty="0">
              <a:solidFill>
                <a:srgbClr val="010000"/>
              </a:solidFill>
              <a:latin typeface="Gill Sans MT"/>
            </a:rPr>
            <a:t> </a:t>
          </a:r>
        </a:p>
      </dgm:t>
    </dgm:pt>
    <dgm:pt modelId="{F38E38A7-6DE1-4064-90C3-160C20EE8157}" type="parTrans" cxnId="{2A1DC8ED-27CB-4462-9C63-D13ECB4FFDA2}">
      <dgm:prSet/>
      <dgm:spPr/>
      <dgm:t>
        <a:bodyPr/>
        <a:lstStyle/>
        <a:p>
          <a:endParaRPr lang="en-US"/>
        </a:p>
      </dgm:t>
    </dgm:pt>
    <dgm:pt modelId="{B39CCD6A-C80D-4FFC-8DE5-125FE12E5800}" type="sibTrans" cxnId="{2A1DC8ED-27CB-4462-9C63-D13ECB4FFDA2}">
      <dgm:prSet/>
      <dgm:spPr/>
      <dgm:t>
        <a:bodyPr/>
        <a:lstStyle/>
        <a:p>
          <a:endParaRPr lang="en-US"/>
        </a:p>
      </dgm:t>
    </dgm:pt>
    <dgm:pt modelId="{A0434CD3-68A4-4D04-B41B-EE5310155124}">
      <dgm:prSet/>
      <dgm:spPr/>
      <dgm:t>
        <a:bodyPr/>
        <a:lstStyle/>
        <a:p>
          <a:r>
            <a:rPr lang="en-US" dirty="0" err="1"/>
            <a:t>Fotoemitimin</a:t>
          </a:r>
          <a:r>
            <a:rPr lang="en-US" dirty="0"/>
            <a:t>, </a:t>
          </a:r>
          <a:r>
            <a:rPr lang="en-US" dirty="0" err="1"/>
            <a:t>i</a:t>
          </a:r>
          <a:r>
            <a:rPr lang="en-US" dirty="0"/>
            <a:t> </a:t>
          </a:r>
          <a:r>
            <a:rPr lang="en-US" dirty="0" err="1"/>
            <a:t>cili</a:t>
          </a:r>
          <a:r>
            <a:rPr lang="en-US" dirty="0"/>
            <a:t> </a:t>
          </a:r>
          <a:r>
            <a:rPr lang="en-US" dirty="0" err="1"/>
            <a:t>është</a:t>
          </a:r>
          <a:r>
            <a:rPr lang="en-US" dirty="0"/>
            <a:t> </a:t>
          </a:r>
          <a:r>
            <a:rPr lang="en-US" dirty="0" err="1"/>
            <a:t>një</a:t>
          </a:r>
          <a:r>
            <a:rPr lang="en-US" dirty="0"/>
            <a:t> process </a:t>
          </a:r>
          <a:r>
            <a:rPr lang="en-US" dirty="0" err="1"/>
            <a:t>i</a:t>
          </a:r>
          <a:r>
            <a:rPr lang="en-US" dirty="0"/>
            <a:t> </a:t>
          </a:r>
          <a:r>
            <a:rPr lang="en-US" dirty="0" err="1"/>
            <a:t>absorbimit</a:t>
          </a:r>
          <a:r>
            <a:rPr lang="en-US" dirty="0"/>
            <a:t> </a:t>
          </a:r>
          <a:r>
            <a:rPr lang="en-US" dirty="0" err="1"/>
            <a:t>të</a:t>
          </a:r>
          <a:r>
            <a:rPr lang="en-US" dirty="0"/>
            <a:t> </a:t>
          </a:r>
          <a:r>
            <a:rPr lang="en-US" dirty="0" err="1"/>
            <a:t>fotoneve</a:t>
          </a:r>
          <a:r>
            <a:rPr lang="en-US" dirty="0"/>
            <a:t> </a:t>
          </a:r>
          <a:r>
            <a:rPr lang="en-US" dirty="0" err="1"/>
            <a:t>të</a:t>
          </a:r>
          <a:r>
            <a:rPr lang="en-US" dirty="0"/>
            <a:t> </a:t>
          </a:r>
          <a:r>
            <a:rPr lang="en-US" dirty="0" err="1"/>
            <a:t>dritës</a:t>
          </a:r>
          <a:r>
            <a:rPr lang="en-US" dirty="0"/>
            <a:t> </a:t>
          </a:r>
          <a:r>
            <a:rPr lang="en-US" dirty="0" err="1"/>
            <a:t>të</a:t>
          </a:r>
          <a:r>
            <a:rPr lang="en-US" dirty="0"/>
            <a:t> </a:t>
          </a:r>
          <a:r>
            <a:rPr lang="en-US" dirty="0" err="1"/>
            <a:t>cilat</a:t>
          </a:r>
          <a:r>
            <a:rPr lang="en-US" dirty="0"/>
            <a:t> </a:t>
          </a:r>
          <a:r>
            <a:rPr lang="en-US" dirty="0" err="1"/>
            <a:t>lirojnë</a:t>
          </a:r>
          <a:r>
            <a:rPr lang="en-US" dirty="0"/>
            <a:t> </a:t>
          </a:r>
          <a:r>
            <a:rPr lang="en-US" dirty="0" err="1"/>
            <a:t>elektronet</a:t>
          </a:r>
          <a:r>
            <a:rPr lang="en-US" dirty="0"/>
            <a:t> e lira </a:t>
          </a:r>
          <a:r>
            <a:rPr lang="en-US" dirty="0" err="1"/>
            <a:t>që</a:t>
          </a:r>
          <a:r>
            <a:rPr lang="en-US" dirty="0"/>
            <a:t> </a:t>
          </a:r>
          <a:r>
            <a:rPr lang="en-US" dirty="0" err="1"/>
            <a:t>mandej</a:t>
          </a:r>
          <a:r>
            <a:rPr lang="en-US" dirty="0"/>
            <a:t> </a:t>
          </a:r>
          <a:r>
            <a:rPr lang="en-US" dirty="0" err="1"/>
            <a:t>lëshojnë</a:t>
          </a:r>
          <a:r>
            <a:rPr lang="en-US" dirty="0"/>
            <a:t> </a:t>
          </a:r>
          <a:r>
            <a:rPr lang="en-US" dirty="0" err="1"/>
            <a:t>sipërfaqen</a:t>
          </a:r>
          <a:r>
            <a:rPr lang="en-US" dirty="0"/>
            <a:t> e </a:t>
          </a:r>
          <a:r>
            <a:rPr lang="en-US" dirty="0" err="1"/>
            <a:t>metalit</a:t>
          </a:r>
          <a:endParaRPr lang="en-US" dirty="0"/>
        </a:p>
      </dgm:t>
    </dgm:pt>
    <dgm:pt modelId="{9F07F46A-A033-4791-B8E5-3BCBE14526D8}" type="parTrans" cxnId="{3F3CEE46-02AB-46A9-821F-D07A0C0AF166}">
      <dgm:prSet/>
      <dgm:spPr/>
      <dgm:t>
        <a:bodyPr/>
        <a:lstStyle/>
        <a:p>
          <a:endParaRPr lang="en-US"/>
        </a:p>
      </dgm:t>
    </dgm:pt>
    <dgm:pt modelId="{B6E7D6A5-3770-4394-9958-6036C4815A4C}" type="sibTrans" cxnId="{3F3CEE46-02AB-46A9-821F-D07A0C0AF166}">
      <dgm:prSet/>
      <dgm:spPr/>
      <dgm:t>
        <a:bodyPr/>
        <a:lstStyle/>
        <a:p>
          <a:endParaRPr lang="en-US"/>
        </a:p>
      </dgm:t>
    </dgm:pt>
    <dgm:pt modelId="{39E93B88-0475-4493-B79D-CA568C8B2B8B}">
      <dgm:prSet/>
      <dgm:spPr/>
      <dgm:t>
        <a:bodyPr/>
        <a:lstStyle/>
        <a:p>
          <a:r>
            <a:rPr lang="en-US" dirty="0" err="1"/>
            <a:t>Fotopërcjellshmërinë</a:t>
          </a:r>
          <a:r>
            <a:rPr lang="en-US" dirty="0"/>
            <a:t>, e </a:t>
          </a:r>
          <a:r>
            <a:rPr lang="en-US" dirty="0" err="1"/>
            <a:t>cila</a:t>
          </a:r>
          <a:r>
            <a:rPr lang="en-US" dirty="0"/>
            <a:t> </a:t>
          </a:r>
          <a:r>
            <a:rPr lang="en-US" dirty="0" err="1"/>
            <a:t>bën</a:t>
          </a:r>
          <a:r>
            <a:rPr lang="en-US" dirty="0"/>
            <a:t> </a:t>
          </a:r>
          <a:r>
            <a:rPr lang="en-US" dirty="0" err="1"/>
            <a:t>që</a:t>
          </a:r>
          <a:r>
            <a:rPr lang="en-US" dirty="0"/>
            <a:t> </a:t>
          </a:r>
          <a:r>
            <a:rPr lang="en-US" dirty="0" err="1"/>
            <a:t>fotonet</a:t>
          </a:r>
          <a:r>
            <a:rPr lang="en-US" dirty="0"/>
            <a:t> e </a:t>
          </a:r>
          <a:r>
            <a:rPr lang="en-US" dirty="0" err="1"/>
            <a:t>absorbuara</a:t>
          </a:r>
          <a:r>
            <a:rPr lang="en-US" dirty="0"/>
            <a:t> </a:t>
          </a:r>
          <a:r>
            <a:rPr lang="en-US" dirty="0" err="1"/>
            <a:t>të</a:t>
          </a:r>
          <a:r>
            <a:rPr lang="en-US" dirty="0"/>
            <a:t> </a:t>
          </a:r>
          <a:r>
            <a:rPr lang="en-US" dirty="0" err="1"/>
            <a:t>bartin</a:t>
          </a:r>
          <a:r>
            <a:rPr lang="en-US" dirty="0"/>
            <a:t> </a:t>
          </a:r>
          <a:r>
            <a:rPr lang="en-US" dirty="0" err="1"/>
            <a:t>elektricitetin</a:t>
          </a:r>
          <a:r>
            <a:rPr lang="en-US" dirty="0"/>
            <a:t> </a:t>
          </a:r>
          <a:r>
            <a:rPr lang="en-US" dirty="0" err="1"/>
            <a:t>në</a:t>
          </a:r>
          <a:r>
            <a:rPr lang="en-US" dirty="0"/>
            <a:t> </a:t>
          </a:r>
          <a:r>
            <a:rPr lang="en-US" dirty="0" err="1"/>
            <a:t>materiale</a:t>
          </a:r>
          <a:endParaRPr lang="en-US" dirty="0"/>
        </a:p>
      </dgm:t>
    </dgm:pt>
    <dgm:pt modelId="{D00C08D4-F455-4A5C-A158-8B237B6673C7}" type="parTrans" cxnId="{49094AEC-E377-49C8-ABD6-936D24F1D823}">
      <dgm:prSet/>
      <dgm:spPr/>
      <dgm:t>
        <a:bodyPr/>
        <a:lstStyle/>
        <a:p>
          <a:endParaRPr lang="en-US"/>
        </a:p>
      </dgm:t>
    </dgm:pt>
    <dgm:pt modelId="{9CFC7CA3-1EEC-4C71-9F86-FA377BD1071F}" type="sibTrans" cxnId="{49094AEC-E377-49C8-ABD6-936D24F1D823}">
      <dgm:prSet/>
      <dgm:spPr/>
      <dgm:t>
        <a:bodyPr/>
        <a:lstStyle/>
        <a:p>
          <a:endParaRPr lang="en-US"/>
        </a:p>
      </dgm:t>
    </dgm:pt>
    <dgm:pt modelId="{AB1339AC-ED02-4E23-86E2-45AD0250CE8F}">
      <dgm:prSet/>
      <dgm:spPr/>
      <dgm:t>
        <a:bodyPr/>
        <a:lstStyle/>
        <a:p>
          <a:r>
            <a:rPr lang="en-US" dirty="0" err="1"/>
            <a:t>Fototensionin</a:t>
          </a:r>
          <a:r>
            <a:rPr lang="en-US" dirty="0"/>
            <a:t>, </a:t>
          </a:r>
          <a:r>
            <a:rPr lang="en-US" dirty="0" err="1"/>
            <a:t>ku</a:t>
          </a:r>
          <a:r>
            <a:rPr lang="en-US" dirty="0"/>
            <a:t> </a:t>
          </a:r>
          <a:r>
            <a:rPr lang="en-US" dirty="0" err="1"/>
            <a:t>fotonet</a:t>
          </a:r>
          <a:r>
            <a:rPr lang="en-US" dirty="0"/>
            <a:t> e </a:t>
          </a:r>
          <a:r>
            <a:rPr lang="en-US" dirty="0" err="1"/>
            <a:t>absorbuara</a:t>
          </a:r>
          <a:r>
            <a:rPr lang="en-US" dirty="0"/>
            <a:t> </a:t>
          </a:r>
          <a:r>
            <a:rPr lang="en-US" dirty="0" err="1"/>
            <a:t>në</a:t>
          </a:r>
          <a:r>
            <a:rPr lang="en-US" dirty="0"/>
            <a:t> </a:t>
          </a:r>
          <a:r>
            <a:rPr lang="en-US" dirty="0" err="1"/>
            <a:t>kalimet</a:t>
          </a:r>
          <a:r>
            <a:rPr lang="en-US" dirty="0"/>
            <a:t> p-n </a:t>
          </a:r>
          <a:r>
            <a:rPr lang="en-US" dirty="0" err="1"/>
            <a:t>krijojnë</a:t>
          </a:r>
          <a:r>
            <a:rPr lang="en-US" dirty="0"/>
            <a:t> </a:t>
          </a:r>
          <a:r>
            <a:rPr lang="en-US" dirty="0" err="1"/>
            <a:t>çift</a:t>
          </a:r>
          <a:r>
            <a:rPr lang="en-US" dirty="0"/>
            <a:t> </a:t>
          </a:r>
          <a:r>
            <a:rPr lang="en-US" dirty="0" err="1"/>
            <a:t>elektronesh</a:t>
          </a:r>
          <a:r>
            <a:rPr lang="en-US" dirty="0"/>
            <a:t> </a:t>
          </a:r>
          <a:r>
            <a:rPr lang="en-US" dirty="0" err="1"/>
            <a:t>dhe</a:t>
          </a:r>
          <a:r>
            <a:rPr lang="en-US" dirty="0"/>
            <a:t> me </a:t>
          </a:r>
          <a:r>
            <a:rPr lang="en-US" dirty="0" err="1"/>
            <a:t>këtë</a:t>
          </a:r>
          <a:r>
            <a:rPr lang="en-US" dirty="0"/>
            <a:t> e </a:t>
          </a:r>
          <a:r>
            <a:rPr lang="en-US" dirty="0" err="1"/>
            <a:t>ndryshojnë</a:t>
          </a:r>
          <a:r>
            <a:rPr lang="en-US" dirty="0"/>
            <a:t> </a:t>
          </a:r>
          <a:r>
            <a:rPr lang="en-US" dirty="0" err="1"/>
            <a:t>barrierën</a:t>
          </a:r>
          <a:r>
            <a:rPr lang="en-US" dirty="0"/>
            <a:t> </a:t>
          </a:r>
          <a:r>
            <a:rPr lang="en-US" dirty="0" err="1"/>
            <a:t>potenciale</a:t>
          </a:r>
          <a:r>
            <a:rPr lang="en-US" dirty="0"/>
            <a:t> </a:t>
          </a:r>
          <a:r>
            <a:rPr lang="en-US" dirty="0" err="1"/>
            <a:t>të</a:t>
          </a:r>
          <a:r>
            <a:rPr lang="en-US" dirty="0"/>
            <a:t> </a:t>
          </a:r>
          <a:r>
            <a:rPr lang="en-US" dirty="0" err="1"/>
            <a:t>kalimeve</a:t>
          </a:r>
          <a:r>
            <a:rPr lang="en-US" dirty="0"/>
            <a:t> p-n</a:t>
          </a:r>
        </a:p>
      </dgm:t>
    </dgm:pt>
    <dgm:pt modelId="{275A7C3F-05AA-499F-8731-F7AF91AA93EE}" type="parTrans" cxnId="{EDE33F1D-76F2-42ED-991F-2955CC16AFD5}">
      <dgm:prSet/>
      <dgm:spPr/>
      <dgm:t>
        <a:bodyPr/>
        <a:lstStyle/>
        <a:p>
          <a:endParaRPr lang="en-US"/>
        </a:p>
      </dgm:t>
    </dgm:pt>
    <dgm:pt modelId="{E3479554-DF24-44F8-86B8-241BE953E154}" type="sibTrans" cxnId="{EDE33F1D-76F2-42ED-991F-2955CC16AFD5}">
      <dgm:prSet/>
      <dgm:spPr/>
      <dgm:t>
        <a:bodyPr/>
        <a:lstStyle/>
        <a:p>
          <a:endParaRPr lang="en-US"/>
        </a:p>
      </dgm:t>
    </dgm:pt>
    <dgm:pt modelId="{1EBD931E-0A21-41D7-98BD-905CBD744E06}">
      <dgm:prSet/>
      <dgm:spPr/>
      <dgm:t>
        <a:bodyPr/>
        <a:lstStyle/>
        <a:p>
          <a:r>
            <a:rPr lang="en-US" dirty="0" err="1"/>
            <a:t>Fotokalimet</a:t>
          </a:r>
          <a:r>
            <a:rPr lang="en-US" dirty="0"/>
            <a:t> </a:t>
          </a:r>
          <a:r>
            <a:rPr lang="en-US" dirty="0" err="1"/>
            <a:t>që</a:t>
          </a:r>
          <a:r>
            <a:rPr lang="en-US" dirty="0"/>
            <a:t> </a:t>
          </a:r>
          <a:r>
            <a:rPr lang="en-US" dirty="0" err="1"/>
            <a:t>kanë</a:t>
          </a:r>
          <a:r>
            <a:rPr lang="en-US" dirty="0"/>
            <a:t> </a:t>
          </a:r>
          <a:r>
            <a:rPr lang="en-US" dirty="0" err="1"/>
            <a:t>të</a:t>
          </a:r>
          <a:r>
            <a:rPr lang="en-US" dirty="0"/>
            <a:t> </a:t>
          </a:r>
          <a:r>
            <a:rPr lang="en-US" dirty="0" err="1"/>
            <a:t>bëjë</a:t>
          </a:r>
          <a:r>
            <a:rPr lang="en-US" dirty="0"/>
            <a:t> me </a:t>
          </a:r>
          <a:r>
            <a:rPr lang="en-US" dirty="0" err="1"/>
            <a:t>absorbimin</a:t>
          </a:r>
          <a:r>
            <a:rPr lang="en-US" dirty="0"/>
            <a:t> e </a:t>
          </a:r>
          <a:r>
            <a:rPr lang="en-US" dirty="0" err="1"/>
            <a:t>fotoneve</a:t>
          </a:r>
          <a:r>
            <a:rPr lang="en-US" dirty="0"/>
            <a:t> </a:t>
          </a:r>
          <a:r>
            <a:rPr lang="en-US" dirty="0" err="1"/>
            <a:t>që</a:t>
          </a:r>
          <a:r>
            <a:rPr lang="en-US" dirty="0"/>
            <a:t> </a:t>
          </a:r>
          <a:r>
            <a:rPr lang="en-US" dirty="0" err="1"/>
            <a:t>sjellin</a:t>
          </a:r>
          <a:r>
            <a:rPr lang="en-US" dirty="0"/>
            <a:t> </a:t>
          </a:r>
          <a:r>
            <a:rPr lang="en-US" dirty="0" err="1"/>
            <a:t>ndryshime</a:t>
          </a:r>
          <a:r>
            <a:rPr lang="en-US" dirty="0"/>
            <a:t> </a:t>
          </a:r>
          <a:r>
            <a:rPr lang="en-US" dirty="0" err="1"/>
            <a:t>të</a:t>
          </a:r>
          <a:r>
            <a:rPr lang="en-US" dirty="0"/>
            <a:t> </a:t>
          </a:r>
          <a:r>
            <a:rPr lang="en-US" dirty="0" err="1"/>
            <a:t>parametrave</a:t>
          </a:r>
          <a:r>
            <a:rPr lang="en-US" dirty="0"/>
            <a:t> </a:t>
          </a:r>
          <a:r>
            <a:rPr lang="en-US" dirty="0" err="1"/>
            <a:t>elektrik</a:t>
          </a:r>
          <a:r>
            <a:rPr lang="en-US" dirty="0"/>
            <a:t> </a:t>
          </a:r>
          <a:r>
            <a:rPr lang="en-US" dirty="0" err="1"/>
            <a:t>në</a:t>
          </a:r>
          <a:r>
            <a:rPr lang="en-US" dirty="0"/>
            <a:t> </a:t>
          </a:r>
          <a:r>
            <a:rPr lang="en-US" dirty="0" err="1"/>
            <a:t>elementet</a:t>
          </a:r>
          <a:r>
            <a:rPr lang="en-US" dirty="0"/>
            <a:t> e </a:t>
          </a:r>
          <a:r>
            <a:rPr lang="en-US" dirty="0" err="1"/>
            <a:t>tipit</a:t>
          </a:r>
          <a:r>
            <a:rPr lang="en-US" dirty="0"/>
            <a:t> </a:t>
          </a:r>
          <a:r>
            <a:rPr lang="en-US" dirty="0" err="1"/>
            <a:t>të</a:t>
          </a:r>
          <a:r>
            <a:rPr lang="en-US" dirty="0"/>
            <a:t> </a:t>
          </a:r>
          <a:r>
            <a:rPr lang="en-US" dirty="0" err="1"/>
            <a:t>diodave</a:t>
          </a:r>
          <a:r>
            <a:rPr lang="en-US" dirty="0"/>
            <a:t> </a:t>
          </a:r>
          <a:r>
            <a:rPr lang="en-US" dirty="0" err="1"/>
            <a:t>dhe</a:t>
          </a:r>
          <a:r>
            <a:rPr lang="en-US" dirty="0"/>
            <a:t> </a:t>
          </a:r>
          <a:r>
            <a:rPr lang="en-US" dirty="0" err="1"/>
            <a:t>të</a:t>
          </a:r>
          <a:r>
            <a:rPr lang="en-US" dirty="0"/>
            <a:t> </a:t>
          </a:r>
          <a:r>
            <a:rPr lang="en-US" dirty="0" err="1"/>
            <a:t>transistorëve</a:t>
          </a:r>
          <a:r>
            <a:rPr lang="en-US" dirty="0"/>
            <a:t>,  </a:t>
          </a:r>
          <a:r>
            <a:rPr lang="en-US" dirty="0" err="1"/>
            <a:t>Fotojonizimi</a:t>
          </a:r>
          <a:r>
            <a:rPr lang="en-US" dirty="0"/>
            <a:t>, </a:t>
          </a:r>
          <a:r>
            <a:rPr lang="en-US" dirty="0" err="1"/>
            <a:t>ku</a:t>
          </a:r>
          <a:r>
            <a:rPr lang="en-US" dirty="0"/>
            <a:t> </a:t>
          </a:r>
          <a:r>
            <a:rPr lang="en-US" dirty="0" err="1"/>
            <a:t>sasia</a:t>
          </a:r>
          <a:r>
            <a:rPr lang="en-US" dirty="0"/>
            <a:t> e </a:t>
          </a:r>
          <a:r>
            <a:rPr lang="en-US" dirty="0" err="1"/>
            <a:t>lëvizjes</a:t>
          </a:r>
          <a:r>
            <a:rPr lang="en-US" dirty="0"/>
            <a:t> </a:t>
          </a:r>
          <a:r>
            <a:rPr lang="en-US" dirty="0" err="1"/>
            <a:t>së</a:t>
          </a:r>
          <a:r>
            <a:rPr lang="en-US" dirty="0"/>
            <a:t> </a:t>
          </a:r>
          <a:r>
            <a:rPr lang="en-US" dirty="0" err="1"/>
            <a:t>fotoneve</a:t>
          </a:r>
          <a:r>
            <a:rPr lang="en-US" dirty="0"/>
            <a:t> </a:t>
          </a:r>
          <a:r>
            <a:rPr lang="en-US" dirty="0" err="1"/>
            <a:t>të</a:t>
          </a:r>
          <a:r>
            <a:rPr lang="en-US" dirty="0"/>
            <a:t> </a:t>
          </a:r>
          <a:r>
            <a:rPr lang="en-US" dirty="0" err="1"/>
            <a:t>absorbuara</a:t>
          </a:r>
          <a:r>
            <a:rPr lang="en-US" dirty="0"/>
            <a:t> </a:t>
          </a:r>
          <a:r>
            <a:rPr lang="en-US" dirty="0" err="1"/>
            <a:t>sjell</a:t>
          </a:r>
          <a:r>
            <a:rPr lang="en-US" dirty="0"/>
            <a:t> </a:t>
          </a:r>
          <a:r>
            <a:rPr lang="en-US" dirty="0" err="1"/>
            <a:t>deri</a:t>
          </a:r>
          <a:r>
            <a:rPr lang="en-US" dirty="0"/>
            <a:t> </a:t>
          </a:r>
          <a:r>
            <a:rPr lang="en-US" dirty="0" err="1"/>
            <a:t>te</a:t>
          </a:r>
          <a:r>
            <a:rPr lang="en-US" dirty="0"/>
            <a:t> </a:t>
          </a:r>
          <a:r>
            <a:rPr lang="en-US" dirty="0" err="1"/>
            <a:t>paraqitja</a:t>
          </a:r>
          <a:r>
            <a:rPr lang="en-US" dirty="0"/>
            <a:t> e </a:t>
          </a:r>
          <a:r>
            <a:rPr lang="en-US" dirty="0" err="1"/>
            <a:t>joneve</a:t>
          </a:r>
          <a:r>
            <a:rPr lang="en-US" dirty="0"/>
            <a:t> </a:t>
          </a:r>
          <a:r>
            <a:rPr lang="en-US" dirty="0" err="1"/>
            <a:t>të</a:t>
          </a:r>
          <a:r>
            <a:rPr lang="en-US" dirty="0"/>
            <a:t> lira </a:t>
          </a:r>
          <a:r>
            <a:rPr lang="en-US" dirty="0" err="1"/>
            <a:t>që</a:t>
          </a:r>
          <a:r>
            <a:rPr lang="en-US" dirty="0"/>
            <a:t> </a:t>
          </a:r>
          <a:r>
            <a:rPr lang="en-US" dirty="0" err="1"/>
            <a:t>janë</a:t>
          </a:r>
          <a:r>
            <a:rPr lang="en-US" dirty="0"/>
            <a:t> </a:t>
          </a:r>
          <a:r>
            <a:rPr lang="en-US" dirty="0">
              <a:latin typeface="Gill Sans MT" panose="020B0502020104020203"/>
            </a:rPr>
            <a:t>bartës</a:t>
          </a:r>
          <a:r>
            <a:rPr lang="en-US" dirty="0"/>
            <a:t> </a:t>
          </a:r>
          <a:r>
            <a:rPr lang="en-US" dirty="0" err="1"/>
            <a:t>në</a:t>
          </a:r>
          <a:r>
            <a:rPr lang="en-US" dirty="0"/>
            <a:t> material </a:t>
          </a:r>
          <a:r>
            <a:rPr lang="en-US" dirty="0">
              <a:latin typeface="Gill Sans MT" panose="020B0502020104020203"/>
            </a:rPr>
            <a:t>gjysëmpërçues</a:t>
          </a:r>
          <a:endParaRPr lang="en-US" dirty="0"/>
        </a:p>
      </dgm:t>
    </dgm:pt>
    <dgm:pt modelId="{D515083D-1FB8-4C5D-8C63-D6ADCF2FA832}" type="parTrans" cxnId="{0797EC54-8D6B-4B00-80F9-0B8CFA1B70AE}">
      <dgm:prSet/>
      <dgm:spPr/>
      <dgm:t>
        <a:bodyPr/>
        <a:lstStyle/>
        <a:p>
          <a:endParaRPr lang="en-US"/>
        </a:p>
      </dgm:t>
    </dgm:pt>
    <dgm:pt modelId="{462985BC-4B9A-4F16-9C4F-40ADF536430A}" type="sibTrans" cxnId="{0797EC54-8D6B-4B00-80F9-0B8CFA1B70AE}">
      <dgm:prSet/>
      <dgm:spPr/>
      <dgm:t>
        <a:bodyPr/>
        <a:lstStyle/>
        <a:p>
          <a:endParaRPr lang="en-US"/>
        </a:p>
      </dgm:t>
    </dgm:pt>
    <dgm:pt modelId="{F546E542-82D6-4D59-BC9C-8B83A3C3E053}" type="pres">
      <dgm:prSet presAssocID="{90A07749-E9B8-4C6D-9049-B12DFED0967B}" presName="outerComposite" presStyleCnt="0">
        <dgm:presLayoutVars>
          <dgm:chMax val="5"/>
          <dgm:dir/>
          <dgm:resizeHandles val="exact"/>
        </dgm:presLayoutVars>
      </dgm:prSet>
      <dgm:spPr/>
    </dgm:pt>
    <dgm:pt modelId="{95784AA4-8F0E-4AF4-ADE5-7814C33081FD}" type="pres">
      <dgm:prSet presAssocID="{90A07749-E9B8-4C6D-9049-B12DFED0967B}" presName="dummyMaxCanvas" presStyleCnt="0">
        <dgm:presLayoutVars/>
      </dgm:prSet>
      <dgm:spPr/>
    </dgm:pt>
    <dgm:pt modelId="{FB4C1FEA-29AB-4FD4-AA45-87C43F3B64D2}" type="pres">
      <dgm:prSet presAssocID="{90A07749-E9B8-4C6D-9049-B12DFED0967B}" presName="FiveNodes_1" presStyleLbl="node1" presStyleIdx="0" presStyleCnt="5">
        <dgm:presLayoutVars>
          <dgm:bulletEnabled val="1"/>
        </dgm:presLayoutVars>
      </dgm:prSet>
      <dgm:spPr/>
    </dgm:pt>
    <dgm:pt modelId="{C8BB4313-F0D3-4B91-9752-879DD93AB9B6}" type="pres">
      <dgm:prSet presAssocID="{90A07749-E9B8-4C6D-9049-B12DFED0967B}" presName="FiveNodes_2" presStyleLbl="node1" presStyleIdx="1" presStyleCnt="5">
        <dgm:presLayoutVars>
          <dgm:bulletEnabled val="1"/>
        </dgm:presLayoutVars>
      </dgm:prSet>
      <dgm:spPr/>
    </dgm:pt>
    <dgm:pt modelId="{C32FA94C-FE1F-4855-8DEA-79162C1AED44}" type="pres">
      <dgm:prSet presAssocID="{90A07749-E9B8-4C6D-9049-B12DFED0967B}" presName="FiveNodes_3" presStyleLbl="node1" presStyleIdx="2" presStyleCnt="5">
        <dgm:presLayoutVars>
          <dgm:bulletEnabled val="1"/>
        </dgm:presLayoutVars>
      </dgm:prSet>
      <dgm:spPr/>
    </dgm:pt>
    <dgm:pt modelId="{8BEC7C00-B15E-413E-8632-A3A9CCAA12B9}" type="pres">
      <dgm:prSet presAssocID="{90A07749-E9B8-4C6D-9049-B12DFED0967B}" presName="FiveNodes_4" presStyleLbl="node1" presStyleIdx="3" presStyleCnt="5">
        <dgm:presLayoutVars>
          <dgm:bulletEnabled val="1"/>
        </dgm:presLayoutVars>
      </dgm:prSet>
      <dgm:spPr/>
    </dgm:pt>
    <dgm:pt modelId="{C06BBEAF-7FD2-4952-B44C-DEB8055FC9CA}" type="pres">
      <dgm:prSet presAssocID="{90A07749-E9B8-4C6D-9049-B12DFED0967B}" presName="FiveNodes_5" presStyleLbl="node1" presStyleIdx="4" presStyleCnt="5">
        <dgm:presLayoutVars>
          <dgm:bulletEnabled val="1"/>
        </dgm:presLayoutVars>
      </dgm:prSet>
      <dgm:spPr/>
    </dgm:pt>
    <dgm:pt modelId="{8090AA30-1E02-4BF4-89E4-24223FD263D9}" type="pres">
      <dgm:prSet presAssocID="{90A07749-E9B8-4C6D-9049-B12DFED0967B}" presName="FiveConn_1-2" presStyleLbl="fgAccFollowNode1" presStyleIdx="0" presStyleCnt="4">
        <dgm:presLayoutVars>
          <dgm:bulletEnabled val="1"/>
        </dgm:presLayoutVars>
      </dgm:prSet>
      <dgm:spPr/>
    </dgm:pt>
    <dgm:pt modelId="{3CE1331A-F486-4367-AA72-9E2F29EA3146}" type="pres">
      <dgm:prSet presAssocID="{90A07749-E9B8-4C6D-9049-B12DFED0967B}" presName="FiveConn_2-3" presStyleLbl="fgAccFollowNode1" presStyleIdx="1" presStyleCnt="4">
        <dgm:presLayoutVars>
          <dgm:bulletEnabled val="1"/>
        </dgm:presLayoutVars>
      </dgm:prSet>
      <dgm:spPr/>
    </dgm:pt>
    <dgm:pt modelId="{9CBE8419-B255-4CCD-8437-47814E8959A7}" type="pres">
      <dgm:prSet presAssocID="{90A07749-E9B8-4C6D-9049-B12DFED0967B}" presName="FiveConn_3-4" presStyleLbl="fgAccFollowNode1" presStyleIdx="2" presStyleCnt="4">
        <dgm:presLayoutVars>
          <dgm:bulletEnabled val="1"/>
        </dgm:presLayoutVars>
      </dgm:prSet>
      <dgm:spPr/>
    </dgm:pt>
    <dgm:pt modelId="{4B404C15-4B41-48F2-B0EA-5D7F2C6E8086}" type="pres">
      <dgm:prSet presAssocID="{90A07749-E9B8-4C6D-9049-B12DFED0967B}" presName="FiveConn_4-5" presStyleLbl="fgAccFollowNode1" presStyleIdx="3" presStyleCnt="4">
        <dgm:presLayoutVars>
          <dgm:bulletEnabled val="1"/>
        </dgm:presLayoutVars>
      </dgm:prSet>
      <dgm:spPr/>
    </dgm:pt>
    <dgm:pt modelId="{77217FEF-3AC3-499A-AF1C-63800FAACE62}" type="pres">
      <dgm:prSet presAssocID="{90A07749-E9B8-4C6D-9049-B12DFED0967B}" presName="FiveNodes_1_text" presStyleLbl="node1" presStyleIdx="4" presStyleCnt="5">
        <dgm:presLayoutVars>
          <dgm:bulletEnabled val="1"/>
        </dgm:presLayoutVars>
      </dgm:prSet>
      <dgm:spPr/>
    </dgm:pt>
    <dgm:pt modelId="{3BC3C61C-DB34-40A8-968B-0B4A28352CC6}" type="pres">
      <dgm:prSet presAssocID="{90A07749-E9B8-4C6D-9049-B12DFED0967B}" presName="FiveNodes_2_text" presStyleLbl="node1" presStyleIdx="4" presStyleCnt="5">
        <dgm:presLayoutVars>
          <dgm:bulletEnabled val="1"/>
        </dgm:presLayoutVars>
      </dgm:prSet>
      <dgm:spPr/>
    </dgm:pt>
    <dgm:pt modelId="{E0FEB539-22C3-4206-8AE1-FF6F7846B6FE}" type="pres">
      <dgm:prSet presAssocID="{90A07749-E9B8-4C6D-9049-B12DFED0967B}" presName="FiveNodes_3_text" presStyleLbl="node1" presStyleIdx="4" presStyleCnt="5">
        <dgm:presLayoutVars>
          <dgm:bulletEnabled val="1"/>
        </dgm:presLayoutVars>
      </dgm:prSet>
      <dgm:spPr/>
    </dgm:pt>
    <dgm:pt modelId="{D1FB467E-E820-4222-8DB5-B719F130C81A}" type="pres">
      <dgm:prSet presAssocID="{90A07749-E9B8-4C6D-9049-B12DFED0967B}" presName="FiveNodes_4_text" presStyleLbl="node1" presStyleIdx="4" presStyleCnt="5">
        <dgm:presLayoutVars>
          <dgm:bulletEnabled val="1"/>
        </dgm:presLayoutVars>
      </dgm:prSet>
      <dgm:spPr/>
    </dgm:pt>
    <dgm:pt modelId="{71B2D8AD-C871-4DCA-9604-503566E4CB56}" type="pres">
      <dgm:prSet presAssocID="{90A07749-E9B8-4C6D-9049-B12DFED0967B}" presName="FiveNodes_5_text" presStyleLbl="node1" presStyleIdx="4" presStyleCnt="5">
        <dgm:presLayoutVars>
          <dgm:bulletEnabled val="1"/>
        </dgm:presLayoutVars>
      </dgm:prSet>
      <dgm:spPr/>
    </dgm:pt>
  </dgm:ptLst>
  <dgm:cxnLst>
    <dgm:cxn modelId="{EDE33F1D-76F2-42ED-991F-2955CC16AFD5}" srcId="{90A07749-E9B8-4C6D-9049-B12DFED0967B}" destId="{AB1339AC-ED02-4E23-86E2-45AD0250CE8F}" srcOrd="3" destOrd="0" parTransId="{275A7C3F-05AA-499F-8731-F7AF91AA93EE}" sibTransId="{E3479554-DF24-44F8-86B8-241BE953E154}"/>
    <dgm:cxn modelId="{8C830D28-03B2-4C67-BC72-F7B48A36D4C9}" type="presOf" srcId="{1EBD931E-0A21-41D7-98BD-905CBD744E06}" destId="{C06BBEAF-7FD2-4952-B44C-DEB8055FC9CA}" srcOrd="0" destOrd="0" presId="urn:microsoft.com/office/officeart/2005/8/layout/vProcess5"/>
    <dgm:cxn modelId="{93885733-FBA5-400D-B05F-9ACFF348F206}" type="presOf" srcId="{A0434CD3-68A4-4D04-B41B-EE5310155124}" destId="{3BC3C61C-DB34-40A8-968B-0B4A28352CC6}" srcOrd="1" destOrd="0" presId="urn:microsoft.com/office/officeart/2005/8/layout/vProcess5"/>
    <dgm:cxn modelId="{A7D1923B-1D49-4FD0-936D-21C44984E64B}" type="presOf" srcId="{AB1339AC-ED02-4E23-86E2-45AD0250CE8F}" destId="{8BEC7C00-B15E-413E-8632-A3A9CCAA12B9}" srcOrd="0" destOrd="0" presId="urn:microsoft.com/office/officeart/2005/8/layout/vProcess5"/>
    <dgm:cxn modelId="{3F15493C-3A8E-4C05-9A2E-2F3F615A1541}" type="presOf" srcId="{90A07749-E9B8-4C6D-9049-B12DFED0967B}" destId="{F546E542-82D6-4D59-BC9C-8B83A3C3E053}" srcOrd="0" destOrd="0" presId="urn:microsoft.com/office/officeart/2005/8/layout/vProcess5"/>
    <dgm:cxn modelId="{898DF73E-7163-4FD3-89FC-60A27457C483}" type="presOf" srcId="{E3479554-DF24-44F8-86B8-241BE953E154}" destId="{4B404C15-4B41-48F2-B0EA-5D7F2C6E8086}" srcOrd="0" destOrd="0" presId="urn:microsoft.com/office/officeart/2005/8/layout/vProcess5"/>
    <dgm:cxn modelId="{089C623F-ED2D-434B-AC9D-E76DEAA72826}" type="presOf" srcId="{9CFC7CA3-1EEC-4C71-9F86-FA377BD1071F}" destId="{9CBE8419-B255-4CCD-8437-47814E8959A7}" srcOrd="0" destOrd="0" presId="urn:microsoft.com/office/officeart/2005/8/layout/vProcess5"/>
    <dgm:cxn modelId="{62474B40-4B83-4A72-B6DD-687457FBA7FD}" type="presOf" srcId="{39E93B88-0475-4493-B79D-CA568C8B2B8B}" destId="{C32FA94C-FE1F-4855-8DEA-79162C1AED44}" srcOrd="0" destOrd="0" presId="urn:microsoft.com/office/officeart/2005/8/layout/vProcess5"/>
    <dgm:cxn modelId="{8BCECB66-F614-42E0-9D9B-A4A6537152E4}" type="presOf" srcId="{975471B6-CD5B-41C2-B556-A8F50D9FF596}" destId="{77217FEF-3AC3-499A-AF1C-63800FAACE62}" srcOrd="1" destOrd="0" presId="urn:microsoft.com/office/officeart/2005/8/layout/vProcess5"/>
    <dgm:cxn modelId="{3F3CEE46-02AB-46A9-821F-D07A0C0AF166}" srcId="{90A07749-E9B8-4C6D-9049-B12DFED0967B}" destId="{A0434CD3-68A4-4D04-B41B-EE5310155124}" srcOrd="1" destOrd="0" parTransId="{9F07F46A-A033-4791-B8E5-3BCBE14526D8}" sibTransId="{B6E7D6A5-3770-4394-9958-6036C4815A4C}"/>
    <dgm:cxn modelId="{75E01073-2D9A-4D03-BD8F-09AE41E18332}" type="presOf" srcId="{B6E7D6A5-3770-4394-9958-6036C4815A4C}" destId="{3CE1331A-F486-4367-AA72-9E2F29EA3146}" srcOrd="0" destOrd="0" presId="urn:microsoft.com/office/officeart/2005/8/layout/vProcess5"/>
    <dgm:cxn modelId="{0797EC54-8D6B-4B00-80F9-0B8CFA1B70AE}" srcId="{90A07749-E9B8-4C6D-9049-B12DFED0967B}" destId="{1EBD931E-0A21-41D7-98BD-905CBD744E06}" srcOrd="4" destOrd="0" parTransId="{D515083D-1FB8-4C5D-8C63-D6ADCF2FA832}" sibTransId="{462985BC-4B9A-4F16-9C4F-40ADF536430A}"/>
    <dgm:cxn modelId="{36FB0D56-1B04-485E-9E03-D4D1400A3ECE}" type="presOf" srcId="{975471B6-CD5B-41C2-B556-A8F50D9FF596}" destId="{FB4C1FEA-29AB-4FD4-AA45-87C43F3B64D2}" srcOrd="0" destOrd="0" presId="urn:microsoft.com/office/officeart/2005/8/layout/vProcess5"/>
    <dgm:cxn modelId="{85EDDA59-DB3F-4832-989B-815C73CD1FB7}" type="presOf" srcId="{39E93B88-0475-4493-B79D-CA568C8B2B8B}" destId="{E0FEB539-22C3-4206-8AE1-FF6F7846B6FE}" srcOrd="1" destOrd="0" presId="urn:microsoft.com/office/officeart/2005/8/layout/vProcess5"/>
    <dgm:cxn modelId="{6B4195A1-3D01-4DF7-ABC0-D85D73BAE996}" type="presOf" srcId="{1EBD931E-0A21-41D7-98BD-905CBD744E06}" destId="{71B2D8AD-C871-4DCA-9604-503566E4CB56}" srcOrd="1" destOrd="0" presId="urn:microsoft.com/office/officeart/2005/8/layout/vProcess5"/>
    <dgm:cxn modelId="{9A8127DD-77A1-45B8-9054-8E95E54001FB}" type="presOf" srcId="{AB1339AC-ED02-4E23-86E2-45AD0250CE8F}" destId="{D1FB467E-E820-4222-8DB5-B719F130C81A}" srcOrd="1" destOrd="0" presId="urn:microsoft.com/office/officeart/2005/8/layout/vProcess5"/>
    <dgm:cxn modelId="{269558DF-8AF0-482B-BAFC-FE5DF876C9F0}" type="presOf" srcId="{B39CCD6A-C80D-4FFC-8DE5-125FE12E5800}" destId="{8090AA30-1E02-4BF4-89E4-24223FD263D9}" srcOrd="0" destOrd="0" presId="urn:microsoft.com/office/officeart/2005/8/layout/vProcess5"/>
    <dgm:cxn modelId="{B07BAAE3-68DA-4053-8398-05AE133248D3}" type="presOf" srcId="{A0434CD3-68A4-4D04-B41B-EE5310155124}" destId="{C8BB4313-F0D3-4B91-9752-879DD93AB9B6}" srcOrd="0" destOrd="0" presId="urn:microsoft.com/office/officeart/2005/8/layout/vProcess5"/>
    <dgm:cxn modelId="{49094AEC-E377-49C8-ABD6-936D24F1D823}" srcId="{90A07749-E9B8-4C6D-9049-B12DFED0967B}" destId="{39E93B88-0475-4493-B79D-CA568C8B2B8B}" srcOrd="2" destOrd="0" parTransId="{D00C08D4-F455-4A5C-A158-8B237B6673C7}" sibTransId="{9CFC7CA3-1EEC-4C71-9F86-FA377BD1071F}"/>
    <dgm:cxn modelId="{2A1DC8ED-27CB-4462-9C63-D13ECB4FFDA2}" srcId="{90A07749-E9B8-4C6D-9049-B12DFED0967B}" destId="{975471B6-CD5B-41C2-B556-A8F50D9FF596}" srcOrd="0" destOrd="0" parTransId="{F38E38A7-6DE1-4064-90C3-160C20EE8157}" sibTransId="{B39CCD6A-C80D-4FFC-8DE5-125FE12E5800}"/>
    <dgm:cxn modelId="{08737FBE-8C1C-4F1D-A143-31332EB57061}" type="presParOf" srcId="{F546E542-82D6-4D59-BC9C-8B83A3C3E053}" destId="{95784AA4-8F0E-4AF4-ADE5-7814C33081FD}" srcOrd="0" destOrd="0" presId="urn:microsoft.com/office/officeart/2005/8/layout/vProcess5"/>
    <dgm:cxn modelId="{7FA03EA7-06CF-4C82-BEB9-86B5399E378B}" type="presParOf" srcId="{F546E542-82D6-4D59-BC9C-8B83A3C3E053}" destId="{FB4C1FEA-29AB-4FD4-AA45-87C43F3B64D2}" srcOrd="1" destOrd="0" presId="urn:microsoft.com/office/officeart/2005/8/layout/vProcess5"/>
    <dgm:cxn modelId="{B116734F-9D3A-4BC9-8B28-FA48CB021402}" type="presParOf" srcId="{F546E542-82D6-4D59-BC9C-8B83A3C3E053}" destId="{C8BB4313-F0D3-4B91-9752-879DD93AB9B6}" srcOrd="2" destOrd="0" presId="urn:microsoft.com/office/officeart/2005/8/layout/vProcess5"/>
    <dgm:cxn modelId="{E261616C-0815-4EA4-A4A0-24BC72E5398B}" type="presParOf" srcId="{F546E542-82D6-4D59-BC9C-8B83A3C3E053}" destId="{C32FA94C-FE1F-4855-8DEA-79162C1AED44}" srcOrd="3" destOrd="0" presId="urn:microsoft.com/office/officeart/2005/8/layout/vProcess5"/>
    <dgm:cxn modelId="{DE11E3FB-D13B-4644-8397-721BEB594C78}" type="presParOf" srcId="{F546E542-82D6-4D59-BC9C-8B83A3C3E053}" destId="{8BEC7C00-B15E-413E-8632-A3A9CCAA12B9}" srcOrd="4" destOrd="0" presId="urn:microsoft.com/office/officeart/2005/8/layout/vProcess5"/>
    <dgm:cxn modelId="{8DDB6BEA-3C2D-4B73-B5BC-51DFFA5E0938}" type="presParOf" srcId="{F546E542-82D6-4D59-BC9C-8B83A3C3E053}" destId="{C06BBEAF-7FD2-4952-B44C-DEB8055FC9CA}" srcOrd="5" destOrd="0" presId="urn:microsoft.com/office/officeart/2005/8/layout/vProcess5"/>
    <dgm:cxn modelId="{A181F711-F0E3-4D1B-8CB8-259155AA7240}" type="presParOf" srcId="{F546E542-82D6-4D59-BC9C-8B83A3C3E053}" destId="{8090AA30-1E02-4BF4-89E4-24223FD263D9}" srcOrd="6" destOrd="0" presId="urn:microsoft.com/office/officeart/2005/8/layout/vProcess5"/>
    <dgm:cxn modelId="{C2F7B765-8692-40AA-BF32-F458A38918AA}" type="presParOf" srcId="{F546E542-82D6-4D59-BC9C-8B83A3C3E053}" destId="{3CE1331A-F486-4367-AA72-9E2F29EA3146}" srcOrd="7" destOrd="0" presId="urn:microsoft.com/office/officeart/2005/8/layout/vProcess5"/>
    <dgm:cxn modelId="{ACDE7D5C-7EA9-4C2D-985B-367E8EA25F5B}" type="presParOf" srcId="{F546E542-82D6-4D59-BC9C-8B83A3C3E053}" destId="{9CBE8419-B255-4CCD-8437-47814E8959A7}" srcOrd="8" destOrd="0" presId="urn:microsoft.com/office/officeart/2005/8/layout/vProcess5"/>
    <dgm:cxn modelId="{D781290B-2BDA-45F6-A245-0648933B8353}" type="presParOf" srcId="{F546E542-82D6-4D59-BC9C-8B83A3C3E053}" destId="{4B404C15-4B41-48F2-B0EA-5D7F2C6E8086}" srcOrd="9" destOrd="0" presId="urn:microsoft.com/office/officeart/2005/8/layout/vProcess5"/>
    <dgm:cxn modelId="{D061679D-9153-4AF3-9E5B-EAD9A6DFB383}" type="presParOf" srcId="{F546E542-82D6-4D59-BC9C-8B83A3C3E053}" destId="{77217FEF-3AC3-499A-AF1C-63800FAACE62}" srcOrd="10" destOrd="0" presId="urn:microsoft.com/office/officeart/2005/8/layout/vProcess5"/>
    <dgm:cxn modelId="{1DC3182E-61B8-4D8A-A2CD-A0658C0D7438}" type="presParOf" srcId="{F546E542-82D6-4D59-BC9C-8B83A3C3E053}" destId="{3BC3C61C-DB34-40A8-968B-0B4A28352CC6}" srcOrd="11" destOrd="0" presId="urn:microsoft.com/office/officeart/2005/8/layout/vProcess5"/>
    <dgm:cxn modelId="{EE23FAA1-6FB7-4666-8051-D375CAC52DD6}" type="presParOf" srcId="{F546E542-82D6-4D59-BC9C-8B83A3C3E053}" destId="{E0FEB539-22C3-4206-8AE1-FF6F7846B6FE}" srcOrd="12" destOrd="0" presId="urn:microsoft.com/office/officeart/2005/8/layout/vProcess5"/>
    <dgm:cxn modelId="{FAC0E710-DFB8-43D3-94EF-F748F25837A7}" type="presParOf" srcId="{F546E542-82D6-4D59-BC9C-8B83A3C3E053}" destId="{D1FB467E-E820-4222-8DB5-B719F130C81A}" srcOrd="13" destOrd="0" presId="urn:microsoft.com/office/officeart/2005/8/layout/vProcess5"/>
    <dgm:cxn modelId="{F20053CE-0AFF-43CA-A673-8EA6F417F613}" type="presParOf" srcId="{F546E542-82D6-4D59-BC9C-8B83A3C3E053}" destId="{71B2D8AD-C871-4DCA-9604-503566E4CB5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05/8/layout/process4" loCatId="process" qsTypeId="urn:microsoft.com/office/officeart/2005/8/quickstyle/simple2" qsCatId="simple" csTypeId="urn:microsoft.com/office/officeart/2005/8/colors/accent1_2" csCatId="accent1" phldr="1"/>
      <dgm:spPr/>
    </dgm:pt>
    <dgm:pt modelId="{36EB7A81-BE30-48A7-9618-CDAA3080742C}">
      <dgm:prSet phldr="0"/>
      <dgm:spPr/>
      <dgm:t>
        <a:bodyPr/>
        <a:lstStyle/>
        <a:p>
          <a:pPr rtl="0"/>
          <a:r>
            <a:rPr lang="en-US" b="0" i="0" u="none" strike="noStrike" cap="none" baseline="0" noProof="0" dirty="0"/>
            <a:t>Si fillim pacientit I injektohet gjurmuesi I cili konsumohet nga qelizat kancerogjene , nga e cila clirohen ngarkesa pozitive </a:t>
          </a:r>
          <a:r>
            <a:rPr lang="en-US" b="0" i="0" u="none" strike="noStrike" cap="none" baseline="0" noProof="0" dirty="0">
              <a:latin typeface="Constantia"/>
            </a:rPr>
            <a:t>të</a:t>
          </a:r>
          <a:r>
            <a:rPr lang="en-US" b="0" i="0" u="none" strike="noStrike" cap="none" baseline="0" noProof="0" dirty="0"/>
            <a:t> quajtura pozitrone</a:t>
          </a:r>
          <a:r>
            <a:rPr lang="en-US" b="0" i="0" u="none" strike="noStrike" cap="none" baseline="0" noProof="0" dirty="0">
              <a:latin typeface="Gill Sans MT" panose="020B0502020104020203"/>
            </a:rPr>
            <a:t>.</a:t>
          </a:r>
          <a:endParaRPr lang="en-ZA" b="0" i="0" u="none" strike="noStrike" cap="none" baseline="0" noProof="0" dirty="0"/>
        </a:p>
      </dgm:t>
    </dgm:pt>
    <dgm:pt modelId="{DBCBC665-1D66-4BC4-9D3F-01E96C2ED53C}" type="parTrans" cxnId="{CE51FD64-44B9-45F9-BBBB-FE930176ED9D}">
      <dgm:prSet/>
      <dgm:spPr/>
    </dgm:pt>
    <dgm:pt modelId="{FA02E62D-584C-4CF0-A975-B96B0A169656}" type="sibTrans" cxnId="{CE51FD64-44B9-45F9-BBBB-FE930176ED9D}">
      <dgm:prSet/>
      <dgm:spPr/>
      <dgm:t>
        <a:bodyPr/>
        <a:lstStyle/>
        <a:p>
          <a:endParaRPr lang="en-US"/>
        </a:p>
      </dgm:t>
    </dgm:pt>
    <dgm:pt modelId="{364E342F-6B52-41B0-9F62-C0B271CF1188}">
      <dgm:prSet phldr="0"/>
      <dgm:spPr/>
      <dgm:t>
        <a:bodyPr/>
        <a:lstStyle/>
        <a:p>
          <a:pPr rtl="0"/>
          <a:r>
            <a:rPr lang="en-US" dirty="0">
              <a:latin typeface="Gill Sans MT" panose="020B0502020104020203"/>
            </a:rPr>
            <a:t>Pozitronet</a:t>
          </a:r>
          <a:r>
            <a:rPr lang="en-US" dirty="0"/>
            <a:t> kombinohen me elektrone te lira për </a:t>
          </a:r>
          <a:r>
            <a:rPr lang="en-US" dirty="0">
              <a:latin typeface="Gill Sans MT" panose="020B0502020104020203"/>
            </a:rPr>
            <a:t>të dhënë</a:t>
          </a:r>
          <a:r>
            <a:rPr lang="en-US" dirty="0"/>
            <a:t> </a:t>
          </a:r>
          <a:r>
            <a:rPr lang="en-US" dirty="0" err="1"/>
            <a:t>fotone</a:t>
          </a:r>
          <a:r>
            <a:rPr lang="en-US" dirty="0"/>
            <a:t>.</a:t>
          </a:r>
        </a:p>
      </dgm:t>
    </dgm:pt>
    <dgm:pt modelId="{4D353EAA-EDCF-4D93-A4FF-DA2FB3E775C5}" type="parTrans" cxnId="{FB337FF4-2F86-4E5C-9E26-D8E4BB08256F}">
      <dgm:prSet/>
      <dgm:spPr/>
    </dgm:pt>
    <dgm:pt modelId="{4FF873D1-1EAB-464E-9F2C-CBB2E6553A45}" type="sibTrans" cxnId="{FB337FF4-2F86-4E5C-9E26-D8E4BB08256F}">
      <dgm:prSet/>
      <dgm:spPr/>
      <dgm:t>
        <a:bodyPr/>
        <a:lstStyle/>
        <a:p>
          <a:endParaRPr lang="en-US"/>
        </a:p>
      </dgm:t>
    </dgm:pt>
    <dgm:pt modelId="{7D767958-13C2-4A2F-BACD-9501F56710D2}">
      <dgm:prSet phldr="0"/>
      <dgm:spPr/>
      <dgm:t>
        <a:bodyPr/>
        <a:lstStyle/>
        <a:p>
          <a:pPr rtl="0"/>
          <a:r>
            <a:rPr lang="en-US" dirty="0">
              <a:latin typeface="Constantia"/>
            </a:rPr>
            <a:t>Fotone lëvizin n</a:t>
          </a:r>
          <a:r>
            <a:rPr lang="en-US" dirty="0"/>
            <a:t>ë</a:t>
          </a:r>
          <a:r>
            <a:rPr lang="en-US" dirty="0">
              <a:latin typeface="Constantia"/>
            </a:rPr>
            <a:t> drejtime t</a:t>
          </a:r>
          <a:r>
            <a:rPr lang="en-US" dirty="0"/>
            <a:t>ë</a:t>
          </a:r>
          <a:r>
            <a:rPr lang="en-US" dirty="0">
              <a:latin typeface="Constantia"/>
            </a:rPr>
            <a:t> kund</a:t>
          </a:r>
          <a:r>
            <a:rPr lang="en-US" dirty="0"/>
            <a:t>ë</a:t>
          </a:r>
          <a:r>
            <a:rPr lang="en-US" dirty="0">
              <a:latin typeface="Constantia"/>
            </a:rPr>
            <a:t>rta ku m</a:t>
          </a:r>
          <a:r>
            <a:rPr lang="en-US" dirty="0"/>
            <a:t>ë</a:t>
          </a:r>
          <a:r>
            <a:rPr lang="en-US" dirty="0">
              <a:latin typeface="Constantia"/>
            </a:rPr>
            <a:t> pas detektohen nga blloqet e gama detektoreve.</a:t>
          </a:r>
          <a:endParaRPr lang="en-US" dirty="0"/>
        </a:p>
      </dgm:t>
    </dgm:pt>
    <dgm:pt modelId="{6BA7D904-D30B-461E-80C3-99F6EF085ACD}" type="parTrans" cxnId="{0DD5C710-02C8-4EE3-A671-34CECCD312A3}">
      <dgm:prSet/>
      <dgm:spPr/>
    </dgm:pt>
    <dgm:pt modelId="{33E96CB3-714D-4C94-80A7-8B17C8FDF720}" type="sibTrans" cxnId="{0DD5C710-02C8-4EE3-A671-34CECCD312A3}">
      <dgm:prSet/>
      <dgm:spPr/>
      <dgm:t>
        <a:bodyPr/>
        <a:lstStyle/>
        <a:p>
          <a:endParaRPr lang="en-US"/>
        </a:p>
      </dgm:t>
    </dgm:pt>
    <dgm:pt modelId="{785DAB89-BD7B-464F-AD82-696250EF5DC0}" type="pres">
      <dgm:prSet presAssocID="{7D9C16A6-8C48-4165-8DAF-8C957C12A8FA}" presName="Name0" presStyleCnt="0">
        <dgm:presLayoutVars>
          <dgm:dir/>
          <dgm:animLvl val="lvl"/>
          <dgm:resizeHandles val="exact"/>
        </dgm:presLayoutVars>
      </dgm:prSet>
      <dgm:spPr/>
    </dgm:pt>
    <dgm:pt modelId="{5ED2EE1A-F2DF-4B15-BFBF-F847EE3FDB0E}" type="pres">
      <dgm:prSet presAssocID="{7D767958-13C2-4A2F-BACD-9501F56710D2}" presName="boxAndChildren" presStyleCnt="0"/>
      <dgm:spPr/>
    </dgm:pt>
    <dgm:pt modelId="{C6138444-0CFA-4A98-AA9D-809E662ADBD8}" type="pres">
      <dgm:prSet presAssocID="{7D767958-13C2-4A2F-BACD-9501F56710D2}" presName="parentTextBox" presStyleLbl="node1" presStyleIdx="0" presStyleCnt="3"/>
      <dgm:spPr/>
    </dgm:pt>
    <dgm:pt modelId="{A9875F0F-905F-410A-B8E1-B9E6E59D6653}" type="pres">
      <dgm:prSet presAssocID="{4FF873D1-1EAB-464E-9F2C-CBB2E6553A45}" presName="sp" presStyleCnt="0"/>
      <dgm:spPr/>
    </dgm:pt>
    <dgm:pt modelId="{151E6B17-0438-4F31-955B-5269B0F93550}" type="pres">
      <dgm:prSet presAssocID="{364E342F-6B52-41B0-9F62-C0B271CF1188}" presName="arrowAndChildren" presStyleCnt="0"/>
      <dgm:spPr/>
    </dgm:pt>
    <dgm:pt modelId="{EDD39DEB-3766-4112-85D4-51A6BE03A70B}" type="pres">
      <dgm:prSet presAssocID="{364E342F-6B52-41B0-9F62-C0B271CF1188}" presName="parentTextArrow" presStyleLbl="node1" presStyleIdx="1" presStyleCnt="3"/>
      <dgm:spPr/>
    </dgm:pt>
    <dgm:pt modelId="{085E706B-B650-43E6-8DA4-87A6ADF74B66}" type="pres">
      <dgm:prSet presAssocID="{FA02E62D-584C-4CF0-A975-B96B0A169656}" presName="sp" presStyleCnt="0"/>
      <dgm:spPr/>
    </dgm:pt>
    <dgm:pt modelId="{36B9E5C6-21F1-49A3-A821-430A299A7D6A}" type="pres">
      <dgm:prSet presAssocID="{36EB7A81-BE30-48A7-9618-CDAA3080742C}" presName="arrowAndChildren" presStyleCnt="0"/>
      <dgm:spPr/>
    </dgm:pt>
    <dgm:pt modelId="{5AA1C1C3-6E10-4E48-9112-B4EAA4EF8CA3}" type="pres">
      <dgm:prSet presAssocID="{36EB7A81-BE30-48A7-9618-CDAA3080742C}" presName="parentTextArrow" presStyleLbl="node1" presStyleIdx="2" presStyleCnt="3"/>
      <dgm:spPr/>
    </dgm:pt>
  </dgm:ptLst>
  <dgm:cxnLst>
    <dgm:cxn modelId="{0DD5C710-02C8-4EE3-A671-34CECCD312A3}" srcId="{7D9C16A6-8C48-4165-8DAF-8C957C12A8FA}" destId="{7D767958-13C2-4A2F-BACD-9501F56710D2}" srcOrd="2" destOrd="0" parTransId="{6BA7D904-D30B-461E-80C3-99F6EF085ACD}" sibTransId="{33E96CB3-714D-4C94-80A7-8B17C8FDF720}"/>
    <dgm:cxn modelId="{38AB843B-F3FF-404D-8AC7-45082C88D27A}" type="presOf" srcId="{36EB7A81-BE30-48A7-9618-CDAA3080742C}" destId="{5AA1C1C3-6E10-4E48-9112-B4EAA4EF8CA3}" srcOrd="0" destOrd="0" presId="urn:microsoft.com/office/officeart/2005/8/layout/process4"/>
    <dgm:cxn modelId="{CE51FD64-44B9-45F9-BBBB-FE930176ED9D}" srcId="{7D9C16A6-8C48-4165-8DAF-8C957C12A8FA}" destId="{36EB7A81-BE30-48A7-9618-CDAA3080742C}" srcOrd="0" destOrd="0" parTransId="{DBCBC665-1D66-4BC4-9D3F-01E96C2ED53C}" sibTransId="{FA02E62D-584C-4CF0-A975-B96B0A169656}"/>
    <dgm:cxn modelId="{F3983450-F070-4187-9D65-457476104F2C}" type="presOf" srcId="{7D9C16A6-8C48-4165-8DAF-8C957C12A8FA}" destId="{785DAB89-BD7B-464F-AD82-696250EF5DC0}" srcOrd="0" destOrd="0" presId="urn:microsoft.com/office/officeart/2005/8/layout/process4"/>
    <dgm:cxn modelId="{96E632A2-E5A5-4AE1-8A46-BDD919599F03}" type="presOf" srcId="{364E342F-6B52-41B0-9F62-C0B271CF1188}" destId="{EDD39DEB-3766-4112-85D4-51A6BE03A70B}" srcOrd="0" destOrd="0" presId="urn:microsoft.com/office/officeart/2005/8/layout/process4"/>
    <dgm:cxn modelId="{A0CD09CE-EA15-45F5-B61B-428DC929164C}" type="presOf" srcId="{7D767958-13C2-4A2F-BACD-9501F56710D2}" destId="{C6138444-0CFA-4A98-AA9D-809E662ADBD8}" srcOrd="0" destOrd="0" presId="urn:microsoft.com/office/officeart/2005/8/layout/process4"/>
    <dgm:cxn modelId="{FB337FF4-2F86-4E5C-9E26-D8E4BB08256F}" srcId="{7D9C16A6-8C48-4165-8DAF-8C957C12A8FA}" destId="{364E342F-6B52-41B0-9F62-C0B271CF1188}" srcOrd="1" destOrd="0" parTransId="{4D353EAA-EDCF-4D93-A4FF-DA2FB3E775C5}" sibTransId="{4FF873D1-1EAB-464E-9F2C-CBB2E6553A45}"/>
    <dgm:cxn modelId="{E17246FE-C27A-4382-8C86-04DF6B4327C0}" type="presParOf" srcId="{785DAB89-BD7B-464F-AD82-696250EF5DC0}" destId="{5ED2EE1A-F2DF-4B15-BFBF-F847EE3FDB0E}" srcOrd="0" destOrd="0" presId="urn:microsoft.com/office/officeart/2005/8/layout/process4"/>
    <dgm:cxn modelId="{00563C88-1114-41A1-BCCB-9DBB25A4F84E}" type="presParOf" srcId="{5ED2EE1A-F2DF-4B15-BFBF-F847EE3FDB0E}" destId="{C6138444-0CFA-4A98-AA9D-809E662ADBD8}" srcOrd="0" destOrd="0" presId="urn:microsoft.com/office/officeart/2005/8/layout/process4"/>
    <dgm:cxn modelId="{C4608E46-40D0-4E4D-9C04-E1C37671EA59}" type="presParOf" srcId="{785DAB89-BD7B-464F-AD82-696250EF5DC0}" destId="{A9875F0F-905F-410A-B8E1-B9E6E59D6653}" srcOrd="1" destOrd="0" presId="urn:microsoft.com/office/officeart/2005/8/layout/process4"/>
    <dgm:cxn modelId="{8D717C2F-D4EA-4F6B-BEB1-A979C385B028}" type="presParOf" srcId="{785DAB89-BD7B-464F-AD82-696250EF5DC0}" destId="{151E6B17-0438-4F31-955B-5269B0F93550}" srcOrd="2" destOrd="0" presId="urn:microsoft.com/office/officeart/2005/8/layout/process4"/>
    <dgm:cxn modelId="{69CCAFC0-F390-4D1C-A362-5C385E4F4FCF}" type="presParOf" srcId="{151E6B17-0438-4F31-955B-5269B0F93550}" destId="{EDD39DEB-3766-4112-85D4-51A6BE03A70B}" srcOrd="0" destOrd="0" presId="urn:microsoft.com/office/officeart/2005/8/layout/process4"/>
    <dgm:cxn modelId="{B450DE70-EFEF-43F3-B569-F6D14B5CCA7E}" type="presParOf" srcId="{785DAB89-BD7B-464F-AD82-696250EF5DC0}" destId="{085E706B-B650-43E6-8DA4-87A6ADF74B66}" srcOrd="3" destOrd="0" presId="urn:microsoft.com/office/officeart/2005/8/layout/process4"/>
    <dgm:cxn modelId="{ED5CF0EA-5861-49FB-B1CC-2E4715FE888C}" type="presParOf" srcId="{785DAB89-BD7B-464F-AD82-696250EF5DC0}" destId="{36B9E5C6-21F1-49A3-A821-430A299A7D6A}" srcOrd="4" destOrd="0" presId="urn:microsoft.com/office/officeart/2005/8/layout/process4"/>
    <dgm:cxn modelId="{4FB43968-1F9C-41A2-89C0-EF125899F3E5}" type="presParOf" srcId="{36B9E5C6-21F1-49A3-A821-430A299A7D6A}" destId="{5AA1C1C3-6E10-4E48-9112-B4EAA4EF8CA3}"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E0332C8C-642A-4B41-BCAC-BEF68B08CE3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DFBFB81-568A-4136-873B-697B5D41C423}">
      <dgm:prSet/>
      <dgm:spPr/>
      <dgm:t>
        <a:bodyPr/>
        <a:lstStyle/>
        <a:p>
          <a:r>
            <a:rPr lang="en-US"/>
            <a:t>Kolimatori</a:t>
          </a:r>
        </a:p>
      </dgm:t>
    </dgm:pt>
    <dgm:pt modelId="{394A8DE5-E368-4690-91DD-E59EEB17399B}" type="parTrans" cxnId="{EF452E1D-4828-4ABF-BA9C-1B01CA221612}">
      <dgm:prSet/>
      <dgm:spPr/>
      <dgm:t>
        <a:bodyPr/>
        <a:lstStyle/>
        <a:p>
          <a:endParaRPr lang="en-US"/>
        </a:p>
      </dgm:t>
    </dgm:pt>
    <dgm:pt modelId="{AC083829-0296-4327-93F1-0EB3FDB603FC}" type="sibTrans" cxnId="{EF452E1D-4828-4ABF-BA9C-1B01CA221612}">
      <dgm:prSet/>
      <dgm:spPr/>
      <dgm:t>
        <a:bodyPr/>
        <a:lstStyle/>
        <a:p>
          <a:endParaRPr lang="en-US"/>
        </a:p>
      </dgm:t>
    </dgm:pt>
    <dgm:pt modelId="{135F2E26-9071-4E4F-9529-B340639D67EA}">
      <dgm:prSet/>
      <dgm:spPr/>
      <dgm:t>
        <a:bodyPr/>
        <a:lstStyle/>
        <a:p>
          <a:r>
            <a:rPr lang="en-US"/>
            <a:t>Kristali shintilues</a:t>
          </a:r>
        </a:p>
      </dgm:t>
    </dgm:pt>
    <dgm:pt modelId="{69C4F227-039E-4598-9FA6-B30608A44A0E}" type="parTrans" cxnId="{4A5AF816-90A4-4E1C-9213-C6304497172C}">
      <dgm:prSet/>
      <dgm:spPr/>
      <dgm:t>
        <a:bodyPr/>
        <a:lstStyle/>
        <a:p>
          <a:endParaRPr lang="en-US"/>
        </a:p>
      </dgm:t>
    </dgm:pt>
    <dgm:pt modelId="{DDCA4B46-36D7-4B2A-A788-CE1F4F3833FC}" type="sibTrans" cxnId="{4A5AF816-90A4-4E1C-9213-C6304497172C}">
      <dgm:prSet/>
      <dgm:spPr/>
      <dgm:t>
        <a:bodyPr/>
        <a:lstStyle/>
        <a:p>
          <a:endParaRPr lang="en-US"/>
        </a:p>
      </dgm:t>
    </dgm:pt>
    <dgm:pt modelId="{D4F092B0-0CCB-4485-9DB4-793665FF852A}">
      <dgm:prSet/>
      <dgm:spPr/>
      <dgm:t>
        <a:bodyPr/>
        <a:lstStyle/>
        <a:p>
          <a:r>
            <a:rPr lang="en-US"/>
            <a:t>Fotomultiplikatori</a:t>
          </a:r>
        </a:p>
      </dgm:t>
    </dgm:pt>
    <dgm:pt modelId="{667EBA9C-7DF4-4FBA-A915-343F590EE0F6}" type="parTrans" cxnId="{8A6E0786-E444-422B-A32E-B72185FE7EA2}">
      <dgm:prSet/>
      <dgm:spPr/>
      <dgm:t>
        <a:bodyPr/>
        <a:lstStyle/>
        <a:p>
          <a:endParaRPr lang="en-US"/>
        </a:p>
      </dgm:t>
    </dgm:pt>
    <dgm:pt modelId="{4FE3C7D2-D3D4-4601-9E0E-62D136B9C1E7}" type="sibTrans" cxnId="{8A6E0786-E444-422B-A32E-B72185FE7EA2}">
      <dgm:prSet/>
      <dgm:spPr/>
      <dgm:t>
        <a:bodyPr/>
        <a:lstStyle/>
        <a:p>
          <a:endParaRPr lang="en-US"/>
        </a:p>
      </dgm:t>
    </dgm:pt>
    <dgm:pt modelId="{3F565B5C-A2E6-46D6-968F-E5C8531C6257}" type="pres">
      <dgm:prSet presAssocID="{E0332C8C-642A-4B41-BCAC-BEF68B08CE3D}" presName="linear" presStyleCnt="0">
        <dgm:presLayoutVars>
          <dgm:animLvl val="lvl"/>
          <dgm:resizeHandles val="exact"/>
        </dgm:presLayoutVars>
      </dgm:prSet>
      <dgm:spPr/>
    </dgm:pt>
    <dgm:pt modelId="{2A120A61-7FD6-487D-92CC-9C65C26CD00D}" type="pres">
      <dgm:prSet presAssocID="{CDFBFB81-568A-4136-873B-697B5D41C423}" presName="parentText" presStyleLbl="node1" presStyleIdx="0" presStyleCnt="3">
        <dgm:presLayoutVars>
          <dgm:chMax val="0"/>
          <dgm:bulletEnabled val="1"/>
        </dgm:presLayoutVars>
      </dgm:prSet>
      <dgm:spPr/>
    </dgm:pt>
    <dgm:pt modelId="{008F152E-8071-4358-8010-F33FFB293CF1}" type="pres">
      <dgm:prSet presAssocID="{AC083829-0296-4327-93F1-0EB3FDB603FC}" presName="spacer" presStyleCnt="0"/>
      <dgm:spPr/>
    </dgm:pt>
    <dgm:pt modelId="{A54D8049-B9E2-4934-887A-1AC89160E64B}" type="pres">
      <dgm:prSet presAssocID="{135F2E26-9071-4E4F-9529-B340639D67EA}" presName="parentText" presStyleLbl="node1" presStyleIdx="1" presStyleCnt="3">
        <dgm:presLayoutVars>
          <dgm:chMax val="0"/>
          <dgm:bulletEnabled val="1"/>
        </dgm:presLayoutVars>
      </dgm:prSet>
      <dgm:spPr/>
    </dgm:pt>
    <dgm:pt modelId="{412E2FDE-0E14-4421-87BB-4A2439663558}" type="pres">
      <dgm:prSet presAssocID="{DDCA4B46-36D7-4B2A-A788-CE1F4F3833FC}" presName="spacer" presStyleCnt="0"/>
      <dgm:spPr/>
    </dgm:pt>
    <dgm:pt modelId="{5BE3861E-3016-49DA-B6D9-8CD7C3BC01E4}" type="pres">
      <dgm:prSet presAssocID="{D4F092B0-0CCB-4485-9DB4-793665FF852A}" presName="parentText" presStyleLbl="node1" presStyleIdx="2" presStyleCnt="3">
        <dgm:presLayoutVars>
          <dgm:chMax val="0"/>
          <dgm:bulletEnabled val="1"/>
        </dgm:presLayoutVars>
      </dgm:prSet>
      <dgm:spPr/>
    </dgm:pt>
  </dgm:ptLst>
  <dgm:cxnLst>
    <dgm:cxn modelId="{4A5AF816-90A4-4E1C-9213-C6304497172C}" srcId="{E0332C8C-642A-4B41-BCAC-BEF68B08CE3D}" destId="{135F2E26-9071-4E4F-9529-B340639D67EA}" srcOrd="1" destOrd="0" parTransId="{69C4F227-039E-4598-9FA6-B30608A44A0E}" sibTransId="{DDCA4B46-36D7-4B2A-A788-CE1F4F3833FC}"/>
    <dgm:cxn modelId="{EF452E1D-4828-4ABF-BA9C-1B01CA221612}" srcId="{E0332C8C-642A-4B41-BCAC-BEF68B08CE3D}" destId="{CDFBFB81-568A-4136-873B-697B5D41C423}" srcOrd="0" destOrd="0" parTransId="{394A8DE5-E368-4690-91DD-E59EEB17399B}" sibTransId="{AC083829-0296-4327-93F1-0EB3FDB603FC}"/>
    <dgm:cxn modelId="{AF4A6B34-A243-4331-83B5-BC16F0AC4C69}" type="presOf" srcId="{CDFBFB81-568A-4136-873B-697B5D41C423}" destId="{2A120A61-7FD6-487D-92CC-9C65C26CD00D}" srcOrd="0" destOrd="0" presId="urn:microsoft.com/office/officeart/2005/8/layout/vList2"/>
    <dgm:cxn modelId="{0296C435-4128-41EB-AA2E-F090D52F2181}" type="presOf" srcId="{D4F092B0-0CCB-4485-9DB4-793665FF852A}" destId="{5BE3861E-3016-49DA-B6D9-8CD7C3BC01E4}" srcOrd="0" destOrd="0" presId="urn:microsoft.com/office/officeart/2005/8/layout/vList2"/>
    <dgm:cxn modelId="{8A6E0786-E444-422B-A32E-B72185FE7EA2}" srcId="{E0332C8C-642A-4B41-BCAC-BEF68B08CE3D}" destId="{D4F092B0-0CCB-4485-9DB4-793665FF852A}" srcOrd="2" destOrd="0" parTransId="{667EBA9C-7DF4-4FBA-A915-343F590EE0F6}" sibTransId="{4FE3C7D2-D3D4-4601-9E0E-62D136B9C1E7}"/>
    <dgm:cxn modelId="{7E4F6795-1C68-4A48-BA0C-DF3C18E06AFB}" type="presOf" srcId="{135F2E26-9071-4E4F-9529-B340639D67EA}" destId="{A54D8049-B9E2-4934-887A-1AC89160E64B}" srcOrd="0" destOrd="0" presId="urn:microsoft.com/office/officeart/2005/8/layout/vList2"/>
    <dgm:cxn modelId="{8B44F1CC-7FA4-415A-ACB5-6FD7ADCDD663}" type="presOf" srcId="{E0332C8C-642A-4B41-BCAC-BEF68B08CE3D}" destId="{3F565B5C-A2E6-46D6-968F-E5C8531C6257}" srcOrd="0" destOrd="0" presId="urn:microsoft.com/office/officeart/2005/8/layout/vList2"/>
    <dgm:cxn modelId="{CB2E7212-73BD-4087-ABA2-90BF9C3A0EE2}" type="presParOf" srcId="{3F565B5C-A2E6-46D6-968F-E5C8531C6257}" destId="{2A120A61-7FD6-487D-92CC-9C65C26CD00D}" srcOrd="0" destOrd="0" presId="urn:microsoft.com/office/officeart/2005/8/layout/vList2"/>
    <dgm:cxn modelId="{EF60BF8E-95C5-499C-AF00-176D1AEC7202}" type="presParOf" srcId="{3F565B5C-A2E6-46D6-968F-E5C8531C6257}" destId="{008F152E-8071-4358-8010-F33FFB293CF1}" srcOrd="1" destOrd="0" presId="urn:microsoft.com/office/officeart/2005/8/layout/vList2"/>
    <dgm:cxn modelId="{3B547F6B-2A82-4567-8E6F-0BF705FF8CA1}" type="presParOf" srcId="{3F565B5C-A2E6-46D6-968F-E5C8531C6257}" destId="{A54D8049-B9E2-4934-887A-1AC89160E64B}" srcOrd="2" destOrd="0" presId="urn:microsoft.com/office/officeart/2005/8/layout/vList2"/>
    <dgm:cxn modelId="{7E0B9811-E9F5-4319-80B8-302EAD0D4F31}" type="presParOf" srcId="{3F565B5C-A2E6-46D6-968F-E5C8531C6257}" destId="{412E2FDE-0E14-4421-87BB-4A2439663558}" srcOrd="3" destOrd="0" presId="urn:microsoft.com/office/officeart/2005/8/layout/vList2"/>
    <dgm:cxn modelId="{E8EC0767-77F7-400E-8397-624F27A1E022}" type="presParOf" srcId="{3F565B5C-A2E6-46D6-968F-E5C8531C6257}" destId="{5BE3861E-3016-49DA-B6D9-8CD7C3BC01E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C1FEA-29AB-4FD4-AA45-87C43F3B64D2}">
      <dsp:nvSpPr>
        <dsp:cNvPr id="0" name=""/>
        <dsp:cNvSpPr/>
      </dsp:nvSpPr>
      <dsp:spPr>
        <a:xfrm>
          <a:off x="0" y="0"/>
          <a:ext cx="8492803" cy="8070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Sensorët </a:t>
          </a:r>
          <a:r>
            <a:rPr lang="en-US" sz="1400" kern="1200" cap="all" dirty="0"/>
            <a:t>optikë</a:t>
          </a:r>
          <a:r>
            <a:rPr lang="en-US" sz="1400" kern="1200" dirty="0">
              <a:latin typeface="Gill Sans MT" panose="020B0502020104020203"/>
            </a:rPr>
            <a:t> </a:t>
          </a:r>
          <a:r>
            <a:rPr lang="en-US" sz="1400" kern="1200" dirty="0"/>
            <a:t>janë </a:t>
          </a:r>
          <a:r>
            <a:rPr lang="en-US" sz="1400" kern="1200" dirty="0" err="1"/>
            <a:t>detektorë</a:t>
          </a:r>
          <a:r>
            <a:rPr lang="en-US" sz="1400" kern="1200" dirty="0"/>
            <a:t> </a:t>
          </a:r>
          <a:r>
            <a:rPr lang="en-US" sz="1400" kern="1200" dirty="0" err="1"/>
            <a:t>kuantik</a:t>
          </a:r>
          <a:r>
            <a:rPr lang="en-US" sz="1400" kern="1200" dirty="0"/>
            <a:t> </a:t>
          </a:r>
          <a:r>
            <a:rPr lang="en-US" sz="1400" kern="1200" dirty="0" err="1"/>
            <a:t>të</a:t>
          </a:r>
          <a:r>
            <a:rPr lang="en-US" sz="1400" kern="1200" dirty="0"/>
            <a:t> </a:t>
          </a:r>
          <a:r>
            <a:rPr lang="en-US" sz="1400" kern="1200" dirty="0" err="1"/>
            <a:t>cilët</a:t>
          </a:r>
          <a:r>
            <a:rPr lang="en-US" sz="1400" kern="1200" dirty="0"/>
            <a:t> </a:t>
          </a:r>
          <a:r>
            <a:rPr lang="en-US" sz="1400" kern="1200" dirty="0" err="1"/>
            <a:t>zbulojnë</a:t>
          </a:r>
          <a:r>
            <a:rPr lang="en-US" sz="1400" kern="1200" dirty="0"/>
            <a:t> </a:t>
          </a:r>
          <a:r>
            <a:rPr lang="en-US" sz="1400" kern="1200" dirty="0" err="1"/>
            <a:t>rrezatimin</a:t>
          </a:r>
          <a:r>
            <a:rPr lang="en-US" sz="1400" kern="1200" dirty="0"/>
            <a:t> </a:t>
          </a:r>
          <a:r>
            <a:rPr lang="en-US" sz="1400" kern="1200" dirty="0" err="1"/>
            <a:t>optik</a:t>
          </a:r>
          <a:r>
            <a:rPr lang="en-US" sz="1400" kern="1200" dirty="0"/>
            <a:t> </a:t>
          </a:r>
          <a:r>
            <a:rPr lang="en-US" sz="1400" kern="1200" dirty="0" err="1"/>
            <a:t>në</a:t>
          </a:r>
          <a:r>
            <a:rPr lang="en-US" sz="1400" kern="1200" dirty="0"/>
            <a:t> </a:t>
          </a:r>
          <a:r>
            <a:rPr lang="en-US" sz="1400" kern="1200" dirty="0" err="1"/>
            <a:t>bazë</a:t>
          </a:r>
          <a:r>
            <a:rPr lang="en-US" sz="1400" kern="1200" dirty="0"/>
            <a:t> </a:t>
          </a:r>
          <a:r>
            <a:rPr lang="en-US" sz="1400" kern="1200" dirty="0" err="1"/>
            <a:t>të</a:t>
          </a:r>
          <a:r>
            <a:rPr lang="en-US" sz="1400" kern="1200" dirty="0"/>
            <a:t> </a:t>
          </a:r>
          <a:r>
            <a:rPr lang="en-US" sz="1400" kern="1200" dirty="0" err="1"/>
            <a:t>efektit</a:t>
          </a:r>
          <a:r>
            <a:rPr lang="en-US" sz="1400" kern="1200" dirty="0"/>
            <a:t> </a:t>
          </a:r>
          <a:r>
            <a:rPr lang="en-US" sz="1400" kern="1200" dirty="0" err="1"/>
            <a:t>fotoelektrik</a:t>
          </a:r>
          <a:r>
            <a:rPr lang="en-US" sz="1400" kern="1200" dirty="0"/>
            <a:t> </a:t>
          </a:r>
          <a:r>
            <a:rPr lang="en-US" sz="1400" kern="1200" dirty="0" err="1"/>
            <a:t>të</a:t>
          </a:r>
          <a:r>
            <a:rPr lang="en-US" sz="1400" kern="1200" dirty="0"/>
            <a:t> </a:t>
          </a:r>
          <a:r>
            <a:rPr lang="en-US" sz="1400" kern="1200" dirty="0" err="1"/>
            <a:t>shpjeguar</a:t>
          </a:r>
          <a:r>
            <a:rPr lang="en-US" sz="1400" kern="1200" dirty="0"/>
            <a:t> </a:t>
          </a:r>
          <a:r>
            <a:rPr lang="en-US" sz="1400" kern="1200" dirty="0" err="1"/>
            <a:t>nga</a:t>
          </a:r>
          <a:r>
            <a:rPr lang="en-US" sz="1400" kern="1200" dirty="0"/>
            <a:t> </a:t>
          </a:r>
          <a:r>
            <a:rPr lang="en-US" sz="1400" kern="1200" dirty="0" err="1"/>
            <a:t>Ajnshtajni</a:t>
          </a:r>
          <a:r>
            <a:rPr lang="en-US" sz="1400" kern="1200" dirty="0"/>
            <a:t>. Ky </a:t>
          </a:r>
          <a:r>
            <a:rPr lang="en-US" sz="1400" kern="1200" dirty="0" err="1"/>
            <a:t>efekt</a:t>
          </a:r>
          <a:r>
            <a:rPr lang="en-US" sz="1400" kern="1200" dirty="0"/>
            <a:t> </a:t>
          </a:r>
          <a:r>
            <a:rPr lang="en-US" sz="1400" kern="1200" dirty="0" err="1"/>
            <a:t>manifestohet</a:t>
          </a:r>
          <a:r>
            <a:rPr lang="en-US" sz="1400" kern="1200" dirty="0"/>
            <a:t> me </a:t>
          </a:r>
          <a:r>
            <a:rPr lang="en-US" sz="1400" kern="1200" dirty="0" err="1"/>
            <a:t>krijimin</a:t>
          </a:r>
          <a:r>
            <a:rPr lang="en-US" sz="1400" kern="1200" dirty="0"/>
            <a:t> e </a:t>
          </a:r>
          <a:r>
            <a:rPr lang="en-US" sz="1400" kern="1200" dirty="0" err="1"/>
            <a:t>elektroneve</a:t>
          </a:r>
          <a:r>
            <a:rPr lang="en-US" sz="1400" kern="1200" dirty="0"/>
            <a:t> </a:t>
          </a:r>
          <a:r>
            <a:rPr lang="en-US" sz="1400" kern="1200" dirty="0" err="1"/>
            <a:t>të</a:t>
          </a:r>
          <a:r>
            <a:rPr lang="en-US" sz="1400" kern="1200" dirty="0"/>
            <a:t> lira </a:t>
          </a:r>
          <a:r>
            <a:rPr lang="en-US" sz="1400" kern="1200" dirty="0" err="1"/>
            <a:t>gjatë</a:t>
          </a:r>
          <a:r>
            <a:rPr lang="en-US" sz="1400" kern="1200" dirty="0"/>
            <a:t> </a:t>
          </a:r>
          <a:r>
            <a:rPr lang="en-US" sz="1400" kern="1200" dirty="0" err="1"/>
            <a:t>absorbimit</a:t>
          </a:r>
          <a:r>
            <a:rPr lang="en-US" sz="1400" kern="1200" dirty="0"/>
            <a:t> </a:t>
          </a:r>
          <a:r>
            <a:rPr lang="en-US" sz="1400" kern="1200" dirty="0" err="1"/>
            <a:t>të</a:t>
          </a:r>
          <a:r>
            <a:rPr lang="en-US" sz="1400" kern="1200" dirty="0"/>
            <a:t> </a:t>
          </a:r>
          <a:r>
            <a:rPr lang="en-US" sz="1400" kern="1200" dirty="0" err="1"/>
            <a:t>vlerave</a:t>
          </a:r>
          <a:r>
            <a:rPr lang="en-US" sz="1400" kern="1200" dirty="0"/>
            <a:t> </a:t>
          </a:r>
          <a:r>
            <a:rPr lang="en-US" sz="1400" kern="1200" dirty="0" err="1"/>
            <a:t>diskrete</a:t>
          </a:r>
          <a:r>
            <a:rPr lang="en-US" sz="1400" kern="1200" dirty="0"/>
            <a:t> </a:t>
          </a:r>
          <a:r>
            <a:rPr lang="en-US" sz="1400" kern="1200" dirty="0" err="1"/>
            <a:t>të</a:t>
          </a:r>
          <a:r>
            <a:rPr lang="en-US" sz="1400" kern="1200" dirty="0"/>
            <a:t> </a:t>
          </a:r>
          <a:r>
            <a:rPr lang="en-US" sz="1400" kern="1200" dirty="0" err="1"/>
            <a:t>energjisë</a:t>
          </a:r>
          <a:r>
            <a:rPr lang="en-US" sz="1400" kern="1200" dirty="0"/>
            <a:t> (</a:t>
          </a:r>
          <a:r>
            <a:rPr lang="en-US" sz="1400" kern="1200" dirty="0" err="1"/>
            <a:t>kuanteve</a:t>
          </a:r>
          <a:r>
            <a:rPr lang="en-US" sz="1400" kern="1200" dirty="0"/>
            <a:t>) </a:t>
          </a:r>
          <a:r>
            <a:rPr lang="en-US" sz="1400" kern="1200" dirty="0" err="1"/>
            <a:t>sipas</a:t>
          </a:r>
          <a:r>
            <a:rPr lang="en-US" sz="1400" kern="1200" dirty="0"/>
            <a:t> </a:t>
          </a:r>
          <a:r>
            <a:rPr lang="en-US" sz="1400" kern="1200" dirty="0" err="1"/>
            <a:t>Plankut</a:t>
          </a:r>
          <a:r>
            <a:rPr lang="en-US" sz="1400" kern="1200" dirty="0"/>
            <a:t>. </a:t>
          </a:r>
          <a:r>
            <a:rPr lang="en-US" sz="1400" kern="1200" dirty="0" err="1"/>
            <a:t>Prandaj</a:t>
          </a:r>
          <a:r>
            <a:rPr lang="en-US" sz="1400" kern="1200" dirty="0"/>
            <a:t> me </a:t>
          </a:r>
          <a:r>
            <a:rPr lang="en-US" sz="1400" kern="1200" dirty="0" err="1"/>
            <a:t>këtë</a:t>
          </a:r>
          <a:r>
            <a:rPr lang="en-US" sz="1400" kern="1200" dirty="0"/>
            <a:t> </a:t>
          </a:r>
          <a:r>
            <a:rPr lang="en-US" sz="1400" kern="1200" dirty="0" err="1"/>
            <a:t>rast</a:t>
          </a:r>
          <a:r>
            <a:rPr lang="en-US" sz="1400" kern="1200" dirty="0"/>
            <a:t> </a:t>
          </a:r>
          <a:r>
            <a:rPr lang="en-US" sz="1400" kern="1200" dirty="0" err="1"/>
            <a:t>dallojmë</a:t>
          </a:r>
          <a:r>
            <a:rPr lang="en-US" sz="1400" b="0" i="0" u="none" strike="noStrike" kern="1200" cap="none" baseline="0" noProof="0" dirty="0">
              <a:solidFill>
                <a:srgbClr val="010000"/>
              </a:solidFill>
              <a:latin typeface="Gill Sans MT"/>
            </a:rPr>
            <a:t> </a:t>
          </a:r>
        </a:p>
      </dsp:txBody>
      <dsp:txXfrm>
        <a:off x="23637" y="23637"/>
        <a:ext cx="7527546" cy="759744"/>
      </dsp:txXfrm>
    </dsp:sp>
    <dsp:sp modelId="{C8BB4313-F0D3-4B91-9752-879DD93AB9B6}">
      <dsp:nvSpPr>
        <dsp:cNvPr id="0" name=""/>
        <dsp:cNvSpPr/>
      </dsp:nvSpPr>
      <dsp:spPr>
        <a:xfrm>
          <a:off x="634202" y="919104"/>
          <a:ext cx="8492803" cy="8070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err="1"/>
            <a:t>Fotoemitimin</a:t>
          </a:r>
          <a:r>
            <a:rPr lang="en-US" sz="1400" kern="1200" dirty="0"/>
            <a:t>, </a:t>
          </a:r>
          <a:r>
            <a:rPr lang="en-US" sz="1400" kern="1200" dirty="0" err="1"/>
            <a:t>i</a:t>
          </a:r>
          <a:r>
            <a:rPr lang="en-US" sz="1400" kern="1200" dirty="0"/>
            <a:t> </a:t>
          </a:r>
          <a:r>
            <a:rPr lang="en-US" sz="1400" kern="1200" dirty="0" err="1"/>
            <a:t>cili</a:t>
          </a:r>
          <a:r>
            <a:rPr lang="en-US" sz="1400" kern="1200" dirty="0"/>
            <a:t> </a:t>
          </a:r>
          <a:r>
            <a:rPr lang="en-US" sz="1400" kern="1200" dirty="0" err="1"/>
            <a:t>është</a:t>
          </a:r>
          <a:r>
            <a:rPr lang="en-US" sz="1400" kern="1200" dirty="0"/>
            <a:t> </a:t>
          </a:r>
          <a:r>
            <a:rPr lang="en-US" sz="1400" kern="1200" dirty="0" err="1"/>
            <a:t>një</a:t>
          </a:r>
          <a:r>
            <a:rPr lang="en-US" sz="1400" kern="1200" dirty="0"/>
            <a:t> process </a:t>
          </a:r>
          <a:r>
            <a:rPr lang="en-US" sz="1400" kern="1200" dirty="0" err="1"/>
            <a:t>i</a:t>
          </a:r>
          <a:r>
            <a:rPr lang="en-US" sz="1400" kern="1200" dirty="0"/>
            <a:t> </a:t>
          </a:r>
          <a:r>
            <a:rPr lang="en-US" sz="1400" kern="1200" dirty="0" err="1"/>
            <a:t>absorbimit</a:t>
          </a:r>
          <a:r>
            <a:rPr lang="en-US" sz="1400" kern="1200" dirty="0"/>
            <a:t> </a:t>
          </a:r>
          <a:r>
            <a:rPr lang="en-US" sz="1400" kern="1200" dirty="0" err="1"/>
            <a:t>të</a:t>
          </a:r>
          <a:r>
            <a:rPr lang="en-US" sz="1400" kern="1200" dirty="0"/>
            <a:t> </a:t>
          </a:r>
          <a:r>
            <a:rPr lang="en-US" sz="1400" kern="1200" dirty="0" err="1"/>
            <a:t>fotoneve</a:t>
          </a:r>
          <a:r>
            <a:rPr lang="en-US" sz="1400" kern="1200" dirty="0"/>
            <a:t> </a:t>
          </a:r>
          <a:r>
            <a:rPr lang="en-US" sz="1400" kern="1200" dirty="0" err="1"/>
            <a:t>të</a:t>
          </a:r>
          <a:r>
            <a:rPr lang="en-US" sz="1400" kern="1200" dirty="0"/>
            <a:t> </a:t>
          </a:r>
          <a:r>
            <a:rPr lang="en-US" sz="1400" kern="1200" dirty="0" err="1"/>
            <a:t>dritës</a:t>
          </a:r>
          <a:r>
            <a:rPr lang="en-US" sz="1400" kern="1200" dirty="0"/>
            <a:t> </a:t>
          </a:r>
          <a:r>
            <a:rPr lang="en-US" sz="1400" kern="1200" dirty="0" err="1"/>
            <a:t>të</a:t>
          </a:r>
          <a:r>
            <a:rPr lang="en-US" sz="1400" kern="1200" dirty="0"/>
            <a:t> </a:t>
          </a:r>
          <a:r>
            <a:rPr lang="en-US" sz="1400" kern="1200" dirty="0" err="1"/>
            <a:t>cilat</a:t>
          </a:r>
          <a:r>
            <a:rPr lang="en-US" sz="1400" kern="1200" dirty="0"/>
            <a:t> </a:t>
          </a:r>
          <a:r>
            <a:rPr lang="en-US" sz="1400" kern="1200" dirty="0" err="1"/>
            <a:t>lirojnë</a:t>
          </a:r>
          <a:r>
            <a:rPr lang="en-US" sz="1400" kern="1200" dirty="0"/>
            <a:t> </a:t>
          </a:r>
          <a:r>
            <a:rPr lang="en-US" sz="1400" kern="1200" dirty="0" err="1"/>
            <a:t>elektronet</a:t>
          </a:r>
          <a:r>
            <a:rPr lang="en-US" sz="1400" kern="1200" dirty="0"/>
            <a:t> e lira </a:t>
          </a:r>
          <a:r>
            <a:rPr lang="en-US" sz="1400" kern="1200" dirty="0" err="1"/>
            <a:t>që</a:t>
          </a:r>
          <a:r>
            <a:rPr lang="en-US" sz="1400" kern="1200" dirty="0"/>
            <a:t> </a:t>
          </a:r>
          <a:r>
            <a:rPr lang="en-US" sz="1400" kern="1200" dirty="0" err="1"/>
            <a:t>mandej</a:t>
          </a:r>
          <a:r>
            <a:rPr lang="en-US" sz="1400" kern="1200" dirty="0"/>
            <a:t> </a:t>
          </a:r>
          <a:r>
            <a:rPr lang="en-US" sz="1400" kern="1200" dirty="0" err="1"/>
            <a:t>lëshojnë</a:t>
          </a:r>
          <a:r>
            <a:rPr lang="en-US" sz="1400" kern="1200" dirty="0"/>
            <a:t> </a:t>
          </a:r>
          <a:r>
            <a:rPr lang="en-US" sz="1400" kern="1200" dirty="0" err="1"/>
            <a:t>sipërfaqen</a:t>
          </a:r>
          <a:r>
            <a:rPr lang="en-US" sz="1400" kern="1200" dirty="0"/>
            <a:t> e </a:t>
          </a:r>
          <a:r>
            <a:rPr lang="en-US" sz="1400" kern="1200" dirty="0" err="1"/>
            <a:t>metalit</a:t>
          </a:r>
          <a:endParaRPr lang="en-US" sz="1400" kern="1200" dirty="0"/>
        </a:p>
      </dsp:txBody>
      <dsp:txXfrm>
        <a:off x="657839" y="942741"/>
        <a:ext cx="7286764" cy="759744"/>
      </dsp:txXfrm>
    </dsp:sp>
    <dsp:sp modelId="{C32FA94C-FE1F-4855-8DEA-79162C1AED44}">
      <dsp:nvSpPr>
        <dsp:cNvPr id="0" name=""/>
        <dsp:cNvSpPr/>
      </dsp:nvSpPr>
      <dsp:spPr>
        <a:xfrm>
          <a:off x="1268405" y="1838208"/>
          <a:ext cx="8492803" cy="8070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err="1"/>
            <a:t>Fotopërcjellshmërinë</a:t>
          </a:r>
          <a:r>
            <a:rPr lang="en-US" sz="1400" kern="1200" dirty="0"/>
            <a:t>, e </a:t>
          </a:r>
          <a:r>
            <a:rPr lang="en-US" sz="1400" kern="1200" dirty="0" err="1"/>
            <a:t>cila</a:t>
          </a:r>
          <a:r>
            <a:rPr lang="en-US" sz="1400" kern="1200" dirty="0"/>
            <a:t> </a:t>
          </a:r>
          <a:r>
            <a:rPr lang="en-US" sz="1400" kern="1200" dirty="0" err="1"/>
            <a:t>bën</a:t>
          </a:r>
          <a:r>
            <a:rPr lang="en-US" sz="1400" kern="1200" dirty="0"/>
            <a:t> </a:t>
          </a:r>
          <a:r>
            <a:rPr lang="en-US" sz="1400" kern="1200" dirty="0" err="1"/>
            <a:t>që</a:t>
          </a:r>
          <a:r>
            <a:rPr lang="en-US" sz="1400" kern="1200" dirty="0"/>
            <a:t> </a:t>
          </a:r>
          <a:r>
            <a:rPr lang="en-US" sz="1400" kern="1200" dirty="0" err="1"/>
            <a:t>fotonet</a:t>
          </a:r>
          <a:r>
            <a:rPr lang="en-US" sz="1400" kern="1200" dirty="0"/>
            <a:t> e </a:t>
          </a:r>
          <a:r>
            <a:rPr lang="en-US" sz="1400" kern="1200" dirty="0" err="1"/>
            <a:t>absorbuara</a:t>
          </a:r>
          <a:r>
            <a:rPr lang="en-US" sz="1400" kern="1200" dirty="0"/>
            <a:t> </a:t>
          </a:r>
          <a:r>
            <a:rPr lang="en-US" sz="1400" kern="1200" dirty="0" err="1"/>
            <a:t>të</a:t>
          </a:r>
          <a:r>
            <a:rPr lang="en-US" sz="1400" kern="1200" dirty="0"/>
            <a:t> </a:t>
          </a:r>
          <a:r>
            <a:rPr lang="en-US" sz="1400" kern="1200" dirty="0" err="1"/>
            <a:t>bartin</a:t>
          </a:r>
          <a:r>
            <a:rPr lang="en-US" sz="1400" kern="1200" dirty="0"/>
            <a:t> </a:t>
          </a:r>
          <a:r>
            <a:rPr lang="en-US" sz="1400" kern="1200" dirty="0" err="1"/>
            <a:t>elektricitetin</a:t>
          </a:r>
          <a:r>
            <a:rPr lang="en-US" sz="1400" kern="1200" dirty="0"/>
            <a:t> </a:t>
          </a:r>
          <a:r>
            <a:rPr lang="en-US" sz="1400" kern="1200" dirty="0" err="1"/>
            <a:t>në</a:t>
          </a:r>
          <a:r>
            <a:rPr lang="en-US" sz="1400" kern="1200" dirty="0"/>
            <a:t> </a:t>
          </a:r>
          <a:r>
            <a:rPr lang="en-US" sz="1400" kern="1200" dirty="0" err="1"/>
            <a:t>materiale</a:t>
          </a:r>
          <a:endParaRPr lang="en-US" sz="1400" kern="1200" dirty="0"/>
        </a:p>
      </dsp:txBody>
      <dsp:txXfrm>
        <a:off x="1292042" y="1861845"/>
        <a:ext cx="7286764" cy="759744"/>
      </dsp:txXfrm>
    </dsp:sp>
    <dsp:sp modelId="{8BEC7C00-B15E-413E-8632-A3A9CCAA12B9}">
      <dsp:nvSpPr>
        <dsp:cNvPr id="0" name=""/>
        <dsp:cNvSpPr/>
      </dsp:nvSpPr>
      <dsp:spPr>
        <a:xfrm>
          <a:off x="1902608" y="2757312"/>
          <a:ext cx="8492803" cy="8070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err="1"/>
            <a:t>Fototensionin</a:t>
          </a:r>
          <a:r>
            <a:rPr lang="en-US" sz="1400" kern="1200" dirty="0"/>
            <a:t>, </a:t>
          </a:r>
          <a:r>
            <a:rPr lang="en-US" sz="1400" kern="1200" dirty="0" err="1"/>
            <a:t>ku</a:t>
          </a:r>
          <a:r>
            <a:rPr lang="en-US" sz="1400" kern="1200" dirty="0"/>
            <a:t> </a:t>
          </a:r>
          <a:r>
            <a:rPr lang="en-US" sz="1400" kern="1200" dirty="0" err="1"/>
            <a:t>fotonet</a:t>
          </a:r>
          <a:r>
            <a:rPr lang="en-US" sz="1400" kern="1200" dirty="0"/>
            <a:t> e </a:t>
          </a:r>
          <a:r>
            <a:rPr lang="en-US" sz="1400" kern="1200" dirty="0" err="1"/>
            <a:t>absorbuara</a:t>
          </a:r>
          <a:r>
            <a:rPr lang="en-US" sz="1400" kern="1200" dirty="0"/>
            <a:t> </a:t>
          </a:r>
          <a:r>
            <a:rPr lang="en-US" sz="1400" kern="1200" dirty="0" err="1"/>
            <a:t>në</a:t>
          </a:r>
          <a:r>
            <a:rPr lang="en-US" sz="1400" kern="1200" dirty="0"/>
            <a:t> </a:t>
          </a:r>
          <a:r>
            <a:rPr lang="en-US" sz="1400" kern="1200" dirty="0" err="1"/>
            <a:t>kalimet</a:t>
          </a:r>
          <a:r>
            <a:rPr lang="en-US" sz="1400" kern="1200" dirty="0"/>
            <a:t> p-n </a:t>
          </a:r>
          <a:r>
            <a:rPr lang="en-US" sz="1400" kern="1200" dirty="0" err="1"/>
            <a:t>krijojnë</a:t>
          </a:r>
          <a:r>
            <a:rPr lang="en-US" sz="1400" kern="1200" dirty="0"/>
            <a:t> </a:t>
          </a:r>
          <a:r>
            <a:rPr lang="en-US" sz="1400" kern="1200" dirty="0" err="1"/>
            <a:t>çift</a:t>
          </a:r>
          <a:r>
            <a:rPr lang="en-US" sz="1400" kern="1200" dirty="0"/>
            <a:t> </a:t>
          </a:r>
          <a:r>
            <a:rPr lang="en-US" sz="1400" kern="1200" dirty="0" err="1"/>
            <a:t>elektronesh</a:t>
          </a:r>
          <a:r>
            <a:rPr lang="en-US" sz="1400" kern="1200" dirty="0"/>
            <a:t> </a:t>
          </a:r>
          <a:r>
            <a:rPr lang="en-US" sz="1400" kern="1200" dirty="0" err="1"/>
            <a:t>dhe</a:t>
          </a:r>
          <a:r>
            <a:rPr lang="en-US" sz="1400" kern="1200" dirty="0"/>
            <a:t> me </a:t>
          </a:r>
          <a:r>
            <a:rPr lang="en-US" sz="1400" kern="1200" dirty="0" err="1"/>
            <a:t>këtë</a:t>
          </a:r>
          <a:r>
            <a:rPr lang="en-US" sz="1400" kern="1200" dirty="0"/>
            <a:t> e </a:t>
          </a:r>
          <a:r>
            <a:rPr lang="en-US" sz="1400" kern="1200" dirty="0" err="1"/>
            <a:t>ndryshojnë</a:t>
          </a:r>
          <a:r>
            <a:rPr lang="en-US" sz="1400" kern="1200" dirty="0"/>
            <a:t> </a:t>
          </a:r>
          <a:r>
            <a:rPr lang="en-US" sz="1400" kern="1200" dirty="0" err="1"/>
            <a:t>barrierën</a:t>
          </a:r>
          <a:r>
            <a:rPr lang="en-US" sz="1400" kern="1200" dirty="0"/>
            <a:t> </a:t>
          </a:r>
          <a:r>
            <a:rPr lang="en-US" sz="1400" kern="1200" dirty="0" err="1"/>
            <a:t>potenciale</a:t>
          </a:r>
          <a:r>
            <a:rPr lang="en-US" sz="1400" kern="1200" dirty="0"/>
            <a:t> </a:t>
          </a:r>
          <a:r>
            <a:rPr lang="en-US" sz="1400" kern="1200" dirty="0" err="1"/>
            <a:t>të</a:t>
          </a:r>
          <a:r>
            <a:rPr lang="en-US" sz="1400" kern="1200" dirty="0"/>
            <a:t> </a:t>
          </a:r>
          <a:r>
            <a:rPr lang="en-US" sz="1400" kern="1200" dirty="0" err="1"/>
            <a:t>kalimeve</a:t>
          </a:r>
          <a:r>
            <a:rPr lang="en-US" sz="1400" kern="1200" dirty="0"/>
            <a:t> p-n</a:t>
          </a:r>
        </a:p>
      </dsp:txBody>
      <dsp:txXfrm>
        <a:off x="1926245" y="2780949"/>
        <a:ext cx="7286764" cy="759744"/>
      </dsp:txXfrm>
    </dsp:sp>
    <dsp:sp modelId="{C06BBEAF-7FD2-4952-B44C-DEB8055FC9CA}">
      <dsp:nvSpPr>
        <dsp:cNvPr id="0" name=""/>
        <dsp:cNvSpPr/>
      </dsp:nvSpPr>
      <dsp:spPr>
        <a:xfrm>
          <a:off x="2536811" y="3676416"/>
          <a:ext cx="8492803" cy="8070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err="1"/>
            <a:t>Fotokalimet</a:t>
          </a:r>
          <a:r>
            <a:rPr lang="en-US" sz="1400" kern="1200" dirty="0"/>
            <a:t> </a:t>
          </a:r>
          <a:r>
            <a:rPr lang="en-US" sz="1400" kern="1200" dirty="0" err="1"/>
            <a:t>që</a:t>
          </a:r>
          <a:r>
            <a:rPr lang="en-US" sz="1400" kern="1200" dirty="0"/>
            <a:t> </a:t>
          </a:r>
          <a:r>
            <a:rPr lang="en-US" sz="1400" kern="1200" dirty="0" err="1"/>
            <a:t>kanë</a:t>
          </a:r>
          <a:r>
            <a:rPr lang="en-US" sz="1400" kern="1200" dirty="0"/>
            <a:t> </a:t>
          </a:r>
          <a:r>
            <a:rPr lang="en-US" sz="1400" kern="1200" dirty="0" err="1"/>
            <a:t>të</a:t>
          </a:r>
          <a:r>
            <a:rPr lang="en-US" sz="1400" kern="1200" dirty="0"/>
            <a:t> </a:t>
          </a:r>
          <a:r>
            <a:rPr lang="en-US" sz="1400" kern="1200" dirty="0" err="1"/>
            <a:t>bëjë</a:t>
          </a:r>
          <a:r>
            <a:rPr lang="en-US" sz="1400" kern="1200" dirty="0"/>
            <a:t> me </a:t>
          </a:r>
          <a:r>
            <a:rPr lang="en-US" sz="1400" kern="1200" dirty="0" err="1"/>
            <a:t>absorbimin</a:t>
          </a:r>
          <a:r>
            <a:rPr lang="en-US" sz="1400" kern="1200" dirty="0"/>
            <a:t> e </a:t>
          </a:r>
          <a:r>
            <a:rPr lang="en-US" sz="1400" kern="1200" dirty="0" err="1"/>
            <a:t>fotoneve</a:t>
          </a:r>
          <a:r>
            <a:rPr lang="en-US" sz="1400" kern="1200" dirty="0"/>
            <a:t> </a:t>
          </a:r>
          <a:r>
            <a:rPr lang="en-US" sz="1400" kern="1200" dirty="0" err="1"/>
            <a:t>që</a:t>
          </a:r>
          <a:r>
            <a:rPr lang="en-US" sz="1400" kern="1200" dirty="0"/>
            <a:t> </a:t>
          </a:r>
          <a:r>
            <a:rPr lang="en-US" sz="1400" kern="1200" dirty="0" err="1"/>
            <a:t>sjellin</a:t>
          </a:r>
          <a:r>
            <a:rPr lang="en-US" sz="1400" kern="1200" dirty="0"/>
            <a:t> </a:t>
          </a:r>
          <a:r>
            <a:rPr lang="en-US" sz="1400" kern="1200" dirty="0" err="1"/>
            <a:t>ndryshime</a:t>
          </a:r>
          <a:r>
            <a:rPr lang="en-US" sz="1400" kern="1200" dirty="0"/>
            <a:t> </a:t>
          </a:r>
          <a:r>
            <a:rPr lang="en-US" sz="1400" kern="1200" dirty="0" err="1"/>
            <a:t>të</a:t>
          </a:r>
          <a:r>
            <a:rPr lang="en-US" sz="1400" kern="1200" dirty="0"/>
            <a:t> </a:t>
          </a:r>
          <a:r>
            <a:rPr lang="en-US" sz="1400" kern="1200" dirty="0" err="1"/>
            <a:t>parametrave</a:t>
          </a:r>
          <a:r>
            <a:rPr lang="en-US" sz="1400" kern="1200" dirty="0"/>
            <a:t> </a:t>
          </a:r>
          <a:r>
            <a:rPr lang="en-US" sz="1400" kern="1200" dirty="0" err="1"/>
            <a:t>elektrik</a:t>
          </a:r>
          <a:r>
            <a:rPr lang="en-US" sz="1400" kern="1200" dirty="0"/>
            <a:t> </a:t>
          </a:r>
          <a:r>
            <a:rPr lang="en-US" sz="1400" kern="1200" dirty="0" err="1"/>
            <a:t>në</a:t>
          </a:r>
          <a:r>
            <a:rPr lang="en-US" sz="1400" kern="1200" dirty="0"/>
            <a:t> </a:t>
          </a:r>
          <a:r>
            <a:rPr lang="en-US" sz="1400" kern="1200" dirty="0" err="1"/>
            <a:t>elementet</a:t>
          </a:r>
          <a:r>
            <a:rPr lang="en-US" sz="1400" kern="1200" dirty="0"/>
            <a:t> e </a:t>
          </a:r>
          <a:r>
            <a:rPr lang="en-US" sz="1400" kern="1200" dirty="0" err="1"/>
            <a:t>tipit</a:t>
          </a:r>
          <a:r>
            <a:rPr lang="en-US" sz="1400" kern="1200" dirty="0"/>
            <a:t> </a:t>
          </a:r>
          <a:r>
            <a:rPr lang="en-US" sz="1400" kern="1200" dirty="0" err="1"/>
            <a:t>të</a:t>
          </a:r>
          <a:r>
            <a:rPr lang="en-US" sz="1400" kern="1200" dirty="0"/>
            <a:t> </a:t>
          </a:r>
          <a:r>
            <a:rPr lang="en-US" sz="1400" kern="1200" dirty="0" err="1"/>
            <a:t>diodave</a:t>
          </a:r>
          <a:r>
            <a:rPr lang="en-US" sz="1400" kern="1200" dirty="0"/>
            <a:t> </a:t>
          </a:r>
          <a:r>
            <a:rPr lang="en-US" sz="1400" kern="1200" dirty="0" err="1"/>
            <a:t>dhe</a:t>
          </a:r>
          <a:r>
            <a:rPr lang="en-US" sz="1400" kern="1200" dirty="0"/>
            <a:t> </a:t>
          </a:r>
          <a:r>
            <a:rPr lang="en-US" sz="1400" kern="1200" dirty="0" err="1"/>
            <a:t>të</a:t>
          </a:r>
          <a:r>
            <a:rPr lang="en-US" sz="1400" kern="1200" dirty="0"/>
            <a:t> </a:t>
          </a:r>
          <a:r>
            <a:rPr lang="en-US" sz="1400" kern="1200" dirty="0" err="1"/>
            <a:t>transistorëve</a:t>
          </a:r>
          <a:r>
            <a:rPr lang="en-US" sz="1400" kern="1200" dirty="0"/>
            <a:t>,  </a:t>
          </a:r>
          <a:r>
            <a:rPr lang="en-US" sz="1400" kern="1200" dirty="0" err="1"/>
            <a:t>Fotojonizimi</a:t>
          </a:r>
          <a:r>
            <a:rPr lang="en-US" sz="1400" kern="1200" dirty="0"/>
            <a:t>, </a:t>
          </a:r>
          <a:r>
            <a:rPr lang="en-US" sz="1400" kern="1200" dirty="0" err="1"/>
            <a:t>ku</a:t>
          </a:r>
          <a:r>
            <a:rPr lang="en-US" sz="1400" kern="1200" dirty="0"/>
            <a:t> </a:t>
          </a:r>
          <a:r>
            <a:rPr lang="en-US" sz="1400" kern="1200" dirty="0" err="1"/>
            <a:t>sasia</a:t>
          </a:r>
          <a:r>
            <a:rPr lang="en-US" sz="1400" kern="1200" dirty="0"/>
            <a:t> e </a:t>
          </a:r>
          <a:r>
            <a:rPr lang="en-US" sz="1400" kern="1200" dirty="0" err="1"/>
            <a:t>lëvizjes</a:t>
          </a:r>
          <a:r>
            <a:rPr lang="en-US" sz="1400" kern="1200" dirty="0"/>
            <a:t> </a:t>
          </a:r>
          <a:r>
            <a:rPr lang="en-US" sz="1400" kern="1200" dirty="0" err="1"/>
            <a:t>së</a:t>
          </a:r>
          <a:r>
            <a:rPr lang="en-US" sz="1400" kern="1200" dirty="0"/>
            <a:t> </a:t>
          </a:r>
          <a:r>
            <a:rPr lang="en-US" sz="1400" kern="1200" dirty="0" err="1"/>
            <a:t>fotoneve</a:t>
          </a:r>
          <a:r>
            <a:rPr lang="en-US" sz="1400" kern="1200" dirty="0"/>
            <a:t> </a:t>
          </a:r>
          <a:r>
            <a:rPr lang="en-US" sz="1400" kern="1200" dirty="0" err="1"/>
            <a:t>të</a:t>
          </a:r>
          <a:r>
            <a:rPr lang="en-US" sz="1400" kern="1200" dirty="0"/>
            <a:t> </a:t>
          </a:r>
          <a:r>
            <a:rPr lang="en-US" sz="1400" kern="1200" dirty="0" err="1"/>
            <a:t>absorbuara</a:t>
          </a:r>
          <a:r>
            <a:rPr lang="en-US" sz="1400" kern="1200" dirty="0"/>
            <a:t> </a:t>
          </a:r>
          <a:r>
            <a:rPr lang="en-US" sz="1400" kern="1200" dirty="0" err="1"/>
            <a:t>sjell</a:t>
          </a:r>
          <a:r>
            <a:rPr lang="en-US" sz="1400" kern="1200" dirty="0"/>
            <a:t> </a:t>
          </a:r>
          <a:r>
            <a:rPr lang="en-US" sz="1400" kern="1200" dirty="0" err="1"/>
            <a:t>deri</a:t>
          </a:r>
          <a:r>
            <a:rPr lang="en-US" sz="1400" kern="1200" dirty="0"/>
            <a:t> </a:t>
          </a:r>
          <a:r>
            <a:rPr lang="en-US" sz="1400" kern="1200" dirty="0" err="1"/>
            <a:t>te</a:t>
          </a:r>
          <a:r>
            <a:rPr lang="en-US" sz="1400" kern="1200" dirty="0"/>
            <a:t> </a:t>
          </a:r>
          <a:r>
            <a:rPr lang="en-US" sz="1400" kern="1200" dirty="0" err="1"/>
            <a:t>paraqitja</a:t>
          </a:r>
          <a:r>
            <a:rPr lang="en-US" sz="1400" kern="1200" dirty="0"/>
            <a:t> e </a:t>
          </a:r>
          <a:r>
            <a:rPr lang="en-US" sz="1400" kern="1200" dirty="0" err="1"/>
            <a:t>joneve</a:t>
          </a:r>
          <a:r>
            <a:rPr lang="en-US" sz="1400" kern="1200" dirty="0"/>
            <a:t> </a:t>
          </a:r>
          <a:r>
            <a:rPr lang="en-US" sz="1400" kern="1200" dirty="0" err="1"/>
            <a:t>të</a:t>
          </a:r>
          <a:r>
            <a:rPr lang="en-US" sz="1400" kern="1200" dirty="0"/>
            <a:t> lira </a:t>
          </a:r>
          <a:r>
            <a:rPr lang="en-US" sz="1400" kern="1200" dirty="0" err="1"/>
            <a:t>që</a:t>
          </a:r>
          <a:r>
            <a:rPr lang="en-US" sz="1400" kern="1200" dirty="0"/>
            <a:t> </a:t>
          </a:r>
          <a:r>
            <a:rPr lang="en-US" sz="1400" kern="1200" dirty="0" err="1"/>
            <a:t>janë</a:t>
          </a:r>
          <a:r>
            <a:rPr lang="en-US" sz="1400" kern="1200" dirty="0"/>
            <a:t> </a:t>
          </a:r>
          <a:r>
            <a:rPr lang="en-US" sz="1400" kern="1200" dirty="0">
              <a:latin typeface="Gill Sans MT" panose="020B0502020104020203"/>
            </a:rPr>
            <a:t>bartës</a:t>
          </a:r>
          <a:r>
            <a:rPr lang="en-US" sz="1400" kern="1200" dirty="0"/>
            <a:t> </a:t>
          </a:r>
          <a:r>
            <a:rPr lang="en-US" sz="1400" kern="1200" dirty="0" err="1"/>
            <a:t>në</a:t>
          </a:r>
          <a:r>
            <a:rPr lang="en-US" sz="1400" kern="1200" dirty="0"/>
            <a:t> material </a:t>
          </a:r>
          <a:r>
            <a:rPr lang="en-US" sz="1400" kern="1200" dirty="0">
              <a:latin typeface="Gill Sans MT" panose="020B0502020104020203"/>
            </a:rPr>
            <a:t>gjysëmpërçues</a:t>
          </a:r>
          <a:endParaRPr lang="en-US" sz="1400" kern="1200" dirty="0"/>
        </a:p>
      </dsp:txBody>
      <dsp:txXfrm>
        <a:off x="2560448" y="3700053"/>
        <a:ext cx="7286764" cy="759744"/>
      </dsp:txXfrm>
    </dsp:sp>
    <dsp:sp modelId="{8090AA30-1E02-4BF4-89E4-24223FD263D9}">
      <dsp:nvSpPr>
        <dsp:cNvPr id="0" name=""/>
        <dsp:cNvSpPr/>
      </dsp:nvSpPr>
      <dsp:spPr>
        <a:xfrm>
          <a:off x="7968241" y="589571"/>
          <a:ext cx="524561" cy="524561"/>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086267" y="589571"/>
        <a:ext cx="288509" cy="394732"/>
      </dsp:txXfrm>
    </dsp:sp>
    <dsp:sp modelId="{3CE1331A-F486-4367-AA72-9E2F29EA3146}">
      <dsp:nvSpPr>
        <dsp:cNvPr id="0" name=""/>
        <dsp:cNvSpPr/>
      </dsp:nvSpPr>
      <dsp:spPr>
        <a:xfrm>
          <a:off x="8602444" y="1508675"/>
          <a:ext cx="524561" cy="524561"/>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720470" y="1508675"/>
        <a:ext cx="288509" cy="394732"/>
      </dsp:txXfrm>
    </dsp:sp>
    <dsp:sp modelId="{9CBE8419-B255-4CCD-8437-47814E8959A7}">
      <dsp:nvSpPr>
        <dsp:cNvPr id="0" name=""/>
        <dsp:cNvSpPr/>
      </dsp:nvSpPr>
      <dsp:spPr>
        <a:xfrm>
          <a:off x="9236647" y="2414329"/>
          <a:ext cx="524561" cy="524561"/>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354673" y="2414329"/>
        <a:ext cx="288509" cy="394732"/>
      </dsp:txXfrm>
    </dsp:sp>
    <dsp:sp modelId="{4B404C15-4B41-48F2-B0EA-5D7F2C6E8086}">
      <dsp:nvSpPr>
        <dsp:cNvPr id="0" name=""/>
        <dsp:cNvSpPr/>
      </dsp:nvSpPr>
      <dsp:spPr>
        <a:xfrm>
          <a:off x="9870850" y="3342400"/>
          <a:ext cx="524561" cy="524561"/>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988876" y="3342400"/>
        <a:ext cx="288509" cy="394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38444-0CFA-4A98-AA9D-809E662ADBD8}">
      <dsp:nvSpPr>
        <dsp:cNvPr id="0" name=""/>
        <dsp:cNvSpPr/>
      </dsp:nvSpPr>
      <dsp:spPr>
        <a:xfrm>
          <a:off x="0" y="2982607"/>
          <a:ext cx="7225074" cy="978958"/>
        </a:xfrm>
        <a:prstGeom prst="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onstantia"/>
            </a:rPr>
            <a:t>Fotone lëvizin n</a:t>
          </a:r>
          <a:r>
            <a:rPr lang="en-US" sz="1800" kern="1200" dirty="0"/>
            <a:t>ë</a:t>
          </a:r>
          <a:r>
            <a:rPr lang="en-US" sz="1800" kern="1200" dirty="0">
              <a:latin typeface="Constantia"/>
            </a:rPr>
            <a:t> drejtime t</a:t>
          </a:r>
          <a:r>
            <a:rPr lang="en-US" sz="1800" kern="1200" dirty="0"/>
            <a:t>ë</a:t>
          </a:r>
          <a:r>
            <a:rPr lang="en-US" sz="1800" kern="1200" dirty="0">
              <a:latin typeface="Constantia"/>
            </a:rPr>
            <a:t> kund</a:t>
          </a:r>
          <a:r>
            <a:rPr lang="en-US" sz="1800" kern="1200" dirty="0"/>
            <a:t>ë</a:t>
          </a:r>
          <a:r>
            <a:rPr lang="en-US" sz="1800" kern="1200" dirty="0">
              <a:latin typeface="Constantia"/>
            </a:rPr>
            <a:t>rta ku m</a:t>
          </a:r>
          <a:r>
            <a:rPr lang="en-US" sz="1800" kern="1200" dirty="0"/>
            <a:t>ë</a:t>
          </a:r>
          <a:r>
            <a:rPr lang="en-US" sz="1800" kern="1200" dirty="0">
              <a:latin typeface="Constantia"/>
            </a:rPr>
            <a:t> pas detektohen nga blloqet e gama detektoreve.</a:t>
          </a:r>
          <a:endParaRPr lang="en-US" sz="1800" kern="1200" dirty="0"/>
        </a:p>
      </dsp:txBody>
      <dsp:txXfrm>
        <a:off x="0" y="2982607"/>
        <a:ext cx="7225074" cy="978958"/>
      </dsp:txXfrm>
    </dsp:sp>
    <dsp:sp modelId="{EDD39DEB-3766-4112-85D4-51A6BE03A70B}">
      <dsp:nvSpPr>
        <dsp:cNvPr id="0" name=""/>
        <dsp:cNvSpPr/>
      </dsp:nvSpPr>
      <dsp:spPr>
        <a:xfrm rot="10800000">
          <a:off x="0" y="1491653"/>
          <a:ext cx="7225074" cy="1505637"/>
        </a:xfrm>
        <a:prstGeom prst="upArrowCallou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Gill Sans MT" panose="020B0502020104020203"/>
            </a:rPr>
            <a:t>Pozitronet</a:t>
          </a:r>
          <a:r>
            <a:rPr lang="en-US" sz="1800" kern="1200" dirty="0"/>
            <a:t> kombinohen me elektrone te lira për </a:t>
          </a:r>
          <a:r>
            <a:rPr lang="en-US" sz="1800" kern="1200" dirty="0">
              <a:latin typeface="Gill Sans MT" panose="020B0502020104020203"/>
            </a:rPr>
            <a:t>të dhënë</a:t>
          </a:r>
          <a:r>
            <a:rPr lang="en-US" sz="1800" kern="1200" dirty="0"/>
            <a:t> </a:t>
          </a:r>
          <a:r>
            <a:rPr lang="en-US" sz="1800" kern="1200" dirty="0" err="1"/>
            <a:t>fotone</a:t>
          </a:r>
          <a:r>
            <a:rPr lang="en-US" sz="1800" kern="1200" dirty="0"/>
            <a:t>.</a:t>
          </a:r>
        </a:p>
      </dsp:txBody>
      <dsp:txXfrm rot="10800000">
        <a:off x="0" y="1491653"/>
        <a:ext cx="7225074" cy="978318"/>
      </dsp:txXfrm>
    </dsp:sp>
    <dsp:sp modelId="{5AA1C1C3-6E10-4E48-9112-B4EAA4EF8CA3}">
      <dsp:nvSpPr>
        <dsp:cNvPr id="0" name=""/>
        <dsp:cNvSpPr/>
      </dsp:nvSpPr>
      <dsp:spPr>
        <a:xfrm rot="10800000">
          <a:off x="0" y="700"/>
          <a:ext cx="7225074" cy="1505637"/>
        </a:xfrm>
        <a:prstGeom prst="upArrowCallou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b="0" i="0" u="none" strike="noStrike" kern="1200" cap="none" baseline="0" noProof="0" dirty="0"/>
            <a:t>Si fillim pacientit I injektohet gjurmuesi I cili konsumohet nga qelizat kancerogjene , nga e cila clirohen ngarkesa pozitive </a:t>
          </a:r>
          <a:r>
            <a:rPr lang="en-US" sz="1800" b="0" i="0" u="none" strike="noStrike" kern="1200" cap="none" baseline="0" noProof="0" dirty="0">
              <a:latin typeface="Constantia"/>
            </a:rPr>
            <a:t>të</a:t>
          </a:r>
          <a:r>
            <a:rPr lang="en-US" sz="1800" b="0" i="0" u="none" strike="noStrike" kern="1200" cap="none" baseline="0" noProof="0" dirty="0"/>
            <a:t> quajtura pozitrone</a:t>
          </a:r>
          <a:r>
            <a:rPr lang="en-US" sz="1800" b="0" i="0" u="none" strike="noStrike" kern="1200" cap="none" baseline="0" noProof="0" dirty="0">
              <a:latin typeface="Gill Sans MT" panose="020B0502020104020203"/>
            </a:rPr>
            <a:t>.</a:t>
          </a:r>
          <a:endParaRPr lang="en-ZA" sz="1800" b="0" i="0" u="none" strike="noStrike" kern="1200" cap="none" baseline="0" noProof="0" dirty="0"/>
        </a:p>
      </dsp:txBody>
      <dsp:txXfrm rot="10800000">
        <a:off x="0" y="700"/>
        <a:ext cx="7225074" cy="9783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20A61-7FD6-487D-92CC-9C65C26CD00D}">
      <dsp:nvSpPr>
        <dsp:cNvPr id="0" name=""/>
        <dsp:cNvSpPr/>
      </dsp:nvSpPr>
      <dsp:spPr>
        <a:xfrm>
          <a:off x="0" y="764950"/>
          <a:ext cx="3409782" cy="772200"/>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Kolimatori</a:t>
          </a:r>
        </a:p>
      </dsp:txBody>
      <dsp:txXfrm>
        <a:off x="37696" y="802646"/>
        <a:ext cx="3334390" cy="696808"/>
      </dsp:txXfrm>
    </dsp:sp>
    <dsp:sp modelId="{A54D8049-B9E2-4934-887A-1AC89160E64B}">
      <dsp:nvSpPr>
        <dsp:cNvPr id="0" name=""/>
        <dsp:cNvSpPr/>
      </dsp:nvSpPr>
      <dsp:spPr>
        <a:xfrm>
          <a:off x="0" y="1632191"/>
          <a:ext cx="3409782" cy="772200"/>
        </a:xfrm>
        <a:prstGeom prst="roundRect">
          <a:avLst/>
        </a:prstGeom>
        <a:solidFill>
          <a:schemeClr val="accent2">
            <a:hueOff val="-305854"/>
            <a:satOff val="16268"/>
            <a:lumOff val="470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Kristali shintilues</a:t>
          </a:r>
        </a:p>
      </dsp:txBody>
      <dsp:txXfrm>
        <a:off x="37696" y="1669887"/>
        <a:ext cx="3334390" cy="696808"/>
      </dsp:txXfrm>
    </dsp:sp>
    <dsp:sp modelId="{5BE3861E-3016-49DA-B6D9-8CD7C3BC01E4}">
      <dsp:nvSpPr>
        <dsp:cNvPr id="0" name=""/>
        <dsp:cNvSpPr/>
      </dsp:nvSpPr>
      <dsp:spPr>
        <a:xfrm>
          <a:off x="0" y="2499430"/>
          <a:ext cx="3409782" cy="772200"/>
        </a:xfrm>
        <a:prstGeom prst="roundRect">
          <a:avLst/>
        </a:prstGeom>
        <a:solidFill>
          <a:schemeClr val="accent2">
            <a:hueOff val="-611709"/>
            <a:satOff val="32535"/>
            <a:lumOff val="941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Fotomultiplikatori</a:t>
          </a:r>
        </a:p>
      </dsp:txBody>
      <dsp:txXfrm>
        <a:off x="37696" y="2537126"/>
        <a:ext cx="3334390" cy="69680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2/2/2021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2/2/2021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2/2/2021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2/2/2021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e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160;https:/www.youtube.com/watch?v=qTJutehXl1c&amp;t=310s" TargetMode="External"/><Relationship Id="rId2" Type="http://schemas.openxmlformats.org/officeDocument/2006/relationships/hyperlink" Target="https://www.youtube.com/watch?v=wE1EXWwrSLI" TargetMode="External"/><Relationship Id="rId1" Type="http://schemas.openxmlformats.org/officeDocument/2006/relationships/slideLayout" Target="../slideLayouts/slideLayout2.xml"/><Relationship Id="rId5" Type="http://schemas.openxmlformats.org/officeDocument/2006/relationships/hyperlink" Target="https://www.youtube.com/watch?v=eEcfZsoPnKI" TargetMode="External"/><Relationship Id="rId4" Type="http://schemas.openxmlformats.org/officeDocument/2006/relationships/hyperlink" Target="https://www.youtube.com/watch?v=5Zu3ZdEvz8M&amp;t=112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708049"/>
            <a:ext cx="12191980" cy="4030684"/>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704492"/>
            <a:ext cx="10993549" cy="2807432"/>
          </a:xfrm>
        </p:spPr>
        <p:txBody>
          <a:bodyPr>
            <a:noAutofit/>
          </a:bodyPr>
          <a:lstStyle/>
          <a:p>
            <a:br>
              <a:rPr lang="en-US" sz="2400" dirty="0">
                <a:solidFill>
                  <a:schemeClr val="bg1">
                    <a:lumMod val="95000"/>
                  </a:schemeClr>
                </a:solidFill>
                <a:latin typeface="Franklin Gothic Medium"/>
              </a:rPr>
            </a:br>
            <a:br>
              <a:rPr lang="en-US" sz="2400" dirty="0">
                <a:latin typeface="Franklin Gothic Medium"/>
              </a:rPr>
            </a:br>
            <a:br>
              <a:rPr lang="en-US" sz="2400" dirty="0">
                <a:latin typeface="Franklin Gothic Medium"/>
              </a:rPr>
            </a:br>
            <a:r>
              <a:rPr lang="en-US" sz="2400">
                <a:solidFill>
                  <a:schemeClr val="bg1">
                    <a:lumMod val="95000"/>
                  </a:schemeClr>
                </a:solidFill>
                <a:latin typeface="Franklin Gothic Medium"/>
              </a:rPr>
              <a:t>DETYRE KURSI</a:t>
            </a:r>
            <a:br>
              <a:rPr lang="en-US" sz="1800" dirty="0"/>
            </a:br>
            <a:br>
              <a:rPr lang="en-US" sz="1600" dirty="0">
                <a:solidFill>
                  <a:schemeClr val="bg1"/>
                </a:solidFill>
              </a:rPr>
            </a:br>
            <a:r>
              <a:rPr lang="en-US" sz="1600">
                <a:solidFill>
                  <a:schemeClr val="bg1">
                    <a:lumMod val="95000"/>
                  </a:schemeClr>
                </a:solidFill>
                <a:latin typeface="Franklin Gothic Medium"/>
              </a:rPr>
              <a:t>Lenda</a:t>
            </a:r>
            <a:r>
              <a:rPr lang="en-US" sz="1600">
                <a:solidFill>
                  <a:schemeClr val="bg1">
                    <a:lumMod val="95000"/>
                  </a:schemeClr>
                </a:solidFill>
              </a:rPr>
              <a:t> :</a:t>
            </a:r>
            <a:r>
              <a:rPr lang="en-US" sz="1600">
                <a:solidFill>
                  <a:schemeClr val="bg1">
                    <a:lumMod val="95000"/>
                  </a:schemeClr>
                </a:solidFill>
                <a:latin typeface="Constantia"/>
              </a:rPr>
              <a:t> elektronika e sistemeve te programueshme  </a:t>
            </a:r>
            <a:r>
              <a:rPr lang="en-US" sz="1600" dirty="0">
                <a:solidFill>
                  <a:schemeClr val="bg1">
                    <a:lumMod val="95000"/>
                  </a:schemeClr>
                </a:solidFill>
              </a:rPr>
              <a:t>                                                                                              </a:t>
            </a:r>
            <a:br>
              <a:rPr lang="en-US" sz="1600" dirty="0"/>
            </a:br>
            <a:r>
              <a:rPr lang="en-US" sz="1600">
                <a:solidFill>
                  <a:schemeClr val="bg1">
                    <a:lumMod val="95000"/>
                  </a:schemeClr>
                </a:solidFill>
              </a:rPr>
              <a:t>tema :</a:t>
            </a:r>
            <a:r>
              <a:rPr lang="en-US" sz="1600">
                <a:solidFill>
                  <a:srgbClr val="FFFFFF"/>
                </a:solidFill>
                <a:ea typeface="+mj-lt"/>
                <a:cs typeface="+mj-lt"/>
              </a:rPr>
              <a:t>APLIKIMI I SENSORËVE OPTIKË NË MJEKSINË NUKLEARE PËR  DETEKTIMIN E RREZEVE GAMA NË </a:t>
            </a:r>
            <a:r>
              <a:rPr lang="en-US" sz="1600" err="1">
                <a:solidFill>
                  <a:srgbClr val="FFFFFF"/>
                </a:solidFill>
                <a:ea typeface="+mj-lt"/>
                <a:cs typeface="+mj-lt"/>
              </a:rPr>
              <a:t>RADIOgrafi</a:t>
            </a:r>
            <a:endParaRPr lang="en-US" sz="1600" err="1">
              <a:ea typeface="+mj-lt"/>
              <a:cs typeface="+mj-lt"/>
            </a:endParaRPr>
          </a:p>
          <a:p>
            <a:br>
              <a:rPr lang="en-US" sz="1600" dirty="0">
                <a:solidFill>
                  <a:schemeClr val="bg1"/>
                </a:solidFill>
              </a:rPr>
            </a:br>
            <a:br>
              <a:rPr lang="en-US" sz="1600" dirty="0">
                <a:solidFill>
                  <a:schemeClr val="bg1"/>
                </a:solidFill>
              </a:rPr>
            </a:br>
            <a:br>
              <a:rPr lang="en-US" sz="1600" dirty="0">
                <a:solidFill>
                  <a:schemeClr val="bg1"/>
                </a:solidFill>
              </a:rPr>
            </a:br>
            <a:r>
              <a:rPr lang="en-US" sz="1600" dirty="0" err="1">
                <a:solidFill>
                  <a:schemeClr val="bg1">
                    <a:lumMod val="95000"/>
                  </a:schemeClr>
                </a:solidFill>
              </a:rPr>
              <a:t>dega</a:t>
            </a:r>
            <a:r>
              <a:rPr lang="en-US" sz="1600" dirty="0">
                <a:solidFill>
                  <a:schemeClr val="bg1">
                    <a:lumMod val="95000"/>
                  </a:schemeClr>
                </a:solidFill>
              </a:rPr>
              <a:t>: </a:t>
            </a:r>
            <a:r>
              <a:rPr lang="en-US" sz="1600" dirty="0" err="1">
                <a:solidFill>
                  <a:schemeClr val="bg1">
                    <a:lumMod val="95000"/>
                  </a:schemeClr>
                </a:solidFill>
              </a:rPr>
              <a:t>inxhinieri</a:t>
            </a:r>
            <a:r>
              <a:rPr lang="en-US" sz="1600" dirty="0">
                <a:solidFill>
                  <a:schemeClr val="bg1">
                    <a:lumMod val="95000"/>
                  </a:schemeClr>
                </a:solidFill>
              </a:rPr>
              <a:t> </a:t>
            </a:r>
            <a:r>
              <a:rPr lang="en-US" sz="1600" dirty="0" err="1">
                <a:solidFill>
                  <a:schemeClr val="bg1">
                    <a:lumMod val="95000"/>
                  </a:schemeClr>
                </a:solidFill>
              </a:rPr>
              <a:t>mekatronike</a:t>
            </a:r>
            <a:r>
              <a:rPr lang="en-US" sz="1600" dirty="0"/>
              <a:t> </a:t>
            </a:r>
            <a:br>
              <a:rPr lang="en-US" sz="1600" dirty="0"/>
            </a:br>
            <a:br>
              <a:rPr lang="en-US" sz="1600" dirty="0"/>
            </a:br>
            <a:endParaRPr lang="en-US" sz="160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4518341"/>
            <a:ext cx="10993546" cy="1433727"/>
          </a:xfrm>
        </p:spPr>
        <p:txBody>
          <a:bodyPr>
            <a:normAutofit fontScale="92500"/>
          </a:bodyPr>
          <a:lstStyle/>
          <a:p>
            <a:endParaRPr lang="en-US" dirty="0">
              <a:solidFill>
                <a:srgbClr val="7CEBFF"/>
              </a:solidFill>
            </a:endParaRPr>
          </a:p>
          <a:p>
            <a:endParaRPr lang="en-US" dirty="0">
              <a:solidFill>
                <a:srgbClr val="7CEBFF"/>
              </a:solidFill>
            </a:endParaRPr>
          </a:p>
          <a:p>
            <a:r>
              <a:rPr lang="en-US" sz="2400" err="1">
                <a:solidFill>
                  <a:srgbClr val="7CEBFF"/>
                </a:solidFill>
              </a:rPr>
              <a:t>Punoi</a:t>
            </a:r>
            <a:r>
              <a:rPr lang="en-US" sz="2400" dirty="0">
                <a:solidFill>
                  <a:srgbClr val="7CEBFF"/>
                </a:solidFill>
              </a:rPr>
              <a:t> : </a:t>
            </a:r>
            <a:r>
              <a:rPr lang="en-US" sz="2400" err="1">
                <a:solidFill>
                  <a:srgbClr val="7CEBFF"/>
                </a:solidFill>
              </a:rPr>
              <a:t>klea</a:t>
            </a:r>
            <a:r>
              <a:rPr lang="en-US" sz="2400" dirty="0">
                <a:solidFill>
                  <a:srgbClr val="7CEBFF"/>
                </a:solidFill>
              </a:rPr>
              <a:t> </a:t>
            </a:r>
            <a:r>
              <a:rPr lang="en-US" sz="2400" err="1">
                <a:solidFill>
                  <a:srgbClr val="7CEBFF"/>
                </a:solidFill>
              </a:rPr>
              <a:t>sinanaj</a:t>
            </a:r>
            <a:r>
              <a:rPr lang="en-US" sz="1800" dirty="0">
                <a:solidFill>
                  <a:srgbClr val="7CEBFF"/>
                </a:solidFill>
              </a:rPr>
              <a:t> </a:t>
            </a:r>
            <a:r>
              <a:rPr lang="en-US" dirty="0">
                <a:solidFill>
                  <a:srgbClr val="7CEBFF"/>
                </a:solidFill>
              </a:rPr>
              <a:t>                                                                              </a:t>
            </a:r>
            <a:r>
              <a:rPr lang="en-US" sz="2400" err="1">
                <a:solidFill>
                  <a:srgbClr val="7CEBFF"/>
                </a:solidFill>
              </a:rPr>
              <a:t>pranoi</a:t>
            </a:r>
            <a:r>
              <a:rPr lang="en-US" sz="2400">
                <a:solidFill>
                  <a:srgbClr val="7CEBFF"/>
                </a:solidFill>
              </a:rPr>
              <a:t> : dr.elvis kerenxhi</a:t>
            </a:r>
            <a:endParaRPr lang="en-US" sz="2400" dirty="0"/>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27">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129">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131">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133">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44" name="Rectangle 135">
            <a:extLst>
              <a:ext uri="{FF2B5EF4-FFF2-40B4-BE49-F238E27FC236}">
                <a16:creationId xmlns:a16="http://schemas.microsoft.com/office/drawing/2014/main" id="{325A0672-A00B-4963-A6A1-170BBE229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7225075" cy="1013800"/>
          </a:xfrm>
        </p:spPr>
        <p:txBody>
          <a:bodyPr vert="horz" lIns="91440" tIns="45720" rIns="91440" bIns="45720" rtlCol="0" anchor="b">
            <a:normAutofit/>
          </a:bodyPr>
          <a:lstStyle/>
          <a:p>
            <a:r>
              <a:rPr lang="en-US">
                <a:solidFill>
                  <a:schemeClr val="accent1"/>
                </a:solidFill>
              </a:rPr>
              <a:t>Radiografia me anË tË Spect</a:t>
            </a:r>
          </a:p>
        </p:txBody>
      </p:sp>
      <p:grpSp>
        <p:nvGrpSpPr>
          <p:cNvPr id="145" name="Group 137">
            <a:extLst>
              <a:ext uri="{FF2B5EF4-FFF2-40B4-BE49-F238E27FC236}">
                <a16:creationId xmlns:a16="http://schemas.microsoft.com/office/drawing/2014/main" id="{E8923A14-6C7A-45FB-A5F1-2D27670256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39" name="Rectangle 138">
              <a:extLst>
                <a:ext uri="{FF2B5EF4-FFF2-40B4-BE49-F238E27FC236}">
                  <a16:creationId xmlns:a16="http://schemas.microsoft.com/office/drawing/2014/main" id="{227738C0-CF5C-4616-B33E-C988DE11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139">
              <a:extLst>
                <a:ext uri="{FF2B5EF4-FFF2-40B4-BE49-F238E27FC236}">
                  <a16:creationId xmlns:a16="http://schemas.microsoft.com/office/drawing/2014/main" id="{784B4E1F-1F78-4844-B851-9410BA477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4B4AE0E5-28A2-4386-BC9B-71ABF5238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54" name="Picture 54" descr="A picture containing clock&#10;&#10;Description generated with very high confidence">
            <a:extLst>
              <a:ext uri="{FF2B5EF4-FFF2-40B4-BE49-F238E27FC236}">
                <a16:creationId xmlns:a16="http://schemas.microsoft.com/office/drawing/2014/main" id="{72D13203-43B1-484D-89DE-10A22C986AFF}"/>
              </a:ext>
            </a:extLst>
          </p:cNvPr>
          <p:cNvPicPr>
            <a:picLocks noGrp="1" noChangeAspect="1"/>
          </p:cNvPicPr>
          <p:nvPr>
            <p:ph sz="half" idx="2"/>
          </p:nvPr>
        </p:nvPicPr>
        <p:blipFill rotWithShape="1">
          <a:blip r:embed="rId3"/>
          <a:srcRect r="-3" b="1644"/>
          <a:stretch/>
        </p:blipFill>
        <p:spPr>
          <a:xfrm>
            <a:off x="8042147" y="600075"/>
            <a:ext cx="3695828" cy="5792788"/>
          </a:xfrm>
          <a:prstGeom prst="rect">
            <a:avLst/>
          </a:prstGeom>
        </p:spPr>
      </p:pic>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sz="half" idx="1"/>
            <p:extLst>
              <p:ext uri="{D42A27DB-BD31-4B8C-83A1-F6EECF244321}">
                <p14:modId xmlns:p14="http://schemas.microsoft.com/office/powerpoint/2010/main" val="1206403079"/>
              </p:ext>
            </p:extLst>
          </p:nvPr>
        </p:nvGraphicFramePr>
        <p:xfrm>
          <a:off x="581194" y="1896533"/>
          <a:ext cx="7225074" cy="39622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0334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41">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43">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45">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47">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1" name="Rectangle 4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5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FAB04C5-D9C2-4080-A634-8228C7DFBC5A}"/>
              </a:ext>
            </a:extLst>
          </p:cNvPr>
          <p:cNvSpPr>
            <a:spLocks noGrp="1"/>
          </p:cNvSpPr>
          <p:nvPr>
            <p:ph type="title"/>
          </p:nvPr>
        </p:nvSpPr>
        <p:spPr>
          <a:xfrm>
            <a:off x="601255" y="702156"/>
            <a:ext cx="3409783" cy="1013800"/>
          </a:xfrm>
        </p:spPr>
        <p:txBody>
          <a:bodyPr vert="horz" lIns="91440" tIns="45720" rIns="91440" bIns="45720" rtlCol="0" anchor="b">
            <a:normAutofit/>
          </a:bodyPr>
          <a:lstStyle/>
          <a:p>
            <a:r>
              <a:rPr lang="en-US" sz="2000">
                <a:latin typeface="Constantia"/>
              </a:rPr>
              <a:t>NDËRTIMI I BLLOKUT TË </a:t>
            </a:r>
            <a:br>
              <a:rPr lang="en-US" sz="2000" dirty="0">
                <a:latin typeface="Constantia"/>
              </a:rPr>
            </a:br>
            <a:r>
              <a:rPr lang="en-US" sz="2000">
                <a:latin typeface="Constantia"/>
              </a:rPr>
              <a:t> DETEKTIMIT</a:t>
            </a:r>
          </a:p>
        </p:txBody>
      </p:sp>
      <p:pic>
        <p:nvPicPr>
          <p:cNvPr id="37" name="Picture 37" descr="A screenshot of a cell phone&#10;&#10;Description generated with very high confidence">
            <a:extLst>
              <a:ext uri="{FF2B5EF4-FFF2-40B4-BE49-F238E27FC236}">
                <a16:creationId xmlns:a16="http://schemas.microsoft.com/office/drawing/2014/main" id="{DA84B194-1A8B-4EF6-95DC-D77015C5E850}"/>
              </a:ext>
            </a:extLst>
          </p:cNvPr>
          <p:cNvPicPr>
            <a:picLocks noGrp="1" noChangeAspect="1"/>
          </p:cNvPicPr>
          <p:nvPr>
            <p:ph sz="half" idx="2"/>
          </p:nvPr>
        </p:nvPicPr>
        <p:blipFill>
          <a:blip r:embed="rId2"/>
          <a:stretch>
            <a:fillRect/>
          </a:stretch>
        </p:blipFill>
        <p:spPr>
          <a:xfrm>
            <a:off x="4475221" y="1398393"/>
            <a:ext cx="7108044" cy="4743201"/>
          </a:xfrm>
          <a:prstGeom prst="rect">
            <a:avLst/>
          </a:prstGeom>
        </p:spPr>
      </p:pic>
      <p:graphicFrame>
        <p:nvGraphicFramePr>
          <p:cNvPr id="5" name="Content Placeholder 2">
            <a:extLst>
              <a:ext uri="{FF2B5EF4-FFF2-40B4-BE49-F238E27FC236}">
                <a16:creationId xmlns:a16="http://schemas.microsoft.com/office/drawing/2014/main" id="{089E8BC6-217B-4878-89BC-AC1363EB95B5}"/>
              </a:ext>
            </a:extLst>
          </p:cNvPr>
          <p:cNvGraphicFramePr>
            <a:graphicFrameLocks noGrp="1"/>
          </p:cNvGraphicFramePr>
          <p:nvPr>
            <p:ph sz="half" idx="1"/>
            <p:extLst>
              <p:ext uri="{D42A27DB-BD31-4B8C-83A1-F6EECF244321}">
                <p14:modId xmlns:p14="http://schemas.microsoft.com/office/powerpoint/2010/main" val="2616401176"/>
              </p:ext>
            </p:extLst>
          </p:nvPr>
        </p:nvGraphicFramePr>
        <p:xfrm>
          <a:off x="601255" y="1964168"/>
          <a:ext cx="3409782" cy="4036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083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46">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48">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0">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2">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641489-0440-4B22-8D15-A0142D167476}"/>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a:t>KOLIMATORI</a:t>
            </a:r>
          </a:p>
          <a:p>
            <a:endParaRPr lang="en-US" dirty="0"/>
          </a:p>
        </p:txBody>
      </p:sp>
      <p:sp>
        <p:nvSpPr>
          <p:cNvPr id="3" name="Content Placeholder 2">
            <a:extLst>
              <a:ext uri="{FF2B5EF4-FFF2-40B4-BE49-F238E27FC236}">
                <a16:creationId xmlns:a16="http://schemas.microsoft.com/office/drawing/2014/main" id="{4DF4EE73-8954-4B4B-8412-26686E90BF3E}"/>
              </a:ext>
            </a:extLst>
          </p:cNvPr>
          <p:cNvSpPr>
            <a:spLocks noGrp="1"/>
          </p:cNvSpPr>
          <p:nvPr>
            <p:ph sz="half" idx="1"/>
          </p:nvPr>
        </p:nvSpPr>
        <p:spPr>
          <a:xfrm>
            <a:off x="581192" y="2180496"/>
            <a:ext cx="7225075" cy="3678303"/>
          </a:xfrm>
        </p:spPr>
        <p:txBody>
          <a:bodyPr vert="horz" lIns="91440" tIns="45720" rIns="91440" bIns="45720" rtlCol="0" anchor="ctr">
            <a:normAutofit/>
          </a:bodyPr>
          <a:lstStyle/>
          <a:p>
            <a:pPr marL="0" indent="0" algn="ctr">
              <a:buNone/>
            </a:pP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Kolimatori</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është</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nj</a:t>
            </a:r>
            <a:r>
              <a:rPr lang="en-US" dirty="0" err="1">
                <a:ea typeface="+mn-lt"/>
                <a:cs typeface="+mn-lt"/>
              </a:rPr>
              <a:t>ë</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paisje</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në</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formën</a:t>
            </a:r>
            <a:r>
              <a:rPr lang="en-US" dirty="0">
                <a:solidFill>
                  <a:schemeClr val="tx1">
                    <a:lumMod val="65000"/>
                    <a:lumOff val="35000"/>
                  </a:schemeClr>
                </a:solidFill>
                <a:latin typeface="Constantia"/>
              </a:rPr>
              <a:t> e  </a:t>
            </a:r>
            <a:r>
              <a:rPr lang="en-US" dirty="0" err="1">
                <a:solidFill>
                  <a:schemeClr val="tx1">
                    <a:lumMod val="65000"/>
                    <a:lumOff val="35000"/>
                  </a:schemeClr>
                </a:solidFill>
                <a:latin typeface="Constantia"/>
              </a:rPr>
              <a:t>hojeve</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te</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bletës</a:t>
            </a:r>
            <a:r>
              <a:rPr lang="en-US" dirty="0">
                <a:solidFill>
                  <a:schemeClr val="tx1">
                    <a:lumMod val="65000"/>
                    <a:lumOff val="35000"/>
                  </a:schemeClr>
                </a:solidFill>
                <a:latin typeface="Constantia"/>
              </a:rPr>
              <a:t> , e </a:t>
            </a:r>
            <a:r>
              <a:rPr lang="en-US" dirty="0" err="1">
                <a:solidFill>
                  <a:schemeClr val="tx1">
                    <a:lumMod val="65000"/>
                    <a:lumOff val="35000"/>
                  </a:schemeClr>
                </a:solidFill>
                <a:latin typeface="Constantia"/>
              </a:rPr>
              <a:t>cila</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lejon</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kalimin</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vetëm</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t</a:t>
            </a:r>
            <a:r>
              <a:rPr lang="en-US" dirty="0" err="1">
                <a:solidFill>
                  <a:schemeClr val="tx1">
                    <a:lumMod val="65000"/>
                    <a:lumOff val="35000"/>
                  </a:schemeClr>
                </a:solidFill>
                <a:latin typeface="Constantia"/>
                <a:ea typeface="+mn-lt"/>
                <a:cs typeface="+mn-lt"/>
              </a:rPr>
              <a:t>ë</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rrezeve</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gama</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t</a:t>
            </a:r>
            <a:r>
              <a:rPr lang="en-US" dirty="0" err="1">
                <a:solidFill>
                  <a:schemeClr val="tx1">
                    <a:lumMod val="65000"/>
                    <a:lumOff val="35000"/>
                  </a:schemeClr>
                </a:solidFill>
                <a:latin typeface="Constantia"/>
                <a:ea typeface="+mn-lt"/>
                <a:cs typeface="+mn-lt"/>
              </a:rPr>
              <a:t>ë</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cilat</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janë</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paralele</a:t>
            </a:r>
            <a:r>
              <a:rPr lang="en-US" dirty="0">
                <a:solidFill>
                  <a:schemeClr val="tx1">
                    <a:lumMod val="65000"/>
                    <a:lumOff val="35000"/>
                  </a:schemeClr>
                </a:solidFill>
                <a:latin typeface="Constantia"/>
              </a:rPr>
              <a:t> me </a:t>
            </a:r>
            <a:r>
              <a:rPr lang="en-US" dirty="0" err="1">
                <a:solidFill>
                  <a:schemeClr val="tx1">
                    <a:lumMod val="65000"/>
                    <a:lumOff val="35000"/>
                  </a:schemeClr>
                </a:solidFill>
                <a:latin typeface="Constantia"/>
              </a:rPr>
              <a:t>septën,dhe</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absorbon</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rrezet</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t</a:t>
            </a:r>
            <a:r>
              <a:rPr lang="en-US" dirty="0" err="1">
                <a:solidFill>
                  <a:schemeClr val="tx1">
                    <a:lumMod val="65000"/>
                    <a:lumOff val="35000"/>
                  </a:schemeClr>
                </a:solidFill>
                <a:latin typeface="Constantia"/>
                <a:ea typeface="+mn-lt"/>
                <a:cs typeface="+mn-lt"/>
              </a:rPr>
              <a:t>ë</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cilat</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godasin</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septën</a:t>
            </a:r>
            <a:r>
              <a:rPr lang="en-US" dirty="0">
                <a:solidFill>
                  <a:schemeClr val="tx1">
                    <a:lumMod val="65000"/>
                    <a:lumOff val="35000"/>
                  </a:schemeClr>
                </a:solidFill>
                <a:latin typeface="Constantia"/>
              </a:rPr>
              <a:t> me </a:t>
            </a:r>
            <a:r>
              <a:rPr lang="en-US" dirty="0" err="1">
                <a:solidFill>
                  <a:schemeClr val="tx1">
                    <a:lumMod val="65000"/>
                    <a:lumOff val="35000"/>
                  </a:schemeClr>
                </a:solidFill>
                <a:latin typeface="Constantia"/>
              </a:rPr>
              <a:t>nj</a:t>
            </a:r>
            <a:r>
              <a:rPr lang="en-US" dirty="0" err="1">
                <a:solidFill>
                  <a:schemeClr val="tx1">
                    <a:lumMod val="65000"/>
                    <a:lumOff val="35000"/>
                  </a:schemeClr>
                </a:solidFill>
                <a:latin typeface="Constantia"/>
                <a:ea typeface="+mn-lt"/>
                <a:cs typeface="+mn-lt"/>
              </a:rPr>
              <a:t>ë</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kënd</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te</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caktuar</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në</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hapsirat</a:t>
            </a:r>
            <a:r>
              <a:rPr lang="en-US" dirty="0">
                <a:solidFill>
                  <a:schemeClr val="tx1">
                    <a:lumMod val="65000"/>
                    <a:lumOff val="35000"/>
                  </a:schemeClr>
                </a:solidFill>
                <a:latin typeface="Constantia"/>
              </a:rPr>
              <a:t> midis </a:t>
            </a:r>
            <a:r>
              <a:rPr lang="en-US" dirty="0" err="1">
                <a:solidFill>
                  <a:schemeClr val="tx1">
                    <a:lumMod val="65000"/>
                    <a:lumOff val="35000"/>
                  </a:schemeClr>
                </a:solidFill>
                <a:latin typeface="Constantia"/>
              </a:rPr>
              <a:t>septave</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Kjo</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gjë</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ndosh</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pasi</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goditja</a:t>
            </a:r>
            <a:r>
              <a:rPr lang="en-US" dirty="0">
                <a:solidFill>
                  <a:schemeClr val="tx1">
                    <a:lumMod val="65000"/>
                    <a:lumOff val="35000"/>
                  </a:schemeClr>
                </a:solidFill>
                <a:latin typeface="Constantia"/>
              </a:rPr>
              <a:t> me </a:t>
            </a:r>
            <a:r>
              <a:rPr lang="en-US" dirty="0" err="1">
                <a:solidFill>
                  <a:schemeClr val="tx1">
                    <a:lumMod val="65000"/>
                    <a:lumOff val="35000"/>
                  </a:schemeClr>
                </a:solidFill>
                <a:latin typeface="Constantia"/>
              </a:rPr>
              <a:t>një</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kënd</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të</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cfar</a:t>
            </a:r>
            <a:r>
              <a:rPr lang="en-US" dirty="0" err="1">
                <a:ea typeface="+mn-lt"/>
                <a:cs typeface="+mn-lt"/>
              </a:rPr>
              <a:t>ë</a:t>
            </a:r>
            <a:r>
              <a:rPr lang="en-US" dirty="0" err="1">
                <a:solidFill>
                  <a:schemeClr val="tx1">
                    <a:lumMod val="65000"/>
                    <a:lumOff val="35000"/>
                  </a:schemeClr>
                </a:solidFill>
                <a:latin typeface="Constantia"/>
                <a:ea typeface="+mn-lt"/>
                <a:cs typeface="+mn-lt"/>
              </a:rPr>
              <a:t>-d</a:t>
            </a:r>
            <a:r>
              <a:rPr lang="en-US" dirty="0" err="1">
                <a:solidFill>
                  <a:schemeClr val="tx1">
                    <a:lumMod val="65000"/>
                    <a:lumOff val="35000"/>
                  </a:schemeClr>
                </a:solidFill>
                <a:latin typeface="Constantia"/>
              </a:rPr>
              <a:t>oshëm</a:t>
            </a:r>
            <a:r>
              <a:rPr lang="en-US" dirty="0">
                <a:solidFill>
                  <a:schemeClr val="tx1">
                    <a:lumMod val="65000"/>
                    <a:lumOff val="35000"/>
                  </a:schemeClr>
                </a:solidFill>
                <a:latin typeface="Constantia"/>
              </a:rPr>
              <a:t> do </a:t>
            </a:r>
            <a:r>
              <a:rPr lang="en-US" dirty="0" err="1">
                <a:solidFill>
                  <a:schemeClr val="tx1">
                    <a:lumMod val="65000"/>
                    <a:lumOff val="35000"/>
                  </a:schemeClr>
                </a:solidFill>
                <a:latin typeface="Constantia"/>
              </a:rPr>
              <a:t>te</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bënte</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te</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pamundur</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lokacionin</a:t>
            </a:r>
            <a:r>
              <a:rPr lang="en-US" dirty="0">
                <a:solidFill>
                  <a:schemeClr val="tx1">
                    <a:lumMod val="65000"/>
                    <a:lumOff val="35000"/>
                  </a:schemeClr>
                </a:solidFill>
                <a:latin typeface="Constantia"/>
              </a:rPr>
              <a:t> e </a:t>
            </a:r>
            <a:r>
              <a:rPr lang="en-US" dirty="0" err="1">
                <a:solidFill>
                  <a:schemeClr val="tx1">
                    <a:lumMod val="65000"/>
                    <a:lumOff val="35000"/>
                  </a:schemeClr>
                </a:solidFill>
                <a:latin typeface="Constantia"/>
              </a:rPr>
              <a:t>ardhjes</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së</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kësaj</a:t>
            </a:r>
            <a:r>
              <a:rPr lang="en-US" dirty="0">
                <a:solidFill>
                  <a:schemeClr val="tx1">
                    <a:lumMod val="65000"/>
                    <a:lumOff val="35000"/>
                  </a:schemeClr>
                </a:solidFill>
                <a:latin typeface="Constantia"/>
              </a:rPr>
              <a:t> </a:t>
            </a:r>
            <a:r>
              <a:rPr lang="en-US" dirty="0" err="1">
                <a:solidFill>
                  <a:schemeClr val="tx1">
                    <a:lumMod val="65000"/>
                    <a:lumOff val="35000"/>
                  </a:schemeClr>
                </a:solidFill>
                <a:latin typeface="Constantia"/>
              </a:rPr>
              <a:t>rreze</a:t>
            </a:r>
            <a:r>
              <a:rPr lang="en-US" dirty="0">
                <a:solidFill>
                  <a:schemeClr val="tx1">
                    <a:lumMod val="65000"/>
                    <a:lumOff val="35000"/>
                  </a:schemeClr>
                </a:solidFill>
                <a:latin typeface="Constantia"/>
              </a:rPr>
              <a:t>.</a:t>
            </a:r>
            <a:endParaRPr lang="en-US" dirty="0">
              <a:solidFill>
                <a:schemeClr val="tx1">
                  <a:lumMod val="65000"/>
                  <a:lumOff val="35000"/>
                </a:schemeClr>
              </a:solidFill>
            </a:endParaRPr>
          </a:p>
          <a:p>
            <a:pPr marL="305435" indent="-305435"/>
            <a:endParaRPr lang="en-US" dirty="0"/>
          </a:p>
          <a:p>
            <a:pPr marL="305435" indent="-305435"/>
            <a:endParaRPr lang="en-US" dirty="0"/>
          </a:p>
        </p:txBody>
      </p:sp>
      <p:pic>
        <p:nvPicPr>
          <p:cNvPr id="42" name="Picture 42" descr="A close up of text on a white background&#10;&#10;Description generated with high confidence">
            <a:extLst>
              <a:ext uri="{FF2B5EF4-FFF2-40B4-BE49-F238E27FC236}">
                <a16:creationId xmlns:a16="http://schemas.microsoft.com/office/drawing/2014/main" id="{4829C40B-CA20-4502-965E-6C70AF309EDF}"/>
              </a:ext>
            </a:extLst>
          </p:cNvPr>
          <p:cNvPicPr>
            <a:picLocks noGrp="1" noChangeAspect="1"/>
          </p:cNvPicPr>
          <p:nvPr>
            <p:ph sz="half" idx="2"/>
          </p:nvPr>
        </p:nvPicPr>
        <p:blipFill rotWithShape="1">
          <a:blip r:embed="rId2"/>
          <a:srcRect l="5867" r="8450" b="-1"/>
          <a:stretch/>
        </p:blipFill>
        <p:spPr>
          <a:xfrm>
            <a:off x="8066176" y="2230567"/>
            <a:ext cx="3683001" cy="4504267"/>
          </a:xfrm>
          <a:prstGeom prst="rect">
            <a:avLst/>
          </a:prstGeom>
        </p:spPr>
      </p:pic>
    </p:spTree>
    <p:extLst>
      <p:ext uri="{BB962C8B-B14F-4D97-AF65-F5344CB8AC3E}">
        <p14:creationId xmlns:p14="http://schemas.microsoft.com/office/powerpoint/2010/main" val="1064161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1B0F98F-751C-4C14-B488-EA5AD937F14B}"/>
              </a:ext>
            </a:extLst>
          </p:cNvPr>
          <p:cNvSpPr>
            <a:spLocks noGrp="1"/>
          </p:cNvSpPr>
          <p:nvPr>
            <p:ph type="title"/>
          </p:nvPr>
        </p:nvSpPr>
        <p:spPr>
          <a:xfrm>
            <a:off x="601255" y="702156"/>
            <a:ext cx="3409783" cy="1013800"/>
          </a:xfrm>
        </p:spPr>
        <p:txBody>
          <a:bodyPr vert="horz" lIns="91440" tIns="45720" rIns="91440" bIns="45720" rtlCol="0" anchor="b">
            <a:normAutofit/>
          </a:bodyPr>
          <a:lstStyle/>
          <a:p>
            <a:pPr>
              <a:lnSpc>
                <a:spcPct val="90000"/>
              </a:lnSpc>
            </a:pPr>
            <a:br>
              <a:rPr lang="en-US" sz="2200"/>
            </a:br>
            <a:br>
              <a:rPr lang="en-US" sz="2200"/>
            </a:br>
            <a:r>
              <a:rPr lang="en-US" sz="2200"/>
              <a:t>KRISTALI SHINTILUES</a:t>
            </a:r>
          </a:p>
          <a:p>
            <a:pPr>
              <a:lnSpc>
                <a:spcPct val="90000"/>
              </a:lnSpc>
            </a:pPr>
            <a:endParaRPr lang="en-US" sz="2200"/>
          </a:p>
        </p:txBody>
      </p:sp>
      <p:sp>
        <p:nvSpPr>
          <p:cNvPr id="3" name="Content Placeholder 2">
            <a:extLst>
              <a:ext uri="{FF2B5EF4-FFF2-40B4-BE49-F238E27FC236}">
                <a16:creationId xmlns:a16="http://schemas.microsoft.com/office/drawing/2014/main" id="{A0B4FC4E-EA8A-4F42-BE30-72C584322924}"/>
              </a:ext>
            </a:extLst>
          </p:cNvPr>
          <p:cNvSpPr>
            <a:spLocks noGrp="1"/>
          </p:cNvSpPr>
          <p:nvPr>
            <p:ph sz="half" idx="1"/>
          </p:nvPr>
        </p:nvSpPr>
        <p:spPr>
          <a:xfrm>
            <a:off x="601255" y="1964168"/>
            <a:ext cx="3409782" cy="4036582"/>
          </a:xfrm>
        </p:spPr>
        <p:txBody>
          <a:bodyPr vert="horz" lIns="91440" tIns="45720" rIns="91440" bIns="45720" rtlCol="0" anchor="ctr">
            <a:normAutofit/>
          </a:bodyPr>
          <a:lstStyle/>
          <a:p>
            <a:pPr marL="305435" indent="-305435">
              <a:lnSpc>
                <a:spcPct val="90000"/>
              </a:lnSpc>
            </a:pPr>
            <a:r>
              <a:rPr lang="en-US">
                <a:solidFill>
                  <a:schemeClr val="bg1"/>
                </a:solidFill>
              </a:rPr>
              <a:t>Shintilimi si proces është emetimi I dritës kur materiali n</a:t>
            </a:r>
            <a:r>
              <a:rPr lang="en-US">
                <a:solidFill>
                  <a:schemeClr val="bg1"/>
                </a:solidFill>
                <a:ea typeface="+mn-lt"/>
                <a:cs typeface="+mn-lt"/>
              </a:rPr>
              <a:t>ë</a:t>
            </a:r>
            <a:r>
              <a:rPr lang="en-US">
                <a:solidFill>
                  <a:schemeClr val="bg1"/>
                </a:solidFill>
              </a:rPr>
              <a:t> kt</a:t>
            </a:r>
            <a:r>
              <a:rPr lang="en-US">
                <a:solidFill>
                  <a:schemeClr val="bg1"/>
                </a:solidFill>
                <a:ea typeface="+mn-lt"/>
                <a:cs typeface="+mn-lt"/>
              </a:rPr>
              <a:t>ë</a:t>
            </a:r>
            <a:r>
              <a:rPr lang="en-US">
                <a:solidFill>
                  <a:schemeClr val="bg1"/>
                </a:solidFill>
              </a:rPr>
              <a:t> rast I kristalit përshkohet nga rrezet gama.Hyrja e rrezeve gama në kristal shkakton përplasje me molekulat e cila shoqërohet me tranferim të energjise tek elektronet , të clat lëvizin nga banda e valencës tek ajo e konduktivitetit. Sa herë ndodh ky kalim I elektronit nga njëra band n</a:t>
            </a:r>
            <a:r>
              <a:rPr lang="en-US">
                <a:solidFill>
                  <a:schemeClr val="bg1"/>
                </a:solidFill>
                <a:ea typeface="+mn-lt"/>
                <a:cs typeface="+mn-lt"/>
              </a:rPr>
              <a:t>ë</a:t>
            </a:r>
            <a:r>
              <a:rPr lang="en-US">
                <a:solidFill>
                  <a:schemeClr val="bg1"/>
                </a:solidFill>
              </a:rPr>
              <a:t> tjetrën</a:t>
            </a:r>
            <a:r>
              <a:rPr lang="en-US" dirty="0">
                <a:solidFill>
                  <a:schemeClr val="bg1"/>
                </a:solidFill>
              </a:rPr>
              <a:t> </a:t>
            </a:r>
            <a:r>
              <a:rPr lang="en-US" err="1">
                <a:solidFill>
                  <a:schemeClr val="bg1"/>
                </a:solidFill>
              </a:rPr>
              <a:t>kemi</a:t>
            </a:r>
            <a:r>
              <a:rPr lang="en-US" dirty="0">
                <a:solidFill>
                  <a:schemeClr val="bg1"/>
                </a:solidFill>
              </a:rPr>
              <a:t> </a:t>
            </a:r>
            <a:r>
              <a:rPr lang="en-US" err="1">
                <a:solidFill>
                  <a:schemeClr val="bg1"/>
                </a:solidFill>
              </a:rPr>
              <a:t>emetimin</a:t>
            </a:r>
            <a:r>
              <a:rPr lang="en-US" dirty="0">
                <a:solidFill>
                  <a:schemeClr val="bg1"/>
                </a:solidFill>
              </a:rPr>
              <a:t> e </a:t>
            </a:r>
            <a:r>
              <a:rPr lang="en-US" err="1">
                <a:solidFill>
                  <a:schemeClr val="bg1"/>
                </a:solidFill>
              </a:rPr>
              <a:t>një</a:t>
            </a:r>
            <a:r>
              <a:rPr lang="en-US" dirty="0">
                <a:solidFill>
                  <a:schemeClr val="bg1"/>
                </a:solidFill>
              </a:rPr>
              <a:t> </a:t>
            </a:r>
            <a:r>
              <a:rPr lang="en-US" err="1">
                <a:solidFill>
                  <a:schemeClr val="bg1"/>
                </a:solidFill>
              </a:rPr>
              <a:t>fotoni</a:t>
            </a:r>
            <a:r>
              <a:rPr lang="en-US" dirty="0">
                <a:solidFill>
                  <a:schemeClr val="bg1"/>
                </a:solidFill>
              </a:rPr>
              <a:t> </a:t>
            </a:r>
            <a:r>
              <a:rPr lang="en-US" err="1">
                <a:solidFill>
                  <a:schemeClr val="bg1"/>
                </a:solidFill>
              </a:rPr>
              <a:t>pra</a:t>
            </a:r>
            <a:r>
              <a:rPr lang="en-US" dirty="0">
                <a:solidFill>
                  <a:schemeClr val="bg1"/>
                </a:solidFill>
              </a:rPr>
              <a:t> </a:t>
            </a:r>
            <a:r>
              <a:rPr lang="en-US" err="1">
                <a:solidFill>
                  <a:schemeClr val="bg1"/>
                </a:solidFill>
              </a:rPr>
              <a:t>emetim</a:t>
            </a:r>
            <a:r>
              <a:rPr lang="en-US" dirty="0">
                <a:solidFill>
                  <a:schemeClr val="bg1"/>
                </a:solidFill>
              </a:rPr>
              <a:t> </a:t>
            </a:r>
            <a:r>
              <a:rPr lang="en-US" err="1">
                <a:solidFill>
                  <a:schemeClr val="bg1"/>
                </a:solidFill>
              </a:rPr>
              <a:t>të</a:t>
            </a:r>
            <a:r>
              <a:rPr lang="en-US" dirty="0">
                <a:solidFill>
                  <a:schemeClr val="bg1"/>
                </a:solidFill>
              </a:rPr>
              <a:t> </a:t>
            </a:r>
            <a:r>
              <a:rPr lang="en-US" err="1">
                <a:solidFill>
                  <a:schemeClr val="bg1"/>
                </a:solidFill>
              </a:rPr>
              <a:t>dritës</a:t>
            </a:r>
            <a:r>
              <a:rPr lang="en-US" dirty="0">
                <a:solidFill>
                  <a:schemeClr val="bg1"/>
                </a:solidFill>
              </a:rPr>
              <a:t>.</a:t>
            </a:r>
          </a:p>
        </p:txBody>
      </p:sp>
      <p:pic>
        <p:nvPicPr>
          <p:cNvPr id="7" name="Picture 7" descr="A close up of a map&#10;&#10;Description generated with high confidence">
            <a:extLst>
              <a:ext uri="{FF2B5EF4-FFF2-40B4-BE49-F238E27FC236}">
                <a16:creationId xmlns:a16="http://schemas.microsoft.com/office/drawing/2014/main" id="{6B0A30E7-7090-42BD-9AF9-461BBB416682}"/>
              </a:ext>
            </a:extLst>
          </p:cNvPr>
          <p:cNvPicPr>
            <a:picLocks noGrp="1" noChangeAspect="1"/>
          </p:cNvPicPr>
          <p:nvPr>
            <p:ph sz="half" idx="2"/>
          </p:nvPr>
        </p:nvPicPr>
        <p:blipFill>
          <a:blip r:embed="rId2"/>
          <a:stretch>
            <a:fillRect/>
          </a:stretch>
        </p:blipFill>
        <p:spPr>
          <a:xfrm>
            <a:off x="4837652" y="1714935"/>
            <a:ext cx="6686010" cy="3838934"/>
          </a:xfrm>
        </p:spPr>
      </p:pic>
    </p:spTree>
    <p:extLst>
      <p:ext uri="{BB962C8B-B14F-4D97-AF65-F5344CB8AC3E}">
        <p14:creationId xmlns:p14="http://schemas.microsoft.com/office/powerpoint/2010/main" val="193926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1" name="Rectangle 6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F4B10C7-F8BF-49EE-9B1F-E2E6402E6EE5}"/>
              </a:ext>
            </a:extLst>
          </p:cNvPr>
          <p:cNvSpPr>
            <a:spLocks noGrp="1"/>
          </p:cNvSpPr>
          <p:nvPr>
            <p:ph type="title"/>
          </p:nvPr>
        </p:nvSpPr>
        <p:spPr>
          <a:xfrm>
            <a:off x="601255" y="702156"/>
            <a:ext cx="3409783" cy="1013800"/>
          </a:xfrm>
        </p:spPr>
        <p:txBody>
          <a:bodyPr vert="horz" lIns="91440" tIns="45720" rIns="91440" bIns="45720" rtlCol="0" anchor="b">
            <a:normAutofit/>
          </a:bodyPr>
          <a:lstStyle/>
          <a:p>
            <a:r>
              <a:rPr lang="en-US" sz="2200"/>
              <a:t>Fotomultiplikatorët</a:t>
            </a:r>
          </a:p>
        </p:txBody>
      </p:sp>
      <p:sp>
        <p:nvSpPr>
          <p:cNvPr id="3" name="Content Placeholder 2">
            <a:extLst>
              <a:ext uri="{FF2B5EF4-FFF2-40B4-BE49-F238E27FC236}">
                <a16:creationId xmlns:a16="http://schemas.microsoft.com/office/drawing/2014/main" id="{56FB3B50-E007-479A-99AD-2E6D9E9D526D}"/>
              </a:ext>
            </a:extLst>
          </p:cNvPr>
          <p:cNvSpPr>
            <a:spLocks noGrp="1"/>
          </p:cNvSpPr>
          <p:nvPr>
            <p:ph sz="half" idx="1"/>
          </p:nvPr>
        </p:nvSpPr>
        <p:spPr>
          <a:xfrm>
            <a:off x="601255" y="1892281"/>
            <a:ext cx="3409782" cy="4036582"/>
          </a:xfrm>
        </p:spPr>
        <p:txBody>
          <a:bodyPr vert="horz" lIns="91440" tIns="45720" rIns="91440" bIns="45720" rtlCol="0" anchor="ctr">
            <a:noAutofit/>
          </a:bodyPr>
          <a:lstStyle/>
          <a:p>
            <a:pPr marL="305435" indent="-305435">
              <a:lnSpc>
                <a:spcPct val="90000"/>
              </a:lnSpc>
            </a:pPr>
            <a:r>
              <a:rPr lang="en-US" sz="1400">
                <a:solidFill>
                  <a:schemeClr val="bg1"/>
                </a:solidFill>
              </a:rPr>
              <a:t>Janë sensor optik te cilët ndertohen nga : katoda, dinodat dhe anoda. Ndërtohen me veshje SiO2 ,të gjitha kto vendosen në vakum.Kur valët elektromagnetike godasin katodën prej saj shkëputen elektrone. Potenciali I dinodave nga e para tek e fundit vjen duke u rritur. Në to ndodh fenomeni I radiacionit dytësor që thot  ''Nëqoftëse një sipërfaqe metalike rrezatohet nga elektrone gjenerohen elektrone me fluks më të lartë se më parë''. Këto elektrone të gjeneruara përshpejtohen nga fusha elektrike dhe godasin dinodën pasardhëse duke gjeneruar dy elektrone por me energji më të vogël , dhe me pas vazhdon pro</a:t>
            </a:r>
            <a:r>
              <a:rPr lang="en-US" sz="1400">
                <a:solidFill>
                  <a:schemeClr val="bg1"/>
                </a:solidFill>
                <a:ea typeface="+mn-lt"/>
                <a:cs typeface="+mn-lt"/>
              </a:rPr>
              <a:t>ç</a:t>
            </a:r>
            <a:r>
              <a:rPr lang="en-US" sz="1400">
                <a:solidFill>
                  <a:schemeClr val="bg1"/>
                </a:solidFill>
              </a:rPr>
              <a:t>esi I  shumëzimit . Ne dalje tek anoda mblidhen mijra elektrone, ku elektronet e gjeneruara përdoren për nd</a:t>
            </a:r>
            <a:r>
              <a:rPr lang="en-US" sz="1400">
                <a:solidFill>
                  <a:schemeClr val="bg1"/>
                </a:solidFill>
                <a:ea typeface="+mn-lt"/>
                <a:cs typeface="+mn-lt"/>
              </a:rPr>
              <a:t>ë</a:t>
            </a:r>
            <a:r>
              <a:rPr lang="en-US" sz="1400">
                <a:solidFill>
                  <a:schemeClr val="bg1"/>
                </a:solidFill>
              </a:rPr>
              <a:t>rtimin e imazhit.</a:t>
            </a:r>
          </a:p>
        </p:txBody>
      </p:sp>
      <p:pic>
        <p:nvPicPr>
          <p:cNvPr id="11" name="Picture 11" descr="A picture containing indoor, cooking, food, stove&#10;&#10;Description generated with very high confidence">
            <a:extLst>
              <a:ext uri="{FF2B5EF4-FFF2-40B4-BE49-F238E27FC236}">
                <a16:creationId xmlns:a16="http://schemas.microsoft.com/office/drawing/2014/main" id="{B425B432-0870-4297-A61D-FB3577635765}"/>
              </a:ext>
            </a:extLst>
          </p:cNvPr>
          <p:cNvPicPr>
            <a:picLocks noGrp="1" noChangeAspect="1"/>
          </p:cNvPicPr>
          <p:nvPr>
            <p:ph sz="half" idx="2"/>
          </p:nvPr>
        </p:nvPicPr>
        <p:blipFill>
          <a:blip r:embed="rId2"/>
          <a:stretch>
            <a:fillRect/>
          </a:stretch>
        </p:blipFill>
        <p:spPr>
          <a:xfrm>
            <a:off x="5154866" y="1509136"/>
            <a:ext cx="6454326" cy="4653838"/>
          </a:xfrm>
        </p:spPr>
      </p:pic>
    </p:spTree>
    <p:extLst>
      <p:ext uri="{BB962C8B-B14F-4D97-AF65-F5344CB8AC3E}">
        <p14:creationId xmlns:p14="http://schemas.microsoft.com/office/powerpoint/2010/main" val="3930115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AA99-D745-4E8C-B73F-654941901AE3}"/>
              </a:ext>
            </a:extLst>
          </p:cNvPr>
          <p:cNvSpPr>
            <a:spLocks noGrp="1"/>
          </p:cNvSpPr>
          <p:nvPr>
            <p:ph type="title"/>
          </p:nvPr>
        </p:nvSpPr>
        <p:spPr/>
        <p:txBody>
          <a:bodyPr/>
          <a:lstStyle/>
          <a:p>
            <a:r>
              <a:rPr lang="en-US"/>
              <a:t>Fotomultiplikatori</a:t>
            </a:r>
          </a:p>
        </p:txBody>
      </p:sp>
      <p:sp>
        <p:nvSpPr>
          <p:cNvPr id="3" name="Content Placeholder 2">
            <a:extLst>
              <a:ext uri="{FF2B5EF4-FFF2-40B4-BE49-F238E27FC236}">
                <a16:creationId xmlns:a16="http://schemas.microsoft.com/office/drawing/2014/main" id="{2955F414-CC03-4EA2-BB71-E299049A6731}"/>
              </a:ext>
            </a:extLst>
          </p:cNvPr>
          <p:cNvSpPr>
            <a:spLocks noGrp="1"/>
          </p:cNvSpPr>
          <p:nvPr>
            <p:ph sz="half" idx="1"/>
          </p:nvPr>
        </p:nvSpPr>
        <p:spPr/>
        <p:txBody>
          <a:bodyPr/>
          <a:lstStyle/>
          <a:p>
            <a:pPr marL="0" indent="0">
              <a:buNone/>
            </a:pPr>
            <a:r>
              <a:rPr lang="en-US" sz="2400" b="1" err="1"/>
              <a:t>Disavantazhet</a:t>
            </a:r>
            <a:endParaRPr lang="en-US" sz="2400" b="1"/>
          </a:p>
          <a:p>
            <a:pPr marL="305435" indent="-305435"/>
            <a:endParaRPr lang="en-US" dirty="0"/>
          </a:p>
          <a:p>
            <a:pPr marL="305435" indent="-305435"/>
            <a:endParaRPr lang="en-US" dirty="0"/>
          </a:p>
          <a:p>
            <a:pPr marL="305435" indent="-305435"/>
            <a:r>
              <a:rPr lang="en-US" err="1"/>
              <a:t>Konsumon</a:t>
            </a:r>
            <a:r>
              <a:rPr lang="en-US" dirty="0"/>
              <a:t> </a:t>
            </a:r>
            <a:r>
              <a:rPr lang="en-US" err="1"/>
              <a:t>energji</a:t>
            </a:r>
            <a:r>
              <a:rPr lang="en-US" dirty="0"/>
              <a:t> </a:t>
            </a:r>
            <a:r>
              <a:rPr lang="en-US" err="1"/>
              <a:t>m</a:t>
            </a:r>
            <a:r>
              <a:rPr lang="en-US" err="1">
                <a:latin typeface="Constantia"/>
              </a:rPr>
              <a:t>ë</a:t>
            </a:r>
            <a:r>
              <a:rPr lang="en-US" dirty="0">
                <a:latin typeface="Constantia"/>
              </a:rPr>
              <a:t> </a:t>
            </a:r>
            <a:r>
              <a:rPr lang="en-US" err="1">
                <a:latin typeface="Constantia"/>
              </a:rPr>
              <a:t>tepër</a:t>
            </a:r>
            <a:r>
              <a:rPr lang="en-US" dirty="0">
                <a:latin typeface="Constantia"/>
              </a:rPr>
              <a:t>.</a:t>
            </a:r>
          </a:p>
          <a:p>
            <a:pPr marL="305435" indent="-305435"/>
            <a:r>
              <a:rPr lang="en-US" err="1">
                <a:latin typeface="Constantia"/>
              </a:rPr>
              <a:t>Ndërtimi</a:t>
            </a:r>
            <a:r>
              <a:rPr lang="en-US" dirty="0">
                <a:latin typeface="Constantia"/>
              </a:rPr>
              <a:t> I </a:t>
            </a:r>
            <a:r>
              <a:rPr lang="en-US" err="1">
                <a:latin typeface="Constantia"/>
              </a:rPr>
              <a:t>saj</a:t>
            </a:r>
            <a:r>
              <a:rPr lang="en-US" dirty="0">
                <a:latin typeface="Constantia"/>
              </a:rPr>
              <a:t> </a:t>
            </a:r>
            <a:r>
              <a:rPr lang="en-US" err="1">
                <a:latin typeface="Constantia"/>
              </a:rPr>
              <a:t>nuk</a:t>
            </a:r>
            <a:r>
              <a:rPr lang="en-US" dirty="0">
                <a:latin typeface="Constantia"/>
              </a:rPr>
              <a:t> </a:t>
            </a:r>
            <a:r>
              <a:rPr lang="en-US" err="1">
                <a:latin typeface="Constantia"/>
              </a:rPr>
              <a:t>është</a:t>
            </a:r>
            <a:r>
              <a:rPr lang="en-US" dirty="0">
                <a:latin typeface="Constantia"/>
              </a:rPr>
              <a:t> I </a:t>
            </a:r>
            <a:r>
              <a:rPr lang="en-US" err="1">
                <a:latin typeface="Constantia"/>
              </a:rPr>
              <a:t>thjeshtë</a:t>
            </a:r>
            <a:r>
              <a:rPr lang="en-US" dirty="0">
                <a:latin typeface="Constantia"/>
              </a:rPr>
              <a:t>.</a:t>
            </a:r>
          </a:p>
          <a:p>
            <a:pPr marL="305435" indent="-305435"/>
            <a:r>
              <a:rPr lang="en-US" dirty="0">
                <a:latin typeface="Constantia"/>
              </a:rPr>
              <a:t>Ka </a:t>
            </a:r>
            <a:r>
              <a:rPr lang="en-US" err="1">
                <a:latin typeface="Constantia"/>
              </a:rPr>
              <a:t>nevoje</a:t>
            </a:r>
            <a:r>
              <a:rPr lang="en-US" dirty="0">
                <a:latin typeface="Constantia"/>
              </a:rPr>
              <a:t> </a:t>
            </a:r>
            <a:r>
              <a:rPr lang="en-US" err="1">
                <a:latin typeface="Constantia"/>
              </a:rPr>
              <a:t>për</a:t>
            </a:r>
            <a:r>
              <a:rPr lang="en-US" dirty="0">
                <a:latin typeface="Constantia"/>
              </a:rPr>
              <a:t> </a:t>
            </a:r>
            <a:r>
              <a:rPr lang="en-US" err="1">
                <a:latin typeface="Constantia"/>
              </a:rPr>
              <a:t>pasije</a:t>
            </a:r>
            <a:r>
              <a:rPr lang="en-US" dirty="0">
                <a:latin typeface="Constantia"/>
              </a:rPr>
              <a:t> </a:t>
            </a:r>
            <a:r>
              <a:rPr lang="en-US" err="1">
                <a:latin typeface="Constantia"/>
              </a:rPr>
              <a:t>te</a:t>
            </a:r>
            <a:r>
              <a:rPr lang="en-US" dirty="0">
                <a:latin typeface="Constantia"/>
              </a:rPr>
              <a:t> </a:t>
            </a:r>
            <a:r>
              <a:rPr lang="en-US" err="1">
                <a:latin typeface="Constantia"/>
              </a:rPr>
              <a:t>tjera</a:t>
            </a:r>
            <a:r>
              <a:rPr lang="en-US" dirty="0">
                <a:latin typeface="Constantia"/>
              </a:rPr>
              <a:t> </a:t>
            </a:r>
            <a:r>
              <a:rPr lang="en-US" err="1">
                <a:latin typeface="Constantia"/>
              </a:rPr>
              <a:t>shtesë</a:t>
            </a:r>
            <a:r>
              <a:rPr lang="en-US" dirty="0">
                <a:latin typeface="Constantia"/>
              </a:rPr>
              <a:t> </a:t>
            </a:r>
            <a:r>
              <a:rPr lang="en-US" err="1">
                <a:latin typeface="Constantia"/>
              </a:rPr>
              <a:t>për</a:t>
            </a:r>
            <a:r>
              <a:rPr lang="en-US" dirty="0">
                <a:latin typeface="Constantia"/>
              </a:rPr>
              <a:t> </a:t>
            </a:r>
            <a:r>
              <a:rPr lang="en-US" err="1">
                <a:latin typeface="Constantia"/>
              </a:rPr>
              <a:t>polarizim</a:t>
            </a:r>
            <a:r>
              <a:rPr lang="en-US" dirty="0">
                <a:latin typeface="Constantia"/>
              </a:rPr>
              <a:t>.</a:t>
            </a:r>
          </a:p>
        </p:txBody>
      </p:sp>
      <p:sp>
        <p:nvSpPr>
          <p:cNvPr id="12" name="Content Placeholder 11">
            <a:extLst>
              <a:ext uri="{FF2B5EF4-FFF2-40B4-BE49-F238E27FC236}">
                <a16:creationId xmlns:a16="http://schemas.microsoft.com/office/drawing/2014/main" id="{DD1993ED-C69E-422F-BD5D-6D12E47BE826}"/>
              </a:ext>
            </a:extLst>
          </p:cNvPr>
          <p:cNvSpPr>
            <a:spLocks noGrp="1"/>
          </p:cNvSpPr>
          <p:nvPr>
            <p:ph sz="half" idx="2"/>
          </p:nvPr>
        </p:nvSpPr>
        <p:spPr/>
        <p:txBody>
          <a:bodyPr/>
          <a:lstStyle/>
          <a:p>
            <a:pPr marL="0" indent="0">
              <a:buNone/>
            </a:pPr>
            <a:r>
              <a:rPr lang="en-US" sz="2400" b="1"/>
              <a:t>Avantazhet</a:t>
            </a:r>
          </a:p>
          <a:p>
            <a:pPr marL="0" indent="0">
              <a:buNone/>
            </a:pPr>
            <a:endParaRPr lang="en-US" dirty="0"/>
          </a:p>
          <a:p>
            <a:pPr marL="0" indent="0">
              <a:buNone/>
            </a:pPr>
            <a:endParaRPr lang="en-US" dirty="0"/>
          </a:p>
          <a:p>
            <a:pPr marL="305435" indent="-305435" algn="ctr"/>
            <a:r>
              <a:rPr lang="en-US"/>
              <a:t>Shum</a:t>
            </a:r>
            <a:r>
              <a:rPr lang="en-US">
                <a:latin typeface="Constantia"/>
              </a:rPr>
              <a:t>ëzimi I elektroneve të cilat mblidhen në fund në anodë p</a:t>
            </a:r>
            <a:r>
              <a:rPr lang="en-US">
                <a:ea typeface="+mn-lt"/>
                <a:cs typeface="+mn-lt"/>
              </a:rPr>
              <a:t>ë</a:t>
            </a:r>
            <a:r>
              <a:rPr lang="en-US">
                <a:latin typeface="Constantia"/>
              </a:rPr>
              <a:t>r t</a:t>
            </a:r>
            <a:r>
              <a:rPr lang="en-US">
                <a:ea typeface="+mn-lt"/>
                <a:cs typeface="+mn-lt"/>
              </a:rPr>
              <a:t>ë</a:t>
            </a:r>
            <a:r>
              <a:rPr lang="en-US">
                <a:latin typeface="Constantia"/>
              </a:rPr>
              <a:t> gjeneruar</a:t>
            </a:r>
            <a:r>
              <a:rPr lang="en-US" dirty="0">
                <a:latin typeface="Constantia"/>
              </a:rPr>
              <a:t> </a:t>
            </a:r>
            <a:r>
              <a:rPr lang="en-US" err="1">
                <a:latin typeface="Constantia"/>
              </a:rPr>
              <a:t>një</a:t>
            </a:r>
            <a:r>
              <a:rPr lang="en-US" dirty="0">
                <a:latin typeface="Constantia"/>
              </a:rPr>
              <a:t> tension </a:t>
            </a:r>
            <a:r>
              <a:rPr lang="en-US" err="1">
                <a:latin typeface="Constantia"/>
              </a:rPr>
              <a:t>të</a:t>
            </a:r>
            <a:r>
              <a:rPr lang="en-US" dirty="0">
                <a:latin typeface="Constantia"/>
              </a:rPr>
              <a:t> </a:t>
            </a:r>
            <a:r>
              <a:rPr lang="en-US" err="1">
                <a:latin typeface="Constantia"/>
              </a:rPr>
              <a:t>caktuar</a:t>
            </a:r>
            <a:r>
              <a:rPr lang="en-US" dirty="0">
                <a:latin typeface="Constantia"/>
              </a:rPr>
              <a:t>. </a:t>
            </a:r>
          </a:p>
          <a:p>
            <a:pPr marL="305435" indent="-305435" algn="ctr"/>
            <a:endParaRPr lang="en-US" dirty="0">
              <a:latin typeface="Constantia"/>
            </a:endParaRPr>
          </a:p>
        </p:txBody>
      </p:sp>
    </p:spTree>
    <p:extLst>
      <p:ext uri="{BB962C8B-B14F-4D97-AF65-F5344CB8AC3E}">
        <p14:creationId xmlns:p14="http://schemas.microsoft.com/office/powerpoint/2010/main" val="857636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4FB9C3-1AF6-450C-8CB3-B37B657EEFCF}"/>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a:t>Skema e plotë e spect</a:t>
            </a:r>
          </a:p>
        </p:txBody>
      </p:sp>
      <p:sp>
        <p:nvSpPr>
          <p:cNvPr id="3" name="Content Placeholder 2">
            <a:extLst>
              <a:ext uri="{FF2B5EF4-FFF2-40B4-BE49-F238E27FC236}">
                <a16:creationId xmlns:a16="http://schemas.microsoft.com/office/drawing/2014/main" id="{009EDC3E-B625-48B8-B0D6-CE77F563CCA7}"/>
              </a:ext>
            </a:extLst>
          </p:cNvPr>
          <p:cNvSpPr>
            <a:spLocks noGrp="1"/>
          </p:cNvSpPr>
          <p:nvPr>
            <p:ph sz="half" idx="1"/>
          </p:nvPr>
        </p:nvSpPr>
        <p:spPr>
          <a:xfrm>
            <a:off x="581192" y="2180496"/>
            <a:ext cx="7225075" cy="3678303"/>
          </a:xfrm>
        </p:spPr>
        <p:txBody>
          <a:bodyPr vert="horz" lIns="91440" tIns="45720" rIns="91440" bIns="45720" rtlCol="0" anchor="ctr">
            <a:normAutofit/>
          </a:bodyPr>
          <a:lstStyle/>
          <a:p>
            <a:pPr marL="305435" indent="-305435"/>
            <a:r>
              <a:rPr lang="en-US" dirty="0" err="1"/>
              <a:t>Elektronet</a:t>
            </a:r>
            <a:r>
              <a:rPr lang="en-US" dirty="0"/>
              <a:t> e </a:t>
            </a:r>
            <a:r>
              <a:rPr lang="en-US" dirty="0" err="1"/>
              <a:t>mbledhura</a:t>
            </a:r>
            <a:r>
              <a:rPr lang="en-US" dirty="0"/>
              <a:t> </a:t>
            </a:r>
            <a:r>
              <a:rPr lang="en-US" dirty="0" err="1"/>
              <a:t>nga</a:t>
            </a:r>
            <a:r>
              <a:rPr lang="en-US" dirty="0"/>
              <a:t> PMT </a:t>
            </a:r>
            <a:r>
              <a:rPr lang="en-US" dirty="0" err="1"/>
              <a:t>përdoren</a:t>
            </a:r>
            <a:r>
              <a:rPr lang="en-US" dirty="0"/>
              <a:t> </a:t>
            </a:r>
            <a:r>
              <a:rPr lang="en-US" dirty="0" err="1"/>
              <a:t>për</a:t>
            </a:r>
            <a:r>
              <a:rPr lang="en-US" dirty="0"/>
              <a:t> </a:t>
            </a:r>
            <a:r>
              <a:rPr lang="en-US" dirty="0" err="1"/>
              <a:t>nd</a:t>
            </a:r>
            <a:r>
              <a:rPr lang="en-US" dirty="0" err="1">
                <a:latin typeface="Constantia"/>
              </a:rPr>
              <a:t>ë</a:t>
            </a:r>
            <a:r>
              <a:rPr lang="en-US" dirty="0" err="1"/>
              <a:t>rtimin</a:t>
            </a:r>
            <a:r>
              <a:rPr lang="en-US" dirty="0"/>
              <a:t> e </a:t>
            </a:r>
            <a:r>
              <a:rPr lang="en-US" dirty="0" err="1"/>
              <a:t>imazhit</a:t>
            </a:r>
            <a:r>
              <a:rPr lang="en-US" dirty="0"/>
              <a:t>.</a:t>
            </a:r>
          </a:p>
          <a:p>
            <a:pPr marL="305435" indent="-305435"/>
            <a:r>
              <a:rPr lang="en-US" dirty="0"/>
              <a:t> Ato </a:t>
            </a:r>
            <a:r>
              <a:rPr lang="en-US" dirty="0" err="1"/>
              <a:t>detektohen</a:t>
            </a:r>
            <a:r>
              <a:rPr lang="en-US" dirty="0"/>
              <a:t> </a:t>
            </a:r>
            <a:r>
              <a:rPr lang="en-US" dirty="0" err="1"/>
              <a:t>nga</a:t>
            </a:r>
            <a:r>
              <a:rPr lang="en-US" dirty="0"/>
              <a:t> </a:t>
            </a:r>
            <a:r>
              <a:rPr lang="en-US" dirty="0" err="1"/>
              <a:t>qarqet</a:t>
            </a:r>
            <a:r>
              <a:rPr lang="en-US" dirty="0"/>
              <a:t> e </a:t>
            </a:r>
            <a:r>
              <a:rPr lang="en-US" dirty="0" err="1"/>
              <a:t>pozicionimit</a:t>
            </a:r>
            <a:r>
              <a:rPr lang="en-US" dirty="0"/>
              <a:t> </a:t>
            </a:r>
            <a:r>
              <a:rPr lang="en-US" dirty="0" err="1"/>
              <a:t>dhe</a:t>
            </a:r>
            <a:r>
              <a:rPr lang="en-US" dirty="0"/>
              <a:t> </a:t>
            </a:r>
            <a:r>
              <a:rPr lang="en-US" dirty="0" err="1"/>
              <a:t>mbledhjes</a:t>
            </a:r>
            <a:r>
              <a:rPr lang="en-US" dirty="0"/>
              <a:t> </a:t>
            </a:r>
            <a:r>
              <a:rPr lang="en-US" dirty="0" err="1"/>
              <a:t>që</a:t>
            </a:r>
            <a:r>
              <a:rPr lang="en-US" dirty="0"/>
              <a:t> </a:t>
            </a:r>
            <a:r>
              <a:rPr lang="en-US" dirty="0" err="1"/>
              <a:t>dekodojnë</a:t>
            </a:r>
            <a:r>
              <a:rPr lang="en-US" dirty="0"/>
              <a:t> </a:t>
            </a:r>
            <a:r>
              <a:rPr lang="en-US" dirty="0" err="1"/>
              <a:t>pozicionin</a:t>
            </a:r>
            <a:r>
              <a:rPr lang="en-US" dirty="0"/>
              <a:t> </a:t>
            </a:r>
            <a:r>
              <a:rPr lang="en-US" dirty="0" err="1"/>
              <a:t>në</a:t>
            </a:r>
            <a:r>
              <a:rPr lang="en-US" dirty="0"/>
              <a:t> </a:t>
            </a:r>
            <a:r>
              <a:rPr lang="en-US" dirty="0" err="1"/>
              <a:t>trup</a:t>
            </a:r>
            <a:r>
              <a:rPr lang="en-US" dirty="0"/>
              <a:t> </a:t>
            </a:r>
            <a:r>
              <a:rPr lang="en-US" dirty="0" err="1"/>
              <a:t>të</a:t>
            </a:r>
            <a:r>
              <a:rPr lang="en-US" dirty="0"/>
              <a:t> </a:t>
            </a:r>
            <a:r>
              <a:rPr lang="en-US" dirty="0" err="1"/>
              <a:t>nj</a:t>
            </a:r>
            <a:r>
              <a:rPr lang="en-US" dirty="0" err="1">
                <a:latin typeface="Constantia"/>
              </a:rPr>
              <a:t>ë</a:t>
            </a:r>
            <a:r>
              <a:rPr lang="en-US" dirty="0"/>
              <a:t> </a:t>
            </a:r>
            <a:r>
              <a:rPr lang="en-US" dirty="0" err="1"/>
              <a:t>fotoni</a:t>
            </a:r>
            <a:r>
              <a:rPr lang="en-US" dirty="0"/>
              <a:t> </a:t>
            </a:r>
            <a:r>
              <a:rPr lang="en-US" dirty="0" err="1"/>
              <a:t>të</a:t>
            </a:r>
            <a:r>
              <a:rPr lang="en-US" dirty="0"/>
              <a:t> </a:t>
            </a:r>
            <a:r>
              <a:rPr lang="en-US" dirty="0" err="1"/>
              <a:t>caktuar</a:t>
            </a:r>
            <a:r>
              <a:rPr lang="en-US" dirty="0"/>
              <a:t>.</a:t>
            </a:r>
          </a:p>
          <a:p>
            <a:pPr marL="305435" indent="-305435"/>
            <a:r>
              <a:rPr lang="en-US"/>
              <a:t> PHA ( pulse height analyze) dekodon energjinë e  fotonit të</a:t>
            </a:r>
            <a:r>
              <a:rPr lang="en-US" dirty="0">
                <a:ea typeface="+mn-lt"/>
                <a:cs typeface="+mn-lt"/>
              </a:rPr>
              <a:t> </a:t>
            </a:r>
            <a:r>
              <a:rPr lang="en-US"/>
              <a:t>emetuar. </a:t>
            </a:r>
          </a:p>
          <a:p>
            <a:pPr marL="305435" indent="-305435"/>
            <a:r>
              <a:rPr lang="en-US" dirty="0" err="1"/>
              <a:t>Informaconi</a:t>
            </a:r>
            <a:r>
              <a:rPr lang="en-US" dirty="0"/>
              <a:t> </a:t>
            </a:r>
            <a:r>
              <a:rPr lang="en-US" dirty="0" err="1"/>
              <a:t>kalohet</a:t>
            </a:r>
            <a:r>
              <a:rPr lang="en-US" dirty="0"/>
              <a:t> </a:t>
            </a:r>
            <a:r>
              <a:rPr lang="en-US" dirty="0" err="1"/>
              <a:t>tek</a:t>
            </a:r>
            <a:r>
              <a:rPr lang="en-US" dirty="0"/>
              <a:t> </a:t>
            </a:r>
            <a:r>
              <a:rPr lang="en-US" dirty="0" err="1"/>
              <a:t>nj</a:t>
            </a:r>
            <a:r>
              <a:rPr lang="en-US" dirty="0" err="1">
                <a:latin typeface="Constantia"/>
              </a:rPr>
              <a:t>ë</a:t>
            </a:r>
            <a:r>
              <a:rPr lang="en-US" dirty="0"/>
              <a:t> </a:t>
            </a:r>
            <a:r>
              <a:rPr lang="en-US" dirty="0" err="1"/>
              <a:t>qark</a:t>
            </a:r>
            <a:r>
              <a:rPr lang="en-US" dirty="0"/>
              <a:t> </a:t>
            </a:r>
            <a:r>
              <a:rPr lang="en-US" dirty="0" err="1"/>
              <a:t>dixhital</a:t>
            </a:r>
            <a:r>
              <a:rPr lang="en-US" dirty="0"/>
              <a:t> </a:t>
            </a:r>
            <a:r>
              <a:rPr lang="en-US" dirty="0" err="1"/>
              <a:t>n</a:t>
            </a:r>
            <a:r>
              <a:rPr lang="en-US" dirty="0" err="1">
                <a:latin typeface="Constantia"/>
              </a:rPr>
              <a:t>ë</a:t>
            </a:r>
            <a:r>
              <a:rPr lang="en-US" dirty="0"/>
              <a:t> </a:t>
            </a:r>
            <a:r>
              <a:rPr lang="en-US" dirty="0" err="1"/>
              <a:t>kompjter</a:t>
            </a:r>
            <a:r>
              <a:rPr lang="en-US" dirty="0"/>
              <a:t>  </a:t>
            </a:r>
            <a:r>
              <a:rPr lang="en-US" dirty="0" err="1"/>
              <a:t>ku</a:t>
            </a:r>
            <a:r>
              <a:rPr lang="en-US" dirty="0"/>
              <a:t> </a:t>
            </a:r>
            <a:r>
              <a:rPr lang="en-US" dirty="0" err="1"/>
              <a:t>algoritmat</a:t>
            </a:r>
            <a:r>
              <a:rPr lang="en-US" dirty="0"/>
              <a:t> </a:t>
            </a:r>
            <a:r>
              <a:rPr lang="en-US" dirty="0" err="1"/>
              <a:t>p</a:t>
            </a:r>
            <a:r>
              <a:rPr lang="en-US" dirty="0" err="1">
                <a:latin typeface="Constantia"/>
              </a:rPr>
              <a:t>ë</a:t>
            </a:r>
            <a:r>
              <a:rPr lang="en-US" dirty="0" err="1"/>
              <a:t>rdoren</a:t>
            </a:r>
            <a:r>
              <a:rPr lang="en-US" dirty="0"/>
              <a:t> </a:t>
            </a:r>
            <a:r>
              <a:rPr lang="en-US" dirty="0" err="1"/>
              <a:t>p</a:t>
            </a:r>
            <a:r>
              <a:rPr lang="en-US" dirty="0" err="1">
                <a:latin typeface="Constantia"/>
              </a:rPr>
              <a:t>ë</a:t>
            </a:r>
            <a:r>
              <a:rPr lang="en-US" dirty="0" err="1"/>
              <a:t>r</a:t>
            </a:r>
            <a:r>
              <a:rPr lang="en-US" dirty="0"/>
              <a:t> </a:t>
            </a:r>
            <a:r>
              <a:rPr lang="en-US" dirty="0" err="1"/>
              <a:t>t</a:t>
            </a:r>
            <a:r>
              <a:rPr lang="en-US" dirty="0" err="1">
                <a:latin typeface="Constantia"/>
              </a:rPr>
              <a:t>ë</a:t>
            </a:r>
            <a:r>
              <a:rPr lang="en-US" dirty="0"/>
              <a:t> </a:t>
            </a:r>
            <a:r>
              <a:rPr lang="en-US" dirty="0" err="1"/>
              <a:t>nd</a:t>
            </a:r>
            <a:r>
              <a:rPr lang="en-US" dirty="0" err="1">
                <a:latin typeface="Constantia"/>
              </a:rPr>
              <a:t>ë</a:t>
            </a:r>
            <a:r>
              <a:rPr lang="en-US" dirty="0" err="1"/>
              <a:t>rtuar</a:t>
            </a:r>
            <a:r>
              <a:rPr lang="en-US" dirty="0"/>
              <a:t> </a:t>
            </a:r>
            <a:r>
              <a:rPr lang="en-US" dirty="0" err="1"/>
              <a:t>imazhin</a:t>
            </a:r>
            <a:r>
              <a:rPr lang="en-US" dirty="0"/>
              <a:t>.</a:t>
            </a:r>
          </a:p>
        </p:txBody>
      </p:sp>
      <p:pic>
        <p:nvPicPr>
          <p:cNvPr id="5" name="Picture 5" descr="A close up of a device&#10;&#10;Description generated with high confidence">
            <a:extLst>
              <a:ext uri="{FF2B5EF4-FFF2-40B4-BE49-F238E27FC236}">
                <a16:creationId xmlns:a16="http://schemas.microsoft.com/office/drawing/2014/main" id="{CCE337A8-43D3-42BF-BEAB-A06F4B487E97}"/>
              </a:ext>
            </a:extLst>
          </p:cNvPr>
          <p:cNvPicPr>
            <a:picLocks noGrp="1" noChangeAspect="1"/>
          </p:cNvPicPr>
          <p:nvPr>
            <p:ph sz="half" idx="2"/>
          </p:nvPr>
        </p:nvPicPr>
        <p:blipFill rotWithShape="1">
          <a:blip r:embed="rId2"/>
          <a:srcRect l="18738" r="19936" b="-1"/>
          <a:stretch/>
        </p:blipFill>
        <p:spPr>
          <a:xfrm>
            <a:off x="8051799" y="1871133"/>
            <a:ext cx="3683001" cy="4504267"/>
          </a:xfrm>
          <a:prstGeom prst="rect">
            <a:avLst/>
          </a:prstGeom>
        </p:spPr>
      </p:pic>
    </p:spTree>
    <p:extLst>
      <p:ext uri="{BB962C8B-B14F-4D97-AF65-F5344CB8AC3E}">
        <p14:creationId xmlns:p14="http://schemas.microsoft.com/office/powerpoint/2010/main" val="1171607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226C-C76A-4CA2-94A6-7B084B6FBC70}"/>
              </a:ext>
            </a:extLst>
          </p:cNvPr>
          <p:cNvSpPr>
            <a:spLocks noGrp="1"/>
          </p:cNvSpPr>
          <p:nvPr>
            <p:ph type="title"/>
          </p:nvPr>
        </p:nvSpPr>
        <p:spPr/>
        <p:txBody>
          <a:bodyPr/>
          <a:lstStyle/>
          <a:p>
            <a:r>
              <a:rPr lang="en-US"/>
              <a:t>konkluzione</a:t>
            </a:r>
          </a:p>
        </p:txBody>
      </p:sp>
      <p:sp>
        <p:nvSpPr>
          <p:cNvPr id="3" name="Content Placeholder 2">
            <a:extLst>
              <a:ext uri="{FF2B5EF4-FFF2-40B4-BE49-F238E27FC236}">
                <a16:creationId xmlns:a16="http://schemas.microsoft.com/office/drawing/2014/main" id="{6D4672A8-A3DB-495C-8F13-C44A793AAEC3}"/>
              </a:ext>
            </a:extLst>
          </p:cNvPr>
          <p:cNvSpPr>
            <a:spLocks noGrp="1"/>
          </p:cNvSpPr>
          <p:nvPr>
            <p:ph idx="1"/>
          </p:nvPr>
        </p:nvSpPr>
        <p:spPr/>
        <p:txBody>
          <a:bodyPr/>
          <a:lstStyle/>
          <a:p>
            <a:pPr marL="305435" indent="-305435"/>
            <a:r>
              <a:rPr lang="en-US">
                <a:latin typeface="Constantia"/>
              </a:rPr>
              <a:t>Sensorët optikë përpos përdorimit të tyre : </a:t>
            </a:r>
            <a:r>
              <a:rPr lang="en-US">
                <a:latin typeface="Constantia"/>
                <a:ea typeface="+mn-lt"/>
                <a:cs typeface="+mn-lt"/>
              </a:rPr>
              <a:t>në rregullimin automatik të proceseve të ndryshme teknologjike, në teknologjinë robotike, në teknikën ushtarake, në matjet special elektroenergjetike, në termoteknikë , kanë dhe një përdorim</a:t>
            </a:r>
            <a:r>
              <a:rPr lang="en-US" dirty="0">
                <a:latin typeface="Constantia"/>
                <a:ea typeface="+mn-lt"/>
                <a:cs typeface="+mn-lt"/>
              </a:rPr>
              <a:t> </a:t>
            </a:r>
            <a:r>
              <a:rPr lang="en-US" err="1">
                <a:latin typeface="Constantia"/>
                <a:ea typeface="+mn-lt"/>
                <a:cs typeface="+mn-lt"/>
              </a:rPr>
              <a:t>mjaftë</a:t>
            </a:r>
            <a:r>
              <a:rPr lang="en-US" dirty="0">
                <a:latin typeface="Constantia"/>
                <a:ea typeface="+mn-lt"/>
                <a:cs typeface="+mn-lt"/>
              </a:rPr>
              <a:t> </a:t>
            </a:r>
            <a:r>
              <a:rPr lang="en-US" err="1">
                <a:latin typeface="Constantia"/>
                <a:ea typeface="+mn-lt"/>
                <a:cs typeface="+mn-lt"/>
              </a:rPr>
              <a:t>të</a:t>
            </a:r>
            <a:r>
              <a:rPr lang="en-US" dirty="0">
                <a:latin typeface="Constantia"/>
                <a:ea typeface="+mn-lt"/>
                <a:cs typeface="+mn-lt"/>
              </a:rPr>
              <a:t> </a:t>
            </a:r>
            <a:r>
              <a:rPr lang="en-US" err="1">
                <a:latin typeface="Constantia"/>
                <a:ea typeface="+mn-lt"/>
                <a:cs typeface="+mn-lt"/>
              </a:rPr>
              <a:t>rëndësishëm</a:t>
            </a:r>
            <a:r>
              <a:rPr lang="en-US" dirty="0">
                <a:latin typeface="Constantia"/>
                <a:ea typeface="+mn-lt"/>
                <a:cs typeface="+mn-lt"/>
              </a:rPr>
              <a:t> </a:t>
            </a:r>
            <a:r>
              <a:rPr lang="en-US" err="1">
                <a:latin typeface="Constantia"/>
                <a:ea typeface="+mn-lt"/>
                <a:cs typeface="+mn-lt"/>
              </a:rPr>
              <a:t>në</a:t>
            </a:r>
            <a:r>
              <a:rPr lang="en-US" dirty="0">
                <a:latin typeface="Constantia"/>
                <a:ea typeface="+mn-lt"/>
                <a:cs typeface="+mn-lt"/>
              </a:rPr>
              <a:t> </a:t>
            </a:r>
            <a:r>
              <a:rPr lang="en-US" err="1">
                <a:latin typeface="Constantia"/>
                <a:ea typeface="+mn-lt"/>
                <a:cs typeface="+mn-lt"/>
              </a:rPr>
              <a:t>fushën</a:t>
            </a:r>
            <a:r>
              <a:rPr lang="en-US" dirty="0">
                <a:latin typeface="Constantia"/>
                <a:ea typeface="+mn-lt"/>
                <a:cs typeface="+mn-lt"/>
              </a:rPr>
              <a:t> </a:t>
            </a:r>
            <a:r>
              <a:rPr lang="en-US" err="1">
                <a:latin typeface="Constantia"/>
                <a:ea typeface="+mn-lt"/>
                <a:cs typeface="+mn-lt"/>
              </a:rPr>
              <a:t>mjeksore</a:t>
            </a:r>
            <a:r>
              <a:rPr lang="en-US" dirty="0">
                <a:latin typeface="Constantia"/>
                <a:ea typeface="+mn-lt"/>
                <a:cs typeface="+mn-lt"/>
              </a:rPr>
              <a:t> . Ku </a:t>
            </a:r>
            <a:r>
              <a:rPr lang="en-US" err="1">
                <a:latin typeface="Constantia"/>
                <a:ea typeface="+mn-lt"/>
                <a:cs typeface="+mn-lt"/>
              </a:rPr>
              <a:t>përmes</a:t>
            </a:r>
            <a:r>
              <a:rPr lang="en-US" dirty="0">
                <a:latin typeface="Constantia"/>
                <a:ea typeface="+mn-lt"/>
                <a:cs typeface="+mn-lt"/>
              </a:rPr>
              <a:t> </a:t>
            </a:r>
            <a:r>
              <a:rPr lang="en-US" err="1">
                <a:latin typeface="Constantia"/>
                <a:ea typeface="+mn-lt"/>
                <a:cs typeface="+mn-lt"/>
              </a:rPr>
              <a:t>tyre</a:t>
            </a:r>
            <a:r>
              <a:rPr lang="en-US" dirty="0">
                <a:latin typeface="Constantia"/>
                <a:ea typeface="+mn-lt"/>
                <a:cs typeface="+mn-lt"/>
              </a:rPr>
              <a:t> </a:t>
            </a:r>
            <a:r>
              <a:rPr lang="en-US" err="1">
                <a:latin typeface="Constantia"/>
                <a:ea typeface="+mn-lt"/>
                <a:cs typeface="+mn-lt"/>
              </a:rPr>
              <a:t>tani</a:t>
            </a:r>
            <a:r>
              <a:rPr lang="en-US" dirty="0">
                <a:latin typeface="Constantia"/>
                <a:ea typeface="+mn-lt"/>
                <a:cs typeface="+mn-lt"/>
              </a:rPr>
              <a:t> </a:t>
            </a:r>
            <a:r>
              <a:rPr lang="en-US" err="1">
                <a:latin typeface="Constantia"/>
                <a:ea typeface="+mn-lt"/>
                <a:cs typeface="+mn-lt"/>
              </a:rPr>
              <a:t>më</a:t>
            </a:r>
            <a:r>
              <a:rPr lang="en-US" dirty="0">
                <a:latin typeface="Constantia"/>
                <a:ea typeface="+mn-lt"/>
                <a:cs typeface="+mn-lt"/>
              </a:rPr>
              <a:t> </a:t>
            </a:r>
            <a:r>
              <a:rPr lang="en-US" err="1">
                <a:latin typeface="Constantia"/>
                <a:ea typeface="+mn-lt"/>
                <a:cs typeface="+mn-lt"/>
              </a:rPr>
              <a:t>mund</a:t>
            </a:r>
            <a:r>
              <a:rPr lang="en-US" dirty="0">
                <a:latin typeface="Constantia"/>
                <a:ea typeface="+mn-lt"/>
                <a:cs typeface="+mn-lt"/>
              </a:rPr>
              <a:t> </a:t>
            </a:r>
            <a:r>
              <a:rPr lang="en-US" err="1">
                <a:latin typeface="Constantia"/>
                <a:ea typeface="+mn-lt"/>
                <a:cs typeface="+mn-lt"/>
              </a:rPr>
              <a:t>të</a:t>
            </a:r>
            <a:r>
              <a:rPr lang="en-US" dirty="0">
                <a:latin typeface="Constantia"/>
                <a:ea typeface="+mn-lt"/>
                <a:cs typeface="+mn-lt"/>
              </a:rPr>
              <a:t> </a:t>
            </a:r>
            <a:r>
              <a:rPr lang="en-US" err="1">
                <a:latin typeface="Constantia"/>
                <a:ea typeface="+mn-lt"/>
                <a:cs typeface="+mn-lt"/>
              </a:rPr>
              <a:t>ndërtohen</a:t>
            </a:r>
            <a:r>
              <a:rPr lang="en-US" dirty="0">
                <a:latin typeface="Constantia"/>
                <a:ea typeface="+mn-lt"/>
                <a:cs typeface="+mn-lt"/>
              </a:rPr>
              <a:t> </a:t>
            </a:r>
            <a:r>
              <a:rPr lang="en-US" err="1">
                <a:latin typeface="Constantia"/>
                <a:ea typeface="+mn-lt"/>
                <a:cs typeface="+mn-lt"/>
              </a:rPr>
              <a:t>imazhe</a:t>
            </a:r>
            <a:r>
              <a:rPr lang="en-US" dirty="0">
                <a:latin typeface="Constantia"/>
                <a:ea typeface="+mn-lt"/>
                <a:cs typeface="+mn-lt"/>
              </a:rPr>
              <a:t> 3D </a:t>
            </a:r>
            <a:r>
              <a:rPr lang="en-US" err="1">
                <a:latin typeface="Constantia"/>
                <a:ea typeface="+mn-lt"/>
                <a:cs typeface="+mn-lt"/>
              </a:rPr>
              <a:t>te</a:t>
            </a:r>
            <a:r>
              <a:rPr lang="en-US" dirty="0">
                <a:latin typeface="Constantia"/>
                <a:ea typeface="+mn-lt"/>
                <a:cs typeface="+mn-lt"/>
              </a:rPr>
              <a:t> </a:t>
            </a:r>
            <a:r>
              <a:rPr lang="en-US" err="1">
                <a:latin typeface="Constantia"/>
                <a:ea typeface="+mn-lt"/>
                <a:cs typeface="+mn-lt"/>
              </a:rPr>
              <a:t>organeve</a:t>
            </a:r>
            <a:r>
              <a:rPr lang="en-US" dirty="0">
                <a:latin typeface="Constantia"/>
                <a:ea typeface="+mn-lt"/>
                <a:cs typeface="+mn-lt"/>
              </a:rPr>
              <a:t> </a:t>
            </a:r>
            <a:r>
              <a:rPr lang="en-US" err="1">
                <a:latin typeface="Constantia"/>
                <a:ea typeface="+mn-lt"/>
                <a:cs typeface="+mn-lt"/>
              </a:rPr>
              <a:t>të</a:t>
            </a:r>
            <a:r>
              <a:rPr lang="en-US" dirty="0">
                <a:latin typeface="Constantia"/>
                <a:ea typeface="+mn-lt"/>
                <a:cs typeface="+mn-lt"/>
              </a:rPr>
              <a:t> </a:t>
            </a:r>
            <a:r>
              <a:rPr lang="en-US" err="1">
                <a:latin typeface="Constantia"/>
                <a:ea typeface="+mn-lt"/>
                <a:cs typeface="+mn-lt"/>
              </a:rPr>
              <a:t>ndryshme</a:t>
            </a:r>
            <a:r>
              <a:rPr lang="en-US" dirty="0">
                <a:latin typeface="Constantia"/>
                <a:ea typeface="+mn-lt"/>
                <a:cs typeface="+mn-lt"/>
              </a:rPr>
              <a:t> </a:t>
            </a:r>
            <a:r>
              <a:rPr lang="en-US" err="1">
                <a:latin typeface="Constantia"/>
                <a:ea typeface="+mn-lt"/>
                <a:cs typeface="+mn-lt"/>
              </a:rPr>
              <a:t>përmes</a:t>
            </a:r>
            <a:r>
              <a:rPr lang="en-US" dirty="0">
                <a:latin typeface="Constantia"/>
                <a:ea typeface="+mn-lt"/>
                <a:cs typeface="+mn-lt"/>
              </a:rPr>
              <a:t> </a:t>
            </a:r>
            <a:r>
              <a:rPr lang="en-US" err="1">
                <a:latin typeface="Constantia"/>
                <a:ea typeface="+mn-lt"/>
                <a:cs typeface="+mn-lt"/>
              </a:rPr>
              <a:t>detektimit</a:t>
            </a:r>
            <a:r>
              <a:rPr lang="en-US" dirty="0">
                <a:latin typeface="Constantia"/>
                <a:ea typeface="+mn-lt"/>
                <a:cs typeface="+mn-lt"/>
              </a:rPr>
              <a:t> </a:t>
            </a:r>
            <a:r>
              <a:rPr lang="en-US" err="1">
                <a:latin typeface="Constantia"/>
                <a:ea typeface="+mn-lt"/>
                <a:cs typeface="+mn-lt"/>
              </a:rPr>
              <a:t>të</a:t>
            </a:r>
            <a:r>
              <a:rPr lang="en-US" dirty="0">
                <a:latin typeface="Constantia"/>
                <a:ea typeface="+mn-lt"/>
                <a:cs typeface="+mn-lt"/>
              </a:rPr>
              <a:t> </a:t>
            </a:r>
            <a:r>
              <a:rPr lang="en-US" err="1">
                <a:latin typeface="Constantia"/>
                <a:ea typeface="+mn-lt"/>
                <a:cs typeface="+mn-lt"/>
              </a:rPr>
              <a:t>rrezeve</a:t>
            </a:r>
            <a:r>
              <a:rPr lang="en-US" dirty="0">
                <a:latin typeface="Constantia"/>
                <a:ea typeface="+mn-lt"/>
                <a:cs typeface="+mn-lt"/>
              </a:rPr>
              <a:t> </a:t>
            </a:r>
            <a:r>
              <a:rPr lang="en-US" err="1">
                <a:latin typeface="Constantia"/>
                <a:ea typeface="+mn-lt"/>
                <a:cs typeface="+mn-lt"/>
              </a:rPr>
              <a:t>gama</a:t>
            </a:r>
            <a:r>
              <a:rPr lang="en-US" dirty="0">
                <a:latin typeface="Constantia"/>
                <a:ea typeface="+mn-lt"/>
                <a:cs typeface="+mn-lt"/>
              </a:rPr>
              <a:t>. Ky </a:t>
            </a:r>
            <a:r>
              <a:rPr lang="en-US" err="1">
                <a:latin typeface="Constantia"/>
                <a:ea typeface="+mn-lt"/>
                <a:cs typeface="+mn-lt"/>
              </a:rPr>
              <a:t>proces</a:t>
            </a:r>
            <a:r>
              <a:rPr lang="en-US" dirty="0">
                <a:latin typeface="Constantia"/>
                <a:ea typeface="+mn-lt"/>
                <a:cs typeface="+mn-lt"/>
              </a:rPr>
              <a:t> ka </a:t>
            </a:r>
            <a:r>
              <a:rPr lang="en-US" err="1">
                <a:latin typeface="Constantia"/>
                <a:ea typeface="+mn-lt"/>
                <a:cs typeface="+mn-lt"/>
              </a:rPr>
              <a:t>lehtësuar</a:t>
            </a:r>
            <a:r>
              <a:rPr lang="en-US" dirty="0">
                <a:latin typeface="Constantia"/>
                <a:ea typeface="+mn-lt"/>
                <a:cs typeface="+mn-lt"/>
              </a:rPr>
              <a:t> </a:t>
            </a:r>
            <a:r>
              <a:rPr lang="en-US" err="1">
                <a:latin typeface="Constantia"/>
                <a:ea typeface="+mn-lt"/>
                <a:cs typeface="+mn-lt"/>
              </a:rPr>
              <a:t>lokacionin</a:t>
            </a:r>
            <a:r>
              <a:rPr lang="en-US" dirty="0">
                <a:latin typeface="Constantia"/>
                <a:ea typeface="+mn-lt"/>
                <a:cs typeface="+mn-lt"/>
              </a:rPr>
              <a:t> e </a:t>
            </a:r>
            <a:r>
              <a:rPr lang="en-US" err="1">
                <a:latin typeface="Constantia"/>
                <a:ea typeface="+mn-lt"/>
                <a:cs typeface="+mn-lt"/>
              </a:rPr>
              <a:t>masave</a:t>
            </a:r>
            <a:r>
              <a:rPr lang="en-US" dirty="0">
                <a:latin typeface="Constantia"/>
                <a:ea typeface="+mn-lt"/>
                <a:cs typeface="+mn-lt"/>
              </a:rPr>
              <a:t> </a:t>
            </a:r>
            <a:r>
              <a:rPr lang="en-US" err="1">
                <a:latin typeface="Constantia"/>
                <a:ea typeface="+mn-lt"/>
                <a:cs typeface="+mn-lt"/>
              </a:rPr>
              <a:t>tumorale</a:t>
            </a:r>
            <a:r>
              <a:rPr lang="en-US" dirty="0">
                <a:latin typeface="Constantia"/>
                <a:ea typeface="+mn-lt"/>
                <a:cs typeface="+mn-lt"/>
              </a:rPr>
              <a:t> </a:t>
            </a:r>
            <a:r>
              <a:rPr lang="en-US" err="1">
                <a:latin typeface="Constantia"/>
                <a:ea typeface="+mn-lt"/>
                <a:cs typeface="+mn-lt"/>
              </a:rPr>
              <a:t>dhe</a:t>
            </a:r>
            <a:r>
              <a:rPr lang="en-US" dirty="0">
                <a:latin typeface="Constantia"/>
                <a:ea typeface="+mn-lt"/>
                <a:cs typeface="+mn-lt"/>
              </a:rPr>
              <a:t> </a:t>
            </a:r>
            <a:r>
              <a:rPr lang="en-US" err="1">
                <a:latin typeface="Constantia"/>
                <a:ea typeface="+mn-lt"/>
                <a:cs typeface="+mn-lt"/>
              </a:rPr>
              <a:t>diagnostifikimin</a:t>
            </a:r>
            <a:r>
              <a:rPr lang="en-US" dirty="0">
                <a:latin typeface="Constantia"/>
                <a:ea typeface="+mn-lt"/>
                <a:cs typeface="+mn-lt"/>
              </a:rPr>
              <a:t> e </a:t>
            </a:r>
            <a:r>
              <a:rPr lang="en-US" err="1">
                <a:latin typeface="Constantia"/>
                <a:ea typeface="+mn-lt"/>
                <a:cs typeface="+mn-lt"/>
              </a:rPr>
              <a:t>tyre</a:t>
            </a:r>
            <a:r>
              <a:rPr lang="en-US" dirty="0">
                <a:latin typeface="Constantia"/>
                <a:ea typeface="+mn-lt"/>
                <a:cs typeface="+mn-lt"/>
              </a:rPr>
              <a:t>. </a:t>
            </a:r>
            <a:endParaRPr lang="en-US">
              <a:latin typeface="Constantia"/>
            </a:endParaRPr>
          </a:p>
        </p:txBody>
      </p:sp>
    </p:spTree>
    <p:extLst>
      <p:ext uri="{BB962C8B-B14F-4D97-AF65-F5344CB8AC3E}">
        <p14:creationId xmlns:p14="http://schemas.microsoft.com/office/powerpoint/2010/main" val="990642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EE5E-F025-47C3-A6E7-985183B97B60}"/>
              </a:ext>
            </a:extLst>
          </p:cNvPr>
          <p:cNvSpPr>
            <a:spLocks noGrp="1"/>
          </p:cNvSpPr>
          <p:nvPr>
            <p:ph type="title"/>
          </p:nvPr>
        </p:nvSpPr>
        <p:spPr/>
        <p:txBody>
          <a:bodyPr/>
          <a:lstStyle/>
          <a:p>
            <a:r>
              <a:rPr lang="en-US"/>
              <a:t>referenca</a:t>
            </a:r>
          </a:p>
        </p:txBody>
      </p:sp>
      <p:sp>
        <p:nvSpPr>
          <p:cNvPr id="3" name="Content Placeholder 2">
            <a:extLst>
              <a:ext uri="{FF2B5EF4-FFF2-40B4-BE49-F238E27FC236}">
                <a16:creationId xmlns:a16="http://schemas.microsoft.com/office/drawing/2014/main" id="{03503AAA-4F95-41FE-BEC1-C6DFE12CBA5F}"/>
              </a:ext>
            </a:extLst>
          </p:cNvPr>
          <p:cNvSpPr>
            <a:spLocks noGrp="1"/>
          </p:cNvSpPr>
          <p:nvPr>
            <p:ph idx="1"/>
          </p:nvPr>
        </p:nvSpPr>
        <p:spPr>
          <a:xfrm>
            <a:off x="581192" y="2180496"/>
            <a:ext cx="11029615" cy="4037736"/>
          </a:xfrm>
        </p:spPr>
        <p:txBody>
          <a:bodyPr>
            <a:normAutofit/>
          </a:bodyPr>
          <a:lstStyle/>
          <a:p>
            <a:pPr marL="0" indent="0">
              <a:buNone/>
            </a:pPr>
            <a:r>
              <a:rPr lang="en-US"/>
              <a:t>Video leksione:</a:t>
            </a:r>
          </a:p>
          <a:p>
            <a:pPr marL="305435" indent="-305435">
              <a:buFont typeface="Wingdings" panose="05020102010507070707" pitchFamily="18" charset="2"/>
              <a:buChar char="v"/>
            </a:pPr>
            <a:r>
              <a:rPr lang="en-US" dirty="0">
                <a:ea typeface="+mn-lt"/>
                <a:cs typeface="+mn-lt"/>
                <a:hlinkClick r:id="rId2"/>
              </a:rPr>
              <a:t>https://www.youtube.com/watch?v=wE1EXWwrSLI</a:t>
            </a:r>
          </a:p>
          <a:p>
            <a:pPr marL="305435" indent="-305435">
              <a:buFont typeface="Wingdings" panose="05020102010507070707" pitchFamily="18" charset="2"/>
              <a:buChar char="v"/>
            </a:pPr>
            <a:r>
              <a:rPr lang="en-US" dirty="0">
                <a:ea typeface="+mn-lt"/>
                <a:cs typeface="+mn-lt"/>
                <a:hlinkClick r:id="rId3"/>
              </a:rPr>
              <a:t>https://www.youtube.com/watch?v=qTJutehXl1c&amp;t=310s</a:t>
            </a:r>
          </a:p>
          <a:p>
            <a:pPr marL="305435" indent="-305435">
              <a:buFont typeface="Wingdings" panose="05020102010507070707" pitchFamily="18" charset="2"/>
              <a:buChar char="v"/>
            </a:pPr>
            <a:r>
              <a:rPr lang="en-US" dirty="0">
                <a:ea typeface="+mn-lt"/>
                <a:cs typeface="+mn-lt"/>
                <a:hlinkClick r:id="rId4"/>
              </a:rPr>
              <a:t>https://www.youtube.com/watch?v=5Zu3ZdEvz8M&amp;t=112s</a:t>
            </a:r>
          </a:p>
          <a:p>
            <a:pPr marL="305435" indent="-305435">
              <a:buFont typeface="Wingdings" panose="05020102010507070707" pitchFamily="18" charset="2"/>
              <a:buChar char="v"/>
            </a:pPr>
            <a:r>
              <a:rPr lang="en-US" dirty="0">
                <a:ea typeface="+mn-lt"/>
                <a:cs typeface="+mn-lt"/>
                <a:hlinkClick r:id="rId5"/>
              </a:rPr>
              <a:t>https://www.youtube.com/watch?v=eEcfZsoPnKI</a:t>
            </a:r>
          </a:p>
          <a:p>
            <a:pPr marL="0" indent="0">
              <a:buNone/>
            </a:pPr>
            <a:r>
              <a:rPr lang="en-US"/>
              <a:t>Literature:</a:t>
            </a:r>
            <a:endParaRPr lang="en-US" dirty="0"/>
          </a:p>
          <a:p>
            <a:pPr marL="305435" indent="-305435">
              <a:buFont typeface="Wingdings"/>
              <a:buChar char="Ø"/>
            </a:pPr>
            <a:r>
              <a:rPr lang="en-US" b="1">
                <a:ea typeface="+mn-lt"/>
                <a:cs typeface="+mn-lt"/>
              </a:rPr>
              <a:t> NEBI CAKA,OPTOELEKTRONIKA,</a:t>
            </a:r>
            <a:r>
              <a:rPr lang="en-US">
                <a:ea typeface="+mn-lt"/>
                <a:cs typeface="+mn-lt"/>
              </a:rPr>
              <a:t>FAKULTETI I ELEKTROTEKNIKËS, Prishtine 1996</a:t>
            </a:r>
          </a:p>
          <a:p>
            <a:pPr marL="305435" indent="-305435">
              <a:buFont typeface="Wingdings" panose="05020102010507070707" pitchFamily="18" charset="2"/>
              <a:buChar char="Ø"/>
            </a:pPr>
            <a:r>
              <a:rPr lang="en-US">
                <a:ea typeface="+mn-lt"/>
                <a:cs typeface="+mn-lt"/>
              </a:rPr>
              <a:t> Essentials of Nuclear Medicine Imaging, Book by Fred A. Mettler and Milton J. Guiberteau</a:t>
            </a:r>
            <a:endParaRPr lang="en-US"/>
          </a:p>
          <a:p>
            <a:pPr marL="305435" indent="-305435">
              <a:buNone/>
            </a:pPr>
            <a:endParaRPr lang="en-US" b="1" dirty="0">
              <a:ea typeface="+mn-lt"/>
              <a:cs typeface="+mn-lt"/>
            </a:endParaRPr>
          </a:p>
          <a:p>
            <a:pPr marL="0" indent="0">
              <a:buNone/>
            </a:pPr>
            <a:endParaRPr lang="en-US" dirty="0">
              <a:ea typeface="+mn-lt"/>
              <a:cs typeface="+mn-lt"/>
            </a:endParaRPr>
          </a:p>
        </p:txBody>
      </p:sp>
    </p:spTree>
    <p:extLst>
      <p:ext uri="{BB962C8B-B14F-4D97-AF65-F5344CB8AC3E}">
        <p14:creationId xmlns:p14="http://schemas.microsoft.com/office/powerpoint/2010/main" val="1544811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9497" r="9091" b="13895"/>
          <a:stretch/>
        </p:blipFill>
        <p:spPr>
          <a:xfrm>
            <a:off x="20" y="10"/>
            <a:ext cx="12191980" cy="6857990"/>
          </a:xfrm>
          <a:prstGeom prst="rect">
            <a:avLst/>
          </a:prstGeom>
        </p:spPr>
      </p:pic>
      <p:grpSp>
        <p:nvGrpSpPr>
          <p:cNvPr id="24" name="Group 23">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5" name="Rectangle 24">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584200" y="2142067"/>
            <a:ext cx="3412067" cy="2971801"/>
          </a:xfrm>
        </p:spPr>
        <p:txBody>
          <a:bodyPr>
            <a:normAutofit/>
          </a:bodyPr>
          <a:lstStyle/>
          <a:p>
            <a:r>
              <a:rPr lang="en-US">
                <a:solidFill>
                  <a:schemeClr val="bg1"/>
                </a:solidFill>
              </a:rPr>
              <a:t>Faleminderit!</a:t>
            </a:r>
            <a:endParaRPr lang="en-US" dirty="0">
              <a:solidFill>
                <a:schemeClr val="bg1"/>
              </a:solidFill>
            </a:endParaRP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584200" y="5145513"/>
            <a:ext cx="3412067" cy="738820"/>
          </a:xfrm>
        </p:spPr>
        <p:txBody>
          <a:bodyPr>
            <a:normAutofit/>
          </a:bodyPr>
          <a:lstStyle/>
          <a:p>
            <a:endParaRPr lang="en-US" dirty="0">
              <a:solidFill>
                <a:srgbClr val="33DBFF"/>
              </a:solidFill>
            </a:endParaRPr>
          </a:p>
          <a:p>
            <a:endParaRPr lang="en-US">
              <a:solidFill>
                <a:srgbClr val="33DBFF"/>
              </a:solidFill>
            </a:endParaRPr>
          </a:p>
          <a:p>
            <a:endParaRPr lang="en-US">
              <a:solidFill>
                <a:srgbClr val="33DBFF"/>
              </a:solidFill>
            </a:endParaRPr>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C96DC-5C0A-4408-8DBB-7ADBA7D9B641}"/>
              </a:ext>
            </a:extLst>
          </p:cNvPr>
          <p:cNvSpPr>
            <a:spLocks noGrp="1"/>
          </p:cNvSpPr>
          <p:nvPr>
            <p:ph type="title"/>
          </p:nvPr>
        </p:nvSpPr>
        <p:spPr/>
        <p:txBody>
          <a:bodyPr/>
          <a:lstStyle/>
          <a:p>
            <a:r>
              <a:rPr lang="en-US"/>
              <a:t>PËrmbajtja</a:t>
            </a:r>
          </a:p>
        </p:txBody>
      </p:sp>
      <p:sp>
        <p:nvSpPr>
          <p:cNvPr id="3" name="Content Placeholder 2">
            <a:extLst>
              <a:ext uri="{FF2B5EF4-FFF2-40B4-BE49-F238E27FC236}">
                <a16:creationId xmlns:a16="http://schemas.microsoft.com/office/drawing/2014/main" id="{6631406B-FEF0-4797-8DA3-291BB08558FA}"/>
              </a:ext>
            </a:extLst>
          </p:cNvPr>
          <p:cNvSpPr>
            <a:spLocks noGrp="1"/>
          </p:cNvSpPr>
          <p:nvPr>
            <p:ph idx="1"/>
          </p:nvPr>
        </p:nvSpPr>
        <p:spPr>
          <a:xfrm>
            <a:off x="581192" y="1993591"/>
            <a:ext cx="11029615" cy="3865208"/>
          </a:xfrm>
        </p:spPr>
        <p:txBody>
          <a:bodyPr vert="horz" lIns="91440" tIns="45720" rIns="91440" bIns="45720" rtlCol="0" anchor="ctr">
            <a:noAutofit/>
          </a:bodyPr>
          <a:lstStyle/>
          <a:p>
            <a:pPr marL="305435" indent="-305435"/>
            <a:endParaRPr lang="en-US" dirty="0"/>
          </a:p>
          <a:p>
            <a:pPr marL="305435" indent="-305435"/>
            <a:endParaRPr lang="en-US"/>
          </a:p>
          <a:p>
            <a:pPr marL="0" indent="0">
              <a:buNone/>
            </a:pPr>
            <a:endParaRPr lang="en-US" dirty="0"/>
          </a:p>
          <a:p>
            <a:pPr marL="305435" indent="-305435"/>
            <a:endParaRPr lang="en-US" dirty="0"/>
          </a:p>
          <a:p>
            <a:pPr marL="305435" indent="-305435"/>
            <a:r>
              <a:rPr lang="en-US" sz="1400">
                <a:ea typeface="+mn-lt"/>
                <a:cs typeface="+mn-lt"/>
              </a:rPr>
              <a:t>Sensor</a:t>
            </a:r>
            <a:r>
              <a:rPr lang="en-US" sz="1400">
                <a:latin typeface="Constantia"/>
                <a:ea typeface="+mn-lt"/>
                <a:cs typeface="+mn-lt"/>
              </a:rPr>
              <a:t>ët</a:t>
            </a:r>
            <a:r>
              <a:rPr lang="en-US" sz="1400">
                <a:latin typeface="Constantia"/>
              </a:rPr>
              <a:t> optikë , cfarë janë?</a:t>
            </a:r>
            <a:endParaRPr lang="en-US" sz="1400" dirty="0">
              <a:ea typeface="+mn-lt"/>
              <a:cs typeface="+mn-lt"/>
            </a:endParaRPr>
          </a:p>
          <a:p>
            <a:pPr marL="305435" indent="-305435"/>
            <a:r>
              <a:rPr lang="en-US" sz="1400">
                <a:latin typeface="Constantia"/>
              </a:rPr>
              <a:t>Parimi I funksionimit.</a:t>
            </a:r>
            <a:endParaRPr lang="en-US" sz="1400" dirty="0">
              <a:ea typeface="+mn-lt"/>
              <a:cs typeface="+mn-lt"/>
            </a:endParaRPr>
          </a:p>
          <a:p>
            <a:pPr marL="305435" indent="-305435"/>
            <a:r>
              <a:rPr lang="en-US" sz="1400">
                <a:latin typeface="Constantia"/>
              </a:rPr>
              <a:t>Llojet e sensorëve optik.</a:t>
            </a:r>
            <a:endParaRPr lang="en-US" sz="1400" dirty="0">
              <a:ea typeface="+mn-lt"/>
              <a:cs typeface="+mn-lt"/>
            </a:endParaRPr>
          </a:p>
          <a:p>
            <a:pPr marL="305435" indent="-305435"/>
            <a:r>
              <a:rPr lang="en-US" sz="1400">
                <a:latin typeface="Constantia"/>
              </a:rPr>
              <a:t>Burime të dritës për kta sensorë.</a:t>
            </a:r>
            <a:endParaRPr lang="en-US" sz="1400" dirty="0">
              <a:ea typeface="+mn-lt"/>
              <a:cs typeface="+mn-lt"/>
            </a:endParaRPr>
          </a:p>
          <a:p>
            <a:pPr marL="305435" indent="-305435"/>
            <a:r>
              <a:rPr lang="en-US" sz="1400">
                <a:solidFill>
                  <a:srgbClr val="3D3D3D"/>
                </a:solidFill>
                <a:latin typeface="Constantia"/>
              </a:rPr>
              <a:t>Aplikimi I sensorëve optik n</a:t>
            </a:r>
            <a:r>
              <a:rPr lang="en-US" sz="1400">
                <a:latin typeface="Constantia"/>
              </a:rPr>
              <a:t>ë mjeksinë nukleare për detektimin e rrezeve gama.</a:t>
            </a:r>
            <a:endParaRPr lang="en-US" sz="1400" dirty="0">
              <a:ea typeface="+mn-lt"/>
              <a:cs typeface="+mn-lt"/>
            </a:endParaRPr>
          </a:p>
          <a:p>
            <a:pPr marL="305435" indent="-305435"/>
            <a:r>
              <a:rPr lang="en-US" sz="1400">
                <a:solidFill>
                  <a:srgbClr val="3D3D3D"/>
                </a:solidFill>
                <a:latin typeface="Constantia"/>
              </a:rPr>
              <a:t>Nocione t</a:t>
            </a:r>
            <a:r>
              <a:rPr lang="en-US" sz="1400">
                <a:latin typeface="Constantia"/>
              </a:rPr>
              <a:t>ë pergjithshme mbi  radiografinë SPECT.</a:t>
            </a:r>
            <a:endParaRPr lang="en-US" sz="1400" dirty="0">
              <a:ea typeface="+mn-lt"/>
              <a:cs typeface="+mn-lt"/>
            </a:endParaRPr>
          </a:p>
          <a:p>
            <a:pPr marL="305435" indent="-305435"/>
            <a:r>
              <a:rPr lang="en-US" sz="1400">
                <a:latin typeface="Constantia"/>
              </a:rPr>
              <a:t>Ndërtimi I bllokut te detektimit , analizë mbi kolimatorin, kristalin shintilues dhe PMT.</a:t>
            </a:r>
            <a:endParaRPr lang="en-US" sz="1400" dirty="0">
              <a:ea typeface="+mn-lt"/>
              <a:cs typeface="+mn-lt"/>
            </a:endParaRPr>
          </a:p>
          <a:p>
            <a:pPr marL="305435" indent="-305435"/>
            <a:r>
              <a:rPr lang="en-US" sz="1400">
                <a:ea typeface="+mn-lt"/>
                <a:cs typeface="+mn-lt"/>
              </a:rPr>
              <a:t>Skema e plotë e SPECT</a:t>
            </a:r>
            <a:endParaRPr lang="en-US" sz="1400" dirty="0">
              <a:ea typeface="+mn-lt"/>
              <a:cs typeface="+mn-lt"/>
            </a:endParaRPr>
          </a:p>
          <a:p>
            <a:pPr marL="305435" indent="-305435"/>
            <a:r>
              <a:rPr lang="en-US" sz="1400">
                <a:latin typeface="Constantia"/>
              </a:rPr>
              <a:t>Konkluzione</a:t>
            </a:r>
            <a:endParaRPr lang="en-US" sz="1400" dirty="0">
              <a:ea typeface="+mn-lt"/>
              <a:cs typeface="+mn-lt"/>
            </a:endParaRPr>
          </a:p>
          <a:p>
            <a:pPr marL="305435" indent="-305435"/>
            <a:r>
              <a:rPr lang="en-US" sz="1400">
                <a:latin typeface="Constantia"/>
              </a:rPr>
              <a:t>Referenca</a:t>
            </a:r>
            <a:endParaRPr lang="en-US" sz="1400" dirty="0">
              <a:ea typeface="+mn-lt"/>
              <a:cs typeface="+mn-lt"/>
            </a:endParaRPr>
          </a:p>
          <a:p>
            <a:pPr marL="0" indent="0">
              <a:buNone/>
            </a:pPr>
            <a:endParaRPr lang="en-US" cap="all" dirty="0">
              <a:solidFill>
                <a:srgbClr val="346C8A"/>
              </a:solidFill>
              <a:ea typeface="+mn-lt"/>
              <a:cs typeface="+mn-lt"/>
            </a:endParaRPr>
          </a:p>
          <a:p>
            <a:pPr marL="305435" indent="-305435"/>
            <a:endParaRPr lang="en-US" cap="all" dirty="0">
              <a:solidFill>
                <a:srgbClr val="346C8A"/>
              </a:solidFill>
              <a:latin typeface="Gill Sans MT" panose="020B0502020104020203"/>
            </a:endParaRPr>
          </a:p>
          <a:p>
            <a:pPr marL="305435" indent="-305435"/>
            <a:endParaRPr lang="en-US" cap="all" dirty="0">
              <a:solidFill>
                <a:schemeClr val="accent2">
                  <a:lumMod val="75000"/>
                </a:schemeClr>
              </a:solidFill>
              <a:ea typeface="+mn-lt"/>
              <a:cs typeface="+mn-lt"/>
            </a:endParaRPr>
          </a:p>
          <a:p>
            <a:pPr marL="0" indent="0">
              <a:buNone/>
            </a:pPr>
            <a:endParaRPr lang="en-US" cap="all" dirty="0">
              <a:solidFill>
                <a:srgbClr val="FFFFFF"/>
              </a:solidFill>
              <a:ea typeface="+mn-lt"/>
              <a:cs typeface="+mn-lt"/>
            </a:endParaRPr>
          </a:p>
          <a:p>
            <a:pPr marL="305435" indent="-305435"/>
            <a:endParaRPr lang="en-US" dirty="0">
              <a:solidFill>
                <a:srgbClr val="3D3D3D"/>
              </a:solidFill>
              <a:latin typeface="Constantia"/>
              <a:ea typeface="+mn-lt"/>
              <a:cs typeface="+mn-lt"/>
            </a:endParaRPr>
          </a:p>
        </p:txBody>
      </p:sp>
    </p:spTree>
    <p:extLst>
      <p:ext uri="{BB962C8B-B14F-4D97-AF65-F5344CB8AC3E}">
        <p14:creationId xmlns:p14="http://schemas.microsoft.com/office/powerpoint/2010/main" val="194788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5CF925-0316-42D0-9832-5BD55A6EE647}"/>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 SensorËt optik</a:t>
            </a:r>
            <a:r>
              <a:rPr lang="en-US" sz="5400">
                <a:solidFill>
                  <a:srgbClr val="FFFFFF"/>
                </a:solidFill>
                <a:ea typeface="+mj-lt"/>
                <a:cs typeface="+mj-lt"/>
              </a:rPr>
              <a:t>Ë</a:t>
            </a:r>
            <a:endParaRPr lang="en-US" sz="540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60C61BF-C2C5-4091-9A31-54DDBE1ED85D}"/>
              </a:ext>
            </a:extLst>
          </p:cNvPr>
          <p:cNvSpPr>
            <a:spLocks noGrp="1"/>
          </p:cNvSpPr>
          <p:nvPr>
            <p:ph idx="1"/>
          </p:nvPr>
        </p:nvSpPr>
        <p:spPr>
          <a:xfrm>
            <a:off x="6784523" y="889616"/>
            <a:ext cx="4826283" cy="5501145"/>
          </a:xfrm>
          <a:ln w="57150">
            <a:noFill/>
          </a:ln>
        </p:spPr>
        <p:txBody>
          <a:bodyPr anchor="ctr">
            <a:normAutofit lnSpcReduction="10000"/>
          </a:bodyPr>
          <a:lstStyle/>
          <a:p>
            <a:pPr marL="305435" indent="-305435"/>
            <a:r>
              <a:rPr lang="en-US" sz="2000">
                <a:solidFill>
                  <a:schemeClr val="accent2">
                    <a:lumMod val="50000"/>
                  </a:schemeClr>
                </a:solidFill>
                <a:latin typeface="Constantia"/>
                <a:ea typeface="+mn-lt"/>
                <a:cs typeface="+mn-lt"/>
              </a:rPr>
              <a:t>Sensorët optoelektronikë sot kanë tërhequr vëmendjen e shumë kërkuesve shkencorë dhe shfrytëzuesve të kësaj teknologjie. Arsyeja kryesore është parimi i punës fizike të sensorëve optoelektronikë bazohet</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në</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ndryshimin</a:t>
            </a:r>
            <a:r>
              <a:rPr lang="en-US" sz="2000" dirty="0">
                <a:solidFill>
                  <a:schemeClr val="accent2">
                    <a:lumMod val="50000"/>
                  </a:schemeClr>
                </a:solidFill>
                <a:latin typeface="Constantia"/>
                <a:ea typeface="+mn-lt"/>
                <a:cs typeface="+mn-lt"/>
              </a:rPr>
              <a:t> e </a:t>
            </a:r>
            <a:r>
              <a:rPr lang="en-US" sz="2000" err="1">
                <a:solidFill>
                  <a:schemeClr val="accent2">
                    <a:lumMod val="50000"/>
                  </a:schemeClr>
                </a:solidFill>
                <a:latin typeface="Constantia"/>
                <a:ea typeface="+mn-lt"/>
                <a:cs typeface="+mn-lt"/>
              </a:rPr>
              <a:t>parametrave</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të</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sinjaleve</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optike</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në</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ndryshimin</a:t>
            </a:r>
            <a:r>
              <a:rPr lang="en-US" sz="2000" dirty="0">
                <a:solidFill>
                  <a:schemeClr val="accent2">
                    <a:lumMod val="50000"/>
                  </a:schemeClr>
                </a:solidFill>
                <a:latin typeface="Constantia"/>
                <a:ea typeface="+mn-lt"/>
                <a:cs typeface="+mn-lt"/>
              </a:rPr>
              <a:t> e </a:t>
            </a:r>
            <a:r>
              <a:rPr lang="en-US" sz="2000" err="1">
                <a:solidFill>
                  <a:schemeClr val="accent2">
                    <a:lumMod val="50000"/>
                  </a:schemeClr>
                </a:solidFill>
                <a:latin typeface="Constantia"/>
                <a:ea typeface="+mn-lt"/>
                <a:cs typeface="+mn-lt"/>
              </a:rPr>
              <a:t>madhësive</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matëse</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fizike</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pra</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konvertojnë</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rrezet</a:t>
            </a:r>
            <a:r>
              <a:rPr lang="en-US" sz="2000" dirty="0">
                <a:solidFill>
                  <a:schemeClr val="accent2">
                    <a:lumMod val="50000"/>
                  </a:schemeClr>
                </a:solidFill>
                <a:latin typeface="Constantia"/>
                <a:ea typeface="+mn-lt"/>
                <a:cs typeface="+mn-lt"/>
              </a:rPr>
              <a:t> e </a:t>
            </a:r>
            <a:r>
              <a:rPr lang="en-US" sz="2000" err="1">
                <a:solidFill>
                  <a:schemeClr val="accent2">
                    <a:lumMod val="50000"/>
                  </a:schemeClr>
                </a:solidFill>
                <a:latin typeface="Constantia"/>
                <a:ea typeface="+mn-lt"/>
                <a:cs typeface="+mn-lt"/>
              </a:rPr>
              <a:t>dritës</a:t>
            </a:r>
            <a:r>
              <a:rPr lang="en-US" sz="2000" dirty="0">
                <a:solidFill>
                  <a:schemeClr val="accent2">
                    <a:lumMod val="50000"/>
                  </a:schemeClr>
                </a:solidFill>
                <a:latin typeface="Constantia"/>
                <a:ea typeface="+mn-lt"/>
                <a:cs typeface="+mn-lt"/>
              </a:rPr>
              <a:t> ne </a:t>
            </a:r>
            <a:r>
              <a:rPr lang="en-US" sz="2000" err="1">
                <a:solidFill>
                  <a:schemeClr val="accent2">
                    <a:lumMod val="50000"/>
                  </a:schemeClr>
                </a:solidFill>
                <a:latin typeface="Constantia"/>
                <a:ea typeface="+mn-lt"/>
                <a:cs typeface="+mn-lt"/>
              </a:rPr>
              <a:t>sinjale</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elektrikë</a:t>
            </a:r>
            <a:r>
              <a:rPr lang="en-US" sz="2000" dirty="0">
                <a:solidFill>
                  <a:schemeClr val="accent2">
                    <a:lumMod val="50000"/>
                  </a:schemeClr>
                </a:solidFill>
                <a:latin typeface="Constantia"/>
                <a:ea typeface="+mn-lt"/>
                <a:cs typeface="+mn-lt"/>
              </a:rPr>
              <a:t>.</a:t>
            </a:r>
          </a:p>
          <a:p>
            <a:pPr marL="305435" indent="-305435"/>
            <a:r>
              <a:rPr lang="en-US" sz="2000" dirty="0">
                <a:solidFill>
                  <a:schemeClr val="accent2">
                    <a:lumMod val="50000"/>
                  </a:schemeClr>
                </a:solidFill>
                <a:latin typeface="Constantia"/>
                <a:ea typeface="+mn-lt"/>
                <a:cs typeface="+mn-lt"/>
              </a:rPr>
              <a:t> </a:t>
            </a:r>
            <a:r>
              <a:rPr lang="en-US" sz="2000">
                <a:solidFill>
                  <a:schemeClr val="accent2">
                    <a:lumMod val="50000"/>
                  </a:schemeClr>
                </a:solidFill>
                <a:latin typeface="Constantia"/>
                <a:ea typeface="+mn-lt"/>
                <a:cs typeface="+mn-lt"/>
              </a:rPr>
              <a:t>Për këtë shkak, sensorët optoelektronikë nuk</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kanë</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lidhje</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galvanike</a:t>
            </a:r>
            <a:r>
              <a:rPr lang="en-US" sz="2000" dirty="0">
                <a:solidFill>
                  <a:schemeClr val="accent2">
                    <a:lumMod val="50000"/>
                  </a:schemeClr>
                </a:solidFill>
                <a:latin typeface="Constantia"/>
                <a:ea typeface="+mn-lt"/>
                <a:cs typeface="+mn-lt"/>
              </a:rPr>
              <a:t> apo </a:t>
            </a:r>
            <a:r>
              <a:rPr lang="en-US" sz="2000" err="1">
                <a:solidFill>
                  <a:schemeClr val="accent2">
                    <a:lumMod val="50000"/>
                  </a:schemeClr>
                </a:solidFill>
                <a:latin typeface="Constantia"/>
                <a:ea typeface="+mn-lt"/>
                <a:cs typeface="+mn-lt"/>
              </a:rPr>
              <a:t>lidhje</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magnetike</a:t>
            </a:r>
            <a:r>
              <a:rPr lang="en-US" sz="2000" dirty="0">
                <a:solidFill>
                  <a:schemeClr val="accent2">
                    <a:lumMod val="50000"/>
                  </a:schemeClr>
                </a:solidFill>
                <a:latin typeface="Constantia"/>
                <a:ea typeface="+mn-lt"/>
                <a:cs typeface="+mn-lt"/>
              </a:rPr>
              <a:t> por </a:t>
            </a:r>
            <a:r>
              <a:rPr lang="en-US" sz="2000" err="1">
                <a:solidFill>
                  <a:schemeClr val="accent2">
                    <a:lumMod val="50000"/>
                  </a:schemeClr>
                </a:solidFill>
                <a:latin typeface="Constantia"/>
                <a:ea typeface="+mn-lt"/>
                <a:cs typeface="+mn-lt"/>
              </a:rPr>
              <a:t>kanë</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vetëm</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lidhje</a:t>
            </a:r>
            <a:r>
              <a:rPr lang="en-US" sz="2000" dirty="0">
                <a:solidFill>
                  <a:schemeClr val="accent2">
                    <a:lumMod val="50000"/>
                  </a:schemeClr>
                </a:solidFill>
                <a:latin typeface="Constantia"/>
                <a:ea typeface="+mn-lt"/>
                <a:cs typeface="+mn-lt"/>
              </a:rPr>
              <a:t> </a:t>
            </a:r>
            <a:r>
              <a:rPr lang="en-US" sz="2000" err="1">
                <a:solidFill>
                  <a:schemeClr val="accent2">
                    <a:lumMod val="50000"/>
                  </a:schemeClr>
                </a:solidFill>
                <a:latin typeface="Constantia"/>
                <a:ea typeface="+mn-lt"/>
                <a:cs typeface="+mn-lt"/>
              </a:rPr>
              <a:t>optike</a:t>
            </a:r>
            <a:r>
              <a:rPr lang="en-US" sz="2000" dirty="0">
                <a:solidFill>
                  <a:schemeClr val="accent2">
                    <a:lumMod val="50000"/>
                  </a:schemeClr>
                </a:solidFill>
                <a:latin typeface="Constantia"/>
                <a:ea typeface="+mn-lt"/>
                <a:cs typeface="+mn-lt"/>
              </a:rPr>
              <a:t>.</a:t>
            </a:r>
            <a:endParaRPr lang="en-US" sz="2000" dirty="0">
              <a:solidFill>
                <a:schemeClr val="accent2">
                  <a:lumMod val="50000"/>
                </a:schemeClr>
              </a:solidFill>
              <a:latin typeface="Constantia"/>
            </a:endParaRPr>
          </a:p>
          <a:p>
            <a:pPr marL="305435" indent="-305435"/>
            <a:r>
              <a:rPr lang="en-US" sz="2000">
                <a:solidFill>
                  <a:schemeClr val="accent2">
                    <a:lumMod val="50000"/>
                  </a:schemeClr>
                </a:solidFill>
                <a:latin typeface="Constantia"/>
              </a:rPr>
              <a:t>Gjithashtu nj</a:t>
            </a:r>
            <a:r>
              <a:rPr lang="en-US" sz="2000">
                <a:latin typeface="Constantia"/>
              </a:rPr>
              <a:t>ë</a:t>
            </a:r>
            <a:r>
              <a:rPr lang="en-US" sz="2000">
                <a:solidFill>
                  <a:srgbClr val="3D3D3D"/>
                </a:solidFill>
                <a:latin typeface="Constantia"/>
              </a:rPr>
              <a:t> nd</a:t>
            </a:r>
            <a:r>
              <a:rPr lang="en-US" sz="2000">
                <a:solidFill>
                  <a:schemeClr val="accent2">
                    <a:lumMod val="50000"/>
                  </a:schemeClr>
                </a:solidFill>
                <a:latin typeface="Constantia"/>
              </a:rPr>
              <a:t>ër perdorimet më të r</a:t>
            </a:r>
            <a:r>
              <a:rPr lang="en-US" sz="2000">
                <a:latin typeface="Constantia"/>
              </a:rPr>
              <a:t>ëndesisheme lidhet me mjeksinë nukleare</a:t>
            </a:r>
            <a:r>
              <a:rPr lang="en-US" sz="2000" dirty="0">
                <a:latin typeface="Constantia"/>
              </a:rPr>
              <a:t> </a:t>
            </a:r>
            <a:r>
              <a:rPr lang="en-US" sz="2000" err="1">
                <a:latin typeface="Constantia"/>
              </a:rPr>
              <a:t>të</a:t>
            </a:r>
            <a:r>
              <a:rPr lang="en-US" sz="2000" dirty="0">
                <a:latin typeface="Constantia"/>
              </a:rPr>
              <a:t> </a:t>
            </a:r>
            <a:r>
              <a:rPr lang="en-US" sz="2000" err="1">
                <a:latin typeface="Constantia"/>
              </a:rPr>
              <a:t>shpjeguar</a:t>
            </a:r>
            <a:r>
              <a:rPr lang="en-US" sz="2000" dirty="0">
                <a:latin typeface="Constantia"/>
              </a:rPr>
              <a:t> </a:t>
            </a:r>
            <a:r>
              <a:rPr lang="en-US" sz="2000" err="1">
                <a:latin typeface="Constantia"/>
              </a:rPr>
              <a:t>më</a:t>
            </a:r>
            <a:r>
              <a:rPr lang="en-US" sz="2000" dirty="0">
                <a:latin typeface="Constantia"/>
              </a:rPr>
              <a:t> </a:t>
            </a:r>
            <a:r>
              <a:rPr lang="en-US" sz="2000" err="1">
                <a:latin typeface="Constantia"/>
              </a:rPr>
              <a:t>poshtë</a:t>
            </a:r>
            <a:r>
              <a:rPr lang="en-US" sz="2000" dirty="0">
                <a:latin typeface="Constantia"/>
              </a:rPr>
              <a:t>.</a:t>
            </a:r>
          </a:p>
          <a:p>
            <a:pPr marL="305435" indent="-305435"/>
            <a:endParaRPr lang="en-US" sz="2000">
              <a:solidFill>
                <a:schemeClr val="accent2">
                  <a:lumMod val="50000"/>
                </a:schemeClr>
              </a:solidFill>
              <a:latin typeface="Constantia"/>
            </a:endParaRPr>
          </a:p>
          <a:p>
            <a:pPr marL="305435" indent="-305435"/>
            <a:endParaRPr lang="en-US" sz="2000">
              <a:solidFill>
                <a:schemeClr val="accent2">
                  <a:lumMod val="50000"/>
                </a:schemeClr>
              </a:solidFill>
              <a:latin typeface="Gill Sans MT" panose="020B0502020104020203"/>
            </a:endParaRPr>
          </a:p>
        </p:txBody>
      </p:sp>
    </p:spTree>
    <p:extLst>
      <p:ext uri="{BB962C8B-B14F-4D97-AF65-F5344CB8AC3E}">
        <p14:creationId xmlns:p14="http://schemas.microsoft.com/office/powerpoint/2010/main" val="419279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A6AF-8C77-488F-AD00-3D70BFEE25C0}"/>
              </a:ext>
            </a:extLst>
          </p:cNvPr>
          <p:cNvSpPr>
            <a:spLocks noGrp="1"/>
          </p:cNvSpPr>
          <p:nvPr>
            <p:ph type="title"/>
          </p:nvPr>
        </p:nvSpPr>
        <p:spPr/>
        <p:txBody>
          <a:bodyPr/>
          <a:lstStyle/>
          <a:p>
            <a:r>
              <a:rPr lang="en-US" dirty="0" err="1"/>
              <a:t>Parimi</a:t>
            </a:r>
            <a:r>
              <a:rPr lang="en-US" dirty="0"/>
              <a:t> I </a:t>
            </a:r>
            <a:r>
              <a:rPr lang="en-US" dirty="0" err="1"/>
              <a:t>funksionimit</a:t>
            </a:r>
          </a:p>
        </p:txBody>
      </p:sp>
      <p:graphicFrame>
        <p:nvGraphicFramePr>
          <p:cNvPr id="5" name="Diagram 5">
            <a:extLst>
              <a:ext uri="{FF2B5EF4-FFF2-40B4-BE49-F238E27FC236}">
                <a16:creationId xmlns:a16="http://schemas.microsoft.com/office/drawing/2014/main" id="{B2003C28-2B1B-4330-A249-85BABFE228C5}"/>
              </a:ext>
            </a:extLst>
          </p:cNvPr>
          <p:cNvGraphicFramePr/>
          <p:nvPr>
            <p:extLst>
              <p:ext uri="{D42A27DB-BD31-4B8C-83A1-F6EECF244321}">
                <p14:modId xmlns:p14="http://schemas.microsoft.com/office/powerpoint/2010/main" val="2013291255"/>
              </p:ext>
            </p:extLst>
          </p:nvPr>
        </p:nvGraphicFramePr>
        <p:xfrm>
          <a:off x="581192" y="2180496"/>
          <a:ext cx="11029615" cy="4483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041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655F-1947-4A03-A8EC-6EB9AE2347BE}"/>
              </a:ext>
            </a:extLst>
          </p:cNvPr>
          <p:cNvSpPr>
            <a:spLocks noGrp="1"/>
          </p:cNvSpPr>
          <p:nvPr>
            <p:ph type="title"/>
          </p:nvPr>
        </p:nvSpPr>
        <p:spPr/>
        <p:txBody>
          <a:bodyPr/>
          <a:lstStyle/>
          <a:p>
            <a:r>
              <a:rPr lang="en-US" dirty="0" err="1"/>
              <a:t>Llojet</a:t>
            </a:r>
            <a:r>
              <a:rPr lang="en-US" dirty="0"/>
              <a:t> e </a:t>
            </a:r>
            <a:r>
              <a:rPr lang="en-US" dirty="0" err="1"/>
              <a:t>sensorëve</a:t>
            </a:r>
            <a:r>
              <a:rPr lang="en-US" dirty="0"/>
              <a:t> </a:t>
            </a:r>
            <a:r>
              <a:rPr lang="en-US" dirty="0" err="1"/>
              <a:t>optikë</a:t>
            </a:r>
            <a:r>
              <a:rPr lang="en-US" dirty="0"/>
              <a:t> </a:t>
            </a:r>
          </a:p>
        </p:txBody>
      </p:sp>
      <p:sp>
        <p:nvSpPr>
          <p:cNvPr id="3" name="Content Placeholder 2">
            <a:extLst>
              <a:ext uri="{FF2B5EF4-FFF2-40B4-BE49-F238E27FC236}">
                <a16:creationId xmlns:a16="http://schemas.microsoft.com/office/drawing/2014/main" id="{43D92F9D-522E-4AD3-936C-78EE4A044548}"/>
              </a:ext>
            </a:extLst>
          </p:cNvPr>
          <p:cNvSpPr>
            <a:spLocks noGrp="1"/>
          </p:cNvSpPr>
          <p:nvPr>
            <p:ph idx="1"/>
          </p:nvPr>
        </p:nvSpPr>
        <p:spPr/>
        <p:txBody>
          <a:bodyPr/>
          <a:lstStyle/>
          <a:p>
            <a:pPr marL="305435" indent="-305435"/>
            <a:r>
              <a:rPr lang="en-US">
                <a:latin typeface="Constantia"/>
              </a:rPr>
              <a:t>Paisje fotoper</a:t>
            </a:r>
            <a:r>
              <a:rPr lang="en-US">
                <a:ea typeface="+mn-lt"/>
                <a:cs typeface="+mn-lt"/>
              </a:rPr>
              <a:t>ç</a:t>
            </a:r>
            <a:r>
              <a:rPr lang="en-US">
                <a:latin typeface="Constantia"/>
              </a:rPr>
              <a:t>uese qe perdoren për te matur rezistencën duke konvertuar një ndryshim ne dritën e rastësishme në ndryshim</a:t>
            </a:r>
            <a:r>
              <a:rPr lang="en-US" dirty="0">
                <a:latin typeface="Constantia"/>
              </a:rPr>
              <a:t> </a:t>
            </a:r>
            <a:r>
              <a:rPr lang="en-US" err="1">
                <a:latin typeface="Constantia"/>
              </a:rPr>
              <a:t>të</a:t>
            </a:r>
            <a:r>
              <a:rPr lang="en-US" dirty="0">
                <a:latin typeface="Constantia"/>
              </a:rPr>
              <a:t>  </a:t>
            </a:r>
            <a:r>
              <a:rPr lang="en-US" err="1">
                <a:latin typeface="Constantia"/>
              </a:rPr>
              <a:t>rezistencës</a:t>
            </a:r>
            <a:r>
              <a:rPr lang="en-US" dirty="0">
                <a:latin typeface="Constantia"/>
              </a:rPr>
              <a:t>.</a:t>
            </a:r>
          </a:p>
          <a:p>
            <a:pPr marL="305435" indent="-305435"/>
            <a:r>
              <a:rPr lang="en-US">
                <a:latin typeface="Constantia"/>
              </a:rPr>
              <a:t>Qeliza</a:t>
            </a:r>
            <a:r>
              <a:rPr lang="en-US" dirty="0">
                <a:latin typeface="Constantia"/>
              </a:rPr>
              <a:t> </a:t>
            </a:r>
            <a:r>
              <a:rPr lang="en-US">
                <a:latin typeface="Constantia"/>
              </a:rPr>
              <a:t>fotovoltaike - konvertojnë</a:t>
            </a:r>
            <a:r>
              <a:rPr lang="en-US" dirty="0">
                <a:latin typeface="Constantia"/>
              </a:rPr>
              <a:t> </a:t>
            </a:r>
            <a:r>
              <a:rPr lang="en-US">
                <a:latin typeface="Constantia"/>
              </a:rPr>
              <a:t>një</a:t>
            </a:r>
            <a:r>
              <a:rPr lang="en-US" dirty="0">
                <a:latin typeface="Constantia"/>
              </a:rPr>
              <a:t> </a:t>
            </a:r>
            <a:r>
              <a:rPr lang="en-US">
                <a:latin typeface="Constantia"/>
              </a:rPr>
              <a:t>sasi</a:t>
            </a:r>
            <a:r>
              <a:rPr lang="en-US" dirty="0">
                <a:latin typeface="Constantia"/>
              </a:rPr>
              <a:t> </a:t>
            </a:r>
            <a:r>
              <a:rPr lang="en-US">
                <a:latin typeface="Constantia"/>
              </a:rPr>
              <a:t>të</a:t>
            </a:r>
            <a:r>
              <a:rPr lang="en-US" dirty="0">
                <a:latin typeface="Constantia"/>
              </a:rPr>
              <a:t> </a:t>
            </a:r>
            <a:r>
              <a:rPr lang="en-US">
                <a:latin typeface="Constantia"/>
              </a:rPr>
              <a:t>dritës</a:t>
            </a:r>
            <a:r>
              <a:rPr lang="en-US" dirty="0">
                <a:latin typeface="Constantia"/>
              </a:rPr>
              <a:t> </a:t>
            </a:r>
            <a:r>
              <a:rPr lang="en-US">
                <a:latin typeface="Constantia"/>
              </a:rPr>
              <a:t>në</a:t>
            </a:r>
            <a:r>
              <a:rPr lang="en-US" dirty="0">
                <a:latin typeface="Constantia"/>
              </a:rPr>
              <a:t> </a:t>
            </a:r>
            <a:r>
              <a:rPr lang="en-US">
                <a:latin typeface="Constantia"/>
              </a:rPr>
              <a:t>një tension në dalje</a:t>
            </a:r>
            <a:r>
              <a:rPr lang="en-US" dirty="0">
                <a:latin typeface="Constantia"/>
              </a:rPr>
              <a:t>.</a:t>
            </a:r>
          </a:p>
          <a:p>
            <a:pPr marL="305435" indent="-305435"/>
            <a:r>
              <a:rPr lang="en-US">
                <a:latin typeface="Constantia"/>
              </a:rPr>
              <a:t>Fotodiodat-konvertojnë nje sasi të dritës</a:t>
            </a:r>
            <a:r>
              <a:rPr lang="en-US" dirty="0">
                <a:latin typeface="Constantia"/>
              </a:rPr>
              <a:t> </a:t>
            </a:r>
            <a:r>
              <a:rPr lang="en-US" err="1">
                <a:latin typeface="Constantia"/>
              </a:rPr>
              <a:t>në</a:t>
            </a:r>
            <a:r>
              <a:rPr lang="en-US" dirty="0">
                <a:latin typeface="Constantia"/>
              </a:rPr>
              <a:t> </a:t>
            </a:r>
            <a:r>
              <a:rPr lang="en-US" err="1">
                <a:latin typeface="Constantia"/>
              </a:rPr>
              <a:t>një</a:t>
            </a:r>
            <a:r>
              <a:rPr lang="en-US" dirty="0">
                <a:latin typeface="Constantia"/>
              </a:rPr>
              <a:t> </a:t>
            </a:r>
            <a:r>
              <a:rPr lang="en-US" err="1">
                <a:latin typeface="Constantia"/>
              </a:rPr>
              <a:t>rrymë</a:t>
            </a:r>
            <a:r>
              <a:rPr lang="en-US" dirty="0">
                <a:latin typeface="Constantia"/>
              </a:rPr>
              <a:t> </a:t>
            </a:r>
            <a:r>
              <a:rPr lang="en-US" err="1">
                <a:latin typeface="Constantia"/>
              </a:rPr>
              <a:t>në</a:t>
            </a:r>
            <a:r>
              <a:rPr lang="en-US" dirty="0">
                <a:latin typeface="Constantia"/>
              </a:rPr>
              <a:t> </a:t>
            </a:r>
            <a:r>
              <a:rPr lang="en-US" err="1">
                <a:latin typeface="Constantia"/>
              </a:rPr>
              <a:t>dalje</a:t>
            </a:r>
            <a:r>
              <a:rPr lang="en-US" dirty="0">
                <a:latin typeface="Constantia"/>
              </a:rPr>
              <a:t>.</a:t>
            </a:r>
          </a:p>
          <a:p>
            <a:pPr marL="305435" indent="-305435"/>
            <a:r>
              <a:rPr lang="en-US">
                <a:latin typeface="Constantia"/>
              </a:rPr>
              <a:t>Fototranzistorët , një  lloj tranzistori bipolar ku lidhja bazë kolektor ekspozohet ndaj dritës. Rezulton me efekt të njëjte me fotodioden por me gain te brëndshëm.</a:t>
            </a:r>
          </a:p>
        </p:txBody>
      </p:sp>
    </p:spTree>
    <p:extLst>
      <p:ext uri="{BB962C8B-B14F-4D97-AF65-F5344CB8AC3E}">
        <p14:creationId xmlns:p14="http://schemas.microsoft.com/office/powerpoint/2010/main" val="194279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9"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48A46E-F72A-43AF-8CA7-004AF933CE06}"/>
              </a:ext>
            </a:extLst>
          </p:cNvPr>
          <p:cNvSpPr>
            <a:spLocks noGrp="1"/>
          </p:cNvSpPr>
          <p:nvPr>
            <p:ph type="title"/>
          </p:nvPr>
        </p:nvSpPr>
        <p:spPr>
          <a:xfrm>
            <a:off x="643468" y="1033389"/>
            <a:ext cx="4826256" cy="4825409"/>
          </a:xfrm>
        </p:spPr>
        <p:txBody>
          <a:bodyPr anchor="ctr">
            <a:normAutofit/>
          </a:bodyPr>
          <a:lstStyle/>
          <a:p>
            <a:r>
              <a:rPr lang="en-US" sz="5400" dirty="0" err="1">
                <a:solidFill>
                  <a:srgbClr val="FFFFFF"/>
                </a:solidFill>
              </a:rPr>
              <a:t>Burime</a:t>
            </a:r>
            <a:r>
              <a:rPr lang="en-US" sz="5400" dirty="0">
                <a:solidFill>
                  <a:srgbClr val="FFFFFF"/>
                </a:solidFill>
              </a:rPr>
              <a:t> </a:t>
            </a:r>
            <a:r>
              <a:rPr lang="en-US" sz="5400" dirty="0" err="1">
                <a:solidFill>
                  <a:srgbClr val="FFFFFF"/>
                </a:solidFill>
              </a:rPr>
              <a:t>te</a:t>
            </a:r>
            <a:r>
              <a:rPr lang="en-US" sz="5400" dirty="0">
                <a:solidFill>
                  <a:srgbClr val="FFFFFF"/>
                </a:solidFill>
              </a:rPr>
              <a:t> </a:t>
            </a:r>
            <a:r>
              <a:rPr lang="en-US" sz="5400" dirty="0" err="1">
                <a:solidFill>
                  <a:srgbClr val="FFFFFF"/>
                </a:solidFill>
              </a:rPr>
              <a:t>drit</a:t>
            </a:r>
            <a:r>
              <a:rPr lang="en-US" sz="5400" dirty="0" err="1">
                <a:solidFill>
                  <a:srgbClr val="FFFFFF"/>
                </a:solidFill>
                <a:ea typeface="+mj-lt"/>
                <a:cs typeface="+mj-lt"/>
              </a:rPr>
              <a:t>ë</a:t>
            </a:r>
            <a:r>
              <a:rPr lang="en-US" sz="5400" dirty="0" err="1">
                <a:solidFill>
                  <a:srgbClr val="FFFFFF"/>
                </a:solidFill>
              </a:rPr>
              <a:t>s</a:t>
            </a:r>
            <a:r>
              <a:rPr lang="en-US" sz="5400" dirty="0">
                <a:solidFill>
                  <a:srgbClr val="FFFFFF"/>
                </a:solidFill>
              </a:rPr>
              <a:t> </a:t>
            </a:r>
            <a:r>
              <a:rPr lang="en-US" sz="5400" dirty="0" err="1">
                <a:solidFill>
                  <a:srgbClr val="FFFFFF"/>
                </a:solidFill>
              </a:rPr>
              <a:t>për</a:t>
            </a:r>
            <a:r>
              <a:rPr lang="en-US" sz="5400" dirty="0">
                <a:solidFill>
                  <a:srgbClr val="FFFFFF"/>
                </a:solidFill>
              </a:rPr>
              <a:t> </a:t>
            </a:r>
            <a:r>
              <a:rPr lang="en-US" sz="5400" dirty="0" err="1">
                <a:solidFill>
                  <a:srgbClr val="FFFFFF"/>
                </a:solidFill>
              </a:rPr>
              <a:t>këta</a:t>
            </a:r>
            <a:r>
              <a:rPr lang="en-US" sz="5400" dirty="0">
                <a:solidFill>
                  <a:srgbClr val="FFFFFF"/>
                </a:solidFill>
              </a:rPr>
              <a:t> </a:t>
            </a:r>
            <a:r>
              <a:rPr lang="en-US" sz="5400" dirty="0" err="1">
                <a:solidFill>
                  <a:srgbClr val="FFFFFF"/>
                </a:solidFill>
              </a:rPr>
              <a:t>sensorë</a:t>
            </a:r>
            <a:endParaRPr lang="en-US" sz="5400" dirty="0">
              <a:solidFill>
                <a:srgbClr val="FFFFFF"/>
              </a:solidFill>
            </a:endParaRPr>
          </a:p>
        </p:txBody>
      </p:sp>
      <p:sp>
        <p:nvSpPr>
          <p:cNvPr id="11"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31758D0-79EA-4154-BA57-9624D3404614}"/>
              </a:ext>
            </a:extLst>
          </p:cNvPr>
          <p:cNvSpPr>
            <a:spLocks noGrp="1"/>
          </p:cNvSpPr>
          <p:nvPr>
            <p:ph idx="1"/>
          </p:nvPr>
        </p:nvSpPr>
        <p:spPr>
          <a:xfrm>
            <a:off x="6755769" y="1033390"/>
            <a:ext cx="4855037" cy="4825409"/>
          </a:xfrm>
          <a:ln w="57150">
            <a:noFill/>
          </a:ln>
        </p:spPr>
        <p:txBody>
          <a:bodyPr anchor="ctr">
            <a:normAutofit/>
          </a:bodyPr>
          <a:lstStyle/>
          <a:p>
            <a:pPr marL="305435" indent="-305435">
              <a:lnSpc>
                <a:spcPct val="90000"/>
              </a:lnSpc>
            </a:pPr>
            <a:r>
              <a:rPr lang="en-US" sz="1700" dirty="0">
                <a:solidFill>
                  <a:schemeClr val="accent2">
                    <a:lumMod val="50000"/>
                  </a:schemeClr>
                </a:solidFill>
                <a:latin typeface="Constantia"/>
                <a:ea typeface="+mn-lt"/>
                <a:cs typeface="+mn-lt"/>
              </a:rPr>
              <a:t>Si </a:t>
            </a:r>
            <a:r>
              <a:rPr lang="en-US" sz="1700" err="1">
                <a:solidFill>
                  <a:schemeClr val="accent2">
                    <a:lumMod val="50000"/>
                  </a:schemeClr>
                </a:solidFill>
                <a:latin typeface="Constantia"/>
                <a:ea typeface="+mn-lt"/>
                <a:cs typeface="+mn-lt"/>
              </a:rPr>
              <a:t>burim</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i</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dritës</a:t>
            </a:r>
            <a:r>
              <a:rPr lang="en-US" sz="1700" dirty="0">
                <a:solidFill>
                  <a:schemeClr val="accent2">
                    <a:lumMod val="50000"/>
                  </a:schemeClr>
                </a:solidFill>
                <a:latin typeface="Constantia"/>
                <a:ea typeface="+mn-lt"/>
                <a:cs typeface="+mn-lt"/>
              </a:rPr>
              <a:t> sot </a:t>
            </a:r>
            <a:r>
              <a:rPr lang="en-US" sz="1700" err="1">
                <a:solidFill>
                  <a:schemeClr val="accent2">
                    <a:lumMod val="50000"/>
                  </a:schemeClr>
                </a:solidFill>
                <a:latin typeface="Constantia"/>
                <a:ea typeface="+mn-lt"/>
                <a:cs typeface="+mn-lt"/>
              </a:rPr>
              <a:t>aplikohen</a:t>
            </a:r>
            <a:r>
              <a:rPr lang="en-US" sz="1700" dirty="0">
                <a:solidFill>
                  <a:schemeClr val="accent2">
                    <a:lumMod val="50000"/>
                  </a:schemeClr>
                </a:solidFill>
                <a:latin typeface="Constantia"/>
                <a:ea typeface="+mn-lt"/>
                <a:cs typeface="+mn-lt"/>
              </a:rPr>
              <a:t> me </a:t>
            </a:r>
            <a:r>
              <a:rPr lang="en-US" sz="1700" err="1">
                <a:solidFill>
                  <a:schemeClr val="accent2">
                    <a:lumMod val="50000"/>
                  </a:schemeClr>
                </a:solidFill>
                <a:latin typeface="Constantia"/>
                <a:ea typeface="+mn-lt"/>
                <a:cs typeface="+mn-lt"/>
              </a:rPr>
              <a:t>shumë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diodat</a:t>
            </a:r>
            <a:r>
              <a:rPr lang="en-US" sz="1700" dirty="0">
                <a:solidFill>
                  <a:schemeClr val="accent2">
                    <a:lumMod val="50000"/>
                  </a:schemeClr>
                </a:solidFill>
                <a:latin typeface="Constantia"/>
                <a:ea typeface="+mn-lt"/>
                <a:cs typeface="+mn-lt"/>
              </a:rPr>
              <a:t>  LED </a:t>
            </a:r>
            <a:r>
              <a:rPr lang="en-US" sz="1700" err="1">
                <a:solidFill>
                  <a:schemeClr val="accent2">
                    <a:lumMod val="50000"/>
                  </a:schemeClr>
                </a:solidFill>
                <a:latin typeface="Constantia"/>
                <a:ea typeface="+mn-lt"/>
                <a:cs typeface="+mn-lt"/>
              </a:rPr>
              <a:t>dhe</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diodat</a:t>
            </a:r>
            <a:r>
              <a:rPr lang="en-US" sz="1700" dirty="0">
                <a:solidFill>
                  <a:schemeClr val="accent2">
                    <a:lumMod val="50000"/>
                  </a:schemeClr>
                </a:solidFill>
                <a:latin typeface="Constantia"/>
                <a:ea typeface="+mn-lt"/>
                <a:cs typeface="+mn-lt"/>
              </a:rPr>
              <a:t> </a:t>
            </a:r>
            <a:r>
              <a:rPr lang="en-US" sz="1700">
                <a:solidFill>
                  <a:schemeClr val="accent2">
                    <a:lumMod val="50000"/>
                  </a:schemeClr>
                </a:solidFill>
                <a:latin typeface="Constantia"/>
                <a:ea typeface="+mn-lt"/>
                <a:cs typeface="+mn-lt"/>
              </a:rPr>
              <a:t>lazerike</a:t>
            </a:r>
            <a:r>
              <a:rPr lang="en-US" sz="1700" dirty="0">
                <a:solidFill>
                  <a:schemeClr val="accent2">
                    <a:lumMod val="50000"/>
                  </a:schemeClr>
                </a:solidFill>
                <a:latin typeface="Constantia"/>
                <a:ea typeface="+mn-lt"/>
                <a:cs typeface="+mn-lt"/>
              </a:rPr>
              <a:t> LD. </a:t>
            </a:r>
          </a:p>
          <a:p>
            <a:pPr marL="305435" indent="-305435">
              <a:lnSpc>
                <a:spcPct val="90000"/>
              </a:lnSpc>
            </a:pPr>
            <a:r>
              <a:rPr lang="en-US" sz="1700" err="1">
                <a:solidFill>
                  <a:schemeClr val="accent2">
                    <a:lumMod val="50000"/>
                  </a:schemeClr>
                </a:solidFill>
                <a:latin typeface="Constantia"/>
                <a:ea typeface="+mn-lt"/>
                <a:cs typeface="+mn-lt"/>
              </a:rPr>
              <a:t>Për</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këto</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të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dy</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burime</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emitimi</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i</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fotoneve</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bëhet</a:t>
            </a:r>
            <a:r>
              <a:rPr lang="en-US" sz="1700" dirty="0">
                <a:solidFill>
                  <a:schemeClr val="accent2">
                    <a:lumMod val="50000"/>
                  </a:schemeClr>
                </a:solidFill>
                <a:latin typeface="Constantia"/>
                <a:ea typeface="+mn-lt"/>
                <a:cs typeface="+mn-lt"/>
              </a:rPr>
              <a:t> me </a:t>
            </a:r>
            <a:r>
              <a:rPr lang="en-US" sz="1700" err="1">
                <a:solidFill>
                  <a:schemeClr val="accent2">
                    <a:lumMod val="50000"/>
                  </a:schemeClr>
                </a:solidFill>
                <a:latin typeface="Constantia"/>
                <a:ea typeface="+mn-lt"/>
                <a:cs typeface="+mn-lt"/>
              </a:rPr>
              <a:t>kalimin</a:t>
            </a:r>
            <a:r>
              <a:rPr lang="en-US" sz="1700" dirty="0">
                <a:solidFill>
                  <a:schemeClr val="accent2">
                    <a:lumMod val="50000"/>
                  </a:schemeClr>
                </a:solidFill>
                <a:latin typeface="Constantia"/>
                <a:ea typeface="+mn-lt"/>
                <a:cs typeface="+mn-lt"/>
              </a:rPr>
              <a:t> e </a:t>
            </a:r>
            <a:r>
              <a:rPr lang="en-US" sz="1700" err="1">
                <a:solidFill>
                  <a:schemeClr val="accent2">
                    <a:lumMod val="50000"/>
                  </a:schemeClr>
                </a:solidFill>
                <a:latin typeface="Constantia"/>
                <a:ea typeface="+mn-lt"/>
                <a:cs typeface="+mn-lt"/>
              </a:rPr>
              <a:t>elektroneve</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nga</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niveli</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më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i</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lartë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në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nivel</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më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të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ulët</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energjetik</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përkatësisht</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nga</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niveli</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i</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përcjellshmërisë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në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nivelin</a:t>
            </a:r>
            <a:r>
              <a:rPr lang="en-US" sz="1700" dirty="0">
                <a:solidFill>
                  <a:schemeClr val="accent2">
                    <a:lumMod val="50000"/>
                  </a:schemeClr>
                </a:solidFill>
                <a:latin typeface="Constantia"/>
                <a:ea typeface="+mn-lt"/>
                <a:cs typeface="+mn-lt"/>
              </a:rPr>
              <a:t> e </a:t>
            </a:r>
            <a:r>
              <a:rPr lang="en-US" sz="1700" err="1">
                <a:solidFill>
                  <a:schemeClr val="accent2">
                    <a:lumMod val="50000"/>
                  </a:schemeClr>
                </a:solidFill>
                <a:latin typeface="Constantia"/>
                <a:ea typeface="+mn-lt"/>
                <a:cs typeface="+mn-lt"/>
              </a:rPr>
              <a:t>zonës</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valente</a:t>
            </a:r>
            <a:r>
              <a:rPr lang="en-US" sz="1700" dirty="0">
                <a:solidFill>
                  <a:schemeClr val="accent2">
                    <a:lumMod val="50000"/>
                  </a:schemeClr>
                </a:solidFill>
                <a:latin typeface="Constantia"/>
                <a:ea typeface="+mn-lt"/>
                <a:cs typeface="+mn-lt"/>
              </a:rPr>
              <a:t>.</a:t>
            </a:r>
          </a:p>
          <a:p>
            <a:pPr marL="305435" indent="-305435">
              <a:lnSpc>
                <a:spcPct val="90000"/>
              </a:lnSpc>
            </a:pP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Prandaj</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themi</a:t>
            </a:r>
            <a:r>
              <a:rPr lang="en-US" sz="1700" dirty="0">
                <a:solidFill>
                  <a:schemeClr val="accent2">
                    <a:lumMod val="50000"/>
                  </a:schemeClr>
                </a:solidFill>
                <a:latin typeface="Constantia"/>
                <a:ea typeface="+mn-lt"/>
                <a:cs typeface="+mn-lt"/>
              </a:rPr>
              <a:t> se </a:t>
            </a:r>
            <a:r>
              <a:rPr lang="en-US" sz="1700" err="1">
                <a:solidFill>
                  <a:schemeClr val="accent2">
                    <a:lumMod val="50000"/>
                  </a:schemeClr>
                </a:solidFill>
                <a:latin typeface="Constantia"/>
                <a:ea typeface="+mn-lt"/>
                <a:cs typeface="+mn-lt"/>
              </a:rPr>
              <a:t>te</a:t>
            </a:r>
            <a:r>
              <a:rPr lang="en-US" sz="1700" dirty="0">
                <a:solidFill>
                  <a:schemeClr val="accent2">
                    <a:lumMod val="50000"/>
                  </a:schemeClr>
                </a:solidFill>
                <a:latin typeface="Constantia"/>
                <a:ea typeface="+mn-lt"/>
                <a:cs typeface="+mn-lt"/>
              </a:rPr>
              <a:t> </a:t>
            </a:r>
            <a:r>
              <a:rPr lang="en-US" sz="1700">
                <a:solidFill>
                  <a:schemeClr val="accent2">
                    <a:lumMod val="50000"/>
                  </a:schemeClr>
                </a:solidFill>
                <a:latin typeface="Constantia"/>
                <a:ea typeface="+mn-lt"/>
                <a:cs typeface="+mn-lt"/>
              </a:rPr>
              <a:t>lazerët </a:t>
            </a:r>
            <a:r>
              <a:rPr lang="en-US" sz="1700" err="1">
                <a:solidFill>
                  <a:schemeClr val="accent2">
                    <a:lumMod val="50000"/>
                  </a:schemeClr>
                </a:solidFill>
                <a:latin typeface="Constantia"/>
                <a:ea typeface="+mn-lt"/>
                <a:cs typeface="+mn-lt"/>
              </a:rPr>
              <a:t>kemi</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të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bëjmë</a:t>
            </a:r>
            <a:r>
              <a:rPr lang="en-US" sz="1700">
                <a:solidFill>
                  <a:schemeClr val="accent2">
                    <a:lumMod val="50000"/>
                  </a:schemeClr>
                </a:solidFill>
                <a:latin typeface="Constantia"/>
                <a:ea typeface="+mn-lt"/>
                <a:cs typeface="+mn-lt"/>
              </a:rPr>
              <a:t> me emetitm </a:t>
            </a:r>
            <a:r>
              <a:rPr lang="en-US" sz="1700" err="1">
                <a:solidFill>
                  <a:schemeClr val="accent2">
                    <a:lumMod val="50000"/>
                  </a:schemeClr>
                </a:solidFill>
                <a:latin typeface="Constantia"/>
                <a:ea typeface="+mn-lt"/>
                <a:cs typeface="+mn-lt"/>
              </a:rPr>
              <a:t>të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stimuluar</a:t>
            </a:r>
            <a:r>
              <a:rPr lang="en-US" sz="170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kurse</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te</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diodat</a:t>
            </a:r>
            <a:r>
              <a:rPr lang="en-US" sz="1700" dirty="0">
                <a:solidFill>
                  <a:schemeClr val="accent2">
                    <a:lumMod val="50000"/>
                  </a:schemeClr>
                </a:solidFill>
                <a:latin typeface="Constantia"/>
                <a:ea typeface="+mn-lt"/>
                <a:cs typeface="+mn-lt"/>
              </a:rPr>
              <a:t> </a:t>
            </a:r>
            <a:r>
              <a:rPr lang="en-US" sz="1700">
                <a:solidFill>
                  <a:schemeClr val="accent2">
                    <a:lumMod val="50000"/>
                  </a:schemeClr>
                </a:solidFill>
                <a:latin typeface="Constantia"/>
                <a:ea typeface="+mn-lt"/>
                <a:cs typeface="+mn-lt"/>
              </a:rPr>
              <a:t>LED </a:t>
            </a:r>
            <a:r>
              <a:rPr lang="en-US" sz="1700" err="1">
                <a:solidFill>
                  <a:schemeClr val="accent2">
                    <a:lumMod val="50000"/>
                  </a:schemeClr>
                </a:solidFill>
                <a:latin typeface="Constantia"/>
                <a:ea typeface="+mn-lt"/>
                <a:cs typeface="+mn-lt"/>
              </a:rPr>
              <a:t>kemi</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të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bëjmë</a:t>
            </a:r>
            <a:r>
              <a:rPr lang="en-US" sz="1700">
                <a:solidFill>
                  <a:schemeClr val="accent2">
                    <a:lumMod val="50000"/>
                  </a:schemeClr>
                </a:solidFill>
                <a:latin typeface="Constantia"/>
                <a:ea typeface="+mn-lt"/>
                <a:cs typeface="+mn-lt"/>
              </a:rPr>
              <a:t> me emetim </a:t>
            </a:r>
            <a:r>
              <a:rPr lang="en-US" sz="1700" err="1">
                <a:solidFill>
                  <a:schemeClr val="accent2">
                    <a:lumMod val="50000"/>
                  </a:schemeClr>
                </a:solidFill>
                <a:latin typeface="Constantia"/>
                <a:ea typeface="+mn-lt"/>
                <a:cs typeface="+mn-lt"/>
              </a:rPr>
              <a:t>spontan</a:t>
            </a:r>
            <a:r>
              <a:rPr lang="en-US" sz="1700" dirty="0">
                <a:solidFill>
                  <a:schemeClr val="accent2">
                    <a:lumMod val="50000"/>
                  </a:schemeClr>
                </a:solidFill>
                <a:latin typeface="Constantia"/>
                <a:ea typeface="+mn-lt"/>
                <a:cs typeface="+mn-lt"/>
              </a:rPr>
              <a:t>.</a:t>
            </a:r>
          </a:p>
          <a:p>
            <a:pPr marL="305435" indent="-305435">
              <a:lnSpc>
                <a:spcPct val="90000"/>
              </a:lnSpc>
            </a:pP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Për</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këtë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shkak</a:t>
            </a:r>
            <a:r>
              <a:rPr lang="en-US" sz="1700" dirty="0">
                <a:solidFill>
                  <a:schemeClr val="accent2">
                    <a:lumMod val="50000"/>
                  </a:schemeClr>
                </a:solidFill>
                <a:latin typeface="Constantia"/>
                <a:ea typeface="+mn-lt"/>
                <a:cs typeface="+mn-lt"/>
              </a:rPr>
              <a:t> </a:t>
            </a:r>
            <a:r>
              <a:rPr lang="en-US" sz="1700">
                <a:solidFill>
                  <a:schemeClr val="accent2">
                    <a:lumMod val="50000"/>
                  </a:schemeClr>
                </a:solidFill>
                <a:latin typeface="Constantia"/>
                <a:ea typeface="+mn-lt"/>
                <a:cs typeface="+mn-lt"/>
              </a:rPr>
              <a:t>lazerët </a:t>
            </a:r>
            <a:r>
              <a:rPr lang="en-US" sz="1700" err="1">
                <a:solidFill>
                  <a:schemeClr val="accent2">
                    <a:lumMod val="50000"/>
                  </a:schemeClr>
                </a:solidFill>
                <a:latin typeface="Constantia"/>
                <a:ea typeface="+mn-lt"/>
                <a:cs typeface="+mn-lt"/>
              </a:rPr>
              <a:t>kanë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një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konstante</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kohore</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të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caktuar</a:t>
            </a:r>
            <a:r>
              <a:rPr lang="en-US" sz="1700">
                <a:solidFill>
                  <a:schemeClr val="accent2">
                    <a:lumMod val="50000"/>
                  </a:schemeClr>
                </a:solidFill>
                <a:latin typeface="Constantia"/>
                <a:ea typeface="+mn-lt"/>
                <a:cs typeface="+mn-lt"/>
              </a:rPr>
              <a:t> e </a:t>
            </a:r>
            <a:r>
              <a:rPr lang="en-US" sz="1700" err="1">
                <a:solidFill>
                  <a:schemeClr val="accent2">
                    <a:lumMod val="50000"/>
                  </a:schemeClr>
                </a:solidFill>
                <a:latin typeface="Constantia"/>
                <a:ea typeface="+mn-lt"/>
                <a:cs typeface="+mn-lt"/>
              </a:rPr>
              <a:t>cila</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na</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jep</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një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sinjal</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të</a:t>
            </a:r>
            <a:r>
              <a:rPr lang="en-US" sz="1700">
                <a:solidFill>
                  <a:schemeClr val="accent2">
                    <a:lumMod val="50000"/>
                  </a:schemeClr>
                </a:solidFill>
                <a:latin typeface="Constantia"/>
                <a:ea typeface="+mn-lt"/>
                <a:cs typeface="+mn-lt"/>
              </a:rPr>
              <a:t> forte </a:t>
            </a:r>
            <a:r>
              <a:rPr lang="en-US" sz="1700" err="1">
                <a:solidFill>
                  <a:schemeClr val="accent2">
                    <a:lumMod val="50000"/>
                  </a:schemeClr>
                </a:solidFill>
                <a:latin typeface="Constantia"/>
                <a:ea typeface="+mn-lt"/>
                <a:cs typeface="+mn-lt"/>
              </a:rPr>
              <a:t>optik</a:t>
            </a:r>
            <a:r>
              <a:rPr lang="en-US" sz="1700">
                <a:solidFill>
                  <a:schemeClr val="accent2">
                    <a:lumMod val="50000"/>
                  </a:schemeClr>
                </a:solidFill>
                <a:latin typeface="Constantia"/>
                <a:ea typeface="+mn-lt"/>
                <a:cs typeface="+mn-lt"/>
              </a:rPr>
              <a:t> me </a:t>
            </a:r>
            <a:r>
              <a:rPr lang="en-US" sz="1700" err="1">
                <a:solidFill>
                  <a:schemeClr val="accent2">
                    <a:lumMod val="50000"/>
                  </a:schemeClr>
                </a:solidFill>
                <a:latin typeface="Constantia"/>
                <a:ea typeface="+mn-lt"/>
                <a:cs typeface="+mn-lt"/>
              </a:rPr>
              <a:t>përmbajtje</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të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ngushtë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frekuencash</a:t>
            </a:r>
            <a:r>
              <a:rPr lang="en-US" sz="1700" dirty="0">
                <a:solidFill>
                  <a:schemeClr val="accent2">
                    <a:lumMod val="50000"/>
                  </a:schemeClr>
                </a:solidFill>
                <a:latin typeface="Constantia"/>
                <a:ea typeface="+mn-lt"/>
                <a:cs typeface="+mn-lt"/>
              </a:rPr>
              <a:t>, </a:t>
            </a:r>
            <a:r>
              <a:rPr lang="en-US" sz="1700">
                <a:solidFill>
                  <a:schemeClr val="accent2">
                    <a:lumMod val="50000"/>
                  </a:schemeClr>
                </a:solidFill>
                <a:latin typeface="Constantia"/>
                <a:ea typeface="+mn-lt"/>
                <a:cs typeface="+mn-lt"/>
              </a:rPr>
              <a:t>por </a:t>
            </a:r>
            <a:r>
              <a:rPr lang="en-US" sz="1700" err="1">
                <a:solidFill>
                  <a:schemeClr val="accent2">
                    <a:lumMod val="50000"/>
                  </a:schemeClr>
                </a:solidFill>
                <a:latin typeface="Constantia"/>
                <a:ea typeface="+mn-lt"/>
                <a:cs typeface="+mn-lt"/>
              </a:rPr>
              <a:t>për</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shkak</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të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regjimit</a:t>
            </a:r>
            <a:r>
              <a:rPr lang="en-US" sz="1700">
                <a:solidFill>
                  <a:schemeClr val="accent2">
                    <a:lumMod val="50000"/>
                  </a:schemeClr>
                </a:solidFill>
                <a:latin typeface="Constantia"/>
                <a:ea typeface="+mn-lt"/>
                <a:cs typeface="+mn-lt"/>
              </a:rPr>
              <a:t> impulsive ka </a:t>
            </a:r>
            <a:r>
              <a:rPr lang="en-US" sz="1700" err="1">
                <a:solidFill>
                  <a:schemeClr val="accent2">
                    <a:lumMod val="50000"/>
                  </a:schemeClr>
                </a:solidFill>
                <a:latin typeface="Constantia"/>
                <a:ea typeface="+mn-lt"/>
                <a:cs typeface="+mn-lt"/>
              </a:rPr>
              <a:t>tregues</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të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dobët</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të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besueshmërisë</a:t>
            </a:r>
            <a:r>
              <a:rPr lang="en-US" sz="1700" dirty="0">
                <a:solidFill>
                  <a:schemeClr val="accent2">
                    <a:lumMod val="50000"/>
                  </a:schemeClr>
                </a:solidFill>
                <a:latin typeface="Constantia"/>
                <a:ea typeface="+mn-lt"/>
                <a:cs typeface="+mn-lt"/>
              </a:rPr>
              <a:t>. </a:t>
            </a:r>
          </a:p>
          <a:p>
            <a:pPr marL="305435" indent="-305435">
              <a:lnSpc>
                <a:spcPct val="90000"/>
              </a:lnSpc>
            </a:pPr>
            <a:r>
              <a:rPr lang="en-US" sz="1700" err="1">
                <a:solidFill>
                  <a:schemeClr val="accent2">
                    <a:lumMod val="50000"/>
                  </a:schemeClr>
                </a:solidFill>
                <a:latin typeface="Constantia"/>
                <a:ea typeface="+mn-lt"/>
                <a:cs typeface="+mn-lt"/>
              </a:rPr>
              <a:t>Prandaj</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për</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zbatime</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praktike</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në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teknikë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sensorët</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më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të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mirë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janë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ata</a:t>
            </a:r>
            <a:r>
              <a:rPr lang="en-US" sz="1700" dirty="0">
                <a:solidFill>
                  <a:schemeClr val="accent2">
                    <a:lumMod val="50000"/>
                  </a:schemeClr>
                </a:solidFill>
                <a:latin typeface="Constantia"/>
                <a:ea typeface="+mn-lt"/>
                <a:cs typeface="+mn-lt"/>
              </a:rPr>
              <a:t> me  diode LED </a:t>
            </a:r>
            <a:r>
              <a:rPr lang="en-US" sz="1700" err="1">
                <a:solidFill>
                  <a:schemeClr val="accent2">
                    <a:lumMod val="50000"/>
                  </a:schemeClr>
                </a:solidFill>
                <a:latin typeface="Constantia"/>
                <a:ea typeface="+mn-lt"/>
                <a:cs typeface="+mn-lt"/>
              </a:rPr>
              <a:t>për</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shkak</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të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karakteristikave</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të</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tyre</a:t>
            </a:r>
            <a:r>
              <a:rPr lang="en-US" sz="1700" dirty="0">
                <a:solidFill>
                  <a:schemeClr val="accent2">
                    <a:lumMod val="50000"/>
                  </a:schemeClr>
                </a:solidFill>
                <a:latin typeface="Constantia"/>
                <a:ea typeface="+mn-lt"/>
                <a:cs typeface="+mn-lt"/>
              </a:rPr>
              <a:t> </a:t>
            </a:r>
            <a:r>
              <a:rPr lang="en-US" sz="1700" err="1">
                <a:solidFill>
                  <a:schemeClr val="accent2">
                    <a:lumMod val="50000"/>
                  </a:schemeClr>
                </a:solidFill>
                <a:latin typeface="Constantia"/>
                <a:ea typeface="+mn-lt"/>
                <a:cs typeface="+mn-lt"/>
              </a:rPr>
              <a:t>lineare</a:t>
            </a:r>
            <a:r>
              <a:rPr lang="en-US" sz="1700" dirty="0">
                <a:solidFill>
                  <a:schemeClr val="accent2">
                    <a:lumMod val="50000"/>
                  </a:schemeClr>
                </a:solidFill>
                <a:latin typeface="Constantia"/>
                <a:ea typeface="+mn-lt"/>
                <a:cs typeface="+mn-lt"/>
              </a:rPr>
              <a:t>.</a:t>
            </a:r>
            <a:endParaRPr lang="en-US" sz="1700" dirty="0">
              <a:solidFill>
                <a:schemeClr val="accent2">
                  <a:lumMod val="50000"/>
                </a:schemeClr>
              </a:solidFill>
              <a:latin typeface="Constantia"/>
            </a:endParaRPr>
          </a:p>
        </p:txBody>
      </p:sp>
    </p:spTree>
    <p:extLst>
      <p:ext uri="{BB962C8B-B14F-4D97-AF65-F5344CB8AC3E}">
        <p14:creationId xmlns:p14="http://schemas.microsoft.com/office/powerpoint/2010/main" val="399815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EA81853-BCE1-4B7C-922E-A502B7B5F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A53F3F5-328C-4AC3-B3C4-6A9D4C3D3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156148-F286-4FAA-AA67-93B1A2845F63}"/>
              </a:ext>
            </a:extLst>
          </p:cNvPr>
          <p:cNvSpPr>
            <a:spLocks noGrp="1"/>
          </p:cNvSpPr>
          <p:nvPr>
            <p:ph type="title"/>
          </p:nvPr>
        </p:nvSpPr>
        <p:spPr>
          <a:xfrm>
            <a:off x="4241830" y="863695"/>
            <a:ext cx="7498617" cy="4947169"/>
          </a:xfrm>
        </p:spPr>
        <p:txBody>
          <a:bodyPr vert="horz" lIns="91440" tIns="45720" rIns="91440" bIns="45720" rtlCol="0" anchor="ctr">
            <a:normAutofit/>
          </a:bodyPr>
          <a:lstStyle/>
          <a:p>
            <a:r>
              <a:rPr lang="en-US" sz="4400" dirty="0" err="1">
                <a:solidFill>
                  <a:srgbClr val="FFFFFF"/>
                </a:solidFill>
              </a:rPr>
              <a:t>Aplikimi</a:t>
            </a:r>
            <a:r>
              <a:rPr lang="en-US" sz="4400" dirty="0">
                <a:solidFill>
                  <a:srgbClr val="FFFFFF"/>
                </a:solidFill>
              </a:rPr>
              <a:t> I </a:t>
            </a:r>
            <a:r>
              <a:rPr lang="en-US" sz="4400" dirty="0" err="1">
                <a:solidFill>
                  <a:srgbClr val="FFFFFF"/>
                </a:solidFill>
              </a:rPr>
              <a:t>sensorëve</a:t>
            </a:r>
            <a:r>
              <a:rPr lang="en-US" sz="4400" dirty="0">
                <a:solidFill>
                  <a:srgbClr val="FFFFFF"/>
                </a:solidFill>
              </a:rPr>
              <a:t> </a:t>
            </a:r>
            <a:r>
              <a:rPr lang="en-US" sz="4400" dirty="0" err="1">
                <a:solidFill>
                  <a:srgbClr val="FFFFFF"/>
                </a:solidFill>
              </a:rPr>
              <a:t>optik</a:t>
            </a:r>
            <a:r>
              <a:rPr lang="en-US" sz="4400" dirty="0">
                <a:solidFill>
                  <a:srgbClr val="FFFFFF"/>
                </a:solidFill>
              </a:rPr>
              <a:t> </a:t>
            </a:r>
            <a:r>
              <a:rPr lang="en-US" sz="4400" dirty="0" err="1">
                <a:solidFill>
                  <a:srgbClr val="FFFFFF"/>
                </a:solidFill>
              </a:rPr>
              <a:t>në</a:t>
            </a:r>
            <a:r>
              <a:rPr lang="en-US" sz="4400" dirty="0">
                <a:solidFill>
                  <a:srgbClr val="FFFFFF"/>
                </a:solidFill>
              </a:rPr>
              <a:t> </a:t>
            </a:r>
            <a:r>
              <a:rPr lang="en-US" sz="4400" dirty="0" err="1">
                <a:solidFill>
                  <a:srgbClr val="FFFFFF"/>
                </a:solidFill>
              </a:rPr>
              <a:t>mjeksinë</a:t>
            </a:r>
            <a:r>
              <a:rPr lang="en-US" sz="4400" dirty="0">
                <a:solidFill>
                  <a:srgbClr val="FFFFFF"/>
                </a:solidFill>
              </a:rPr>
              <a:t> </a:t>
            </a:r>
            <a:r>
              <a:rPr lang="en-US" sz="4400" dirty="0" err="1">
                <a:solidFill>
                  <a:srgbClr val="FFFFFF"/>
                </a:solidFill>
              </a:rPr>
              <a:t>nukleare</a:t>
            </a:r>
            <a:r>
              <a:rPr lang="en-US" sz="4400" dirty="0">
                <a:solidFill>
                  <a:srgbClr val="FFFFFF"/>
                </a:solidFill>
              </a:rPr>
              <a:t> </a:t>
            </a:r>
            <a:r>
              <a:rPr lang="en-US" sz="4400" dirty="0" err="1">
                <a:solidFill>
                  <a:srgbClr val="FFFFFF"/>
                </a:solidFill>
              </a:rPr>
              <a:t>për</a:t>
            </a:r>
            <a:r>
              <a:rPr lang="en-US" sz="4400" dirty="0">
                <a:solidFill>
                  <a:srgbClr val="FFFFFF"/>
                </a:solidFill>
              </a:rPr>
              <a:t>  </a:t>
            </a:r>
            <a:r>
              <a:rPr lang="en-US" sz="4400" dirty="0" err="1">
                <a:solidFill>
                  <a:srgbClr val="FFFFFF"/>
                </a:solidFill>
              </a:rPr>
              <a:t>Detektimin</a:t>
            </a:r>
            <a:r>
              <a:rPr lang="en-US" sz="4400" dirty="0">
                <a:solidFill>
                  <a:srgbClr val="FFFFFF"/>
                </a:solidFill>
              </a:rPr>
              <a:t> e </a:t>
            </a:r>
            <a:r>
              <a:rPr lang="en-US" sz="4400" dirty="0" err="1">
                <a:solidFill>
                  <a:srgbClr val="FFFFFF"/>
                </a:solidFill>
              </a:rPr>
              <a:t>rrezeve</a:t>
            </a:r>
            <a:r>
              <a:rPr lang="en-US" sz="4400" dirty="0">
                <a:solidFill>
                  <a:srgbClr val="FFFFFF"/>
                </a:solidFill>
              </a:rPr>
              <a:t> </a:t>
            </a:r>
            <a:r>
              <a:rPr lang="en-US" sz="4400" dirty="0" err="1">
                <a:solidFill>
                  <a:srgbClr val="FFFFFF"/>
                </a:solidFill>
              </a:rPr>
              <a:t>gama</a:t>
            </a:r>
            <a:r>
              <a:rPr lang="en-US" sz="4400" dirty="0">
                <a:solidFill>
                  <a:srgbClr val="FFFFFF"/>
                </a:solidFill>
              </a:rPr>
              <a:t> </a:t>
            </a:r>
            <a:r>
              <a:rPr lang="en-US" sz="4400" dirty="0" err="1">
                <a:solidFill>
                  <a:srgbClr val="FFFFFF"/>
                </a:solidFill>
              </a:rPr>
              <a:t>në</a:t>
            </a:r>
            <a:r>
              <a:rPr lang="en-US" sz="4400" dirty="0">
                <a:solidFill>
                  <a:srgbClr val="FFFFFF"/>
                </a:solidFill>
              </a:rPr>
              <a:t> </a:t>
            </a:r>
            <a:r>
              <a:rPr lang="en-US" sz="4400" dirty="0" err="1">
                <a:solidFill>
                  <a:srgbClr val="FFFFFF"/>
                </a:solidFill>
              </a:rPr>
              <a:t>radiografi</a:t>
            </a:r>
            <a:endParaRPr lang="en-US" sz="4400" dirty="0" err="1"/>
          </a:p>
        </p:txBody>
      </p:sp>
      <p:sp>
        <p:nvSpPr>
          <p:cNvPr id="20" name="Rectangle 19">
            <a:extLst>
              <a:ext uri="{FF2B5EF4-FFF2-40B4-BE49-F238E27FC236}">
                <a16:creationId xmlns:a16="http://schemas.microsoft.com/office/drawing/2014/main" id="{60ECACBD-42EC-44A4-B0DE-2DEDB73E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9BBB5757-5277-4AC5-8E2C-46B1338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131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E53D3-AF3E-4F75-A5D8-651CA6B02588}"/>
              </a:ext>
            </a:extLst>
          </p:cNvPr>
          <p:cNvSpPr>
            <a:spLocks noGrp="1"/>
          </p:cNvSpPr>
          <p:nvPr>
            <p:ph type="title"/>
          </p:nvPr>
        </p:nvSpPr>
        <p:spPr/>
        <p:txBody>
          <a:bodyPr/>
          <a:lstStyle/>
          <a:p>
            <a:r>
              <a:rPr lang="en-US" dirty="0" err="1"/>
              <a:t>Cfarë</a:t>
            </a:r>
            <a:r>
              <a:rPr lang="en-US" dirty="0">
                <a:latin typeface="Constantia"/>
              </a:rPr>
              <a:t> </a:t>
            </a:r>
            <a:r>
              <a:rPr lang="en-US" dirty="0" err="1">
                <a:latin typeface="Gill Sans MT"/>
              </a:rPr>
              <a:t>ë</a:t>
            </a:r>
            <a:r>
              <a:rPr lang="en-US" dirty="0" err="1">
                <a:latin typeface="Constantia"/>
              </a:rPr>
              <a:t>sht</a:t>
            </a:r>
            <a:r>
              <a:rPr lang="en-US" dirty="0" err="1">
                <a:latin typeface="Gill Sans MT"/>
              </a:rPr>
              <a:t>ë</a:t>
            </a:r>
            <a:r>
              <a:rPr lang="en-US" dirty="0">
                <a:latin typeface="Constantia"/>
              </a:rPr>
              <a:t> </a:t>
            </a:r>
            <a:r>
              <a:rPr lang="en-US" dirty="0" err="1">
                <a:latin typeface="Constantia"/>
              </a:rPr>
              <a:t>mjeksia</a:t>
            </a:r>
            <a:r>
              <a:rPr lang="en-US" dirty="0">
                <a:latin typeface="Constantia"/>
              </a:rPr>
              <a:t> </a:t>
            </a:r>
            <a:r>
              <a:rPr lang="en-US" dirty="0" err="1">
                <a:latin typeface="Constantia"/>
              </a:rPr>
              <a:t>nukleare</a:t>
            </a:r>
            <a:r>
              <a:rPr lang="en-US" dirty="0">
                <a:latin typeface="Constantia"/>
              </a:rPr>
              <a:t>?</a:t>
            </a:r>
            <a:endParaRPr lang="en-US" dirty="0"/>
          </a:p>
        </p:txBody>
      </p:sp>
      <p:pic>
        <p:nvPicPr>
          <p:cNvPr id="5" name="Picture 5" descr="A picture containing screen, monitor, clock, meter&#10;&#10;Description generated with very high confidence">
            <a:extLst>
              <a:ext uri="{FF2B5EF4-FFF2-40B4-BE49-F238E27FC236}">
                <a16:creationId xmlns:a16="http://schemas.microsoft.com/office/drawing/2014/main" id="{25496F0C-BD7A-49BA-A5D6-C3CB81FD2C95}"/>
              </a:ext>
            </a:extLst>
          </p:cNvPr>
          <p:cNvPicPr>
            <a:picLocks noGrp="1" noChangeAspect="1"/>
          </p:cNvPicPr>
          <p:nvPr>
            <p:ph sz="half" idx="1"/>
          </p:nvPr>
        </p:nvPicPr>
        <p:blipFill>
          <a:blip r:embed="rId2"/>
          <a:stretch>
            <a:fillRect/>
          </a:stretch>
        </p:blipFill>
        <p:spPr>
          <a:xfrm>
            <a:off x="699072" y="2592054"/>
            <a:ext cx="5071613" cy="3480038"/>
          </a:xfrm>
        </p:spPr>
      </p:pic>
      <p:sp>
        <p:nvSpPr>
          <p:cNvPr id="4" name="Content Placeholder 3">
            <a:extLst>
              <a:ext uri="{FF2B5EF4-FFF2-40B4-BE49-F238E27FC236}">
                <a16:creationId xmlns:a16="http://schemas.microsoft.com/office/drawing/2014/main" id="{6D9B74CD-6EA5-4A59-A8E8-78BCFC819B7F}"/>
              </a:ext>
            </a:extLst>
          </p:cNvPr>
          <p:cNvSpPr>
            <a:spLocks noGrp="1"/>
          </p:cNvSpPr>
          <p:nvPr>
            <p:ph sz="half" idx="2"/>
          </p:nvPr>
        </p:nvSpPr>
        <p:spPr/>
        <p:txBody>
          <a:bodyPr/>
          <a:lstStyle/>
          <a:p>
            <a:pPr marL="305435" indent="-305435" algn="ctr"/>
            <a:r>
              <a:rPr lang="en-US"/>
              <a:t>Mjeksia nukleare p</a:t>
            </a:r>
            <a:r>
              <a:rPr lang="en-US">
                <a:latin typeface="Constantia"/>
              </a:rPr>
              <a:t>ërdor burime radioaktive per të shëruar dhe skanuar pacientët , kjo është një metodë e zhvilluar nga Mari Kyri.</a:t>
            </a:r>
            <a:endParaRPr lang="en-US"/>
          </a:p>
        </p:txBody>
      </p:sp>
    </p:spTree>
    <p:extLst>
      <p:ext uri="{BB962C8B-B14F-4D97-AF65-F5344CB8AC3E}">
        <p14:creationId xmlns:p14="http://schemas.microsoft.com/office/powerpoint/2010/main" val="1268245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EE15E636-2C9E-42CB-B482-436AA81B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white, sitting, car, front&#10;&#10;Description generated with very high confidence">
            <a:extLst>
              <a:ext uri="{FF2B5EF4-FFF2-40B4-BE49-F238E27FC236}">
                <a16:creationId xmlns:a16="http://schemas.microsoft.com/office/drawing/2014/main" id="{76DE8516-5DEC-4EAB-A07D-0A5790103CF7}"/>
              </a:ext>
            </a:extLst>
          </p:cNvPr>
          <p:cNvPicPr>
            <a:picLocks noGrp="1" noChangeAspect="1"/>
          </p:cNvPicPr>
          <p:nvPr>
            <p:ph sz="half" idx="2"/>
          </p:nvPr>
        </p:nvPicPr>
        <p:blipFill rotWithShape="1">
          <a:blip r:embed="rId2"/>
          <a:srcRect t="3017"/>
          <a:stretch/>
        </p:blipFill>
        <p:spPr>
          <a:xfrm>
            <a:off x="20" y="10"/>
            <a:ext cx="12191980" cy="6857990"/>
          </a:xfrm>
          <a:prstGeom prst="rect">
            <a:avLst/>
          </a:prstGeom>
        </p:spPr>
      </p:pic>
      <p:grpSp>
        <p:nvGrpSpPr>
          <p:cNvPr id="20" name="Group 19">
            <a:extLst>
              <a:ext uri="{FF2B5EF4-FFF2-40B4-BE49-F238E27FC236}">
                <a16:creationId xmlns:a16="http://schemas.microsoft.com/office/drawing/2014/main" id="{01D4AEDF-0CF9-4271-ABB7-3D3489BB42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1" name="Rectangle 20">
              <a:extLst>
                <a:ext uri="{FF2B5EF4-FFF2-40B4-BE49-F238E27FC236}">
                  <a16:creationId xmlns:a16="http://schemas.microsoft.com/office/drawing/2014/main" id="{55CA534D-375A-405E-B686-06B63E663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AA2342F7-EF54-4210-9029-E977C9D5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939BF33-9C8D-4EDC-9500-36B3C29BB9DE}"/>
              </a:ext>
            </a:extLst>
          </p:cNvPr>
          <p:cNvSpPr>
            <a:spLocks noGrp="1"/>
          </p:cNvSpPr>
          <p:nvPr>
            <p:ph type="title"/>
          </p:nvPr>
        </p:nvSpPr>
        <p:spPr>
          <a:xfrm>
            <a:off x="584200" y="1006956"/>
            <a:ext cx="3412067" cy="1372177"/>
          </a:xfrm>
        </p:spPr>
        <p:txBody>
          <a:bodyPr vert="horz" lIns="91440" tIns="45720" rIns="91440" bIns="45720" rtlCol="0" anchor="ctr">
            <a:normAutofit/>
          </a:bodyPr>
          <a:lstStyle/>
          <a:p>
            <a:pPr>
              <a:lnSpc>
                <a:spcPct val="90000"/>
              </a:lnSpc>
            </a:pPr>
            <a:r>
              <a:rPr lang="en-US" sz="2400"/>
              <a:t>Nocione t</a:t>
            </a:r>
            <a:r>
              <a:rPr lang="en-US" sz="2400">
                <a:ea typeface="+mj-lt"/>
                <a:cs typeface="+mj-lt"/>
              </a:rPr>
              <a:t>ë </a:t>
            </a:r>
            <a:r>
              <a:rPr lang="en-US" sz="2400"/>
              <a:t>përgjithshme mbi radiografin</a:t>
            </a:r>
            <a:r>
              <a:rPr lang="en-US" sz="2400">
                <a:ea typeface="+mj-lt"/>
                <a:cs typeface="+mj-lt"/>
              </a:rPr>
              <a:t>ë</a:t>
            </a:r>
            <a:r>
              <a:rPr lang="en-US" sz="2400"/>
              <a:t> spect</a:t>
            </a:r>
            <a:endParaRPr lang="en-US" sz="2400" dirty="0"/>
          </a:p>
        </p:txBody>
      </p:sp>
      <p:sp>
        <p:nvSpPr>
          <p:cNvPr id="3" name="Content Placeholder 2">
            <a:extLst>
              <a:ext uri="{FF2B5EF4-FFF2-40B4-BE49-F238E27FC236}">
                <a16:creationId xmlns:a16="http://schemas.microsoft.com/office/drawing/2014/main" id="{EF81CF65-1DA1-4234-8AE0-3DCBF4805681}"/>
              </a:ext>
            </a:extLst>
          </p:cNvPr>
          <p:cNvSpPr>
            <a:spLocks noGrp="1"/>
          </p:cNvSpPr>
          <p:nvPr>
            <p:ph sz="half" idx="1"/>
          </p:nvPr>
        </p:nvSpPr>
        <p:spPr>
          <a:xfrm>
            <a:off x="581193" y="2438399"/>
            <a:ext cx="3415074" cy="3564467"/>
          </a:xfrm>
        </p:spPr>
        <p:txBody>
          <a:bodyPr vert="horz" lIns="91440" tIns="45720" rIns="91440" bIns="45720" rtlCol="0" anchor="ctr">
            <a:normAutofit/>
          </a:bodyPr>
          <a:lstStyle/>
          <a:p>
            <a:pPr marL="305435" indent="-305435">
              <a:lnSpc>
                <a:spcPct val="90000"/>
              </a:lnSpc>
            </a:pPr>
            <a:r>
              <a:rPr lang="en-US" sz="1500">
                <a:solidFill>
                  <a:schemeClr val="bg1"/>
                </a:solidFill>
              </a:rPr>
              <a:t>SPECT ( Single-photon emission computed tomography) është një teknikë e përdorur në mjeksinë nukleare për te ndërtuar imazhe 3D duker përdorur rrezet gama.</a:t>
            </a:r>
            <a:endParaRPr lang="en-US" sz="1500" dirty="0">
              <a:solidFill>
                <a:schemeClr val="bg1"/>
              </a:solidFill>
            </a:endParaRPr>
          </a:p>
          <a:p>
            <a:pPr marL="305435" indent="-305435">
              <a:lnSpc>
                <a:spcPct val="90000"/>
              </a:lnSpc>
            </a:pPr>
            <a:r>
              <a:rPr lang="en-US" sz="1500">
                <a:solidFill>
                  <a:schemeClr val="bg1"/>
                </a:solidFill>
              </a:rPr>
              <a:t>Fillimisht pacientit I injektohet në gjak gjurmuesi. I cili pas kontaktit me qelizat kancorogjene lëshon rreze radioaktive. Këto rreze</a:t>
            </a:r>
            <a:r>
              <a:rPr lang="en-US" sz="1500" dirty="0">
                <a:solidFill>
                  <a:schemeClr val="bg1"/>
                </a:solidFill>
                <a:ea typeface="+mn-lt"/>
                <a:cs typeface="+mn-lt"/>
              </a:rPr>
              <a:t> </a:t>
            </a:r>
            <a:r>
              <a:rPr lang="en-US" sz="1500">
                <a:solidFill>
                  <a:schemeClr val="bg1"/>
                </a:solidFill>
              </a:rPr>
              <a:t> detektohen nga blloku detektues I rrezeve gama ku kalojn</a:t>
            </a:r>
            <a:r>
              <a:rPr lang="en-US" sz="1500">
                <a:solidFill>
                  <a:schemeClr val="bg1"/>
                </a:solidFill>
                <a:ea typeface="+mn-lt"/>
                <a:cs typeface="+mn-lt"/>
              </a:rPr>
              <a:t>ë</a:t>
            </a:r>
            <a:r>
              <a:rPr lang="en-US" sz="1500">
                <a:solidFill>
                  <a:schemeClr val="bg1"/>
                </a:solidFill>
              </a:rPr>
              <a:t> perkatësisht tek: kolimatori,kristali shintilues,PMT. Informacioni I marr prej tyre kalon tek qarqet e mbledhjes dhe qarqet dixhitle te cilat p</a:t>
            </a:r>
            <a:r>
              <a:rPr lang="en-US" sz="1500">
                <a:solidFill>
                  <a:schemeClr val="bg1"/>
                </a:solidFill>
                <a:ea typeface="+mn-lt"/>
                <a:cs typeface="+mn-lt"/>
              </a:rPr>
              <a:t>ë</a:t>
            </a:r>
            <a:r>
              <a:rPr lang="en-US" sz="1500">
                <a:solidFill>
                  <a:schemeClr val="bg1"/>
                </a:solidFill>
              </a:rPr>
              <a:t>rdorin algoritma për ndërtimin e </a:t>
            </a:r>
            <a:r>
              <a:rPr lang="en-US" sz="1500" dirty="0">
                <a:solidFill>
                  <a:schemeClr val="bg1"/>
                </a:solidFill>
              </a:rPr>
              <a:t>imazhit 3D</a:t>
            </a:r>
          </a:p>
        </p:txBody>
      </p:sp>
    </p:spTree>
    <p:extLst>
      <p:ext uri="{BB962C8B-B14F-4D97-AF65-F5344CB8AC3E}">
        <p14:creationId xmlns:p14="http://schemas.microsoft.com/office/powerpoint/2010/main" val="40420233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1C31AD-A7B7-4945-9E95-3D677967432A}">
  <ds:schemaRefs>
    <ds:schemaRef ds:uri="http://schemas.microsoft.com/sharepoint/v3/contenttype/forms"/>
  </ds:schemaRefs>
</ds:datastoreItem>
</file>

<file path=customXml/itemProps2.xml><?xml version="1.0" encoding="utf-8"?>
<ds:datastoreItem xmlns:ds="http://schemas.openxmlformats.org/officeDocument/2006/customXml" ds:itemID="{D9AA5B70-631E-4F47-874A-FBE55E5170D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64D6DDB-133E-44E2-B636-39185D690A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1345</Words>
  <Application>Microsoft Office PowerPoint</Application>
  <PresentationFormat>Widescreen</PresentationFormat>
  <Paragraphs>96</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Constantia</vt:lpstr>
      <vt:lpstr>Franklin Gothic Medium</vt:lpstr>
      <vt:lpstr>Gill Sans MT</vt:lpstr>
      <vt:lpstr>Wingdings</vt:lpstr>
      <vt:lpstr>Wingdings 2</vt:lpstr>
      <vt:lpstr>Dividend</vt:lpstr>
      <vt:lpstr>   DETYRE KURSI  Lenda : elektronika e sistemeve te programueshme                                                                                                 tema :APLIKIMI I SENSORËVE OPTIKË NË MJEKSINË NUKLEARE PËR  DETEKTIMIN E RREZEVE GAMA NË RADIOgrafi    dega: inxhinieri mekatronike   </vt:lpstr>
      <vt:lpstr>PËrmbajtja</vt:lpstr>
      <vt:lpstr> SensorËt optikË</vt:lpstr>
      <vt:lpstr>Parimi I funksionimit</vt:lpstr>
      <vt:lpstr>Llojet e sensorëve optikë </vt:lpstr>
      <vt:lpstr>Burime te dritës për këta sensorë</vt:lpstr>
      <vt:lpstr>Aplikimi I sensorëve optik në mjeksinë nukleare për  Detektimin e rrezeve gama në radiografi</vt:lpstr>
      <vt:lpstr>Cfarë është mjeksia nukleare?</vt:lpstr>
      <vt:lpstr>Nocione të përgjithshme mbi radiografinë spect</vt:lpstr>
      <vt:lpstr>Radiografia me anË tË Spect</vt:lpstr>
      <vt:lpstr>NDËRTIMI I BLLOKUT TË   DETEKTIMIT</vt:lpstr>
      <vt:lpstr>KOLIMATORI </vt:lpstr>
      <vt:lpstr>  KRISTALI SHINTILUES </vt:lpstr>
      <vt:lpstr>Fotomultiplikatorët</vt:lpstr>
      <vt:lpstr>Fotomultiplikatori</vt:lpstr>
      <vt:lpstr>Skema e plotë e spect</vt:lpstr>
      <vt:lpstr>konkluzione</vt:lpstr>
      <vt:lpstr>referenca</vt:lpstr>
      <vt:lpstr>Faleminderit!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lastModifiedBy/>
  <cp:revision>2125</cp:revision>
  <dcterms:created xsi:type="dcterms:W3CDTF">2020-02-22T20:30:00Z</dcterms:created>
  <dcterms:modified xsi:type="dcterms:W3CDTF">2021-02-02T18:01:21Z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