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3" r:id="rId7"/>
    <p:sldId id="267" r:id="rId8"/>
    <p:sldId id="265" r:id="rId9"/>
    <p:sldId id="264" r:id="rId10"/>
    <p:sldId id="266" r:id="rId11"/>
    <p:sldId id="258" r:id="rId12"/>
    <p:sldId id="259" r:id="rId13"/>
    <p:sldId id="260"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5D29D-2A28-4D22-918B-82A14D7703A7}" v="3864" dt="2020-12-07T08:30:21.165"/>
    <p1510:client id="{6676C17F-99AC-F4F8-4AF5-86142011B0D3}" v="27" dt="2020-12-07T07:45:28.500"/>
    <p1510:client id="{B3C3BF6C-512F-D873-5806-2F3C5284427F}" v="1" dt="2020-12-07T07:46:32.272"/>
    <p1510:client id="{EBFFF5AA-BB4C-4734-8DC7-727AF7FAE075}" v="826" dt="2020-12-06T23:01:43.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0FA81CA-161A-49DC-AE71-61697D32190C}" type="datetimeFigureOut">
              <a:rPr lang="es-MX" smtClean="0"/>
              <a:t>07/12/2020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339287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FA81CA-161A-49DC-AE71-61697D32190C}" type="datetimeFigureOut">
              <a:rPr lang="es-MX" smtClean="0"/>
              <a:t>07/12/2020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285540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FA81CA-161A-49DC-AE71-61697D32190C}" type="datetimeFigureOut">
              <a:rPr lang="es-MX" smtClean="0"/>
              <a:t>07/12/2020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214302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00FA81CA-161A-49DC-AE71-61697D32190C}" type="datetimeFigureOut">
              <a:rPr lang="es-MX" smtClean="0"/>
              <a:t>07/12/2020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3195391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0FA81CA-161A-49DC-AE71-61697D32190C}" type="datetimeFigureOut">
              <a:rPr lang="es-MX" smtClean="0"/>
              <a:t>07/12/2020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2099845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0FA81CA-161A-49DC-AE71-61697D32190C}" type="datetimeFigureOut">
              <a:rPr lang="es-MX" smtClean="0"/>
              <a:t>07/12/2020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182638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0FA81CA-161A-49DC-AE71-61697D32190C}" type="datetimeFigureOut">
              <a:rPr lang="es-MX" smtClean="0"/>
              <a:t>07/12/2020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276569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FA81CA-161A-49DC-AE71-61697D32190C}" type="datetimeFigureOut">
              <a:rPr lang="es-MX" smtClean="0"/>
              <a:t>07/12/2020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249186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0FA81CA-161A-49DC-AE71-61697D32190C}" type="datetimeFigureOut">
              <a:rPr lang="es-MX" smtClean="0"/>
              <a:t>07/12/2020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386044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0FA81CA-161A-49DC-AE71-61697D32190C}" type="datetimeFigureOut">
              <a:rPr lang="es-MX" smtClean="0"/>
              <a:t>07/12/2020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55368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0FA81CA-161A-49DC-AE71-61697D32190C}" type="datetimeFigureOut">
              <a:rPr lang="es-MX" smtClean="0"/>
              <a:t>07/12/2020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64491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A81CA-161A-49DC-AE71-61697D32190C}" type="datetimeFigureOut">
              <a:rPr lang="es-MX" smtClean="0"/>
              <a:t>07/12/2020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334335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FA81CA-161A-49DC-AE71-61697D32190C}" type="datetimeFigureOut">
              <a:rPr lang="es-MX" smtClean="0"/>
              <a:t>07/12/2020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61948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00FA81CA-161A-49DC-AE71-61697D32190C}" type="datetimeFigureOut">
              <a:rPr lang="es-MX" smtClean="0"/>
              <a:t>07/12/2020</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53D534C9-16D9-45EF-9E39-327311F25BE9}" type="slidenum">
              <a:rPr lang="es-MX" smtClean="0"/>
              <a:t>‹Nº›</a:t>
            </a:fld>
            <a:endParaRPr lang="es-MX"/>
          </a:p>
        </p:txBody>
      </p:sp>
    </p:spTree>
    <p:extLst>
      <p:ext uri="{BB962C8B-B14F-4D97-AF65-F5344CB8AC3E}">
        <p14:creationId xmlns:p14="http://schemas.microsoft.com/office/powerpoint/2010/main" val="334958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0FA81CA-161A-49DC-AE71-61697D32190C}" type="datetimeFigureOut">
              <a:rPr lang="es-MX" smtClean="0"/>
              <a:t>07/12/2020</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3D534C9-16D9-45EF-9E39-327311F25BE9}" type="slidenum">
              <a:rPr lang="es-MX" smtClean="0"/>
              <a:t>‹Nº›</a:t>
            </a:fld>
            <a:endParaRPr lang="es-MX"/>
          </a:p>
        </p:txBody>
      </p:sp>
    </p:spTree>
    <p:extLst>
      <p:ext uri="{BB962C8B-B14F-4D97-AF65-F5344CB8AC3E}">
        <p14:creationId xmlns:p14="http://schemas.microsoft.com/office/powerpoint/2010/main" val="21430649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8422CD-8700-487A-A61B-28BBC1352F26}"/>
              </a:ext>
            </a:extLst>
          </p:cNvPr>
          <p:cNvPicPr>
            <a:picLocks noChangeAspect="1"/>
          </p:cNvPicPr>
          <p:nvPr/>
        </p:nvPicPr>
        <p:blipFill rotWithShape="1">
          <a:blip r:embed="rId2"/>
          <a:srcRect t="2534" b="13196"/>
          <a:stretch/>
        </p:blipFill>
        <p:spPr>
          <a:xfrm>
            <a:off x="20" y="10"/>
            <a:ext cx="12191980" cy="6857990"/>
          </a:xfrm>
          <a:prstGeom prst="rect">
            <a:avLst/>
          </a:prstGeom>
        </p:spPr>
      </p:pic>
      <p:sp>
        <p:nvSpPr>
          <p:cNvPr id="2" name="Título 1">
            <a:extLst>
              <a:ext uri="{FF2B5EF4-FFF2-40B4-BE49-F238E27FC236}">
                <a16:creationId xmlns:a16="http://schemas.microsoft.com/office/drawing/2014/main" id="{82D58AAF-BAB9-4CAD-9B69-CCA65B04C1B6}"/>
              </a:ext>
            </a:extLst>
          </p:cNvPr>
          <p:cNvSpPr>
            <a:spLocks noGrp="1"/>
          </p:cNvSpPr>
          <p:nvPr>
            <p:ph type="ctrTitle" idx="4294967295"/>
          </p:nvPr>
        </p:nvSpPr>
        <p:spPr>
          <a:xfrm>
            <a:off x="-752475" y="1506538"/>
            <a:ext cx="6194425" cy="1584325"/>
          </a:xfrm>
        </p:spPr>
        <p:txBody>
          <a:bodyPr>
            <a:noAutofit/>
          </a:bodyPr>
          <a:lstStyle/>
          <a:p>
            <a:pPr algn="ctr"/>
            <a:r>
              <a:rPr lang="es-MX" sz="4800"/>
              <a:t>Proyecto Final</a:t>
            </a:r>
            <a:br>
              <a:rPr lang="es-MX" sz="4800"/>
            </a:br>
            <a:r>
              <a:rPr lang="es-MX" sz="4800" err="1"/>
              <a:t>DataPath</a:t>
            </a:r>
            <a:endParaRPr lang="es-MX" sz="3200"/>
          </a:p>
        </p:txBody>
      </p:sp>
      <p:sp>
        <p:nvSpPr>
          <p:cNvPr id="3" name="Subtítulo 2">
            <a:extLst>
              <a:ext uri="{FF2B5EF4-FFF2-40B4-BE49-F238E27FC236}">
                <a16:creationId xmlns:a16="http://schemas.microsoft.com/office/drawing/2014/main" id="{627D7318-9C5A-4DBC-A60C-1F4C11D89C49}"/>
              </a:ext>
            </a:extLst>
          </p:cNvPr>
          <p:cNvSpPr>
            <a:spLocks noGrp="1"/>
          </p:cNvSpPr>
          <p:nvPr>
            <p:ph type="subTitle" idx="4294967295"/>
          </p:nvPr>
        </p:nvSpPr>
        <p:spPr>
          <a:xfrm>
            <a:off x="8626883" y="3642744"/>
            <a:ext cx="3749675" cy="2489608"/>
          </a:xfrm>
        </p:spPr>
        <p:txBody>
          <a:bodyPr>
            <a:normAutofit fontScale="85000" lnSpcReduction="10000"/>
          </a:bodyPr>
          <a:lstStyle/>
          <a:p>
            <a:pPr marL="0" indent="0" algn="ctr">
              <a:buNone/>
            </a:pPr>
            <a:r>
              <a:rPr lang="es-MX" sz="2000">
                <a:solidFill>
                  <a:schemeClr val="tx1">
                    <a:lumMod val="95000"/>
                  </a:schemeClr>
                </a:solidFill>
              </a:rPr>
              <a:t>Equipo 2:</a:t>
            </a:r>
          </a:p>
          <a:p>
            <a:pPr>
              <a:buClrTx/>
            </a:pPr>
            <a:r>
              <a:rPr lang="es-MX" sz="2000">
                <a:solidFill>
                  <a:schemeClr val="tx1">
                    <a:lumMod val="95000"/>
                  </a:schemeClr>
                </a:solidFill>
              </a:rPr>
              <a:t>Caleb Karim García Aguilar</a:t>
            </a:r>
          </a:p>
          <a:p>
            <a:pPr>
              <a:buClr>
                <a:schemeClr val="tx1"/>
              </a:buClr>
            </a:pPr>
            <a:r>
              <a:rPr lang="es-MX" sz="2000">
                <a:solidFill>
                  <a:schemeClr val="tx1">
                    <a:lumMod val="95000"/>
                  </a:schemeClr>
                </a:solidFill>
              </a:rPr>
              <a:t>Luis Ángel Rosado Estrada</a:t>
            </a:r>
          </a:p>
          <a:p>
            <a:pPr>
              <a:buClrTx/>
            </a:pPr>
            <a:r>
              <a:rPr lang="es-MX" sz="2000">
                <a:solidFill>
                  <a:schemeClr val="tx1">
                    <a:lumMod val="95000"/>
                  </a:schemeClr>
                </a:solidFill>
              </a:rPr>
              <a:t>Miguel Eduardo Espíritu Torres</a:t>
            </a:r>
          </a:p>
          <a:p>
            <a:pPr marL="0" indent="0">
              <a:buNone/>
            </a:pPr>
            <a:br>
              <a:rPr lang="es-MX" sz="2000"/>
            </a:br>
            <a:r>
              <a:rPr lang="es-MX" sz="1900"/>
              <a:t>Profesor:</a:t>
            </a:r>
            <a:r>
              <a:rPr lang="pt-BR" sz="1900"/>
              <a:t>Jorge Ernesto López Arce</a:t>
            </a:r>
            <a:endParaRPr lang="es-MX" sz="2000"/>
          </a:p>
        </p:txBody>
      </p:sp>
      <p:pic>
        <p:nvPicPr>
          <p:cNvPr id="1030" name="Picture 6" descr="Becas UDG - Encuentra Tu Beca">
            <a:extLst>
              <a:ext uri="{FF2B5EF4-FFF2-40B4-BE49-F238E27FC236}">
                <a16:creationId xmlns:a16="http://schemas.microsoft.com/office/drawing/2014/main" id="{499E36EB-D8E0-4637-A707-516DD0621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651" y="34037"/>
            <a:ext cx="2163725" cy="1105467"/>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F894EF04-57EA-4B11-9444-B450B3044883}"/>
              </a:ext>
            </a:extLst>
          </p:cNvPr>
          <p:cNvSpPr txBox="1"/>
          <p:nvPr/>
        </p:nvSpPr>
        <p:spPr>
          <a:xfrm>
            <a:off x="6276589" y="6264343"/>
            <a:ext cx="4700587" cy="461665"/>
          </a:xfrm>
          <a:prstGeom prst="rect">
            <a:avLst/>
          </a:prstGeom>
          <a:noFill/>
        </p:spPr>
        <p:txBody>
          <a:bodyPr wrap="square">
            <a:spAutoFit/>
          </a:bodyPr>
          <a:lstStyle/>
          <a:p>
            <a:r>
              <a:rPr lang="es-MX" sz="1200"/>
              <a:t>Seminario de Solución de Problemas de Arquitectura de Computadoras</a:t>
            </a:r>
          </a:p>
        </p:txBody>
      </p:sp>
    </p:spTree>
    <p:extLst>
      <p:ext uri="{BB962C8B-B14F-4D97-AF65-F5344CB8AC3E}">
        <p14:creationId xmlns:p14="http://schemas.microsoft.com/office/powerpoint/2010/main" val="2714894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45FC3-DB5A-48A6-A815-E2CD9EC2AD14}"/>
              </a:ext>
            </a:extLst>
          </p:cNvPr>
          <p:cNvSpPr>
            <a:spLocks noGrp="1"/>
          </p:cNvSpPr>
          <p:nvPr>
            <p:ph type="title"/>
          </p:nvPr>
        </p:nvSpPr>
        <p:spPr/>
        <p:txBody>
          <a:bodyPr/>
          <a:lstStyle/>
          <a:p>
            <a:r>
              <a:rPr lang="es-MX"/>
              <a:t>Reuniones de trabajo </a:t>
            </a:r>
          </a:p>
        </p:txBody>
      </p:sp>
      <p:sp>
        <p:nvSpPr>
          <p:cNvPr id="5" name="CuadroTexto 4">
            <a:extLst>
              <a:ext uri="{FF2B5EF4-FFF2-40B4-BE49-F238E27FC236}">
                <a16:creationId xmlns:a16="http://schemas.microsoft.com/office/drawing/2014/main" id="{DF5F6462-C81F-4D80-9925-40510135B854}"/>
              </a:ext>
            </a:extLst>
          </p:cNvPr>
          <p:cNvSpPr txBox="1"/>
          <p:nvPr/>
        </p:nvSpPr>
        <p:spPr>
          <a:xfrm>
            <a:off x="523875" y="2181225"/>
            <a:ext cx="11210925" cy="1477328"/>
          </a:xfrm>
          <a:prstGeom prst="rect">
            <a:avLst/>
          </a:prstGeom>
          <a:noFill/>
        </p:spPr>
        <p:txBody>
          <a:bodyPr wrap="square" rtlCol="0">
            <a:spAutoFit/>
          </a:bodyPr>
          <a:lstStyle/>
          <a:p>
            <a:pPr algn="just"/>
            <a:r>
              <a:rPr lang="es-MX"/>
              <a:t>Durante la realización del proyecto final tuvimos varias reuniones para ponernos de acuerdo, ayudarnos mutuamente,  resolver dudas, etc.</a:t>
            </a:r>
          </a:p>
          <a:p>
            <a:pPr algn="just"/>
            <a:endParaRPr lang="es-MX"/>
          </a:p>
          <a:p>
            <a:pPr algn="just"/>
            <a:r>
              <a:rPr lang="es-MX"/>
              <a:t>Estas reuniones se llevaron a cabo a través de un grupo de </a:t>
            </a:r>
            <a:r>
              <a:rPr lang="es-MX" err="1"/>
              <a:t>discord</a:t>
            </a:r>
            <a:r>
              <a:rPr lang="es-MX"/>
              <a:t> creado específicamente para el proyecto final.</a:t>
            </a:r>
          </a:p>
        </p:txBody>
      </p:sp>
      <p:pic>
        <p:nvPicPr>
          <p:cNvPr id="6" name="Imagen 5">
            <a:extLst>
              <a:ext uri="{FF2B5EF4-FFF2-40B4-BE49-F238E27FC236}">
                <a16:creationId xmlns:a16="http://schemas.microsoft.com/office/drawing/2014/main" id="{D1FCFF80-A961-4FF9-865B-178F09612A70}"/>
              </a:ext>
            </a:extLst>
          </p:cNvPr>
          <p:cNvPicPr>
            <a:picLocks noChangeAspect="1"/>
          </p:cNvPicPr>
          <p:nvPr/>
        </p:nvPicPr>
        <p:blipFill>
          <a:blip r:embed="rId2"/>
          <a:stretch>
            <a:fillRect/>
          </a:stretch>
        </p:blipFill>
        <p:spPr>
          <a:xfrm>
            <a:off x="3290135" y="3584362"/>
            <a:ext cx="5253790" cy="2994661"/>
          </a:xfrm>
          <a:prstGeom prst="rect">
            <a:avLst/>
          </a:prstGeom>
        </p:spPr>
      </p:pic>
    </p:spTree>
    <p:extLst>
      <p:ext uri="{BB962C8B-B14F-4D97-AF65-F5344CB8AC3E}">
        <p14:creationId xmlns:p14="http://schemas.microsoft.com/office/powerpoint/2010/main" val="356752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34243-6C19-48EC-AAF6-69C8B3A06F00}"/>
              </a:ext>
            </a:extLst>
          </p:cNvPr>
          <p:cNvSpPr>
            <a:spLocks noGrp="1"/>
          </p:cNvSpPr>
          <p:nvPr>
            <p:ph type="title"/>
          </p:nvPr>
        </p:nvSpPr>
        <p:spPr/>
        <p:txBody>
          <a:bodyPr/>
          <a:lstStyle/>
          <a:p>
            <a:r>
              <a:rPr lang="es-MX"/>
              <a:t>Reuniones de trabajo </a:t>
            </a:r>
          </a:p>
        </p:txBody>
      </p:sp>
      <p:sp>
        <p:nvSpPr>
          <p:cNvPr id="3" name="Marcador de contenido 2">
            <a:extLst>
              <a:ext uri="{FF2B5EF4-FFF2-40B4-BE49-F238E27FC236}">
                <a16:creationId xmlns:a16="http://schemas.microsoft.com/office/drawing/2014/main" id="{C4E598B9-241E-4FED-9AC4-3B1E8F67546B}"/>
              </a:ext>
            </a:extLst>
          </p:cNvPr>
          <p:cNvSpPr>
            <a:spLocks noGrp="1"/>
          </p:cNvSpPr>
          <p:nvPr>
            <p:ph idx="1"/>
          </p:nvPr>
        </p:nvSpPr>
        <p:spPr>
          <a:xfrm>
            <a:off x="144797" y="2222287"/>
            <a:ext cx="7341853" cy="4439798"/>
          </a:xfrm>
        </p:spPr>
        <p:txBody>
          <a:bodyPr>
            <a:normAutofit fontScale="92500" lnSpcReduction="10000"/>
          </a:bodyPr>
          <a:lstStyle/>
          <a:p>
            <a:pPr marL="0" indent="0">
              <a:buNone/>
            </a:pPr>
            <a:r>
              <a:rPr lang="es-MX" sz="1600"/>
              <a:t>Tuvimos varias reuniones durante la semana, nos reunimos estos días:</a:t>
            </a:r>
          </a:p>
          <a:p>
            <a:pPr marL="0" indent="0">
              <a:buNone/>
            </a:pPr>
            <a:r>
              <a:rPr lang="es-MX" sz="1600"/>
              <a:t>En estas reuniones resolvimos duda y nos pusimos de acuerdo en ciertas cosas.</a:t>
            </a:r>
          </a:p>
          <a:p>
            <a:pPr marL="0" indent="0">
              <a:buNone/>
            </a:pPr>
            <a:endParaRPr lang="es-MX" sz="1600"/>
          </a:p>
          <a:p>
            <a:r>
              <a:rPr lang="es-MX" sz="1600"/>
              <a:t>Lunes 30 de Noviembre después de la clase con una duración aproximada de 10 min (9:00am - 9:10am)</a:t>
            </a:r>
          </a:p>
          <a:p>
            <a:r>
              <a:rPr lang="es-MX" sz="1600"/>
              <a:t>Miércoles 2 de diciembre, a las 7:00 pm con una duración de aproximadamente 40 minutos.</a:t>
            </a:r>
          </a:p>
          <a:p>
            <a:r>
              <a:rPr lang="es-MX" sz="1600"/>
              <a:t>Viernes 4 de diciembre, a las 8:30pm con una duración aproximada de 20 minutos</a:t>
            </a:r>
          </a:p>
          <a:p>
            <a:r>
              <a:rPr lang="es-MX" sz="1600"/>
              <a:t>Sábado 5 de diciembre a las 8:30pm con una duración aproximada de 1 hora.</a:t>
            </a:r>
          </a:p>
          <a:p>
            <a:pPr marL="0" indent="0">
              <a:buNone/>
            </a:pPr>
            <a:endParaRPr lang="es-MX" sz="1600"/>
          </a:p>
          <a:p>
            <a:pPr marL="0" indent="0">
              <a:buNone/>
            </a:pPr>
            <a:r>
              <a:rPr lang="es-MX" sz="1600"/>
              <a:t>Además de estas reuniones, cada día de la semana estuvimos en constante comunicación por chat en </a:t>
            </a:r>
            <a:r>
              <a:rPr lang="es-MX" sz="1600" err="1"/>
              <a:t>discord</a:t>
            </a:r>
            <a:r>
              <a:rPr lang="es-MX" sz="1600"/>
              <a:t>, ofreciendo ayuda mutua, para resolver lo antes posible cualquier duda que tuviera cada uno.</a:t>
            </a:r>
          </a:p>
          <a:p>
            <a:endParaRPr lang="es-MX" sz="1600"/>
          </a:p>
        </p:txBody>
      </p:sp>
      <p:pic>
        <p:nvPicPr>
          <p:cNvPr id="4" name="Marcador de contenido 3">
            <a:extLst>
              <a:ext uri="{FF2B5EF4-FFF2-40B4-BE49-F238E27FC236}">
                <a16:creationId xmlns:a16="http://schemas.microsoft.com/office/drawing/2014/main" id="{5BC6494E-A6B4-418D-8A25-B1007C5CF5D9}"/>
              </a:ext>
            </a:extLst>
          </p:cNvPr>
          <p:cNvPicPr>
            <a:picLocks noChangeAspect="1"/>
          </p:cNvPicPr>
          <p:nvPr/>
        </p:nvPicPr>
        <p:blipFill>
          <a:blip r:embed="rId2"/>
          <a:stretch>
            <a:fillRect/>
          </a:stretch>
        </p:blipFill>
        <p:spPr>
          <a:xfrm>
            <a:off x="10451918" y="3562353"/>
            <a:ext cx="1415855" cy="3099732"/>
          </a:xfrm>
          <a:prstGeom prst="rect">
            <a:avLst/>
          </a:prstGeom>
          <a:effectLst>
            <a:outerShdw blurRad="50800" dir="14400000">
              <a:srgbClr val="000000">
                <a:alpha val="40000"/>
              </a:srgbClr>
            </a:outerShdw>
          </a:effectLst>
        </p:spPr>
      </p:pic>
      <p:pic>
        <p:nvPicPr>
          <p:cNvPr id="6" name="Imagen 5">
            <a:extLst>
              <a:ext uri="{FF2B5EF4-FFF2-40B4-BE49-F238E27FC236}">
                <a16:creationId xmlns:a16="http://schemas.microsoft.com/office/drawing/2014/main" id="{61A61345-6D51-4E76-B636-078DCBB385C2}"/>
              </a:ext>
            </a:extLst>
          </p:cNvPr>
          <p:cNvPicPr>
            <a:picLocks noChangeAspect="1"/>
          </p:cNvPicPr>
          <p:nvPr/>
        </p:nvPicPr>
        <p:blipFill>
          <a:blip r:embed="rId3"/>
          <a:stretch>
            <a:fillRect/>
          </a:stretch>
        </p:blipFill>
        <p:spPr>
          <a:xfrm>
            <a:off x="7419975" y="2645777"/>
            <a:ext cx="2886454" cy="1833151"/>
          </a:xfrm>
          <a:prstGeom prst="rect">
            <a:avLst/>
          </a:prstGeom>
        </p:spPr>
      </p:pic>
    </p:spTree>
    <p:extLst>
      <p:ext uri="{BB962C8B-B14F-4D97-AF65-F5344CB8AC3E}">
        <p14:creationId xmlns:p14="http://schemas.microsoft.com/office/powerpoint/2010/main" val="281405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C2E0F-45C0-4D4E-9587-B1B8773D0191}"/>
              </a:ext>
            </a:extLst>
          </p:cNvPr>
          <p:cNvSpPr>
            <a:spLocks noGrp="1"/>
          </p:cNvSpPr>
          <p:nvPr>
            <p:ph type="title"/>
          </p:nvPr>
        </p:nvSpPr>
        <p:spPr>
          <a:xfrm>
            <a:off x="853190" y="1701079"/>
            <a:ext cx="5893840" cy="1470094"/>
          </a:xfrm>
        </p:spPr>
        <p:txBody>
          <a:bodyPr/>
          <a:lstStyle/>
          <a:p>
            <a:pPr algn="ctr"/>
            <a:r>
              <a:rPr lang="es-MX"/>
              <a:t>Agradecemos su atención!</a:t>
            </a:r>
          </a:p>
        </p:txBody>
      </p:sp>
      <p:pic>
        <p:nvPicPr>
          <p:cNvPr id="4" name="Imagen 3">
            <a:extLst>
              <a:ext uri="{FF2B5EF4-FFF2-40B4-BE49-F238E27FC236}">
                <a16:creationId xmlns:a16="http://schemas.microsoft.com/office/drawing/2014/main" id="{54C25572-2614-442D-812C-A8485DA031B0}"/>
              </a:ext>
            </a:extLst>
          </p:cNvPr>
          <p:cNvPicPr>
            <a:picLocks noChangeAspect="1"/>
          </p:cNvPicPr>
          <p:nvPr/>
        </p:nvPicPr>
        <p:blipFill>
          <a:blip r:embed="rId2"/>
          <a:stretch>
            <a:fillRect/>
          </a:stretch>
        </p:blipFill>
        <p:spPr>
          <a:xfrm>
            <a:off x="8209592" y="4224706"/>
            <a:ext cx="2136826" cy="1780688"/>
          </a:xfrm>
          <a:prstGeom prst="rect">
            <a:avLst/>
          </a:prstGeom>
        </p:spPr>
      </p:pic>
    </p:spTree>
    <p:extLst>
      <p:ext uri="{BB962C8B-B14F-4D97-AF65-F5344CB8AC3E}">
        <p14:creationId xmlns:p14="http://schemas.microsoft.com/office/powerpoint/2010/main" val="267100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BEE16-19FF-4084-80D3-C9297E251A7E}"/>
              </a:ext>
            </a:extLst>
          </p:cNvPr>
          <p:cNvSpPr>
            <a:spLocks noGrp="1"/>
          </p:cNvSpPr>
          <p:nvPr>
            <p:ph type="title"/>
          </p:nvPr>
        </p:nvSpPr>
        <p:spPr/>
        <p:txBody>
          <a:bodyPr/>
          <a:lstStyle/>
          <a:p>
            <a:r>
              <a:rPr lang="es-MX"/>
              <a:t>Diagrama final</a:t>
            </a:r>
          </a:p>
        </p:txBody>
      </p:sp>
      <p:pic>
        <p:nvPicPr>
          <p:cNvPr id="8" name="Marcador de contenido 7">
            <a:extLst>
              <a:ext uri="{FF2B5EF4-FFF2-40B4-BE49-F238E27FC236}">
                <a16:creationId xmlns:a16="http://schemas.microsoft.com/office/drawing/2014/main" id="{878FB648-6B60-4C45-84FF-B53889D50C34}"/>
              </a:ext>
            </a:extLst>
          </p:cNvPr>
          <p:cNvPicPr>
            <a:picLocks noGrp="1" noChangeAspect="1"/>
          </p:cNvPicPr>
          <p:nvPr>
            <p:ph idx="1"/>
          </p:nvPr>
        </p:nvPicPr>
        <p:blipFill>
          <a:blip r:embed="rId2"/>
          <a:stretch>
            <a:fillRect/>
          </a:stretch>
        </p:blipFill>
        <p:spPr>
          <a:xfrm>
            <a:off x="1722532" y="2308015"/>
            <a:ext cx="8746933" cy="4102797"/>
          </a:xfrm>
          <a:prstGeom prst="rect">
            <a:avLst/>
          </a:prstGeom>
        </p:spPr>
      </p:pic>
    </p:spTree>
    <p:extLst>
      <p:ext uri="{BB962C8B-B14F-4D97-AF65-F5344CB8AC3E}">
        <p14:creationId xmlns:p14="http://schemas.microsoft.com/office/powerpoint/2010/main" val="199134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E01DB-669E-4C38-9A14-A3A417A450C7}"/>
              </a:ext>
            </a:extLst>
          </p:cNvPr>
          <p:cNvSpPr>
            <a:spLocks noGrp="1"/>
          </p:cNvSpPr>
          <p:nvPr>
            <p:ph type="title"/>
          </p:nvPr>
        </p:nvSpPr>
        <p:spPr/>
        <p:txBody>
          <a:bodyPr/>
          <a:lstStyle/>
          <a:p>
            <a:r>
              <a:rPr lang="es-MX"/>
              <a:t>Diagrama Fase 1</a:t>
            </a:r>
          </a:p>
        </p:txBody>
      </p:sp>
      <p:sp>
        <p:nvSpPr>
          <p:cNvPr id="7" name="CuadroTexto 6">
            <a:extLst>
              <a:ext uri="{FF2B5EF4-FFF2-40B4-BE49-F238E27FC236}">
                <a16:creationId xmlns:a16="http://schemas.microsoft.com/office/drawing/2014/main" id="{F4C1EBCC-83A5-434B-9D06-30C1A91B4630}"/>
              </a:ext>
            </a:extLst>
          </p:cNvPr>
          <p:cNvSpPr txBox="1"/>
          <p:nvPr/>
        </p:nvSpPr>
        <p:spPr>
          <a:xfrm>
            <a:off x="494950" y="2189527"/>
            <a:ext cx="11291582" cy="461665"/>
          </a:xfrm>
          <a:prstGeom prst="rect">
            <a:avLst/>
          </a:prstGeom>
          <a:noFill/>
        </p:spPr>
        <p:txBody>
          <a:bodyPr wrap="square" rtlCol="0">
            <a:spAutoFit/>
          </a:bodyPr>
          <a:lstStyle/>
          <a:p>
            <a:pPr algn="just"/>
            <a:r>
              <a:rPr lang="es-MX" sz="1200"/>
              <a:t>Para el diagrama utilicé un programa llamado “Wondershare </a:t>
            </a:r>
            <a:r>
              <a:rPr lang="es-MX" sz="1200" err="1"/>
              <a:t>EdrawMax</a:t>
            </a:r>
            <a:r>
              <a:rPr lang="es-MX" sz="1200"/>
              <a:t>”, decidí hacer el diagrama final desde el principio para que nos resultara más fácil lo que teníamos que hacer al final del proyecto, 	los módulos de la fase 1, son los que están en rojo. Para instrucciones tipo R.</a:t>
            </a:r>
          </a:p>
        </p:txBody>
      </p:sp>
      <p:pic>
        <p:nvPicPr>
          <p:cNvPr id="8" name="Imagen 7">
            <a:extLst>
              <a:ext uri="{FF2B5EF4-FFF2-40B4-BE49-F238E27FC236}">
                <a16:creationId xmlns:a16="http://schemas.microsoft.com/office/drawing/2014/main" id="{B9978C4D-F208-48D4-9168-6BA95587171F}"/>
              </a:ext>
            </a:extLst>
          </p:cNvPr>
          <p:cNvPicPr>
            <a:picLocks noChangeAspect="1"/>
          </p:cNvPicPr>
          <p:nvPr/>
        </p:nvPicPr>
        <p:blipFill>
          <a:blip r:embed="rId2"/>
          <a:stretch>
            <a:fillRect/>
          </a:stretch>
        </p:blipFill>
        <p:spPr>
          <a:xfrm>
            <a:off x="1434518" y="2751961"/>
            <a:ext cx="8539993" cy="4028486"/>
          </a:xfrm>
          <a:prstGeom prst="rect">
            <a:avLst/>
          </a:prstGeom>
        </p:spPr>
      </p:pic>
    </p:spTree>
    <p:extLst>
      <p:ext uri="{BB962C8B-B14F-4D97-AF65-F5344CB8AC3E}">
        <p14:creationId xmlns:p14="http://schemas.microsoft.com/office/powerpoint/2010/main" val="394541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FF27-D7ED-48C6-A9E6-189565F30D0A}"/>
              </a:ext>
            </a:extLst>
          </p:cNvPr>
          <p:cNvSpPr>
            <a:spLocks noGrp="1"/>
          </p:cNvSpPr>
          <p:nvPr>
            <p:ph type="title"/>
          </p:nvPr>
        </p:nvSpPr>
        <p:spPr/>
        <p:txBody>
          <a:bodyPr/>
          <a:lstStyle/>
          <a:p>
            <a:r>
              <a:rPr lang="en-US" err="1"/>
              <a:t>Codigo</a:t>
            </a:r>
          </a:p>
        </p:txBody>
      </p:sp>
      <p:sp>
        <p:nvSpPr>
          <p:cNvPr id="3" name="TextBox 2">
            <a:extLst>
              <a:ext uri="{FF2B5EF4-FFF2-40B4-BE49-F238E27FC236}">
                <a16:creationId xmlns:a16="http://schemas.microsoft.com/office/drawing/2014/main" id="{815AADA0-9D1D-44A4-8DDF-24DA02AB70E9}"/>
              </a:ext>
            </a:extLst>
          </p:cNvPr>
          <p:cNvSpPr txBox="1"/>
          <p:nvPr/>
        </p:nvSpPr>
        <p:spPr>
          <a:xfrm>
            <a:off x="336755" y="2094270"/>
            <a:ext cx="517668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Al ser </a:t>
            </a:r>
            <a:r>
              <a:rPr lang="en-US" err="1"/>
              <a:t>este</a:t>
            </a:r>
            <a:r>
              <a:rPr lang="en-US"/>
              <a:t> un </a:t>
            </a:r>
            <a:r>
              <a:rPr lang="en-US" err="1"/>
              <a:t>trabajo</a:t>
            </a:r>
            <a:r>
              <a:rPr lang="en-US"/>
              <a:t> de </a:t>
            </a:r>
            <a:r>
              <a:rPr lang="en-US" err="1"/>
              <a:t>suma</a:t>
            </a:r>
            <a:r>
              <a:rPr lang="en-US"/>
              <a:t> </a:t>
            </a:r>
            <a:r>
              <a:rPr lang="en-US" err="1"/>
              <a:t>importancia</a:t>
            </a:r>
            <a:r>
              <a:rPr lang="en-US"/>
              <a:t> </a:t>
            </a:r>
            <a:r>
              <a:rPr lang="en-US" err="1"/>
              <a:t>opte</a:t>
            </a:r>
            <a:r>
              <a:rPr lang="en-US"/>
              <a:t> por </a:t>
            </a:r>
            <a:r>
              <a:rPr lang="en-US" err="1"/>
              <a:t>buscar</a:t>
            </a:r>
            <a:r>
              <a:rPr lang="en-US"/>
              <a:t> </a:t>
            </a:r>
            <a:r>
              <a:rPr lang="en-US" err="1"/>
              <a:t>nuevas</a:t>
            </a:r>
            <a:r>
              <a:rPr lang="en-US"/>
              <a:t> </a:t>
            </a:r>
            <a:r>
              <a:rPr lang="en-US" err="1"/>
              <a:t>herramientas</a:t>
            </a:r>
            <a:r>
              <a:rPr lang="en-US"/>
              <a:t> para </a:t>
            </a:r>
            <a:r>
              <a:rPr lang="en-US" err="1"/>
              <a:t>programar</a:t>
            </a:r>
            <a:r>
              <a:rPr lang="en-US"/>
              <a:t> </a:t>
            </a:r>
            <a:r>
              <a:rPr lang="en-US" err="1"/>
              <a:t>este</a:t>
            </a:r>
            <a:r>
              <a:rPr lang="en-US"/>
              <a:t> </a:t>
            </a:r>
            <a:r>
              <a:rPr lang="en-US" err="1"/>
              <a:t>proyecto</a:t>
            </a:r>
            <a:r>
              <a:rPr lang="en-US"/>
              <a:t>.</a:t>
            </a:r>
          </a:p>
          <a:p>
            <a:endParaRPr lang="en-US"/>
          </a:p>
          <a:p>
            <a:r>
              <a:rPr lang="en-US" err="1"/>
              <a:t>Utilice</a:t>
            </a:r>
            <a:r>
              <a:rPr lang="en-US"/>
              <a:t> una </a:t>
            </a:r>
            <a:r>
              <a:rPr lang="en-US" err="1"/>
              <a:t>maquina</a:t>
            </a:r>
            <a:r>
              <a:rPr lang="en-US"/>
              <a:t> virtual y  </a:t>
            </a:r>
            <a:r>
              <a:rPr lang="en-US" err="1"/>
              <a:t>linux</a:t>
            </a:r>
            <a:r>
              <a:rPr lang="en-US"/>
              <a:t> e </a:t>
            </a:r>
            <a:r>
              <a:rPr lang="en-US" err="1"/>
              <a:t>utilice</a:t>
            </a:r>
            <a:r>
              <a:rPr lang="en-US"/>
              <a:t> ISE de Xilinx </a:t>
            </a:r>
            <a:r>
              <a:rPr lang="en-US" err="1"/>
              <a:t>ya</a:t>
            </a:r>
            <a:r>
              <a:rPr lang="en-US"/>
              <a:t> que con las </a:t>
            </a:r>
            <a:r>
              <a:rPr lang="en-US" err="1"/>
              <a:t>investigaciones</a:t>
            </a:r>
            <a:r>
              <a:rPr lang="en-US"/>
              <a:t> sabia que Xilinx </a:t>
            </a:r>
            <a:r>
              <a:rPr lang="en-US" err="1"/>
              <a:t>eran</a:t>
            </a:r>
            <a:r>
              <a:rPr lang="en-US"/>
              <a:t> los </a:t>
            </a:r>
            <a:r>
              <a:rPr lang="en-US" err="1"/>
              <a:t>amos</a:t>
            </a:r>
            <a:r>
              <a:rPr lang="en-US"/>
              <a:t> del mercado de FPGAs por lo tanto </a:t>
            </a:r>
            <a:r>
              <a:rPr lang="en-US" err="1"/>
              <a:t>deduje</a:t>
            </a:r>
            <a:r>
              <a:rPr lang="en-US"/>
              <a:t> que </a:t>
            </a:r>
            <a:r>
              <a:rPr lang="en-US" err="1"/>
              <a:t>su</a:t>
            </a:r>
            <a:r>
              <a:rPr lang="en-US"/>
              <a:t> </a:t>
            </a:r>
            <a:r>
              <a:rPr lang="en-US" err="1"/>
              <a:t>herramienta</a:t>
            </a:r>
            <a:r>
              <a:rPr lang="en-US"/>
              <a:t> para </a:t>
            </a:r>
            <a:r>
              <a:rPr lang="en-US" err="1"/>
              <a:t>utilizar</a:t>
            </a:r>
            <a:r>
              <a:rPr lang="en-US"/>
              <a:t> el </a:t>
            </a:r>
            <a:r>
              <a:rPr lang="en-US" err="1"/>
              <a:t>lenguaje</a:t>
            </a:r>
            <a:r>
              <a:rPr lang="en-US"/>
              <a:t> de </a:t>
            </a:r>
            <a:r>
              <a:rPr lang="en-US" err="1"/>
              <a:t>descripcion</a:t>
            </a:r>
            <a:r>
              <a:rPr lang="en-US"/>
              <a:t> de hardware </a:t>
            </a:r>
            <a:r>
              <a:rPr lang="en-US" err="1"/>
              <a:t>deberia</a:t>
            </a:r>
            <a:r>
              <a:rPr lang="en-US"/>
              <a:t> ser </a:t>
            </a:r>
            <a:r>
              <a:rPr lang="en-US" err="1"/>
              <a:t>buena</a:t>
            </a:r>
            <a:r>
              <a:rPr lang="en-US"/>
              <a:t>.</a:t>
            </a:r>
          </a:p>
          <a:p>
            <a:endParaRPr lang="en-US"/>
          </a:p>
          <a:p>
            <a:r>
              <a:rPr lang="en-US" err="1"/>
              <a:t>Pasaron</a:t>
            </a:r>
            <a:r>
              <a:rPr lang="en-US"/>
              <a:t> </a:t>
            </a:r>
            <a:r>
              <a:rPr lang="en-US" err="1"/>
              <a:t>varias</a:t>
            </a:r>
            <a:r>
              <a:rPr lang="en-US"/>
              <a:t> </a:t>
            </a:r>
            <a:r>
              <a:rPr lang="en-US" err="1"/>
              <a:t>cosas</a:t>
            </a:r>
            <a:r>
              <a:rPr lang="en-US"/>
              <a:t> </a:t>
            </a:r>
            <a:r>
              <a:rPr lang="en-US" err="1"/>
              <a:t>desafortunadas</a:t>
            </a:r>
            <a:r>
              <a:rPr lang="en-US"/>
              <a:t> por mi poco </a:t>
            </a:r>
            <a:r>
              <a:rPr lang="en-US" err="1"/>
              <a:t>conocimiento</a:t>
            </a:r>
            <a:r>
              <a:rPr lang="en-US"/>
              <a:t> tanto de </a:t>
            </a:r>
            <a:r>
              <a:rPr lang="en-US" err="1"/>
              <a:t>linux</a:t>
            </a:r>
            <a:r>
              <a:rPr lang="en-US"/>
              <a:t> </a:t>
            </a:r>
            <a:r>
              <a:rPr lang="en-US" err="1"/>
              <a:t>como</a:t>
            </a:r>
            <a:r>
              <a:rPr lang="en-US"/>
              <a:t> de ISE </a:t>
            </a:r>
            <a:r>
              <a:rPr lang="en-US" err="1"/>
              <a:t>pero</a:t>
            </a:r>
            <a:r>
              <a:rPr lang="en-US"/>
              <a:t> al final me </a:t>
            </a:r>
            <a:r>
              <a:rPr lang="en-US" err="1"/>
              <a:t>termino</a:t>
            </a:r>
            <a:r>
              <a:rPr lang="en-US"/>
              <a:t> </a:t>
            </a:r>
            <a:r>
              <a:rPr lang="en-US" err="1"/>
              <a:t>gustando</a:t>
            </a:r>
            <a:r>
              <a:rPr lang="en-US"/>
              <a:t> </a:t>
            </a:r>
            <a:r>
              <a:rPr lang="en-US" err="1"/>
              <a:t>bastante</a:t>
            </a:r>
            <a:r>
              <a:rPr lang="en-US"/>
              <a:t> </a:t>
            </a:r>
            <a:r>
              <a:rPr lang="en-US" err="1"/>
              <a:t>trabajar</a:t>
            </a:r>
            <a:r>
              <a:rPr lang="en-US"/>
              <a:t> en </a:t>
            </a:r>
            <a:r>
              <a:rPr lang="en-US" err="1"/>
              <a:t>linux</a:t>
            </a:r>
            <a:r>
              <a:rPr lang="en-US"/>
              <a:t> y </a:t>
            </a:r>
            <a:r>
              <a:rPr lang="en-US" err="1"/>
              <a:t>pienso</a:t>
            </a:r>
            <a:r>
              <a:rPr lang="en-US"/>
              <a:t> en </a:t>
            </a:r>
            <a:r>
              <a:rPr lang="en-US" err="1"/>
              <a:t>seguir</a:t>
            </a:r>
            <a:r>
              <a:rPr lang="en-US"/>
              <a:t> </a:t>
            </a:r>
            <a:r>
              <a:rPr lang="en-US" err="1"/>
              <a:t>utilizandolo</a:t>
            </a:r>
            <a:r>
              <a:rPr lang="en-US"/>
              <a:t> en </a:t>
            </a:r>
            <a:r>
              <a:rPr lang="en-US" err="1"/>
              <a:t>proyectos</a:t>
            </a:r>
            <a:r>
              <a:rPr lang="en-US"/>
              <a:t> </a:t>
            </a:r>
            <a:r>
              <a:rPr lang="en-US" err="1"/>
              <a:t>venideros</a:t>
            </a:r>
          </a:p>
        </p:txBody>
      </p:sp>
      <p:pic>
        <p:nvPicPr>
          <p:cNvPr id="4" name="Picture 4" descr="Icon&#10;&#10;Description automatically generated">
            <a:extLst>
              <a:ext uri="{FF2B5EF4-FFF2-40B4-BE49-F238E27FC236}">
                <a16:creationId xmlns:a16="http://schemas.microsoft.com/office/drawing/2014/main" id="{92FC7745-C669-4F5D-BDB6-10BC586E5699}"/>
              </a:ext>
            </a:extLst>
          </p:cNvPr>
          <p:cNvPicPr>
            <a:picLocks noChangeAspect="1"/>
          </p:cNvPicPr>
          <p:nvPr/>
        </p:nvPicPr>
        <p:blipFill>
          <a:blip r:embed="rId2"/>
          <a:stretch>
            <a:fillRect/>
          </a:stretch>
        </p:blipFill>
        <p:spPr>
          <a:xfrm>
            <a:off x="7649497" y="2366624"/>
            <a:ext cx="2743200" cy="1706880"/>
          </a:xfrm>
          <a:prstGeom prst="rect">
            <a:avLst/>
          </a:prstGeom>
        </p:spPr>
      </p:pic>
      <p:pic>
        <p:nvPicPr>
          <p:cNvPr id="5" name="Picture 5" descr="A screenshot of a video game&#10;&#10;Description automatically generated">
            <a:extLst>
              <a:ext uri="{FF2B5EF4-FFF2-40B4-BE49-F238E27FC236}">
                <a16:creationId xmlns:a16="http://schemas.microsoft.com/office/drawing/2014/main" id="{5D0DDE29-7F27-4521-A73B-502EE7F85176}"/>
              </a:ext>
            </a:extLst>
          </p:cNvPr>
          <p:cNvPicPr>
            <a:picLocks noChangeAspect="1"/>
          </p:cNvPicPr>
          <p:nvPr/>
        </p:nvPicPr>
        <p:blipFill>
          <a:blip r:embed="rId3"/>
          <a:stretch>
            <a:fillRect/>
          </a:stretch>
        </p:blipFill>
        <p:spPr>
          <a:xfrm>
            <a:off x="6666272" y="4495539"/>
            <a:ext cx="4709651" cy="1701504"/>
          </a:xfrm>
          <a:prstGeom prst="rect">
            <a:avLst/>
          </a:prstGeom>
        </p:spPr>
      </p:pic>
    </p:spTree>
    <p:extLst>
      <p:ext uri="{BB962C8B-B14F-4D97-AF65-F5344CB8AC3E}">
        <p14:creationId xmlns:p14="http://schemas.microsoft.com/office/powerpoint/2010/main" val="385394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8923-3216-430C-B8B7-497E0B0DE65F}"/>
              </a:ext>
            </a:extLst>
          </p:cNvPr>
          <p:cNvSpPr>
            <a:spLocks noGrp="1"/>
          </p:cNvSpPr>
          <p:nvPr>
            <p:ph type="title"/>
          </p:nvPr>
        </p:nvSpPr>
        <p:spPr/>
        <p:txBody>
          <a:bodyPr/>
          <a:lstStyle/>
          <a:p>
            <a:r>
              <a:rPr lang="en-US" err="1"/>
              <a:t>Instrucciones</a:t>
            </a:r>
            <a:r>
              <a:rPr lang="en-US"/>
              <a:t> de Tipo R</a:t>
            </a:r>
          </a:p>
        </p:txBody>
      </p:sp>
      <p:sp>
        <p:nvSpPr>
          <p:cNvPr id="3" name="TextBox 2">
            <a:extLst>
              <a:ext uri="{FF2B5EF4-FFF2-40B4-BE49-F238E27FC236}">
                <a16:creationId xmlns:a16="http://schemas.microsoft.com/office/drawing/2014/main" id="{24CFC77D-739C-4378-891C-6DB19C67DC1E}"/>
              </a:ext>
            </a:extLst>
          </p:cNvPr>
          <p:cNvSpPr txBox="1"/>
          <p:nvPr/>
        </p:nvSpPr>
        <p:spPr>
          <a:xfrm>
            <a:off x="914401" y="3913238"/>
            <a:ext cx="963807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El </a:t>
            </a:r>
            <a:r>
              <a:rPr lang="en-US" err="1">
                <a:ea typeface="+mn-lt"/>
                <a:cs typeface="+mn-lt"/>
              </a:rPr>
              <a:t>tipo</a:t>
            </a:r>
            <a:r>
              <a:rPr lang="en-US">
                <a:ea typeface="+mn-lt"/>
                <a:cs typeface="+mn-lt"/>
              </a:rPr>
              <a:t> de </a:t>
            </a:r>
            <a:r>
              <a:rPr lang="en-US" err="1">
                <a:ea typeface="+mn-lt"/>
                <a:cs typeface="+mn-lt"/>
              </a:rPr>
              <a:t>formato</a:t>
            </a:r>
            <a:r>
              <a:rPr lang="en-US">
                <a:ea typeface="+mn-lt"/>
                <a:cs typeface="+mn-lt"/>
              </a:rPr>
              <a:t> de las </a:t>
            </a:r>
            <a:r>
              <a:rPr lang="en-US" err="1">
                <a:ea typeface="+mn-lt"/>
                <a:cs typeface="+mn-lt"/>
              </a:rPr>
              <a:t>instrucciones</a:t>
            </a:r>
            <a:r>
              <a:rPr lang="en-US">
                <a:ea typeface="+mn-lt"/>
                <a:cs typeface="+mn-lt"/>
              </a:rPr>
              <a:t> </a:t>
            </a:r>
            <a:r>
              <a:rPr lang="en-US" err="1">
                <a:ea typeface="+mn-lt"/>
                <a:cs typeface="+mn-lt"/>
              </a:rPr>
              <a:t>aritméticas</a:t>
            </a:r>
            <a:r>
              <a:rPr lang="en-US">
                <a:ea typeface="+mn-lt"/>
                <a:cs typeface="+mn-lt"/>
              </a:rPr>
              <a:t> y </a:t>
            </a:r>
            <a:r>
              <a:rPr lang="en-US" err="1">
                <a:ea typeface="+mn-lt"/>
                <a:cs typeface="+mn-lt"/>
              </a:rPr>
              <a:t>lógicas</a:t>
            </a:r>
            <a:r>
              <a:rPr lang="en-US">
                <a:ea typeface="+mn-lt"/>
                <a:cs typeface="+mn-lt"/>
              </a:rPr>
              <a:t> es de </a:t>
            </a:r>
            <a:r>
              <a:rPr lang="en-US" err="1">
                <a:ea typeface="+mn-lt"/>
                <a:cs typeface="+mn-lt"/>
              </a:rPr>
              <a:t>tipo</a:t>
            </a:r>
            <a:r>
              <a:rPr lang="en-US">
                <a:ea typeface="+mn-lt"/>
                <a:cs typeface="+mn-lt"/>
              </a:rPr>
              <a:t> R y el </a:t>
            </a:r>
            <a:r>
              <a:rPr lang="en-US" err="1">
                <a:ea typeface="+mn-lt"/>
                <a:cs typeface="+mn-lt"/>
              </a:rPr>
              <a:t>número</a:t>
            </a:r>
            <a:r>
              <a:rPr lang="en-US">
                <a:ea typeface="+mn-lt"/>
                <a:cs typeface="+mn-lt"/>
              </a:rPr>
              <a:t> de </a:t>
            </a:r>
            <a:r>
              <a:rPr lang="en-US" err="1">
                <a:ea typeface="+mn-lt"/>
                <a:cs typeface="+mn-lt"/>
              </a:rPr>
              <a:t>operandos</a:t>
            </a:r>
            <a:r>
              <a:rPr lang="en-US">
                <a:ea typeface="+mn-lt"/>
                <a:cs typeface="+mn-lt"/>
              </a:rPr>
              <a:t> en una </a:t>
            </a:r>
            <a:r>
              <a:rPr lang="en-US" err="1">
                <a:ea typeface="+mn-lt"/>
                <a:cs typeface="+mn-lt"/>
              </a:rPr>
              <a:t>operación</a:t>
            </a:r>
            <a:r>
              <a:rPr lang="en-US">
                <a:ea typeface="+mn-lt"/>
                <a:cs typeface="+mn-lt"/>
              </a:rPr>
              <a:t> de </a:t>
            </a:r>
            <a:r>
              <a:rPr lang="en-US" err="1">
                <a:ea typeface="+mn-lt"/>
                <a:cs typeface="+mn-lt"/>
              </a:rPr>
              <a:t>este</a:t>
            </a:r>
            <a:r>
              <a:rPr lang="en-US">
                <a:ea typeface="+mn-lt"/>
                <a:cs typeface="+mn-lt"/>
              </a:rPr>
              <a:t> </a:t>
            </a:r>
            <a:r>
              <a:rPr lang="en-US" err="1">
                <a:ea typeface="+mn-lt"/>
                <a:cs typeface="+mn-lt"/>
              </a:rPr>
              <a:t>tipo</a:t>
            </a:r>
            <a:r>
              <a:rPr lang="en-US">
                <a:ea typeface="+mn-lt"/>
                <a:cs typeface="+mn-lt"/>
              </a:rPr>
              <a:t> es </a:t>
            </a:r>
            <a:r>
              <a:rPr lang="en-US" err="1">
                <a:ea typeface="+mn-lt"/>
                <a:cs typeface="+mn-lt"/>
              </a:rPr>
              <a:t>siempre</a:t>
            </a:r>
            <a:r>
              <a:rPr lang="en-US">
                <a:ea typeface="+mn-lt"/>
                <a:cs typeface="+mn-lt"/>
              </a:rPr>
              <a:t> </a:t>
            </a:r>
            <a:r>
              <a:rPr lang="en-US" err="1">
                <a:ea typeface="+mn-lt"/>
                <a:cs typeface="+mn-lt"/>
              </a:rPr>
              <a:t>tres</a:t>
            </a:r>
            <a:r>
              <a:rPr lang="en-US">
                <a:ea typeface="+mn-lt"/>
                <a:cs typeface="+mn-lt"/>
              </a:rPr>
              <a:t>. </a:t>
            </a:r>
            <a:r>
              <a:rPr lang="en-US" err="1">
                <a:ea typeface="+mn-lt"/>
                <a:cs typeface="+mn-lt"/>
              </a:rPr>
              <a:t>Estos</a:t>
            </a:r>
            <a:r>
              <a:rPr lang="en-US">
                <a:ea typeface="+mn-lt"/>
                <a:cs typeface="+mn-lt"/>
              </a:rPr>
              <a:t> </a:t>
            </a:r>
            <a:r>
              <a:rPr lang="en-US" err="1">
                <a:ea typeface="+mn-lt"/>
                <a:cs typeface="+mn-lt"/>
              </a:rPr>
              <a:t>operandos</a:t>
            </a:r>
            <a:r>
              <a:rPr lang="en-US">
                <a:ea typeface="+mn-lt"/>
                <a:cs typeface="+mn-lt"/>
              </a:rPr>
              <a:t> son </a:t>
            </a:r>
            <a:r>
              <a:rPr lang="en-US" err="1">
                <a:ea typeface="+mn-lt"/>
                <a:cs typeface="+mn-lt"/>
              </a:rPr>
              <a:t>siempre</a:t>
            </a:r>
            <a:r>
              <a:rPr lang="en-US">
                <a:ea typeface="+mn-lt"/>
                <a:cs typeface="+mn-lt"/>
              </a:rPr>
              <a:t> </a:t>
            </a:r>
            <a:r>
              <a:rPr lang="en-US" err="1">
                <a:ea typeface="+mn-lt"/>
                <a:cs typeface="+mn-lt"/>
              </a:rPr>
              <a:t>registros</a:t>
            </a:r>
            <a:r>
              <a:rPr lang="en-US">
                <a:ea typeface="+mn-lt"/>
                <a:cs typeface="+mn-lt"/>
              </a:rPr>
              <a:t>, el modo de </a:t>
            </a:r>
            <a:r>
              <a:rPr lang="en-US" err="1">
                <a:ea typeface="+mn-lt"/>
                <a:cs typeface="+mn-lt"/>
              </a:rPr>
              <a:t>direccionamiento</a:t>
            </a:r>
            <a:r>
              <a:rPr lang="en-US">
                <a:ea typeface="+mn-lt"/>
                <a:cs typeface="+mn-lt"/>
              </a:rPr>
              <a:t> </a:t>
            </a:r>
            <a:r>
              <a:rPr lang="en-US" err="1">
                <a:ea typeface="+mn-lt"/>
                <a:cs typeface="+mn-lt"/>
              </a:rPr>
              <a:t>empleado</a:t>
            </a:r>
            <a:r>
              <a:rPr lang="en-US">
                <a:ea typeface="+mn-lt"/>
                <a:cs typeface="+mn-lt"/>
              </a:rPr>
              <a:t> </a:t>
            </a:r>
            <a:r>
              <a:rPr lang="en-US" err="1">
                <a:ea typeface="+mn-lt"/>
                <a:cs typeface="+mn-lt"/>
              </a:rPr>
              <a:t>es,por</a:t>
            </a:r>
            <a:r>
              <a:rPr lang="en-US">
                <a:ea typeface="+mn-lt"/>
                <a:cs typeface="+mn-lt"/>
              </a:rPr>
              <a:t> </a:t>
            </a:r>
            <a:r>
              <a:rPr lang="en-US" err="1">
                <a:ea typeface="+mn-lt"/>
                <a:cs typeface="+mn-lt"/>
              </a:rPr>
              <a:t>tanto,de</a:t>
            </a:r>
            <a:r>
              <a:rPr lang="en-US">
                <a:ea typeface="+mn-lt"/>
                <a:cs typeface="+mn-lt"/>
              </a:rPr>
              <a:t> </a:t>
            </a:r>
            <a:r>
              <a:rPr lang="en-US" err="1">
                <a:ea typeface="+mn-lt"/>
                <a:cs typeface="+mn-lt"/>
              </a:rPr>
              <a:t>registro</a:t>
            </a:r>
            <a:r>
              <a:rPr lang="en-US">
                <a:ea typeface="+mn-lt"/>
                <a:cs typeface="+mn-lt"/>
              </a:rPr>
              <a:t>.</a:t>
            </a:r>
          </a:p>
          <a:p>
            <a:endParaRPr lang="en-US"/>
          </a:p>
          <a:p>
            <a:r>
              <a:rPr lang="en-US"/>
              <a:t>La </a:t>
            </a:r>
            <a:r>
              <a:rPr lang="en-US" err="1"/>
              <a:t>parte</a:t>
            </a:r>
            <a:r>
              <a:rPr lang="en-US"/>
              <a:t> a </a:t>
            </a:r>
            <a:r>
              <a:rPr lang="en-US" err="1"/>
              <a:t>destacar</a:t>
            </a:r>
            <a:r>
              <a:rPr lang="en-US"/>
              <a:t> a </a:t>
            </a:r>
            <a:r>
              <a:rPr lang="en-US" err="1"/>
              <a:t>diferencia</a:t>
            </a:r>
            <a:r>
              <a:rPr lang="en-US"/>
              <a:t> de los </a:t>
            </a:r>
            <a:r>
              <a:rPr lang="en-US" err="1"/>
              <a:t>otros</a:t>
            </a:r>
            <a:r>
              <a:rPr lang="en-US"/>
              <a:t> </a:t>
            </a:r>
            <a:r>
              <a:rPr lang="en-US" err="1"/>
              <a:t>tipos</a:t>
            </a:r>
            <a:r>
              <a:rPr lang="en-US"/>
              <a:t> de </a:t>
            </a:r>
            <a:r>
              <a:rPr lang="en-US" err="1"/>
              <a:t>instrucciones</a:t>
            </a:r>
            <a:r>
              <a:rPr lang="en-US"/>
              <a:t> es la ultima </a:t>
            </a:r>
            <a:r>
              <a:rPr lang="en-US" err="1"/>
              <a:t>parte</a:t>
            </a:r>
            <a:r>
              <a:rPr lang="en-US"/>
              <a:t> </a:t>
            </a:r>
            <a:r>
              <a:rPr lang="en-US" err="1"/>
              <a:t>llamada</a:t>
            </a:r>
            <a:r>
              <a:rPr lang="en-US"/>
              <a:t> Function que es </a:t>
            </a:r>
            <a:r>
              <a:rPr lang="en-US" err="1"/>
              <a:t>quien</a:t>
            </a:r>
            <a:r>
              <a:rPr lang="en-US"/>
              <a:t> </a:t>
            </a:r>
            <a:r>
              <a:rPr lang="en-US" err="1"/>
              <a:t>ordena</a:t>
            </a:r>
            <a:r>
              <a:rPr lang="en-US"/>
              <a:t> </a:t>
            </a:r>
            <a:r>
              <a:rPr lang="en-US" err="1"/>
              <a:t>cual</a:t>
            </a:r>
            <a:r>
              <a:rPr lang="en-US"/>
              <a:t> </a:t>
            </a:r>
            <a:r>
              <a:rPr lang="en-US" err="1"/>
              <a:t>operacion</a:t>
            </a:r>
            <a:r>
              <a:rPr lang="en-US"/>
              <a:t> en </a:t>
            </a:r>
            <a:r>
              <a:rPr lang="en-US" err="1"/>
              <a:t>especifico</a:t>
            </a:r>
            <a:r>
              <a:rPr lang="en-US"/>
              <a:t> se debe </a:t>
            </a:r>
            <a:r>
              <a:rPr lang="en-US" err="1"/>
              <a:t>ejecutar</a:t>
            </a:r>
            <a:r>
              <a:rPr lang="en-US"/>
              <a:t>.</a:t>
            </a:r>
          </a:p>
          <a:p>
            <a:endParaRPr lang="en-US"/>
          </a:p>
        </p:txBody>
      </p:sp>
      <p:pic>
        <p:nvPicPr>
          <p:cNvPr id="4" name="Picture 4" descr="A picture containing diagram&#10;&#10;Description automatically generated">
            <a:extLst>
              <a:ext uri="{FF2B5EF4-FFF2-40B4-BE49-F238E27FC236}">
                <a16:creationId xmlns:a16="http://schemas.microsoft.com/office/drawing/2014/main" id="{A19356DA-55E9-4C9B-A29B-B52240A1C5B2}"/>
              </a:ext>
            </a:extLst>
          </p:cNvPr>
          <p:cNvPicPr>
            <a:picLocks noChangeAspect="1"/>
          </p:cNvPicPr>
          <p:nvPr/>
        </p:nvPicPr>
        <p:blipFill>
          <a:blip r:embed="rId2"/>
          <a:stretch>
            <a:fillRect/>
          </a:stretch>
        </p:blipFill>
        <p:spPr>
          <a:xfrm>
            <a:off x="2217175" y="2227026"/>
            <a:ext cx="7327490" cy="1199492"/>
          </a:xfrm>
          <a:prstGeom prst="rect">
            <a:avLst/>
          </a:prstGeom>
        </p:spPr>
      </p:pic>
    </p:spTree>
    <p:extLst>
      <p:ext uri="{BB962C8B-B14F-4D97-AF65-F5344CB8AC3E}">
        <p14:creationId xmlns:p14="http://schemas.microsoft.com/office/powerpoint/2010/main" val="50823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DB1D-5DC7-45C9-86A5-7360C511B640}"/>
              </a:ext>
            </a:extLst>
          </p:cNvPr>
          <p:cNvSpPr>
            <a:spLocks noGrp="1"/>
          </p:cNvSpPr>
          <p:nvPr>
            <p:ph type="title"/>
          </p:nvPr>
        </p:nvSpPr>
        <p:spPr/>
        <p:txBody>
          <a:bodyPr/>
          <a:lstStyle/>
          <a:p>
            <a:r>
              <a:rPr lang="en-US"/>
              <a:t>El Ciclo Fetch</a:t>
            </a:r>
          </a:p>
        </p:txBody>
      </p:sp>
      <p:pic>
        <p:nvPicPr>
          <p:cNvPr id="3" name="Picture 3" descr="Diagram, schematic&#10;&#10;Description automatically generated">
            <a:extLst>
              <a:ext uri="{FF2B5EF4-FFF2-40B4-BE49-F238E27FC236}">
                <a16:creationId xmlns:a16="http://schemas.microsoft.com/office/drawing/2014/main" id="{ADC87BC0-9688-44F9-BF26-67F643E2508D}"/>
              </a:ext>
            </a:extLst>
          </p:cNvPr>
          <p:cNvPicPr>
            <a:picLocks noChangeAspect="1"/>
          </p:cNvPicPr>
          <p:nvPr/>
        </p:nvPicPr>
        <p:blipFill>
          <a:blip r:embed="rId2"/>
          <a:stretch>
            <a:fillRect/>
          </a:stretch>
        </p:blipFill>
        <p:spPr>
          <a:xfrm>
            <a:off x="238433" y="2231349"/>
            <a:ext cx="4439264" cy="4066786"/>
          </a:xfrm>
          <a:prstGeom prst="rect">
            <a:avLst/>
          </a:prstGeom>
        </p:spPr>
      </p:pic>
      <p:sp>
        <p:nvSpPr>
          <p:cNvPr id="4" name="TextBox 3">
            <a:extLst>
              <a:ext uri="{FF2B5EF4-FFF2-40B4-BE49-F238E27FC236}">
                <a16:creationId xmlns:a16="http://schemas.microsoft.com/office/drawing/2014/main" id="{77FDF81B-9754-4F4F-A6A7-792E0B7A135A}"/>
              </a:ext>
            </a:extLst>
          </p:cNvPr>
          <p:cNvSpPr txBox="1"/>
          <p:nvPr/>
        </p:nvSpPr>
        <p:spPr>
          <a:xfrm>
            <a:off x="5129981" y="2229464"/>
            <a:ext cx="314878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El </a:t>
            </a:r>
            <a:r>
              <a:rPr lang="en-US" err="1"/>
              <a:t>ciclo</a:t>
            </a:r>
            <a:r>
              <a:rPr lang="en-US"/>
              <a:t> fetch </a:t>
            </a:r>
            <a:r>
              <a:rPr lang="en-US" err="1"/>
              <a:t>consta</a:t>
            </a:r>
            <a:r>
              <a:rPr lang="en-US"/>
              <a:t> de 3 </a:t>
            </a:r>
            <a:r>
              <a:rPr lang="en-US" err="1"/>
              <a:t>modulos</a:t>
            </a:r>
            <a:r>
              <a:rPr lang="en-US"/>
              <a:t>: </a:t>
            </a:r>
          </a:p>
          <a:p>
            <a:r>
              <a:rPr lang="en-US"/>
              <a:t>-Memoria de </a:t>
            </a:r>
            <a:r>
              <a:rPr lang="en-US" err="1"/>
              <a:t>Instrucciones</a:t>
            </a:r>
            <a:endParaRPr lang="en-US"/>
          </a:p>
          <a:p>
            <a:r>
              <a:rPr lang="en-US"/>
              <a:t>-PC(Program Counter)</a:t>
            </a:r>
          </a:p>
          <a:p>
            <a:r>
              <a:rPr lang="en-US"/>
              <a:t>-ADD</a:t>
            </a:r>
          </a:p>
        </p:txBody>
      </p:sp>
      <p:sp>
        <p:nvSpPr>
          <p:cNvPr id="5" name="TextBox 4">
            <a:extLst>
              <a:ext uri="{FF2B5EF4-FFF2-40B4-BE49-F238E27FC236}">
                <a16:creationId xmlns:a16="http://schemas.microsoft.com/office/drawing/2014/main" id="{45D6EFCA-D315-40BC-8384-B90E8231BC8C}"/>
              </a:ext>
            </a:extLst>
          </p:cNvPr>
          <p:cNvSpPr txBox="1"/>
          <p:nvPr/>
        </p:nvSpPr>
        <p:spPr>
          <a:xfrm>
            <a:off x="5002468" y="3773436"/>
            <a:ext cx="341916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Este </a:t>
            </a:r>
            <a:r>
              <a:rPr lang="en-US" err="1"/>
              <a:t>ciclo</a:t>
            </a:r>
            <a:r>
              <a:rPr lang="en-US"/>
              <a:t> </a:t>
            </a:r>
            <a:r>
              <a:rPr lang="en-US" err="1"/>
              <a:t>sirve</a:t>
            </a:r>
            <a:r>
              <a:rPr lang="en-US"/>
              <a:t> para </a:t>
            </a:r>
            <a:r>
              <a:rPr lang="en-US" err="1"/>
              <a:t>optimizar</a:t>
            </a:r>
            <a:r>
              <a:rPr lang="en-US"/>
              <a:t> la </a:t>
            </a:r>
            <a:r>
              <a:rPr lang="en-US" err="1"/>
              <a:t>lectura</a:t>
            </a:r>
            <a:r>
              <a:rPr lang="en-US"/>
              <a:t> de </a:t>
            </a:r>
            <a:r>
              <a:rPr lang="en-US" err="1"/>
              <a:t>instrucciones</a:t>
            </a:r>
            <a:r>
              <a:rPr lang="en-US"/>
              <a:t> </a:t>
            </a:r>
            <a:r>
              <a:rPr lang="en-US" err="1"/>
              <a:t>culesquiera</a:t>
            </a:r>
            <a:r>
              <a:rPr lang="en-US"/>
              <a:t> sea </a:t>
            </a:r>
            <a:r>
              <a:rPr lang="en-US" err="1"/>
              <a:t>su</a:t>
            </a:r>
            <a:r>
              <a:rPr lang="en-US"/>
              <a:t> </a:t>
            </a:r>
            <a:r>
              <a:rPr lang="en-US" err="1"/>
              <a:t>tipo</a:t>
            </a:r>
            <a:r>
              <a:rPr lang="en-US"/>
              <a:t> </a:t>
            </a:r>
            <a:r>
              <a:rPr lang="en-US" err="1"/>
              <a:t>separandolas</a:t>
            </a:r>
            <a:r>
              <a:rPr lang="en-US"/>
              <a:t> en bytes para </a:t>
            </a:r>
            <a:r>
              <a:rPr lang="en-US" err="1"/>
              <a:t>luego</a:t>
            </a:r>
            <a:r>
              <a:rPr lang="en-US"/>
              <a:t> </a:t>
            </a:r>
            <a:r>
              <a:rPr lang="en-US" err="1"/>
              <a:t>juntarlar</a:t>
            </a:r>
            <a:r>
              <a:rPr lang="en-US"/>
              <a:t> en una </a:t>
            </a:r>
            <a:r>
              <a:rPr lang="en-US" err="1"/>
              <a:t>instruccion</a:t>
            </a:r>
            <a:r>
              <a:rPr lang="en-US"/>
              <a:t> de 32 bits</a:t>
            </a:r>
          </a:p>
        </p:txBody>
      </p:sp>
      <p:sp>
        <p:nvSpPr>
          <p:cNvPr id="6" name="TextBox 5">
            <a:extLst>
              <a:ext uri="{FF2B5EF4-FFF2-40B4-BE49-F238E27FC236}">
                <a16:creationId xmlns:a16="http://schemas.microsoft.com/office/drawing/2014/main" id="{7D6B07F6-ECD7-49D4-9667-73652054395A}"/>
              </a:ext>
            </a:extLst>
          </p:cNvPr>
          <p:cNvSpPr txBox="1"/>
          <p:nvPr/>
        </p:nvSpPr>
        <p:spPr>
          <a:xfrm>
            <a:off x="8734118" y="2847053"/>
            <a:ext cx="345603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Ademas</a:t>
            </a:r>
            <a:r>
              <a:rPr lang="en-US"/>
              <a:t> </a:t>
            </a:r>
            <a:r>
              <a:rPr lang="en-US" err="1"/>
              <a:t>simplifica</a:t>
            </a:r>
            <a:r>
              <a:rPr lang="en-US"/>
              <a:t> la </a:t>
            </a:r>
            <a:r>
              <a:rPr lang="en-US" err="1"/>
              <a:t>manera</a:t>
            </a:r>
            <a:r>
              <a:rPr lang="en-US"/>
              <a:t> de </a:t>
            </a:r>
            <a:r>
              <a:rPr lang="en-US" err="1"/>
              <a:t>trabajar</a:t>
            </a:r>
            <a:r>
              <a:rPr lang="en-US"/>
              <a:t> las </a:t>
            </a:r>
            <a:r>
              <a:rPr lang="en-US" err="1"/>
              <a:t>instrucciones</a:t>
            </a:r>
            <a:r>
              <a:rPr lang="en-US"/>
              <a:t> de </a:t>
            </a:r>
            <a:r>
              <a:rPr lang="en-US" err="1"/>
              <a:t>salto</a:t>
            </a:r>
            <a:r>
              <a:rPr lang="en-US"/>
              <a:t> </a:t>
            </a:r>
            <a:r>
              <a:rPr lang="en-US" err="1"/>
              <a:t>ya</a:t>
            </a:r>
            <a:r>
              <a:rPr lang="en-US"/>
              <a:t> que solo se </a:t>
            </a:r>
            <a:r>
              <a:rPr lang="en-US" err="1"/>
              <a:t>modifica</a:t>
            </a:r>
            <a:r>
              <a:rPr lang="en-US"/>
              <a:t> el valor de entrada de PC (debe ser </a:t>
            </a:r>
            <a:r>
              <a:rPr lang="en-US" err="1"/>
              <a:t>multiplo</a:t>
            </a:r>
            <a:r>
              <a:rPr lang="en-US"/>
              <a:t> de 4) para que PC le </a:t>
            </a:r>
            <a:r>
              <a:rPr lang="en-US" err="1"/>
              <a:t>diga</a:t>
            </a:r>
            <a:r>
              <a:rPr lang="en-US"/>
              <a:t> a la Instruction Memory que lea </a:t>
            </a:r>
            <a:r>
              <a:rPr lang="en-US" err="1"/>
              <a:t>cierta</a:t>
            </a:r>
            <a:r>
              <a:rPr lang="en-US"/>
              <a:t> </a:t>
            </a:r>
            <a:r>
              <a:rPr lang="en-US" err="1"/>
              <a:t>instruccion</a:t>
            </a:r>
            <a:r>
              <a:rPr lang="en-US"/>
              <a:t> en </a:t>
            </a:r>
            <a:r>
              <a:rPr lang="en-US" err="1"/>
              <a:t>especifico</a:t>
            </a:r>
          </a:p>
        </p:txBody>
      </p:sp>
    </p:spTree>
    <p:extLst>
      <p:ext uri="{BB962C8B-B14F-4D97-AF65-F5344CB8AC3E}">
        <p14:creationId xmlns:p14="http://schemas.microsoft.com/office/powerpoint/2010/main" val="378501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86C8-B971-4703-929B-7FCE96989E5D}"/>
              </a:ext>
            </a:extLst>
          </p:cNvPr>
          <p:cNvSpPr>
            <a:spLocks noGrp="1"/>
          </p:cNvSpPr>
          <p:nvPr>
            <p:ph type="title"/>
          </p:nvPr>
        </p:nvSpPr>
        <p:spPr/>
        <p:txBody>
          <a:bodyPr/>
          <a:lstStyle/>
          <a:p>
            <a:r>
              <a:rPr lang="en-US" err="1"/>
              <a:t>Archivos</a:t>
            </a:r>
            <a:r>
              <a:rPr lang="en-US"/>
              <a:t> en Verilog</a:t>
            </a:r>
          </a:p>
        </p:txBody>
      </p:sp>
      <p:sp>
        <p:nvSpPr>
          <p:cNvPr id="3" name="TextBox 2">
            <a:extLst>
              <a:ext uri="{FF2B5EF4-FFF2-40B4-BE49-F238E27FC236}">
                <a16:creationId xmlns:a16="http://schemas.microsoft.com/office/drawing/2014/main" id="{4A55CAB0-185B-480A-A9D4-4D991BBFAF90}"/>
              </a:ext>
            </a:extLst>
          </p:cNvPr>
          <p:cNvSpPr txBox="1"/>
          <p:nvPr/>
        </p:nvSpPr>
        <p:spPr>
          <a:xfrm>
            <a:off x="471948" y="2143431"/>
            <a:ext cx="359123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Tal </a:t>
            </a:r>
            <a:r>
              <a:rPr lang="en-US" err="1"/>
              <a:t>vez</a:t>
            </a:r>
            <a:r>
              <a:rPr lang="en-US"/>
              <a:t> una de las </a:t>
            </a:r>
            <a:r>
              <a:rPr lang="en-US" err="1"/>
              <a:t>partes</a:t>
            </a:r>
            <a:r>
              <a:rPr lang="en-US"/>
              <a:t> mas </a:t>
            </a:r>
            <a:r>
              <a:rPr lang="en-US" err="1"/>
              <a:t>complicadas</a:t>
            </a:r>
            <a:r>
              <a:rPr lang="en-US"/>
              <a:t> de </a:t>
            </a:r>
            <a:r>
              <a:rPr lang="en-US" err="1"/>
              <a:t>este</a:t>
            </a:r>
            <a:r>
              <a:rPr lang="en-US"/>
              <a:t> </a:t>
            </a:r>
            <a:r>
              <a:rPr lang="en-US" err="1"/>
              <a:t>proyecto</a:t>
            </a:r>
            <a:r>
              <a:rPr lang="en-US"/>
              <a:t> </a:t>
            </a:r>
            <a:r>
              <a:rPr lang="en-US" err="1"/>
              <a:t>fue</a:t>
            </a:r>
            <a:r>
              <a:rPr lang="en-US"/>
              <a:t> la </a:t>
            </a:r>
            <a:r>
              <a:rPr lang="en-US" err="1"/>
              <a:t>implementacion</a:t>
            </a:r>
            <a:r>
              <a:rPr lang="en-US"/>
              <a:t> de </a:t>
            </a:r>
            <a:r>
              <a:rPr lang="en-US" err="1"/>
              <a:t>codigo</a:t>
            </a:r>
            <a:r>
              <a:rPr lang="en-US"/>
              <a:t> </a:t>
            </a:r>
            <a:r>
              <a:rPr lang="en-US" err="1"/>
              <a:t>maquina</a:t>
            </a:r>
            <a:r>
              <a:rPr lang="en-US"/>
              <a:t> a </a:t>
            </a:r>
            <a:r>
              <a:rPr lang="en-US" err="1"/>
              <a:t>partir</a:t>
            </a:r>
            <a:r>
              <a:rPr lang="en-US"/>
              <a:t> del </a:t>
            </a:r>
            <a:r>
              <a:rPr lang="en-US" err="1"/>
              <a:t>uso</a:t>
            </a:r>
            <a:r>
              <a:rPr lang="en-US"/>
              <a:t> de </a:t>
            </a:r>
            <a:r>
              <a:rPr lang="en-US" err="1"/>
              <a:t>instanciar</a:t>
            </a:r>
            <a:r>
              <a:rPr lang="en-US"/>
              <a:t> </a:t>
            </a:r>
            <a:r>
              <a:rPr lang="en-US" err="1"/>
              <a:t>archivos</a:t>
            </a:r>
            <a:r>
              <a:rPr lang="en-US"/>
              <a:t> tanto en el BR y en </a:t>
            </a:r>
            <a:r>
              <a:rPr lang="en-US" err="1"/>
              <a:t>IstructionMem</a:t>
            </a:r>
          </a:p>
        </p:txBody>
      </p:sp>
      <p:pic>
        <p:nvPicPr>
          <p:cNvPr id="4" name="Picture 4" descr="Graphical user interface, text, application&#10;&#10;Description automatically generated">
            <a:extLst>
              <a:ext uri="{FF2B5EF4-FFF2-40B4-BE49-F238E27FC236}">
                <a16:creationId xmlns:a16="http://schemas.microsoft.com/office/drawing/2014/main" id="{D306FC0E-7A4E-491C-89B4-8B7DBA06606F}"/>
              </a:ext>
            </a:extLst>
          </p:cNvPr>
          <p:cNvPicPr>
            <a:picLocks noChangeAspect="1"/>
          </p:cNvPicPr>
          <p:nvPr/>
        </p:nvPicPr>
        <p:blipFill>
          <a:blip r:embed="rId2"/>
          <a:stretch>
            <a:fillRect/>
          </a:stretch>
        </p:blipFill>
        <p:spPr>
          <a:xfrm>
            <a:off x="5769077" y="1995907"/>
            <a:ext cx="6307393" cy="2866185"/>
          </a:xfrm>
          <a:prstGeom prst="rect">
            <a:avLst/>
          </a:prstGeom>
        </p:spPr>
      </p:pic>
      <p:sp>
        <p:nvSpPr>
          <p:cNvPr id="5" name="TextBox 4">
            <a:extLst>
              <a:ext uri="{FF2B5EF4-FFF2-40B4-BE49-F238E27FC236}">
                <a16:creationId xmlns:a16="http://schemas.microsoft.com/office/drawing/2014/main" id="{970F8800-AAA0-4272-8503-D091815EE1B6}"/>
              </a:ext>
            </a:extLst>
          </p:cNvPr>
          <p:cNvSpPr txBox="1"/>
          <p:nvPr/>
        </p:nvSpPr>
        <p:spPr>
          <a:xfrm>
            <a:off x="541082" y="4424822"/>
            <a:ext cx="405826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Surgieron </a:t>
            </a:r>
            <a:r>
              <a:rPr lang="en-US" err="1"/>
              <a:t>problemas</a:t>
            </a:r>
            <a:r>
              <a:rPr lang="en-US"/>
              <a:t> a </a:t>
            </a:r>
            <a:r>
              <a:rPr lang="en-US" err="1"/>
              <a:t>partir</a:t>
            </a:r>
            <a:r>
              <a:rPr lang="en-US"/>
              <a:t> de que el </a:t>
            </a:r>
            <a:r>
              <a:rPr lang="en-US" err="1"/>
              <a:t>archivo</a:t>
            </a:r>
            <a:r>
              <a:rPr lang="en-US"/>
              <a:t> no </a:t>
            </a:r>
            <a:r>
              <a:rPr lang="en-US" err="1"/>
              <a:t>completaba</a:t>
            </a:r>
            <a:r>
              <a:rPr lang="en-US"/>
              <a:t> por </a:t>
            </a:r>
            <a:r>
              <a:rPr lang="en-US" err="1"/>
              <a:t>comleto</a:t>
            </a:r>
            <a:r>
              <a:rPr lang="en-US"/>
              <a:t> las </a:t>
            </a:r>
            <a:r>
              <a:rPr lang="en-US" err="1"/>
              <a:t>memorias</a:t>
            </a:r>
            <a:r>
              <a:rPr lang="en-US"/>
              <a:t> y al </a:t>
            </a:r>
            <a:r>
              <a:rPr lang="en-US" err="1"/>
              <a:t>intentar</a:t>
            </a:r>
            <a:r>
              <a:rPr lang="en-US"/>
              <a:t> </a:t>
            </a:r>
            <a:r>
              <a:rPr lang="en-US" err="1"/>
              <a:t>implementarlo</a:t>
            </a:r>
            <a:r>
              <a:rPr lang="en-US"/>
              <a:t> y </a:t>
            </a:r>
            <a:r>
              <a:rPr lang="en-US" err="1"/>
              <a:t>crear</a:t>
            </a:r>
            <a:r>
              <a:rPr lang="en-US"/>
              <a:t> un </a:t>
            </a:r>
            <a:r>
              <a:rPr lang="en-US" err="1"/>
              <a:t>esquema</a:t>
            </a:r>
            <a:r>
              <a:rPr lang="en-US"/>
              <a:t> RTL </a:t>
            </a:r>
            <a:r>
              <a:rPr lang="en-US" err="1"/>
              <a:t>surgian</a:t>
            </a:r>
            <a:r>
              <a:rPr lang="en-US"/>
              <a:t> </a:t>
            </a:r>
            <a:r>
              <a:rPr lang="en-US" err="1"/>
              <a:t>errores</a:t>
            </a:r>
            <a:r>
              <a:rPr lang="en-US"/>
              <a:t>, </a:t>
            </a:r>
            <a:r>
              <a:rPr lang="en-US" err="1"/>
              <a:t>pero</a:t>
            </a:r>
            <a:r>
              <a:rPr lang="en-US"/>
              <a:t> al final </a:t>
            </a:r>
            <a:r>
              <a:rPr lang="en-US" err="1"/>
              <a:t>modifique</a:t>
            </a:r>
            <a:r>
              <a:rPr lang="en-US"/>
              <a:t> un poco el </a:t>
            </a:r>
            <a:r>
              <a:rPr lang="en-US" err="1"/>
              <a:t>archivo</a:t>
            </a:r>
            <a:r>
              <a:rPr lang="en-US"/>
              <a:t> </a:t>
            </a:r>
            <a:r>
              <a:rPr lang="en-US" err="1"/>
              <a:t>directamente</a:t>
            </a:r>
            <a:r>
              <a:rPr lang="en-US"/>
              <a:t> y </a:t>
            </a:r>
            <a:r>
              <a:rPr lang="en-US" err="1"/>
              <a:t>asi</a:t>
            </a:r>
            <a:r>
              <a:rPr lang="en-US"/>
              <a:t> </a:t>
            </a:r>
            <a:r>
              <a:rPr lang="en-US" err="1"/>
              <a:t>solucione</a:t>
            </a:r>
            <a:r>
              <a:rPr lang="en-US"/>
              <a:t> el </a:t>
            </a:r>
            <a:r>
              <a:rPr lang="en-US" err="1"/>
              <a:t>problema</a:t>
            </a:r>
          </a:p>
        </p:txBody>
      </p:sp>
    </p:spTree>
    <p:extLst>
      <p:ext uri="{BB962C8B-B14F-4D97-AF65-F5344CB8AC3E}">
        <p14:creationId xmlns:p14="http://schemas.microsoft.com/office/powerpoint/2010/main" val="173364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10AA7-3087-4253-B8AA-E1568897BDCF}"/>
              </a:ext>
            </a:extLst>
          </p:cNvPr>
          <p:cNvSpPr>
            <a:spLocks noGrp="1"/>
          </p:cNvSpPr>
          <p:nvPr>
            <p:ph type="title"/>
          </p:nvPr>
        </p:nvSpPr>
        <p:spPr/>
        <p:txBody>
          <a:bodyPr/>
          <a:lstStyle/>
          <a:p>
            <a:r>
              <a:rPr lang="es-MX"/>
              <a:t>Pipeline</a:t>
            </a:r>
          </a:p>
        </p:txBody>
      </p:sp>
      <p:pic>
        <p:nvPicPr>
          <p:cNvPr id="3" name="Picture 4" descr="Graphical user interface, application&#10;&#10;Description automatically generated">
            <a:extLst>
              <a:ext uri="{FF2B5EF4-FFF2-40B4-BE49-F238E27FC236}">
                <a16:creationId xmlns:a16="http://schemas.microsoft.com/office/drawing/2014/main" id="{C3D82A84-9E94-4468-851F-5A196D3265E7}"/>
              </a:ext>
            </a:extLst>
          </p:cNvPr>
          <p:cNvPicPr>
            <a:picLocks noGrp="1" noChangeAspect="1"/>
          </p:cNvPicPr>
          <p:nvPr>
            <p:ph idx="1"/>
          </p:nvPr>
        </p:nvPicPr>
        <p:blipFill>
          <a:blip r:embed="rId2"/>
          <a:stretch>
            <a:fillRect/>
          </a:stretch>
        </p:blipFill>
        <p:spPr>
          <a:xfrm>
            <a:off x="492864" y="2504964"/>
            <a:ext cx="3537108" cy="3636511"/>
          </a:xfrm>
        </p:spPr>
      </p:pic>
      <p:sp>
        <p:nvSpPr>
          <p:cNvPr id="5" name="TextBox 4">
            <a:extLst>
              <a:ext uri="{FF2B5EF4-FFF2-40B4-BE49-F238E27FC236}">
                <a16:creationId xmlns:a16="http://schemas.microsoft.com/office/drawing/2014/main" id="{92744C69-7074-4869-A7C3-F85BE76A7653}"/>
              </a:ext>
            </a:extLst>
          </p:cNvPr>
          <p:cNvSpPr txBox="1"/>
          <p:nvPr/>
        </p:nvSpPr>
        <p:spPr>
          <a:xfrm>
            <a:off x="4724400" y="24998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Buffers(PIPELINE)</a:t>
            </a:r>
          </a:p>
        </p:txBody>
      </p:sp>
      <p:sp>
        <p:nvSpPr>
          <p:cNvPr id="6" name="TextBox 5">
            <a:extLst>
              <a:ext uri="{FF2B5EF4-FFF2-40B4-BE49-F238E27FC236}">
                <a16:creationId xmlns:a16="http://schemas.microsoft.com/office/drawing/2014/main" id="{182F92AF-3802-4CFA-A5D0-A9B6B7137EF4}"/>
              </a:ext>
            </a:extLst>
          </p:cNvPr>
          <p:cNvSpPr txBox="1"/>
          <p:nvPr/>
        </p:nvSpPr>
        <p:spPr>
          <a:xfrm>
            <a:off x="4080695" y="2974565"/>
            <a:ext cx="354207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Una de las </a:t>
            </a:r>
            <a:r>
              <a:rPr lang="en-US" err="1"/>
              <a:t>nuevas</a:t>
            </a:r>
            <a:r>
              <a:rPr lang="en-US"/>
              <a:t> </a:t>
            </a:r>
            <a:r>
              <a:rPr lang="en-US" err="1"/>
              <a:t>cosas</a:t>
            </a:r>
            <a:r>
              <a:rPr lang="en-US"/>
              <a:t> en </a:t>
            </a:r>
            <a:r>
              <a:rPr lang="en-US" err="1"/>
              <a:t>este</a:t>
            </a:r>
            <a:r>
              <a:rPr lang="en-US"/>
              <a:t> </a:t>
            </a:r>
            <a:r>
              <a:rPr lang="en-US" err="1"/>
              <a:t>proyecto</a:t>
            </a:r>
            <a:r>
              <a:rPr lang="en-US"/>
              <a:t> </a:t>
            </a:r>
            <a:r>
              <a:rPr lang="en-US" err="1"/>
              <a:t>fue</a:t>
            </a:r>
            <a:r>
              <a:rPr lang="en-US"/>
              <a:t> la </a:t>
            </a:r>
            <a:r>
              <a:rPr lang="en-US" err="1"/>
              <a:t>implementacion</a:t>
            </a:r>
            <a:r>
              <a:rPr lang="en-US"/>
              <a:t> del pipelining lo que </a:t>
            </a:r>
            <a:r>
              <a:rPr lang="en-US" err="1"/>
              <a:t>simplemente</a:t>
            </a:r>
            <a:r>
              <a:rPr lang="en-US"/>
              <a:t> es </a:t>
            </a:r>
            <a:r>
              <a:rPr lang="en-US" err="1"/>
              <a:t>hacer</a:t>
            </a:r>
            <a:r>
              <a:rPr lang="en-US"/>
              <a:t> </a:t>
            </a:r>
            <a:r>
              <a:rPr lang="en-US" err="1"/>
              <a:t>esperar</a:t>
            </a:r>
            <a:r>
              <a:rPr lang="en-US"/>
              <a:t> a </a:t>
            </a:r>
            <a:r>
              <a:rPr lang="en-US" err="1"/>
              <a:t>ciertos</a:t>
            </a:r>
            <a:r>
              <a:rPr lang="en-US"/>
              <a:t> </a:t>
            </a:r>
            <a:r>
              <a:rPr lang="en-US" err="1"/>
              <a:t>datos</a:t>
            </a:r>
            <a:r>
              <a:rPr lang="en-US"/>
              <a:t> para que el </a:t>
            </a:r>
            <a:r>
              <a:rPr lang="en-US" err="1"/>
              <a:t>flujo</a:t>
            </a:r>
            <a:r>
              <a:rPr lang="en-US"/>
              <a:t> de </a:t>
            </a:r>
            <a:r>
              <a:rPr lang="en-US" err="1"/>
              <a:t>datos</a:t>
            </a:r>
            <a:r>
              <a:rPr lang="en-US"/>
              <a:t> sea </a:t>
            </a:r>
            <a:r>
              <a:rPr lang="en-US" err="1"/>
              <a:t>congruente</a:t>
            </a:r>
            <a:r>
              <a:rPr lang="en-US"/>
              <a:t>.</a:t>
            </a:r>
          </a:p>
        </p:txBody>
      </p:sp>
      <p:pic>
        <p:nvPicPr>
          <p:cNvPr id="7" name="Picture 7" descr="Graphical user interface, text, application&#10;&#10;Description automatically generated">
            <a:extLst>
              <a:ext uri="{FF2B5EF4-FFF2-40B4-BE49-F238E27FC236}">
                <a16:creationId xmlns:a16="http://schemas.microsoft.com/office/drawing/2014/main" id="{21A74A5E-C3A3-41AD-B753-46D784BCE0E6}"/>
              </a:ext>
            </a:extLst>
          </p:cNvPr>
          <p:cNvPicPr>
            <a:picLocks noChangeAspect="1"/>
          </p:cNvPicPr>
          <p:nvPr/>
        </p:nvPicPr>
        <p:blipFill>
          <a:blip r:embed="rId3"/>
          <a:stretch>
            <a:fillRect/>
          </a:stretch>
        </p:blipFill>
        <p:spPr>
          <a:xfrm>
            <a:off x="7575756" y="2505097"/>
            <a:ext cx="4451554" cy="3642193"/>
          </a:xfrm>
          <a:prstGeom prst="rect">
            <a:avLst/>
          </a:prstGeom>
        </p:spPr>
      </p:pic>
    </p:spTree>
    <p:extLst>
      <p:ext uri="{BB962C8B-B14F-4D97-AF65-F5344CB8AC3E}">
        <p14:creationId xmlns:p14="http://schemas.microsoft.com/office/powerpoint/2010/main" val="60266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Graphical user interface, application&#10;&#10;Description automatically generated">
            <a:extLst>
              <a:ext uri="{FF2B5EF4-FFF2-40B4-BE49-F238E27FC236}">
                <a16:creationId xmlns:a16="http://schemas.microsoft.com/office/drawing/2014/main" id="{A77C1CB6-89AB-49B0-A765-67F4E21EB2FF}"/>
              </a:ext>
            </a:extLst>
          </p:cNvPr>
          <p:cNvPicPr>
            <a:picLocks noChangeAspect="1"/>
          </p:cNvPicPr>
          <p:nvPr/>
        </p:nvPicPr>
        <p:blipFill>
          <a:blip r:embed="rId2"/>
          <a:stretch>
            <a:fillRect/>
          </a:stretch>
        </p:blipFill>
        <p:spPr>
          <a:xfrm>
            <a:off x="6320286" y="2223055"/>
            <a:ext cx="4410972" cy="1879926"/>
          </a:xfrm>
          <a:prstGeom prst="rect">
            <a:avLst/>
          </a:prstGeom>
        </p:spPr>
      </p:pic>
      <p:sp>
        <p:nvSpPr>
          <p:cNvPr id="2" name="Título 1">
            <a:extLst>
              <a:ext uri="{FF2B5EF4-FFF2-40B4-BE49-F238E27FC236}">
                <a16:creationId xmlns:a16="http://schemas.microsoft.com/office/drawing/2014/main" id="{4771EF55-9DE8-4351-A7BA-D18D8A283A19}"/>
              </a:ext>
            </a:extLst>
          </p:cNvPr>
          <p:cNvSpPr>
            <a:spLocks noGrp="1"/>
          </p:cNvSpPr>
          <p:nvPr>
            <p:ph type="title"/>
          </p:nvPr>
        </p:nvSpPr>
        <p:spPr/>
        <p:txBody>
          <a:bodyPr/>
          <a:lstStyle/>
          <a:p>
            <a:r>
              <a:rPr lang="es-MX"/>
              <a:t>Reporte</a:t>
            </a:r>
          </a:p>
        </p:txBody>
      </p:sp>
      <p:sp>
        <p:nvSpPr>
          <p:cNvPr id="3" name="Marcador de contenido 2">
            <a:extLst>
              <a:ext uri="{FF2B5EF4-FFF2-40B4-BE49-F238E27FC236}">
                <a16:creationId xmlns:a16="http://schemas.microsoft.com/office/drawing/2014/main" id="{64DF6E9F-6359-43AF-891F-6F9BB3EA61AA}"/>
              </a:ext>
            </a:extLst>
          </p:cNvPr>
          <p:cNvSpPr>
            <a:spLocks noGrp="1"/>
          </p:cNvSpPr>
          <p:nvPr>
            <p:ph idx="1"/>
          </p:nvPr>
        </p:nvSpPr>
        <p:spPr>
          <a:xfrm>
            <a:off x="804335" y="2222287"/>
            <a:ext cx="5206197" cy="4053454"/>
          </a:xfrm>
        </p:spPr>
        <p:txBody>
          <a:bodyPr>
            <a:normAutofit/>
          </a:bodyPr>
          <a:lstStyle/>
          <a:p>
            <a:r>
              <a:rPr lang="es-MX"/>
              <a:t>Sobre el reporte se decidió manejar una portada mayormente formal en lugar de una decorada, se utilizó la plataforma de diseño "Canva" para su creación, las mayores dificultades fueron encontrar un set de instrucciones que se acoplara a las necesidades del testeo del profesor de forma que todo saliera acorde a lo señalado en el test que nos presentó, además otra dificultad fue encontrar el lenguaje máquina que manejaría el módulo, todo esto se resolvió al encontrar el manual de set de instrucciones de MIPS.</a:t>
            </a:r>
          </a:p>
        </p:txBody>
      </p:sp>
      <p:pic>
        <p:nvPicPr>
          <p:cNvPr id="4" name="Picture 4" descr="Graphical user interface, text, application&#10;&#10;Description automatically generated">
            <a:extLst>
              <a:ext uri="{FF2B5EF4-FFF2-40B4-BE49-F238E27FC236}">
                <a16:creationId xmlns:a16="http://schemas.microsoft.com/office/drawing/2014/main" id="{A7EF20F6-033B-4C58-9BF3-8D5279C86AA0}"/>
              </a:ext>
            </a:extLst>
          </p:cNvPr>
          <p:cNvPicPr>
            <a:picLocks noChangeAspect="1"/>
          </p:cNvPicPr>
          <p:nvPr/>
        </p:nvPicPr>
        <p:blipFill>
          <a:blip r:embed="rId3"/>
          <a:stretch>
            <a:fillRect/>
          </a:stretch>
        </p:blipFill>
        <p:spPr>
          <a:xfrm>
            <a:off x="6104626" y="143162"/>
            <a:ext cx="2743200" cy="1970921"/>
          </a:xfrm>
          <a:prstGeom prst="rect">
            <a:avLst/>
          </a:prstGeom>
        </p:spPr>
      </p:pic>
      <p:pic>
        <p:nvPicPr>
          <p:cNvPr id="5" name="Picture 5" descr="A picture containing graphical user interface&#10;&#10;Description automatically generated">
            <a:extLst>
              <a:ext uri="{FF2B5EF4-FFF2-40B4-BE49-F238E27FC236}">
                <a16:creationId xmlns:a16="http://schemas.microsoft.com/office/drawing/2014/main" id="{5B7BE3F2-1C09-4F36-809A-D1CC13985FBC}"/>
              </a:ext>
            </a:extLst>
          </p:cNvPr>
          <p:cNvPicPr>
            <a:picLocks noChangeAspect="1"/>
          </p:cNvPicPr>
          <p:nvPr/>
        </p:nvPicPr>
        <p:blipFill>
          <a:blip r:embed="rId4"/>
          <a:stretch>
            <a:fillRect/>
          </a:stretch>
        </p:blipFill>
        <p:spPr>
          <a:xfrm>
            <a:off x="9267645" y="268544"/>
            <a:ext cx="2743200" cy="3531704"/>
          </a:xfrm>
          <a:prstGeom prst="rect">
            <a:avLst/>
          </a:prstGeom>
        </p:spPr>
      </p:pic>
      <p:pic>
        <p:nvPicPr>
          <p:cNvPr id="6" name="Picture 6" descr="Graphical user interface, text&#10;&#10;Description automatically generated">
            <a:extLst>
              <a:ext uri="{FF2B5EF4-FFF2-40B4-BE49-F238E27FC236}">
                <a16:creationId xmlns:a16="http://schemas.microsoft.com/office/drawing/2014/main" id="{86C03472-C742-476B-8FE4-7C9B3BBA11FF}"/>
              </a:ext>
            </a:extLst>
          </p:cNvPr>
          <p:cNvPicPr>
            <a:picLocks noChangeAspect="1"/>
          </p:cNvPicPr>
          <p:nvPr/>
        </p:nvPicPr>
        <p:blipFill>
          <a:blip r:embed="rId5"/>
          <a:stretch>
            <a:fillRect/>
          </a:stretch>
        </p:blipFill>
        <p:spPr>
          <a:xfrm>
            <a:off x="6622211" y="3946918"/>
            <a:ext cx="5158596" cy="2687900"/>
          </a:xfrm>
          <a:prstGeom prst="rect">
            <a:avLst/>
          </a:prstGeom>
        </p:spPr>
      </p:pic>
    </p:spTree>
    <p:extLst>
      <p:ext uri="{BB962C8B-B14F-4D97-AF65-F5344CB8AC3E}">
        <p14:creationId xmlns:p14="http://schemas.microsoft.com/office/powerpoint/2010/main" val="3960929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Personalizado 2">
      <a:dk1>
        <a:sysClr val="windowText" lastClr="000000"/>
      </a:dk1>
      <a:lt1>
        <a:sysClr val="window" lastClr="FFFFFF"/>
      </a:lt1>
      <a:dk2>
        <a:srgbClr val="212121"/>
      </a:dk2>
      <a:lt2>
        <a:srgbClr val="636363"/>
      </a:lt2>
      <a:accent1>
        <a:srgbClr val="0D5EFF"/>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EA748D9CE4854188839F45E8AD3DA4" ma:contentTypeVersion="2" ma:contentTypeDescription="Create a new document." ma:contentTypeScope="" ma:versionID="d9e8a3742f23a0af345356b582a86024">
  <xsd:schema xmlns:xsd="http://www.w3.org/2001/XMLSchema" xmlns:xs="http://www.w3.org/2001/XMLSchema" xmlns:p="http://schemas.microsoft.com/office/2006/metadata/properties" xmlns:ns3="2a7220f2-adfc-447b-a345-220e0d496bd1" targetNamespace="http://schemas.microsoft.com/office/2006/metadata/properties" ma:root="true" ma:fieldsID="80f099f7a4574b1d1d7cdd7642c114d0" ns3:_="">
    <xsd:import namespace="2a7220f2-adfc-447b-a345-220e0d496bd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7220f2-adfc-447b-a345-220e0d496b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CB85DF-76CE-407A-A544-23778E8CF531}">
  <ds:schemaRefs>
    <ds:schemaRef ds:uri="http://purl.org/dc/terms/"/>
    <ds:schemaRef ds:uri="http://schemas.microsoft.com/office/2006/metadata/properties"/>
    <ds:schemaRef ds:uri="http://purl.org/dc/elements/1.1/"/>
    <ds:schemaRef ds:uri="http://www.w3.org/XML/1998/namespace"/>
    <ds:schemaRef ds:uri="2a7220f2-adfc-447b-a345-220e0d496bd1"/>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A4EB6396-6CBC-4BB3-AC57-21EE5B6E3F13}">
  <ds:schemaRefs>
    <ds:schemaRef ds:uri="http://schemas.microsoft.com/sharepoint/v3/contenttype/forms"/>
  </ds:schemaRefs>
</ds:datastoreItem>
</file>

<file path=customXml/itemProps3.xml><?xml version="1.0" encoding="utf-8"?>
<ds:datastoreItem xmlns:ds="http://schemas.openxmlformats.org/officeDocument/2006/customXml" ds:itemID="{4E133BFF-7CEC-4524-8007-FEEA2B4E47F1}">
  <ds:schemaRefs>
    <ds:schemaRef ds:uri="2a7220f2-adfc-447b-a345-220e0d496b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TM03457503[[fn=Citable]]</Template>
  <TotalTime>0</TotalTime>
  <Words>747</Words>
  <Application>Microsoft Office PowerPoint</Application>
  <PresentationFormat>Panorámica</PresentationFormat>
  <Paragraphs>50</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Century Gothic</vt:lpstr>
      <vt:lpstr>Wingdings 2</vt:lpstr>
      <vt:lpstr>Citable</vt:lpstr>
      <vt:lpstr>Proyecto Final DataPath</vt:lpstr>
      <vt:lpstr>Diagrama final</vt:lpstr>
      <vt:lpstr>Diagrama Fase 1</vt:lpstr>
      <vt:lpstr>Codigo</vt:lpstr>
      <vt:lpstr>Instrucciones de Tipo R</vt:lpstr>
      <vt:lpstr>El Ciclo Fetch</vt:lpstr>
      <vt:lpstr>Archivos en Verilog</vt:lpstr>
      <vt:lpstr>Pipeline</vt:lpstr>
      <vt:lpstr>Reporte</vt:lpstr>
      <vt:lpstr>Reuniones de trabajo </vt:lpstr>
      <vt:lpstr>Reuniones de trabajo </vt:lpstr>
      <vt:lpstr>Agradecemos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caleb garcia</dc:creator>
  <cp:lastModifiedBy>CALEB KARIM</cp:lastModifiedBy>
  <cp:revision>2</cp:revision>
  <dcterms:created xsi:type="dcterms:W3CDTF">2020-12-04T00:33:24Z</dcterms:created>
  <dcterms:modified xsi:type="dcterms:W3CDTF">2020-12-07T09:00:49Z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0x0101007FEA748D9CE4854188839F45E8AD3DA4</vt:lpwstr>
  </property>
</Properties>
</file>