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63" r:id="rId5"/>
    <p:sldId id="264" r:id="rId6"/>
    <p:sldId id="265" r:id="rId7"/>
    <p:sldId id="266" r:id="rId8"/>
    <p:sldId id="268" r:id="rId9"/>
    <p:sldId id="278" r:id="rId10"/>
    <p:sldId id="272" r:id="rId11"/>
    <p:sldId id="273" r:id="rId12"/>
    <p:sldId id="270" r:id="rId13"/>
    <p:sldId id="279" r:id="rId14"/>
    <p:sldId id="281" r:id="rId15"/>
    <p:sldId id="274" r:id="rId16"/>
    <p:sldId id="275" r:id="rId17"/>
    <p:sldId id="276" r:id="rId18"/>
    <p:sldId id="271" r:id="rId19"/>
    <p:sldId id="277" r:id="rId20"/>
    <p:sldId id="280" r:id="rId21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040C08-05E9-4012-B418-01487B5076B6}" type="datetime1">
              <a:rPr lang="pt-BR" noProof="1" smtClean="0"/>
              <a:t>04/10/2020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328E3B9-20FD-4A66-B01D-2BA689DD37BB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168732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65A813A-4011-45B8-A14A-44F23C1D3E48}" type="datetime1">
              <a:rPr lang="pt-BR" noProof="1" smtClean="0"/>
              <a:t>04/10/2020</a:t>
            </a:fld>
            <a:endParaRPr lang="pt-BR" noProof="1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1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275CD8D-B1D9-4658-A4F0-38CA8D83ED5D}" type="slidenum">
              <a:rPr lang="pt-BR" noProof="1" dirty="0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830980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tâ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v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v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â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v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v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v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v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v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v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v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v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v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v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v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v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v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v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v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v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v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v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v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v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v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v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v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v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â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v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v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v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v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v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v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v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v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v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v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v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â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v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v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v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v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v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v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v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v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v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v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v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v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v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1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C7BAFE39-3CD2-438B-98DC-F175D13D36F9}" type="datetime1">
              <a:rPr lang="pt-BR" noProof="1" dirty="0" smtClean="0"/>
              <a:t>04/10/2020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434977-38C4-4AC5-A184-1B8E188943F8}" type="datetime1">
              <a:rPr lang="pt-BR" noProof="1" smtClean="0"/>
              <a:t>04/10/2020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57C134-9496-48BE-A542-5782DC57EF7C}" type="datetime1">
              <a:rPr lang="pt-BR" noProof="1" smtClean="0"/>
              <a:t>04/10/2020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1" smtClean="0"/>
              <a:t>Clique para editar o título mestre</a:t>
            </a:r>
            <a:endParaRPr lang="pt-BR" noProof="1"/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B2A30D-686C-43CB-A630-481CB9735D21}" type="datetime1">
              <a:rPr lang="pt-BR" noProof="1" smtClean="0"/>
              <a:t>04/10/2020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  <p:sp>
        <p:nvSpPr>
          <p:cNvPr id="60" name="Caixa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1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ixa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1">
                <a:solidFill>
                  <a:schemeClr val="tx1"/>
                </a:solidFill>
                <a:effectLst/>
              </a:rPr>
              <a:t>"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844AFB-902A-4143-B269-544E558C0D47}" type="datetime1">
              <a:rPr lang="pt-BR" noProof="1" smtClean="0"/>
              <a:t>04/10/2020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145496-3D8E-4D78-9EDC-F9D92D27C280}" type="datetime1">
              <a:rPr lang="pt-BR" noProof="1" smtClean="0"/>
              <a:t>04/10/2020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t-BR" noProof="1" smtClean="0"/>
              <a:t>Clique para editar o título mestre</a:t>
            </a:r>
            <a:endParaRPr lang="pt-BR" noProof="1"/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C85B7D-9CB6-4905-9186-69EF463E94F9}" type="datetime1">
              <a:rPr lang="pt-BR" noProof="1" smtClean="0"/>
              <a:t>04/10/2020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2AE119-2B17-4615-B2A6-43C0C343D88E}" type="datetime1">
              <a:rPr lang="pt-BR" noProof="1" smtClean="0"/>
              <a:t>04/10/2020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43EC4F-2B28-413E-9EFD-3AD28D481070}" type="datetime1">
              <a:rPr lang="pt-BR" noProof="1" smtClean="0"/>
              <a:t>04/10/2020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96146D-C863-4CFA-8430-F836E2550190}" type="datetime1">
              <a:rPr lang="pt-BR" noProof="1" smtClean="0"/>
              <a:t>04/10/2020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F944D4-3462-47E3-BCC4-3209F18C1240}" type="datetime1">
              <a:rPr lang="pt-BR" noProof="1" smtClean="0"/>
              <a:t>04/10/2020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0C1AC3-F0BB-40C0-88AB-424EF0CDC369}" type="datetime1">
              <a:rPr lang="pt-BR" noProof="1" smtClean="0"/>
              <a:t>04/10/2020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t-BR" noProof="1" smtClean="0"/>
              <a:t>Clique para editar o título mestre</a:t>
            </a:r>
            <a:endParaRPr lang="pt-BR" noProof="1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3A7D48-E889-4EF0-A586-900AB4128C83}" type="datetime1">
              <a:rPr lang="pt-BR" noProof="1" smtClean="0"/>
              <a:t>04/10/2020</a:t>
            </a:fld>
            <a:endParaRPr lang="pt-BR" noProof="1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0F89FB-AF48-4FE6-BBAF-38BCC18EF6F8}" type="datetime1">
              <a:rPr lang="pt-BR" noProof="1" smtClean="0"/>
              <a:t>04/10/2020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E41C33-0EF3-4494-98B0-359DBB520128}" type="datetime1">
              <a:rPr lang="pt-BR" noProof="1" smtClean="0"/>
              <a:t>04/10/2020</a:t>
            </a:fld>
            <a:endParaRPr lang="pt-BR" noProof="1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4AB2D0-ADEB-4519-98D0-D97171176440}" type="datetime1">
              <a:rPr lang="pt-BR" noProof="1" smtClean="0"/>
              <a:t>04/10/2020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1" smtClean="0"/>
              <a:t>Clique para editar o título mestre</a:t>
            </a:r>
            <a:endParaRPr lang="pt-BR" noProof="1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5542AB-00EF-4079-9FA3-AA440DDB0054}" type="datetime1">
              <a:rPr lang="pt-BR" noProof="1" smtClean="0"/>
              <a:t>04/10/2020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tâ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v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v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v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v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v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v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v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v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v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v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h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v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v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v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v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â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v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v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v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v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v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v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v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v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v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v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orma liv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v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v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v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v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v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v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v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v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â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t-BR" noProof="1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858E5E6-2136-44A9-BD21-5FB6661CE345}" type="datetime1">
              <a:rPr lang="pt-BR" noProof="1" dirty="0" smtClean="0"/>
              <a:t>04/10/2020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o-RJunior/olist-e-commerce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869031"/>
          </a:xfrm>
        </p:spPr>
        <p:txBody>
          <a:bodyPr/>
          <a:lstStyle/>
          <a:p>
            <a:pPr algn="ctr"/>
            <a:r>
              <a:rPr lang="pt-BR" dirty="0" smtClean="0"/>
              <a:t>Segmentação de clientes e análise de vendas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81904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>
                    <a:lumMod val="95000"/>
                  </a:schemeClr>
                </a:solidFill>
              </a:rPr>
              <a:t>Aluno: </a:t>
            </a:r>
            <a:r>
              <a:rPr lang="pt-BR" dirty="0" err="1" smtClean="0">
                <a:solidFill>
                  <a:schemeClr val="tx1">
                    <a:lumMod val="95000"/>
                  </a:schemeClr>
                </a:solidFill>
              </a:rPr>
              <a:t>mario</a:t>
            </a:r>
            <a:r>
              <a:rPr lang="pt-BR" dirty="0" smtClean="0">
                <a:solidFill>
                  <a:schemeClr val="tx1">
                    <a:lumMod val="95000"/>
                  </a:schemeClr>
                </a:solidFill>
              </a:rPr>
              <a:t> rocha </a:t>
            </a:r>
            <a:r>
              <a:rPr lang="pt-BR" dirty="0" err="1" smtClean="0">
                <a:solidFill>
                  <a:schemeClr val="tx1">
                    <a:lumMod val="95000"/>
                  </a:schemeClr>
                </a:solidFill>
              </a:rPr>
              <a:t>junior</a:t>
            </a:r>
            <a:endParaRPr lang="pt-BR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>
                    <a:lumMod val="95000"/>
                  </a:schemeClr>
                </a:solidFill>
              </a:rPr>
              <a:t>Curso: data Science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>
                    <a:lumMod val="95000"/>
                  </a:schemeClr>
                </a:solidFill>
              </a:rPr>
              <a:t>Mentora: sara </a:t>
            </a:r>
            <a:r>
              <a:rPr lang="pt-BR" dirty="0" err="1" smtClean="0">
                <a:solidFill>
                  <a:schemeClr val="tx1">
                    <a:lumMod val="95000"/>
                  </a:schemeClr>
                </a:solidFill>
              </a:rPr>
              <a:t>malvar</a:t>
            </a:r>
            <a:endParaRPr lang="pt-BR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4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4</a:t>
            </a:r>
            <a:r>
              <a:rPr lang="pt-BR" dirty="0" smtClean="0"/>
              <a:t>. Análise das categorias dos produtos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5458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Importância das categorias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Consideradas 11 dimensões (aproximadamente 81%)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395" y="2325746"/>
            <a:ext cx="8429200" cy="343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1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4</a:t>
            </a:r>
            <a:r>
              <a:rPr lang="pt-BR" dirty="0" smtClean="0"/>
              <a:t>. Análise das categorias dos produtos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5458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Plots</a:t>
            </a:r>
            <a:r>
              <a:rPr lang="pt-BR" dirty="0" smtClean="0"/>
              <a:t> das dimensões 1 e 11 (maior e menor variância)</a:t>
            </a:r>
          </a:p>
          <a:p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731" y="2410075"/>
            <a:ext cx="6308772" cy="186468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731" y="4460080"/>
            <a:ext cx="6302890" cy="184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4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5</a:t>
            </a:r>
            <a:r>
              <a:rPr lang="pt-BR" dirty="0" smtClean="0"/>
              <a:t>. Previsão de futuras vendas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36299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Utilização DA COLUNA DE DATA DA COMPRA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Número de compras e valor em dinheiro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Dados diários entre janeiro de 2017 a outubro de 2018 (20 meses)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Remoção dos </a:t>
            </a:r>
            <a:r>
              <a:rPr lang="pt-BR" dirty="0" err="1"/>
              <a:t>outliers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Gráficos de tendência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Forecasting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446" y="3361104"/>
            <a:ext cx="4875077" cy="283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4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5</a:t>
            </a:r>
            <a:r>
              <a:rPr lang="pt-BR" dirty="0" smtClean="0"/>
              <a:t>. Previsão de futuras vendas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38527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" y="1946366"/>
            <a:ext cx="5581103" cy="182814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1932893"/>
            <a:ext cx="5551024" cy="184161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" y="4170114"/>
            <a:ext cx="5581104" cy="187497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4170113"/>
            <a:ext cx="5511542" cy="187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5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5</a:t>
            </a:r>
            <a:r>
              <a:rPr lang="pt-BR" dirty="0" smtClean="0"/>
              <a:t>. Previsão de futuras vendas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38527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406" y="1692006"/>
            <a:ext cx="7324010" cy="436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5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6</a:t>
            </a:r>
            <a:r>
              <a:rPr lang="pt-BR" dirty="0" smtClean="0"/>
              <a:t>. conclusão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402183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Maior parte dos clientes na categoria regular (R: 231 dias; F: 1,1 vezes; M: R$ 90,16)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Menor parte dos clientes na categoria ótimo (</a:t>
            </a:r>
            <a:r>
              <a:rPr lang="pt-BR" dirty="0"/>
              <a:t>R: </a:t>
            </a:r>
            <a:r>
              <a:rPr lang="pt-BR" dirty="0" smtClean="0"/>
              <a:t>74 </a:t>
            </a:r>
            <a:r>
              <a:rPr lang="pt-BR" dirty="0"/>
              <a:t>dias; F: </a:t>
            </a:r>
            <a:r>
              <a:rPr lang="pt-BR" dirty="0" smtClean="0"/>
              <a:t>2,6 </a:t>
            </a:r>
            <a:r>
              <a:rPr lang="pt-BR" dirty="0"/>
              <a:t>vezes; M: R$ </a:t>
            </a:r>
            <a:r>
              <a:rPr lang="pt-BR" dirty="0" smtClean="0"/>
              <a:t>221,81)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Grande quantidade de clientes compraram apenas 1 vez (insatisfeitos?)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Oferecimento de vantagens ou estímulos para fidelização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Encontramos as categorias que mais obtiveram vendas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Crescimento acelerado das vendas até meados de janeiro de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Segunda e terça feira são os dias com mais compras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Final de semana os dias com menos vendas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Pico de vendas anual entre novembro e dezembro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Maior frequência de vendas até o dia 15 do mês. Subida no fim do mês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27856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7</a:t>
            </a:r>
            <a:r>
              <a:rPr lang="pt-BR" dirty="0" smtClean="0"/>
              <a:t>. Considerações finais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385277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Arquivo do </a:t>
            </a:r>
            <a:r>
              <a:rPr lang="pt-BR" dirty="0" err="1" smtClean="0"/>
              <a:t>excel</a:t>
            </a:r>
            <a:r>
              <a:rPr lang="pt-BR" dirty="0" smtClean="0"/>
              <a:t> após a segmentação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Jupyter</a:t>
            </a:r>
            <a:r>
              <a:rPr lang="pt-BR" dirty="0" smtClean="0"/>
              <a:t> notebook da Análise dos </a:t>
            </a:r>
            <a:r>
              <a:rPr lang="pt-BR" dirty="0" err="1" smtClean="0"/>
              <a:t>outliers</a:t>
            </a:r>
            <a:r>
              <a:rPr lang="pt-BR" dirty="0" smtClean="0"/>
              <a:t> (segmentação)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Realizado </a:t>
            </a:r>
            <a:r>
              <a:rPr lang="pt-BR" dirty="0" err="1" smtClean="0"/>
              <a:t>pca</a:t>
            </a:r>
            <a:r>
              <a:rPr lang="pt-BR" dirty="0" smtClean="0"/>
              <a:t> para o valor monetário de cada produto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Trabalho completo: </a:t>
            </a:r>
            <a:r>
              <a:rPr lang="pt-BR" dirty="0" smtClean="0">
                <a:hlinkClick r:id="rId2"/>
              </a:rPr>
              <a:t>https://github.com/Mario-RJunior/olist-e-commerce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86678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5739220"/>
          </a:xfrm>
        </p:spPr>
        <p:txBody>
          <a:bodyPr anchor="ctr">
            <a:normAutofit/>
          </a:bodyPr>
          <a:lstStyle/>
          <a:p>
            <a:pPr algn="ctr"/>
            <a:r>
              <a:rPr lang="pt-BR" sz="8000" dirty="0" smtClean="0"/>
              <a:t>Obrigado!</a:t>
            </a:r>
            <a:endParaRPr lang="pt-BR" sz="8000" dirty="0"/>
          </a:p>
        </p:txBody>
      </p:sp>
    </p:spTree>
    <p:extLst>
      <p:ext uri="{BB962C8B-B14F-4D97-AF65-F5344CB8AC3E}">
        <p14:creationId xmlns:p14="http://schemas.microsoft.com/office/powerpoint/2010/main" val="47108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2325188"/>
            <a:ext cx="9906000" cy="347394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/>
              <a:t>Introdução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Modelo RFM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Segmentação de clientes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Análise das categorias dos produtos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Previsão de futuras vendas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Conclusão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Considerações finais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062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1. introdução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10144898" cy="4624251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Avanço da tecnologia prové</a:t>
            </a:r>
            <a:r>
              <a:rPr lang="pt-BR" dirty="0" smtClean="0"/>
              <a:t>m novas ferramentas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Ferramentas aplicáveis em distintos modelos de negócios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Aplicação nos contextos: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Segmentação de clientes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Análise dos produtos vendidos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Previsão de futuras vendas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Objetivo de entender como o negócio se desenvolve e propor medidas para crescimento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Aplicação na base de dados da </a:t>
            </a:r>
            <a:r>
              <a:rPr lang="pt-BR" b="1" dirty="0" err="1" smtClean="0"/>
              <a:t>olist</a:t>
            </a:r>
            <a:r>
              <a:rPr lang="pt-BR" dirty="0"/>
              <a:t> </a:t>
            </a:r>
            <a:r>
              <a:rPr lang="pt-BR" dirty="0" smtClean="0"/>
              <a:t>(</a:t>
            </a:r>
            <a:r>
              <a:rPr lang="pt-BR" dirty="0" err="1" smtClean="0"/>
              <a:t>Kaggle</a:t>
            </a:r>
            <a:r>
              <a:rPr lang="pt-B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Conecta os principais e-</a:t>
            </a:r>
            <a:r>
              <a:rPr lang="pt-BR" dirty="0" err="1" smtClean="0"/>
              <a:t>commerces</a:t>
            </a:r>
            <a:r>
              <a:rPr lang="pt-BR" dirty="0" smtClean="0"/>
              <a:t> e oferece espaço para anúncio de produtos para os visitantes desses e-</a:t>
            </a:r>
            <a:r>
              <a:rPr lang="pt-BR" dirty="0" err="1" smtClean="0"/>
              <a:t>commerces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/>
            <a:r>
              <a:rPr lang="pt-BR" dirty="0" smtClean="0"/>
              <a:t>	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7324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>
            <a:normAutofit/>
          </a:bodyPr>
          <a:lstStyle/>
          <a:p>
            <a:r>
              <a:rPr lang="pt-BR" dirty="0" smtClean="0"/>
              <a:t>2. Modelo </a:t>
            </a:r>
            <a:r>
              <a:rPr lang="pt-BR" dirty="0" err="1" smtClean="0"/>
              <a:t>rfm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01029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Modelo de classificação de consumidores de um serviço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Variáveis consideradas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err="1" smtClean="0"/>
              <a:t>Recência</a:t>
            </a:r>
            <a:r>
              <a:rPr lang="pt-BR" dirty="0" smtClean="0"/>
              <a:t>: tempo sem realizar uma compra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Frequência: número de compras realizadas 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err="1" smtClean="0"/>
              <a:t>Monetaridade</a:t>
            </a:r>
            <a:r>
              <a:rPr lang="pt-BR" dirty="0" smtClean="0"/>
              <a:t>: quanto de dinheiro gasto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Entender o comportamento dos clientes</a:t>
            </a:r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7415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3. Segmentação de clientes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1409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Aplicação do modelo </a:t>
            </a:r>
            <a:r>
              <a:rPr lang="pt-BR" dirty="0" err="1" smtClean="0"/>
              <a:t>rfm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Divisão/manipulação </a:t>
            </a:r>
            <a:r>
              <a:rPr lang="pt-BR" dirty="0"/>
              <a:t>do </a:t>
            </a:r>
            <a:r>
              <a:rPr lang="pt-BR" dirty="0" err="1"/>
              <a:t>dataframe</a:t>
            </a:r>
            <a:r>
              <a:rPr lang="pt-BR" dirty="0"/>
              <a:t> original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feature</a:t>
            </a:r>
            <a:r>
              <a:rPr lang="pt-BR" dirty="0"/>
              <a:t> </a:t>
            </a:r>
            <a:r>
              <a:rPr lang="pt-BR" dirty="0" err="1" smtClean="0"/>
              <a:t>engineering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Dataframe</a:t>
            </a:r>
            <a:endParaRPr lang="pt-BR" dirty="0" smtClean="0"/>
          </a:p>
          <a:p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333" y="3957981"/>
            <a:ext cx="5624155" cy="212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3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3. Segmentação de clientes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32380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Tratamento de </a:t>
            </a:r>
            <a:r>
              <a:rPr lang="pt-BR" dirty="0" err="1"/>
              <a:t>outliers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Utilização k-</a:t>
            </a:r>
            <a:r>
              <a:rPr lang="pt-BR" dirty="0" err="1"/>
              <a:t>means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Pontuação dos clientes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Scatter</a:t>
            </a:r>
            <a:r>
              <a:rPr lang="pt-BR" dirty="0"/>
              <a:t> </a:t>
            </a:r>
            <a:r>
              <a:rPr lang="pt-BR" dirty="0" err="1"/>
              <a:t>plot</a:t>
            </a:r>
            <a:r>
              <a:rPr lang="pt-BR" dirty="0"/>
              <a:t> das variáveis duas a duas</a:t>
            </a:r>
          </a:p>
          <a:p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076" y="4016828"/>
            <a:ext cx="7838669" cy="212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38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3. Segmentação de clientes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2" y="1968304"/>
            <a:ext cx="11488846" cy="326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2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3. Segmentação de clientes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37" y="1567543"/>
            <a:ext cx="9425547" cy="45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8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4</a:t>
            </a:r>
            <a:r>
              <a:rPr lang="pt-BR" dirty="0" smtClean="0"/>
              <a:t>. Análise das categorias dos produtos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5458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Preparação dos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Definição das categorias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Criação/manipulação do </a:t>
            </a:r>
            <a:r>
              <a:rPr lang="pt-BR" dirty="0" err="1" smtClean="0"/>
              <a:t>dataframe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Aplicação </a:t>
            </a:r>
            <a:r>
              <a:rPr lang="pt-BR" dirty="0"/>
              <a:t>do </a:t>
            </a:r>
            <a:r>
              <a:rPr lang="pt-BR" dirty="0" err="1"/>
              <a:t>pca</a:t>
            </a:r>
            <a:r>
              <a:rPr lang="pt-BR" dirty="0"/>
              <a:t> (principal </a:t>
            </a:r>
            <a:r>
              <a:rPr lang="pt-BR" dirty="0" err="1"/>
              <a:t>components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</a:t>
            </a:r>
          </a:p>
          <a:p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3363299"/>
            <a:ext cx="10051046" cy="206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8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3852_TF45165253.potx" id="{A649E3A0-8718-4A87-AB92-EDB2ED266061}" vid="{A1FDCBB1-49BE-4ED4-BD2C-85DBBB90554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41CBB0-BAA0-4983-8F2B-E10AF3358DA8}">
  <ds:schemaRefs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096F0E7-E7B5-406E-8E94-F0043B2AC7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04C6BCC-A38B-4625-90E6-7D3BBA3909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de circuito</Template>
  <TotalTime>0</TotalTime>
  <Words>471</Words>
  <Application>Microsoft Office PowerPoint</Application>
  <PresentationFormat>Widescreen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Tw Cen MT</vt:lpstr>
      <vt:lpstr>Circuito</vt:lpstr>
      <vt:lpstr>Segmentação de clientes e análise de vendas</vt:lpstr>
      <vt:lpstr>Visão geral</vt:lpstr>
      <vt:lpstr>1. introdução</vt:lpstr>
      <vt:lpstr>2. Modelo rfm</vt:lpstr>
      <vt:lpstr>3. Segmentação de clientes</vt:lpstr>
      <vt:lpstr>3. Segmentação de clientes</vt:lpstr>
      <vt:lpstr>3. Segmentação de clientes</vt:lpstr>
      <vt:lpstr>3. Segmentação de clientes</vt:lpstr>
      <vt:lpstr>4. Análise das categorias dos produtos</vt:lpstr>
      <vt:lpstr>4. Análise das categorias dos produtos</vt:lpstr>
      <vt:lpstr>4. Análise das categorias dos produtos</vt:lpstr>
      <vt:lpstr>5. Previsão de futuras vendas</vt:lpstr>
      <vt:lpstr>5. Previsão de futuras vendas</vt:lpstr>
      <vt:lpstr>5. Previsão de futuras vendas</vt:lpstr>
      <vt:lpstr>6. conclusão</vt:lpstr>
      <vt:lpstr>7. Considerações finais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2020-09-23T20:17:46Z</dcterms:created>
  <dcterms:modified xsi:type="dcterms:W3CDTF">2020-10-04T20:34:28Z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