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6" r:id="rId4"/>
    <p:sldId id="260" r:id="rId5"/>
    <p:sldId id="269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73" r:id="rId14"/>
    <p:sldId id="265" r:id="rId15"/>
    <p:sldId id="274" r:id="rId16"/>
    <p:sldId id="266" r:id="rId17"/>
    <p:sldId id="275" r:id="rId18"/>
    <p:sldId id="267" r:id="rId19"/>
    <p:sldId id="276" r:id="rId20"/>
    <p:sldId id="268" r:id="rId21"/>
    <p:sldId id="277" r:id="rId22"/>
    <p:sldId id="278" r:id="rId23"/>
    <p:sldId id="259" r:id="rId2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9FBEBA2-33BD-479E-8FE2-A3FC05C942ED}">
          <p14:sldIdLst>
            <p14:sldId id="257"/>
            <p14:sldId id="258"/>
            <p14:sldId id="256"/>
            <p14:sldId id="260"/>
            <p14:sldId id="269"/>
            <p14:sldId id="261"/>
            <p14:sldId id="270"/>
            <p14:sldId id="262"/>
            <p14:sldId id="271"/>
            <p14:sldId id="263"/>
            <p14:sldId id="272"/>
            <p14:sldId id="264"/>
            <p14:sldId id="273"/>
            <p14:sldId id="265"/>
            <p14:sldId id="274"/>
            <p14:sldId id="266"/>
            <p14:sldId id="275"/>
            <p14:sldId id="267"/>
            <p14:sldId id="276"/>
            <p14:sldId id="268"/>
            <p14:sldId id="277"/>
            <p14:sldId id="27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637"/>
    <a:srgbClr val="010204"/>
    <a:srgbClr val="000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43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9705A-31F0-4159-B30B-083D1840B46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532E2-AFE1-4B2F-95F6-BD872ADD0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7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B847-5A59-453E-9443-AED47C63E9FF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67-2FAB-4949-A4CD-65C7BE242962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48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5ACF-D136-4FCE-BB16-1C40886708A7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89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5596-8CD4-4873-879A-89C99082F9DD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9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1A80-995F-402B-9482-93481DC4E237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9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DCD8-55E5-4E8B-819F-3FA831D6B6E5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BD2E-0C8B-4FA0-973E-EDE25B6B1EE5}" type="datetime1">
              <a:rPr lang="pt-BR" smtClean="0"/>
              <a:t>04/01/2025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B4C-AF21-4CBC-9564-DE37E9410E86}" type="datetime1">
              <a:rPr lang="pt-BR" smtClean="0"/>
              <a:t>04/01/2025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42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28DB-2FD7-48EC-822C-BC6BEEB75278}" type="datetime1">
              <a:rPr lang="pt-BR" smtClean="0"/>
              <a:t>04/01/2025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DFF8-6A46-4965-9B02-FF844CBE6D14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F7C0-4139-47B5-A927-E834544D7F4D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29A-CDB2-4503-9F82-6E2B56634244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DB75-726C-4EC9-9200-BAFDA1AF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0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698B-6AC8-A4C9-87A9-B6A3B1903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8AB147-193C-1667-49AF-5A4C8C81CD81}"/>
              </a:ext>
            </a:extLst>
          </p:cNvPr>
          <p:cNvSpPr/>
          <p:nvPr/>
        </p:nvSpPr>
        <p:spPr>
          <a:xfrm>
            <a:off x="-1" y="0"/>
            <a:ext cx="6858000" cy="9906000"/>
          </a:xfrm>
          <a:prstGeom prst="rect">
            <a:avLst/>
          </a:prstGeom>
          <a:solidFill>
            <a:srgbClr val="0002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7E8865-81B6-5759-8FD6-C5904BFC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190"/>
            <a:ext cx="6858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AECBFE-176A-7A6B-F0DA-3CEF4B5D7FD9}"/>
              </a:ext>
            </a:extLst>
          </p:cNvPr>
          <p:cNvSpPr txBox="1"/>
          <p:nvPr/>
        </p:nvSpPr>
        <p:spPr>
          <a:xfrm>
            <a:off x="457199" y="7876122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36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Light Condensed" panose="020B0502040204020203" pitchFamily="34" charset="0"/>
              </a:rPr>
              <a:t>O Universo por uma perspectiva nerd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DC6E7D-33DD-B839-74CF-13D1DCB30917}"/>
              </a:ext>
            </a:extLst>
          </p:cNvPr>
          <p:cNvSpPr txBox="1"/>
          <p:nvPr/>
        </p:nvSpPr>
        <p:spPr>
          <a:xfrm>
            <a:off x="1317171" y="1063469"/>
            <a:ext cx="4223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Light Condensed" panose="020B0502040204020203" pitchFamily="34" charset="0"/>
              </a:rPr>
              <a:t>Explorando o Infinito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97B90F-A392-2368-F912-4539F3B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</p:spTree>
    <p:extLst>
      <p:ext uri="{BB962C8B-B14F-4D97-AF65-F5344CB8AC3E}">
        <p14:creationId xmlns:p14="http://schemas.microsoft.com/office/powerpoint/2010/main" val="123667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7E98D-A7A6-839F-6E19-510A26F7B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C5547B5-EFE7-394C-C64D-8B06DF2BAB0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017063-7B8B-3649-D156-FBDD36E39E82}"/>
              </a:ext>
            </a:extLst>
          </p:cNvPr>
          <p:cNvSpPr txBox="1"/>
          <p:nvPr/>
        </p:nvSpPr>
        <p:spPr>
          <a:xfrm>
            <a:off x="1282880" y="5369035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Exoplanetas: Mundos Alienígenas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1E3F7-5967-FA61-BF95-A1195D612BB3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9BA47E-7B56-5F18-6E00-4983873043CA}"/>
              </a:ext>
            </a:extLst>
          </p:cNvPr>
          <p:cNvSpPr/>
          <p:nvPr/>
        </p:nvSpPr>
        <p:spPr>
          <a:xfrm>
            <a:off x="1282881" y="7977604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7510BA-7FC3-1DEA-D850-E3578C93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9BED64-0684-14DA-2E18-9B3B5A67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58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4E44A-3827-ACF7-97D3-64BEE638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2462DA0-2680-92F0-8581-6A6EC14941D0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EXOPLANETAS	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8F2EF8-1E32-EEFA-EC4E-521015D924B4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Mundos Alienígenas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D500C7-80E6-A220-557D-95E88FC478CF}"/>
              </a:ext>
            </a:extLst>
          </p:cNvPr>
          <p:cNvSpPr txBox="1"/>
          <p:nvPr/>
        </p:nvSpPr>
        <p:spPr>
          <a:xfrm>
            <a:off x="457200" y="2620087"/>
            <a:ext cx="583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Exoplanetas são planetas fora do Sistema Solar. Até hoje, já descobrimos mais de 5.000 deles.</a:t>
            </a:r>
          </a:p>
          <a:p>
            <a:pPr algn="just"/>
            <a:r>
              <a:rPr lang="pt-BR" sz="2400" dirty="0"/>
              <a:t>Curiosidade: O exoplaneta Kepler-22b é conhecido como "o primo da Terra", pois está na zona habitável de sua estrela.</a:t>
            </a:r>
          </a:p>
        </p:txBody>
      </p:sp>
      <p:pic>
        <p:nvPicPr>
          <p:cNvPr id="3" name="Imagem 2" descr="Desenho de fruta&#10;&#10;Descrição gerada automaticamente com confiança média">
            <a:extLst>
              <a:ext uri="{FF2B5EF4-FFF2-40B4-BE49-F238E27FC236}">
                <a16:creationId xmlns:a16="http://schemas.microsoft.com/office/drawing/2014/main" id="{8FA4C235-C769-7771-2DB2-BED5E6A8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4959917"/>
            <a:ext cx="4221480" cy="422148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17A14F8-91EB-DBE0-7BE7-C6C4FB98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4483E3-66BC-8C27-9662-2B3B3D2B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11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CB99548D-666F-B9BF-5A1E-D5918CBB44A5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38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1F009-3236-3AA9-2BB7-F8C2409D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F7DA19-E1AF-C3F2-A277-DF4662E399A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C5B7CC-58A1-F83C-692D-2BBCD56C42C7}"/>
              </a:ext>
            </a:extLst>
          </p:cNvPr>
          <p:cNvSpPr txBox="1"/>
          <p:nvPr/>
        </p:nvSpPr>
        <p:spPr>
          <a:xfrm>
            <a:off x="1282881" y="5369035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Energia Escura: O Fantasma do Universo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AB60FA-4917-E1AE-533C-5F33739F0F94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1D1178-1904-74E1-BD57-EE8868550B05}"/>
              </a:ext>
            </a:extLst>
          </p:cNvPr>
          <p:cNvSpPr/>
          <p:nvPr/>
        </p:nvSpPr>
        <p:spPr>
          <a:xfrm>
            <a:off x="1384389" y="7977604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BEEA0C-1759-D130-C9B4-84C4F1E9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734850-F1B2-80D6-E997-D94CC560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4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679B2-A76E-D7FC-00A2-434BC90B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7F76CAD-5CF4-8F59-B734-7BA982FDB958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ENERGIA ESCURA	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6EBFA8-C203-7464-F2C7-3C592B4D377F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Fantasma do Universo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0872C9-24CC-7253-CFF3-185802C22958}"/>
              </a:ext>
            </a:extLst>
          </p:cNvPr>
          <p:cNvSpPr txBox="1"/>
          <p:nvPr/>
        </p:nvSpPr>
        <p:spPr>
          <a:xfrm>
            <a:off x="457200" y="2620087"/>
            <a:ext cx="583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energia escura é uma força misteriosa que acelera a expansão do universo. Ninguém sabe exatamente o que é.</a:t>
            </a:r>
          </a:p>
          <a:p>
            <a:pPr algn="just"/>
            <a:r>
              <a:rPr lang="pt-BR" sz="2400" dirty="0"/>
              <a:t>Curiosidade: Ela compõe 68% do universo conhecido. Em contraste, estrelas e planetas representam apenas 5%.</a:t>
            </a:r>
          </a:p>
        </p:txBody>
      </p:sp>
      <p:pic>
        <p:nvPicPr>
          <p:cNvPr id="3" name="Imagem 2" descr="Estrela brilhando no céu&#10;&#10;Descrição gerada automaticamente com confiança baixa">
            <a:extLst>
              <a:ext uri="{FF2B5EF4-FFF2-40B4-BE49-F238E27FC236}">
                <a16:creationId xmlns:a16="http://schemas.microsoft.com/office/drawing/2014/main" id="{565C0F8E-07DE-4A87-C442-2150C1E4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80" y="5185985"/>
            <a:ext cx="4081840" cy="408184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2C1F44B-027C-8BB3-00D3-97B2DBC0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7563BF-0392-E076-DF20-FB8EF0FE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13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5D8078CD-DA8F-F570-9BDA-AEA947B00B1A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35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39F5A-EE30-DA6D-778E-23C8D960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94FC-1119-E8D5-72C2-5270C9155B4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B81779-2C12-32D7-E0C2-68FECDEA6C80}"/>
              </a:ext>
            </a:extLst>
          </p:cNvPr>
          <p:cNvSpPr txBox="1"/>
          <p:nvPr/>
        </p:nvSpPr>
        <p:spPr>
          <a:xfrm>
            <a:off x="1282881" y="5369035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Matéria Escura: O Invisível que Molda Tudo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C011E-EDCE-EBA1-463D-20AD574B5A9A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46E022-67F6-23EF-735D-96F07E63BBA2}"/>
              </a:ext>
            </a:extLst>
          </p:cNvPr>
          <p:cNvSpPr/>
          <p:nvPr/>
        </p:nvSpPr>
        <p:spPr>
          <a:xfrm>
            <a:off x="1384389" y="7977604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DBD03-E780-AD32-2F1A-24D01C71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518A42-EBAD-DABC-9BA4-CF5D8432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475CC-EB73-81C9-D87E-2CCA684F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5399BB7-4920-B023-0E6F-054D6257621C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MATÉRIA ESCURA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39E21E-EADB-D997-4A13-A9A382B6E31E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Invisível que molda tudo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6D2610-D4E3-BA22-EDB2-ADA76195A964}"/>
              </a:ext>
            </a:extLst>
          </p:cNvPr>
          <p:cNvSpPr txBox="1"/>
          <p:nvPr/>
        </p:nvSpPr>
        <p:spPr>
          <a:xfrm>
            <a:off x="457200" y="2620087"/>
            <a:ext cx="583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matéria escura é algo que não podemos ver, mas sabemos que está lá porque sua gravidade influencia as galáxias.</a:t>
            </a:r>
          </a:p>
          <a:p>
            <a:pPr algn="just"/>
            <a:r>
              <a:rPr lang="pt-BR" sz="2400" dirty="0"/>
              <a:t>Curiosidade: Sem matéria escura, as galáxias se desfariam como areia em um vendaval.</a:t>
            </a:r>
          </a:p>
        </p:txBody>
      </p:sp>
      <p:pic>
        <p:nvPicPr>
          <p:cNvPr id="3" name="Imagem 2" descr="Estrela brilhando no céu&#10;&#10;Descrição gerada automaticamente com confiança baixa">
            <a:extLst>
              <a:ext uri="{FF2B5EF4-FFF2-40B4-BE49-F238E27FC236}">
                <a16:creationId xmlns:a16="http://schemas.microsoft.com/office/drawing/2014/main" id="{3941CCF6-D1C5-A8EC-82BF-FEE49397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4816653"/>
            <a:ext cx="4411980" cy="441198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5BA3BF3-C3BE-9792-1864-7E181F7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4814-C304-2747-3F48-C4324214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15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C4FDB42C-1D36-FF37-C624-CDD73F7F2367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223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BD60-FC1D-753B-0B6C-628304333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46D5BC-77EB-E6DB-8150-DEBDFBB5072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C6FB2B-9361-8634-3CB0-2C46F6BAF064}"/>
              </a:ext>
            </a:extLst>
          </p:cNvPr>
          <p:cNvSpPr txBox="1"/>
          <p:nvPr/>
        </p:nvSpPr>
        <p:spPr>
          <a:xfrm>
            <a:off x="1282881" y="4989805"/>
            <a:ext cx="4292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Viagem no Tempo e Buracos de Minhoca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EEC6C-F77D-4A6E-162B-67747301B0F7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AD7139-D6A1-90A1-72DF-F07E42D877F8}"/>
              </a:ext>
            </a:extLst>
          </p:cNvPr>
          <p:cNvSpPr/>
          <p:nvPr/>
        </p:nvSpPr>
        <p:spPr>
          <a:xfrm>
            <a:off x="1384389" y="8204432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435F8-F74F-AA2E-B361-1ECBEC2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E9D47-7BF1-AC9D-4F36-4F25E349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5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DEE0-D9CE-9A76-12C6-A805AC3B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A7AB14-34B1-F251-A5AF-33C4CDE1E31F}"/>
              </a:ext>
            </a:extLst>
          </p:cNvPr>
          <p:cNvSpPr txBox="1"/>
          <p:nvPr/>
        </p:nvSpPr>
        <p:spPr>
          <a:xfrm>
            <a:off x="457199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VIAGEM NO TEMPO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8D0A62-8988-A1F5-D631-F31DD8644E3C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Buracos de Minhoca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CC7EE8-B779-F48C-150F-74A8E49994DA}"/>
              </a:ext>
            </a:extLst>
          </p:cNvPr>
          <p:cNvSpPr txBox="1"/>
          <p:nvPr/>
        </p:nvSpPr>
        <p:spPr>
          <a:xfrm>
            <a:off x="457200" y="2620087"/>
            <a:ext cx="583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Segundo Einstein, buracos de minhoca poderiam conectar duas partes do espaço-tempo, permitindo viagens incríveis.</a:t>
            </a:r>
          </a:p>
          <a:p>
            <a:pPr algn="just"/>
            <a:r>
              <a:rPr lang="pt-BR" sz="2400" dirty="0"/>
              <a:t>Curiosidade: Até agora, buracos de minhoca são teóricos, mas cientistas continuam buscando formas de provar sua existência.</a:t>
            </a:r>
          </a:p>
        </p:txBody>
      </p:sp>
      <p:pic>
        <p:nvPicPr>
          <p:cNvPr id="3" name="Imagem 2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F55C074-D7B4-DE1B-EEB9-6F91B2AD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45" y="5185985"/>
            <a:ext cx="4080510" cy="408051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9EC69A9-0318-8138-F300-9A474663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43DC50-31CD-8D7F-0E3C-7B02DB4B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17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59C933FC-F475-46DB-2CBA-F690E9EF4E77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75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294F7-CB49-7453-3A1A-802F98D8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E3D6C5-5995-A9EC-8234-93B96D7DFB5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644E11-93B4-0B2D-7A81-6B1DCFF4304B}"/>
              </a:ext>
            </a:extLst>
          </p:cNvPr>
          <p:cNvSpPr txBox="1"/>
          <p:nvPr/>
        </p:nvSpPr>
        <p:spPr>
          <a:xfrm>
            <a:off x="1282881" y="5306139"/>
            <a:ext cx="4292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Sinais do Espaço: Estamos Sozinhos?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A38D12-F64D-22EF-ED62-E2B511C08EC3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0229666-92DB-3A28-3AB4-2D0B73DA1E01}"/>
              </a:ext>
            </a:extLst>
          </p:cNvPr>
          <p:cNvSpPr/>
          <p:nvPr/>
        </p:nvSpPr>
        <p:spPr>
          <a:xfrm>
            <a:off x="1384389" y="8353127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DA3739-C008-3D7B-998E-82C48409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1ACE4C-2D17-37AE-88C2-ED1A2C51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1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EB4E-65A6-7651-0F9D-6DEFE3252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987B83-0B6E-1B1A-DEF2-6B7A933E709D}"/>
              </a:ext>
            </a:extLst>
          </p:cNvPr>
          <p:cNvSpPr txBox="1"/>
          <p:nvPr/>
        </p:nvSpPr>
        <p:spPr>
          <a:xfrm>
            <a:off x="457199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SINAIS DO ESPAÇO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BBB43A-CAFB-8352-0F3B-BB8B9429FAB6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Estamos Sozinho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F2C3A5-F67A-948A-B334-1FD5F2E1814C}"/>
              </a:ext>
            </a:extLst>
          </p:cNvPr>
          <p:cNvSpPr txBox="1"/>
          <p:nvPr/>
        </p:nvSpPr>
        <p:spPr>
          <a:xfrm>
            <a:off x="457200" y="2620087"/>
            <a:ext cx="583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Rádios e telescópios buscam sinais de vida inteligente fora da Terra.</a:t>
            </a:r>
          </a:p>
          <a:p>
            <a:pPr algn="just"/>
            <a:r>
              <a:rPr lang="pt-BR" sz="2400" dirty="0"/>
              <a:t>Curiosidade: O "</a:t>
            </a:r>
            <a:r>
              <a:rPr lang="pt-BR" sz="2400" dirty="0" err="1"/>
              <a:t>Wow</a:t>
            </a:r>
            <a:r>
              <a:rPr lang="pt-BR" sz="2400" dirty="0"/>
              <a:t>! </a:t>
            </a:r>
            <a:r>
              <a:rPr lang="pt-BR" sz="2400" dirty="0" err="1"/>
              <a:t>Signal</a:t>
            </a:r>
            <a:r>
              <a:rPr lang="pt-BR" sz="2400" dirty="0"/>
              <a:t>" é um misterioso sinal captado em 1977 que até hoje intriga cientistas.</a:t>
            </a:r>
          </a:p>
        </p:txBody>
      </p:sp>
      <p:pic>
        <p:nvPicPr>
          <p:cNvPr id="3" name="Imagem 2" descr="Uma imagem contendo luz, estrela&#10;&#10;Descrição gerada automaticamente">
            <a:extLst>
              <a:ext uri="{FF2B5EF4-FFF2-40B4-BE49-F238E27FC236}">
                <a16:creationId xmlns:a16="http://schemas.microsoft.com/office/drawing/2014/main" id="{71AEC371-ED9B-5B5B-B6DA-C459E51A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16653"/>
            <a:ext cx="4419600" cy="44196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835D7D6-4194-E8A2-4E87-82DAF7B6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A7197-AC11-F56B-F1D6-AE6F9511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19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19840960-FD36-8F5A-AF6D-09044A4D3502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98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27AB9E-5DE3-997A-B20E-4CE8B8923A7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6C3C77-10F7-BE6C-585C-7A9EA07BFF88}"/>
              </a:ext>
            </a:extLst>
          </p:cNvPr>
          <p:cNvSpPr txBox="1"/>
          <p:nvPr/>
        </p:nvSpPr>
        <p:spPr>
          <a:xfrm>
            <a:off x="858608" y="5182613"/>
            <a:ext cx="5140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O Mistério do Big </a:t>
            </a:r>
            <a:r>
              <a:rPr lang="pt-BR" sz="4800" dirty="0" err="1">
                <a:latin typeface="Impact" panose="020B0806030902050204" pitchFamily="34" charset="0"/>
              </a:rPr>
              <a:t>Bang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BBB8EF-42FD-87C5-18E8-434AA3408F0F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18725A-DA77-C3BE-A1F7-7DBE35C4DF00}"/>
              </a:ext>
            </a:extLst>
          </p:cNvPr>
          <p:cNvSpPr/>
          <p:nvPr/>
        </p:nvSpPr>
        <p:spPr>
          <a:xfrm>
            <a:off x="1384387" y="6868090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DE58C7-A4AD-E233-0286-B0605249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E4BD7-9C5B-FB1C-BEE2-C9F9AF24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1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A6B28-94C7-C95E-38A5-B5C6A2C6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79877F-0770-1ADA-59B5-02C95A92F1B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DCF91B-C2CF-2C46-6C46-83ECC19B463E}"/>
              </a:ext>
            </a:extLst>
          </p:cNvPr>
          <p:cNvSpPr txBox="1"/>
          <p:nvPr/>
        </p:nvSpPr>
        <p:spPr>
          <a:xfrm>
            <a:off x="1282879" y="5323315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O Futuro da Exploração Espacial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137396-8A09-879F-C444-E811EF1E5F36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9C4168-3D28-4C3D-E053-D299E79A8EF9}"/>
              </a:ext>
            </a:extLst>
          </p:cNvPr>
          <p:cNvSpPr/>
          <p:nvPr/>
        </p:nvSpPr>
        <p:spPr>
          <a:xfrm>
            <a:off x="1384389" y="7977604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2CF021-F5F1-FF8B-CE5C-6E59790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921F2-2101-FCE9-68E4-3998C65F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3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14191-72F3-4B47-1E48-5EAB0963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754418B-B022-2017-2CCB-B5B581864526}"/>
              </a:ext>
            </a:extLst>
          </p:cNvPr>
          <p:cNvSpPr txBox="1"/>
          <p:nvPr/>
        </p:nvSpPr>
        <p:spPr>
          <a:xfrm>
            <a:off x="457199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FUTURO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04B4F-E253-5920-5B96-9795A6FF0206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Exploração Espacial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218970-D38E-27DA-F0F4-238F176A761A}"/>
              </a:ext>
            </a:extLst>
          </p:cNvPr>
          <p:cNvSpPr txBox="1"/>
          <p:nvPr/>
        </p:nvSpPr>
        <p:spPr>
          <a:xfrm>
            <a:off x="457200" y="2620087"/>
            <a:ext cx="583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Missões como a Artemis levarão humanos de volta à Lua e, quem sabe, a Marte.</a:t>
            </a:r>
          </a:p>
          <a:p>
            <a:pPr algn="just"/>
            <a:r>
              <a:rPr lang="pt-BR" sz="2400" dirty="0"/>
              <a:t>Curiosidade: Empresas como </a:t>
            </a:r>
            <a:r>
              <a:rPr lang="pt-BR" sz="2400" dirty="0" err="1"/>
              <a:t>SpaceX</a:t>
            </a:r>
            <a:r>
              <a:rPr lang="pt-BR" sz="2400" dirty="0"/>
              <a:t> planejam colonizar Marte dentro de algumas décadas.</a:t>
            </a:r>
          </a:p>
        </p:txBody>
      </p:sp>
      <p:pic>
        <p:nvPicPr>
          <p:cNvPr id="3" name="Imagem 2" descr="Palco com banda pessoas cantando e tocando guitarra&#10;&#10;Descrição gerada automaticamente">
            <a:extLst>
              <a:ext uri="{FF2B5EF4-FFF2-40B4-BE49-F238E27FC236}">
                <a16:creationId xmlns:a16="http://schemas.microsoft.com/office/drawing/2014/main" id="{5B666CDE-4A78-F339-34C7-CC339E74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45" y="4559079"/>
            <a:ext cx="4656909" cy="465690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E9DC8C3-5744-BC0C-E88C-196B0094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CEED7-D3AB-CEBF-B1E9-F28E659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21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4F531524-0285-39BC-DD28-B7E77D7959F4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501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23587-5DA9-868B-D90D-F53D6636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A25F73E-5936-8672-7B61-5C7C2F9EA754}"/>
              </a:ext>
            </a:extLst>
          </p:cNvPr>
          <p:cNvSpPr txBox="1"/>
          <p:nvPr/>
        </p:nvSpPr>
        <p:spPr>
          <a:xfrm>
            <a:off x="457199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CONCLUSÃO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26A2F2-BD22-19A2-4AF4-1C1D1180F54A}"/>
              </a:ext>
            </a:extLst>
          </p:cNvPr>
          <p:cNvSpPr txBox="1"/>
          <p:nvPr/>
        </p:nvSpPr>
        <p:spPr>
          <a:xfrm>
            <a:off x="457199" y="1512092"/>
            <a:ext cx="583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universo é vasto, misterioso e cheio de possibilidades. Cada descoberta abre novas perguntas, e o melhor de tudo é que ainda temos muito para aprender. Nerds, o cosmos é nosso playground infinito!</a:t>
            </a:r>
          </a:p>
        </p:txBody>
      </p:sp>
      <p:pic>
        <p:nvPicPr>
          <p:cNvPr id="3" name="Imagem 2" descr="Estrela do mar azul&#10;&#10;Descrição gerada automaticamente com confiança média">
            <a:extLst>
              <a:ext uri="{FF2B5EF4-FFF2-40B4-BE49-F238E27FC236}">
                <a16:creationId xmlns:a16="http://schemas.microsoft.com/office/drawing/2014/main" id="{C1A0C913-8B44-9535-BBEA-93D307F4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9" y="3590729"/>
            <a:ext cx="5451022" cy="545102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3088E4-D715-27D2-5EAD-49131FE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570384-B7CA-1F99-6DAC-18F5BCF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22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CB731A7D-9266-0DBE-06DE-F454D350DA22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47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73BCD71-4BCF-4C32-DAFD-8850AA84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FC308BC-0F34-258F-EA98-A06D8781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8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0965679-B30F-8AD7-724B-AEEA43C7CE0B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BIG BANG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AF7294-6534-CF1B-8446-03128ADC4DA0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O Mistério do Big </a:t>
            </a:r>
            <a:r>
              <a:rPr lang="pt-BR" sz="4000" dirty="0" err="1">
                <a:latin typeface="+mj-lt"/>
              </a:rPr>
              <a:t>Bang</a:t>
            </a:r>
            <a:endParaRPr lang="pt-BR" sz="40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FE3A15-7959-1489-2913-D52FBE0E880A}"/>
              </a:ext>
            </a:extLst>
          </p:cNvPr>
          <p:cNvSpPr txBox="1"/>
          <p:nvPr/>
        </p:nvSpPr>
        <p:spPr>
          <a:xfrm>
            <a:off x="457199" y="2490187"/>
            <a:ext cx="5834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Big </a:t>
            </a:r>
            <a:r>
              <a:rPr lang="pt-BR" sz="2400" dirty="0" err="1"/>
              <a:t>Bang</a:t>
            </a:r>
            <a:r>
              <a:rPr lang="pt-BR" sz="2400" dirty="0"/>
              <a:t> é considerado o início de tudo. Há cerca de 13,8 bilhões de anos, uma explosão gigantesca criou o espaço, o tempo, e toda a matéria do universo.</a:t>
            </a:r>
          </a:p>
          <a:p>
            <a:pPr algn="just"/>
            <a:r>
              <a:rPr lang="pt-BR" sz="2400" dirty="0"/>
              <a:t>Curiosidade: No momento inicial, o universo era menor que um átomo! Em segundos, ele se expandiu à velocidade da luz.</a:t>
            </a:r>
          </a:p>
        </p:txBody>
      </p:sp>
      <p:pic>
        <p:nvPicPr>
          <p:cNvPr id="3" name="Imagem 2" descr="Fogos de artifício no céu&#10;&#10;Descrição gerada automaticamente">
            <a:extLst>
              <a:ext uri="{FF2B5EF4-FFF2-40B4-BE49-F238E27FC236}">
                <a16:creationId xmlns:a16="http://schemas.microsoft.com/office/drawing/2014/main" id="{6094DD32-1541-7221-E770-DBF99104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18" y="5295518"/>
            <a:ext cx="3888105" cy="388810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072C96C-A097-F566-4D7F-12461162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5398E-D4B0-E853-D6C1-F6FE52E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3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B4288FE3-110A-3798-D38E-1D3F591E8616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55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0BD9-51D6-ADA1-CA79-3CE20317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B41615-D65F-CE69-4D32-BDAA5B991F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58CD7F-7DE8-2701-2A66-642B684A911D}"/>
              </a:ext>
            </a:extLst>
          </p:cNvPr>
          <p:cNvSpPr txBox="1"/>
          <p:nvPr/>
        </p:nvSpPr>
        <p:spPr>
          <a:xfrm>
            <a:off x="1282881" y="5369035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Estrelas: As Fornalhas do Cosmos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16A5A8-D659-93A1-4706-19FFD8F27E67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9D8A8E-878B-D5A3-EC71-3E82C3FD45E0}"/>
              </a:ext>
            </a:extLst>
          </p:cNvPr>
          <p:cNvSpPr/>
          <p:nvPr/>
        </p:nvSpPr>
        <p:spPr>
          <a:xfrm>
            <a:off x="1365613" y="7977604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5F5E6-BE0E-1A43-CAE8-BA036F7E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43C3F-7FDE-E469-0466-AD4D5FA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3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CC7BF-2039-6A5C-46B3-D20FDCA6F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1C28348-0EA4-B5BA-E495-91E38837799B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ESTRELAS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792435-4A7E-BD30-877A-0B8A6ED3303C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As Fornalhas do Cosmo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2BF5F9-2EF7-E547-708C-2BA8C36BF033}"/>
              </a:ext>
            </a:extLst>
          </p:cNvPr>
          <p:cNvSpPr txBox="1"/>
          <p:nvPr/>
        </p:nvSpPr>
        <p:spPr>
          <a:xfrm>
            <a:off x="457200" y="2620087"/>
            <a:ext cx="583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Estrelas transformam átomos leves, como </a:t>
            </a:r>
            <a:r>
              <a:rPr lang="pt-BR" sz="2400" dirty="0" err="1"/>
              <a:t>hidrôgenio</a:t>
            </a:r>
            <a:r>
              <a:rPr lang="pt-BR" sz="2400" dirty="0"/>
              <a:t>, em elementos mais pesados por fusão nuclear.</a:t>
            </a:r>
          </a:p>
          <a:p>
            <a:pPr algn="just"/>
            <a:r>
              <a:rPr lang="pt-BR" sz="2400" dirty="0"/>
              <a:t>Curiosidade: O cálcio nos seus ossos e o ferro no seu sangue foram criados no coração de estrelas explodidas.</a:t>
            </a:r>
          </a:p>
        </p:txBody>
      </p:sp>
      <p:pic>
        <p:nvPicPr>
          <p:cNvPr id="3" name="Imagem 2" descr="Luz brilhando no espaço&#10;&#10;Descrição gerada automaticamente com confiança baixa">
            <a:extLst>
              <a:ext uri="{FF2B5EF4-FFF2-40B4-BE49-F238E27FC236}">
                <a16:creationId xmlns:a16="http://schemas.microsoft.com/office/drawing/2014/main" id="{2C1A9E9A-406F-8F4E-7DED-8C44B8F6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82" y="5064265"/>
            <a:ext cx="4194035" cy="419403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5C025A8-0310-89CD-14B1-4D9F004D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A1B0AD-5EEA-B4D8-CD0B-A9852C20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5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A311A0DD-386C-C4DC-0CD3-D9D786E22169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4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5AD16-BECF-A891-9C94-89AE1788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8EEC04-57CE-484F-BA7E-B98002AE0E0D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952F02-C71F-D659-4C62-9037752ADFCE}"/>
              </a:ext>
            </a:extLst>
          </p:cNvPr>
          <p:cNvSpPr txBox="1"/>
          <p:nvPr/>
        </p:nvSpPr>
        <p:spPr>
          <a:xfrm>
            <a:off x="1282881" y="5293788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Buracos Negros: Monstros do Espaço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D189EE-B9BB-C60F-B641-B94A5E99695D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E22C68-E22A-1FCF-8991-7685B6883952}"/>
              </a:ext>
            </a:extLst>
          </p:cNvPr>
          <p:cNvSpPr/>
          <p:nvPr/>
        </p:nvSpPr>
        <p:spPr>
          <a:xfrm>
            <a:off x="1384389" y="7656611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B5A78-19D8-E60F-977B-D724376F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6C26F-1008-F82D-ACA0-D9A94E0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05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93C0F-28C0-947A-B242-29FFDD6B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E59F7AE-98B4-D8B6-ACEC-9943729C204B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BURACOS NEGROS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75BC18-E55C-CAD5-CA44-EC8ED542C531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Monstros do Espaço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812291-D6F6-4BA8-5C48-BE5B025B565D}"/>
              </a:ext>
            </a:extLst>
          </p:cNvPr>
          <p:cNvSpPr txBox="1"/>
          <p:nvPr/>
        </p:nvSpPr>
        <p:spPr>
          <a:xfrm>
            <a:off x="457200" y="2620087"/>
            <a:ext cx="583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Buracos negros são regiões onde a gravidade é tão forte que nem a luz escapa.</a:t>
            </a:r>
          </a:p>
          <a:p>
            <a:pPr algn="just"/>
            <a:r>
              <a:rPr lang="pt-BR" sz="2400" dirty="0"/>
              <a:t>Curiosidade: Um buraco negro supermassivo, Sagitário A*, está no centro da Via Láctea, às vezes devorando estrelas.</a:t>
            </a:r>
          </a:p>
        </p:txBody>
      </p:sp>
      <p:pic>
        <p:nvPicPr>
          <p:cNvPr id="3" name="Imagem 2" descr="Desenho de estrela&#10;&#10;Descrição gerada automaticamente com confiança baixa">
            <a:extLst>
              <a:ext uri="{FF2B5EF4-FFF2-40B4-BE49-F238E27FC236}">
                <a16:creationId xmlns:a16="http://schemas.microsoft.com/office/drawing/2014/main" id="{B2793092-3FDD-9927-B1AC-8F8D90F7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39" y="4816653"/>
            <a:ext cx="4432122" cy="443212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CCAECDA-AB59-E960-1009-ACCA8314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D8AD13-B131-A12F-67D0-EB2A7956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7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C37041D8-DDFC-368D-A5E0-7C21BC44A531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88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2A356-85B9-8AE9-7E76-36B1E6E4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78F875-882E-A87A-BF7F-6227250D973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rgbClr val="010204"/>
              </a:gs>
              <a:gs pos="0">
                <a:schemeClr val="tx2">
                  <a:lumMod val="75000"/>
                </a:schemeClr>
              </a:gs>
              <a:gs pos="50000">
                <a:srgbClr val="172637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FE875-A7CF-81D4-9270-132668DD33FF}"/>
              </a:ext>
            </a:extLst>
          </p:cNvPr>
          <p:cNvSpPr txBox="1"/>
          <p:nvPr/>
        </p:nvSpPr>
        <p:spPr>
          <a:xfrm>
            <a:off x="1282879" y="5339508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Galáxias: As Cidades das Estrelas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687AF0-3D10-AA02-BFC2-AF94D493764C}"/>
              </a:ext>
            </a:extLst>
          </p:cNvPr>
          <p:cNvSpPr txBox="1"/>
          <p:nvPr/>
        </p:nvSpPr>
        <p:spPr>
          <a:xfrm>
            <a:off x="1282881" y="1160353"/>
            <a:ext cx="4292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1A8D3D-AE3B-59AF-F80C-E7972BA57AE9}"/>
              </a:ext>
            </a:extLst>
          </p:cNvPr>
          <p:cNvSpPr/>
          <p:nvPr/>
        </p:nvSpPr>
        <p:spPr>
          <a:xfrm>
            <a:off x="1384387" y="7704979"/>
            <a:ext cx="4089219" cy="2205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  <a:gs pos="0">
                <a:schemeClr val="tx2">
                  <a:lumMod val="75000"/>
                </a:schemeClr>
              </a:gs>
              <a:gs pos="50000">
                <a:srgbClr val="0070C0"/>
              </a:gs>
              <a:gs pos="91554">
                <a:srgbClr val="0070C0"/>
              </a:gs>
              <a:gs pos="85900">
                <a:srgbClr val="00206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F1426-8203-77CB-DB4A-718FF35E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951BA-4F32-6E50-73A1-BCB8FC8F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B0169-01B8-2867-54AA-9D41E876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204603C-6C5E-05E5-DD26-E3E2517B339A}"/>
              </a:ext>
            </a:extLst>
          </p:cNvPr>
          <p:cNvSpPr txBox="1"/>
          <p:nvPr/>
        </p:nvSpPr>
        <p:spPr>
          <a:xfrm>
            <a:off x="566057" y="566056"/>
            <a:ext cx="572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GALÁXIAS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55DAAD-E4D7-3391-2FC3-361BCBF4B847}"/>
              </a:ext>
            </a:extLst>
          </p:cNvPr>
          <p:cNvSpPr txBox="1"/>
          <p:nvPr/>
        </p:nvSpPr>
        <p:spPr>
          <a:xfrm>
            <a:off x="457199" y="1654627"/>
            <a:ext cx="583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As Cidades das Estrelas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1E3D20-BCCE-FEF6-E516-A17524D32AA4}"/>
              </a:ext>
            </a:extLst>
          </p:cNvPr>
          <p:cNvSpPr txBox="1"/>
          <p:nvPr/>
        </p:nvSpPr>
        <p:spPr>
          <a:xfrm>
            <a:off x="457200" y="2620087"/>
            <a:ext cx="5834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Uma galáxia é formada por bilhões de estrelas, planetas, poeira e matéria escura. A nossa é a Via Láctea.</a:t>
            </a:r>
          </a:p>
          <a:p>
            <a:r>
              <a:rPr lang="pt-BR" sz="2400" dirty="0"/>
              <a:t>Curiosidade: Existem galáxias em forma de espiral, elípticas e até mesmo irregulares. A Andrômeda, nossa vizinha, está vindo em nossa direção e vai colidir conosco em 4,5 bilhões de anos.</a:t>
            </a:r>
          </a:p>
        </p:txBody>
      </p:sp>
      <p:pic>
        <p:nvPicPr>
          <p:cNvPr id="3" name="Imagem 2" descr="Estrela brilhando no céu&#10;&#10;Descrição gerada automaticamente com confiança baixa">
            <a:extLst>
              <a:ext uri="{FF2B5EF4-FFF2-40B4-BE49-F238E27FC236}">
                <a16:creationId xmlns:a16="http://schemas.microsoft.com/office/drawing/2014/main" id="{E51A8A45-8D65-3803-7EE7-1744D999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49" y="5698714"/>
            <a:ext cx="3451044" cy="345104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525530-BE96-5264-D6FE-22B3B42C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Explorando o Infinito- O Universo por uma perspectiva Nerd- Kleber Niccioli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AAF6DD-394E-98AB-A36F-5EBB9257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DB75-726C-4EC9-9200-BAFDA1AF8607}" type="slidenum">
              <a:rPr lang="pt-BR" smtClean="0"/>
              <a:t>9</a:t>
            </a:fld>
            <a:endParaRPr lang="pt-BR"/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C7F9E3BE-99B6-B39D-DBAF-A0A3B6A63CE1}"/>
              </a:ext>
            </a:extLst>
          </p:cNvPr>
          <p:cNvSpPr/>
          <p:nvPr/>
        </p:nvSpPr>
        <p:spPr>
          <a:xfrm>
            <a:off x="5572125" y="566056"/>
            <a:ext cx="814388" cy="830997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816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874</Words>
  <Application>Microsoft Office PowerPoint</Application>
  <PresentationFormat>Papel A4 (210 x 297 mm)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Aptos</vt:lpstr>
      <vt:lpstr>Arial</vt:lpstr>
      <vt:lpstr>Bahnschrift SemiLight Condensed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kleber niccioli</dc:creator>
  <cp:lastModifiedBy>Kleber Niccioli</cp:lastModifiedBy>
  <cp:revision>10</cp:revision>
  <dcterms:created xsi:type="dcterms:W3CDTF">2024-12-12T13:44:15Z</dcterms:created>
  <dcterms:modified xsi:type="dcterms:W3CDTF">2025-01-04T23:06:17Z</dcterms:modified>
</cp:coreProperties>
</file>