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7" r:id="rId2"/>
    <p:sldId id="258" r:id="rId3"/>
    <p:sldId id="281" r:id="rId4"/>
    <p:sldId id="282" r:id="rId5"/>
    <p:sldId id="284" r:id="rId6"/>
    <p:sldId id="283" r:id="rId7"/>
    <p:sldId id="286" r:id="rId8"/>
    <p:sldId id="288" r:id="rId9"/>
    <p:sldId id="289" r:id="rId10"/>
    <p:sldId id="290" r:id="rId11"/>
    <p:sldId id="291" r:id="rId12"/>
    <p:sldId id="287" r:id="rId13"/>
    <p:sldId id="285" r:id="rId14"/>
    <p:sldId id="293" r:id="rId15"/>
    <p:sldId id="292" r:id="rId16"/>
    <p:sldId id="295" r:id="rId17"/>
    <p:sldId id="299" r:id="rId18"/>
    <p:sldId id="296" r:id="rId19"/>
    <p:sldId id="297" r:id="rId20"/>
    <p:sldId id="300" r:id="rId21"/>
    <p:sldId id="298" r:id="rId22"/>
    <p:sldId id="301" r:id="rId23"/>
    <p:sldId id="302" r:id="rId24"/>
    <p:sldId id="303" r:id="rId25"/>
    <p:sldId id="311" r:id="rId26"/>
    <p:sldId id="313" r:id="rId27"/>
    <p:sldId id="314" r:id="rId28"/>
    <p:sldId id="317" r:id="rId29"/>
    <p:sldId id="315" r:id="rId30"/>
    <p:sldId id="316" r:id="rId31"/>
    <p:sldId id="307" r:id="rId32"/>
    <p:sldId id="309" r:id="rId33"/>
    <p:sldId id="310" r:id="rId34"/>
    <p:sldId id="308" r:id="rId35"/>
    <p:sldId id="312" r:id="rId36"/>
    <p:sldId id="304" r:id="rId37"/>
    <p:sldId id="306" r:id="rId38"/>
    <p:sldId id="305" r:id="rId39"/>
    <p:sldId id="318" r:id="rId40"/>
    <p:sldId id="319" r:id="rId41"/>
    <p:sldId id="320" r:id="rId42"/>
    <p:sldId id="323" r:id="rId43"/>
    <p:sldId id="322" r:id="rId44"/>
  </p:sldIdLst>
  <p:sldSz cx="9144000" cy="6858000" type="screen4x3"/>
  <p:notesSz cx="7302500" cy="95885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9E400"/>
    <a:srgbClr val="008000"/>
    <a:srgbClr val="FF9900"/>
    <a:srgbClr val="66FF33"/>
    <a:srgbClr val="FFFF00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7" autoAdjust="0"/>
    <p:restoredTop sz="92944" autoAdjust="0"/>
  </p:normalViewPr>
  <p:slideViewPr>
    <p:cSldViewPr>
      <p:cViewPr varScale="1">
        <p:scale>
          <a:sx n="86" d="100"/>
          <a:sy n="86" d="100"/>
        </p:scale>
        <p:origin x="1062" y="54"/>
      </p:cViewPr>
      <p:guideLst>
        <p:guide orient="horz" pos="2160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88A659-5803-436B-BF56-6D8321A49B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1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72535AD-0A1B-409F-884C-BE6D2C380C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574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12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53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4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4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2231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1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2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272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756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gif"/><Relationship Id="rId5" Type="http://schemas.openxmlformats.org/officeDocument/2006/relationships/image" Target="../media/image7.gif"/><Relationship Id="rId4" Type="http://schemas.openxmlformats.org/officeDocument/2006/relationships/image" Target="../media/image2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989138"/>
            <a:ext cx="7775575" cy="2160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Aula 2 </a:t>
            </a:r>
          </a:p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Graus de Liberdade e Cadeias Cinemáticas</a:t>
            </a:r>
          </a:p>
          <a:p>
            <a:pPr eaLnBrk="1" hangingPunct="1">
              <a:lnSpc>
                <a:spcPct val="80000"/>
              </a:lnSpc>
            </a:pPr>
            <a:endParaRPr lang="pt-BR" sz="2800" smtClean="0"/>
          </a:p>
        </p:txBody>
      </p:sp>
      <p:pic>
        <p:nvPicPr>
          <p:cNvPr id="4099" name="Picture 4" descr="logo_puc_inter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16563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403350" y="5465763"/>
            <a:ext cx="6546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Pontifícia Universidade Católica de Minas Gerais – PUC Minas</a:t>
            </a:r>
          </a:p>
          <a:p>
            <a:pPr algn="ctr" eaLnBrk="1" hangingPunct="1"/>
            <a:r>
              <a:rPr lang="pt-BR" sz="1600"/>
              <a:t>Instituto Politécnico – IPUC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84213" y="333375"/>
            <a:ext cx="777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 de Graduação em Engenharia Mecânica</a:t>
            </a:r>
          </a:p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Cinemática dos Mecanismos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4716463" y="4614863"/>
            <a:ext cx="2160587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Translação Pura</a:t>
            </a:r>
          </a:p>
          <a:p>
            <a:pPr lvl="1" eaLnBrk="1" hangingPunct="1"/>
            <a:r>
              <a:rPr lang="pt-BR" smtClean="0"/>
              <a:t>Todos os pontos do corpo descrevem trajetórias paralelas (curvas ou retas)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547813" y="4652963"/>
            <a:ext cx="2160587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8" name="Freeform 5"/>
          <p:cNvSpPr>
            <a:spLocks/>
          </p:cNvSpPr>
          <p:nvPr/>
        </p:nvSpPr>
        <p:spPr bwMode="auto">
          <a:xfrm>
            <a:off x="1547813" y="4005263"/>
            <a:ext cx="3167062" cy="766762"/>
          </a:xfrm>
          <a:custGeom>
            <a:avLst/>
            <a:gdLst>
              <a:gd name="T0" fmla="*/ 0 w 1995"/>
              <a:gd name="T1" fmla="*/ 766762 h 483"/>
              <a:gd name="T2" fmla="*/ 431800 w 1995"/>
              <a:gd name="T3" fmla="*/ 47625 h 483"/>
              <a:gd name="T4" fmla="*/ 1223962 w 1995"/>
              <a:gd name="T5" fmla="*/ 479425 h 483"/>
              <a:gd name="T6" fmla="*/ 1943100 w 1995"/>
              <a:gd name="T7" fmla="*/ 695325 h 483"/>
              <a:gd name="T8" fmla="*/ 2663825 w 1995"/>
              <a:gd name="T9" fmla="*/ 190500 h 483"/>
              <a:gd name="T10" fmla="*/ 3167062 w 1995"/>
              <a:gd name="T11" fmla="*/ 695325 h 4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5" h="483">
                <a:moveTo>
                  <a:pt x="0" y="483"/>
                </a:moveTo>
                <a:cubicBezTo>
                  <a:pt x="72" y="271"/>
                  <a:pt x="144" y="60"/>
                  <a:pt x="272" y="30"/>
                </a:cubicBezTo>
                <a:cubicBezTo>
                  <a:pt x="400" y="0"/>
                  <a:pt x="612" y="234"/>
                  <a:pt x="771" y="302"/>
                </a:cubicBezTo>
                <a:cubicBezTo>
                  <a:pt x="930" y="370"/>
                  <a:pt x="1073" y="468"/>
                  <a:pt x="1224" y="438"/>
                </a:cubicBezTo>
                <a:cubicBezTo>
                  <a:pt x="1375" y="408"/>
                  <a:pt x="1550" y="120"/>
                  <a:pt x="1678" y="120"/>
                </a:cubicBezTo>
                <a:cubicBezTo>
                  <a:pt x="1806" y="120"/>
                  <a:pt x="1900" y="279"/>
                  <a:pt x="1995" y="438"/>
                </a:cubicBezTo>
              </a:path>
            </a:pathLst>
          </a:custGeom>
          <a:noFill/>
          <a:ln w="9525" cap="flat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9" name="Freeform 6"/>
          <p:cNvSpPr>
            <a:spLocks/>
          </p:cNvSpPr>
          <p:nvPr/>
        </p:nvSpPr>
        <p:spPr bwMode="auto">
          <a:xfrm>
            <a:off x="2484438" y="4005263"/>
            <a:ext cx="3167062" cy="766762"/>
          </a:xfrm>
          <a:custGeom>
            <a:avLst/>
            <a:gdLst>
              <a:gd name="T0" fmla="*/ 0 w 1995"/>
              <a:gd name="T1" fmla="*/ 766762 h 483"/>
              <a:gd name="T2" fmla="*/ 431800 w 1995"/>
              <a:gd name="T3" fmla="*/ 47625 h 483"/>
              <a:gd name="T4" fmla="*/ 1223962 w 1995"/>
              <a:gd name="T5" fmla="*/ 479425 h 483"/>
              <a:gd name="T6" fmla="*/ 1943100 w 1995"/>
              <a:gd name="T7" fmla="*/ 695325 h 483"/>
              <a:gd name="T8" fmla="*/ 2663825 w 1995"/>
              <a:gd name="T9" fmla="*/ 190500 h 483"/>
              <a:gd name="T10" fmla="*/ 3167062 w 1995"/>
              <a:gd name="T11" fmla="*/ 695325 h 4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5" h="483">
                <a:moveTo>
                  <a:pt x="0" y="483"/>
                </a:moveTo>
                <a:cubicBezTo>
                  <a:pt x="72" y="271"/>
                  <a:pt x="144" y="60"/>
                  <a:pt x="272" y="30"/>
                </a:cubicBezTo>
                <a:cubicBezTo>
                  <a:pt x="400" y="0"/>
                  <a:pt x="612" y="234"/>
                  <a:pt x="771" y="302"/>
                </a:cubicBezTo>
                <a:cubicBezTo>
                  <a:pt x="930" y="370"/>
                  <a:pt x="1073" y="468"/>
                  <a:pt x="1224" y="438"/>
                </a:cubicBezTo>
                <a:cubicBezTo>
                  <a:pt x="1375" y="408"/>
                  <a:pt x="1550" y="120"/>
                  <a:pt x="1678" y="120"/>
                </a:cubicBezTo>
                <a:cubicBezTo>
                  <a:pt x="1806" y="120"/>
                  <a:pt x="1900" y="279"/>
                  <a:pt x="1995" y="438"/>
                </a:cubicBezTo>
              </a:path>
            </a:pathLst>
          </a:custGeom>
          <a:noFill/>
          <a:ln w="9525" cap="flat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90663" y="4691063"/>
            <a:ext cx="144462" cy="1444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659313" y="4649788"/>
            <a:ext cx="144462" cy="1444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430463" y="4687888"/>
            <a:ext cx="144462" cy="1444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5584825" y="4652963"/>
            <a:ext cx="144463" cy="1444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331913" y="4889500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P</a:t>
            </a:r>
            <a:r>
              <a:rPr lang="pt-BR" sz="2800" baseline="-25000"/>
              <a:t>1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2216150" y="4903788"/>
            <a:ext cx="55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P</a:t>
            </a:r>
            <a:r>
              <a:rPr lang="pt-BR" sz="2800" baseline="-25000"/>
              <a:t>2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521200" y="4868863"/>
            <a:ext cx="55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P</a:t>
            </a:r>
            <a:r>
              <a:rPr lang="pt-BR" sz="2800" baseline="-25000"/>
              <a:t>1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370513" y="4868863"/>
            <a:ext cx="55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P</a:t>
            </a:r>
            <a:r>
              <a:rPr lang="pt-BR" sz="2800" baseline="-25000"/>
              <a:t>2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619250" y="5768975"/>
            <a:ext cx="518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Posição Inicial	     Posição Final</a:t>
            </a:r>
            <a:endParaRPr lang="pt-BR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Movimento Complexo</a:t>
            </a:r>
          </a:p>
          <a:p>
            <a:pPr lvl="1" eaLnBrk="1" hangingPunct="1"/>
            <a:r>
              <a:rPr lang="pt-BR" smtClean="0"/>
              <a:t>Pode ser descrito como a combinação de rotação e translação</a:t>
            </a:r>
          </a:p>
        </p:txBody>
      </p:sp>
      <p:sp>
        <p:nvSpPr>
          <p:cNvPr id="14340" name="AutoShape 10"/>
          <p:cNvSpPr>
            <a:spLocks noChangeArrowheads="1"/>
          </p:cNvSpPr>
          <p:nvPr/>
        </p:nvSpPr>
        <p:spPr bwMode="auto">
          <a:xfrm rot="-1195105">
            <a:off x="741363" y="4087813"/>
            <a:ext cx="144462" cy="15843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485775" y="3933825"/>
            <a:ext cx="0" cy="172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400050" y="3933825"/>
            <a:ext cx="71438" cy="172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3" name="Line 13"/>
          <p:cNvSpPr>
            <a:spLocks noChangeShapeType="1"/>
          </p:cNvSpPr>
          <p:nvPr/>
        </p:nvSpPr>
        <p:spPr bwMode="auto">
          <a:xfrm>
            <a:off x="485775" y="5646738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4" name="Rectangle 14"/>
          <p:cNvSpPr>
            <a:spLocks noChangeArrowheads="1"/>
          </p:cNvSpPr>
          <p:nvPr/>
        </p:nvSpPr>
        <p:spPr bwMode="auto">
          <a:xfrm>
            <a:off x="395288" y="5661025"/>
            <a:ext cx="1331912" cy="730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5" name="AutoShape 15"/>
          <p:cNvSpPr>
            <a:spLocks noChangeArrowheads="1"/>
          </p:cNvSpPr>
          <p:nvPr/>
        </p:nvSpPr>
        <p:spPr bwMode="auto">
          <a:xfrm rot="-3707921">
            <a:off x="2664620" y="4418806"/>
            <a:ext cx="144462" cy="15843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2016125" y="3933825"/>
            <a:ext cx="0" cy="172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1930400" y="3933825"/>
            <a:ext cx="71438" cy="172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8" name="Line 18"/>
          <p:cNvSpPr>
            <a:spLocks noChangeShapeType="1"/>
          </p:cNvSpPr>
          <p:nvPr/>
        </p:nvSpPr>
        <p:spPr bwMode="auto">
          <a:xfrm>
            <a:off x="1998663" y="5641975"/>
            <a:ext cx="180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1925638" y="5661025"/>
            <a:ext cx="1873250" cy="730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>
            <a:off x="3995738" y="4941888"/>
            <a:ext cx="43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51" name="Line 21"/>
          <p:cNvSpPr>
            <a:spLocks noChangeShapeType="1"/>
          </p:cNvSpPr>
          <p:nvPr/>
        </p:nvSpPr>
        <p:spPr bwMode="auto">
          <a:xfrm>
            <a:off x="3995738" y="5157788"/>
            <a:ext cx="43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52" name="AutoShape 22"/>
          <p:cNvSpPr>
            <a:spLocks noChangeArrowheads="1"/>
          </p:cNvSpPr>
          <p:nvPr/>
        </p:nvSpPr>
        <p:spPr bwMode="auto">
          <a:xfrm rot="-1195105">
            <a:off x="5133975" y="4087813"/>
            <a:ext cx="144463" cy="15843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>
            <a:off x="4878388" y="3933825"/>
            <a:ext cx="0" cy="172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54" name="Rectangle 24"/>
          <p:cNvSpPr>
            <a:spLocks noChangeArrowheads="1"/>
          </p:cNvSpPr>
          <p:nvPr/>
        </p:nvSpPr>
        <p:spPr bwMode="auto">
          <a:xfrm>
            <a:off x="4792663" y="3933825"/>
            <a:ext cx="71437" cy="172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5" name="Line 25"/>
          <p:cNvSpPr>
            <a:spLocks noChangeShapeType="1"/>
          </p:cNvSpPr>
          <p:nvPr/>
        </p:nvSpPr>
        <p:spPr bwMode="auto">
          <a:xfrm>
            <a:off x="4878388" y="5646738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56" name="Rectangle 26"/>
          <p:cNvSpPr>
            <a:spLocks noChangeArrowheads="1"/>
          </p:cNvSpPr>
          <p:nvPr/>
        </p:nvSpPr>
        <p:spPr bwMode="auto">
          <a:xfrm>
            <a:off x="4787900" y="5661025"/>
            <a:ext cx="1331913" cy="730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7" name="Line 27"/>
          <p:cNvSpPr>
            <a:spLocks noChangeShapeType="1"/>
          </p:cNvSpPr>
          <p:nvPr/>
        </p:nvSpPr>
        <p:spPr bwMode="auto">
          <a:xfrm>
            <a:off x="6445250" y="5013325"/>
            <a:ext cx="43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58" name="Line 28"/>
          <p:cNvSpPr>
            <a:spLocks noChangeShapeType="1"/>
          </p:cNvSpPr>
          <p:nvPr/>
        </p:nvSpPr>
        <p:spPr bwMode="auto">
          <a:xfrm flipH="1" flipV="1">
            <a:off x="6659563" y="4781550"/>
            <a:ext cx="1587" cy="4333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59" name="AutoShape 29"/>
          <p:cNvSpPr>
            <a:spLocks noChangeArrowheads="1"/>
          </p:cNvSpPr>
          <p:nvPr/>
        </p:nvSpPr>
        <p:spPr bwMode="auto">
          <a:xfrm rot="-3707921">
            <a:off x="5525295" y="3755231"/>
            <a:ext cx="144462" cy="1584325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60" name="Arc 30"/>
          <p:cNvSpPr>
            <a:spLocks/>
          </p:cNvSpPr>
          <p:nvPr/>
        </p:nvSpPr>
        <p:spPr bwMode="auto">
          <a:xfrm flipV="1">
            <a:off x="4957763" y="4208463"/>
            <a:ext cx="944562" cy="955675"/>
          </a:xfrm>
          <a:custGeom>
            <a:avLst/>
            <a:gdLst>
              <a:gd name="T0" fmla="*/ 343900 w 18905"/>
              <a:gd name="T1" fmla="*/ 0 h 20474"/>
              <a:gd name="T2" fmla="*/ 944562 w 18905"/>
              <a:gd name="T3" fmla="*/ 467989 h 20474"/>
              <a:gd name="T4" fmla="*/ 0 w 18905"/>
              <a:gd name="T5" fmla="*/ 955675 h 204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905" h="20474" fill="none" extrusionOk="0">
                <a:moveTo>
                  <a:pt x="6882" y="0"/>
                </a:moveTo>
                <a:cubicBezTo>
                  <a:pt x="12002" y="1721"/>
                  <a:pt x="16292" y="5298"/>
                  <a:pt x="18905" y="10025"/>
                </a:cubicBezTo>
              </a:path>
              <a:path w="18905" h="20474" stroke="0" extrusionOk="0">
                <a:moveTo>
                  <a:pt x="6882" y="0"/>
                </a:moveTo>
                <a:cubicBezTo>
                  <a:pt x="12002" y="1721"/>
                  <a:pt x="16292" y="5298"/>
                  <a:pt x="18905" y="10025"/>
                </a:cubicBezTo>
                <a:lnTo>
                  <a:pt x="0" y="20474"/>
                </a:lnTo>
                <a:lnTo>
                  <a:pt x="6882" y="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61" name="AutoShape 31"/>
          <p:cNvSpPr>
            <a:spLocks noChangeArrowheads="1"/>
          </p:cNvSpPr>
          <p:nvPr/>
        </p:nvSpPr>
        <p:spPr bwMode="auto">
          <a:xfrm rot="-3707921">
            <a:off x="7830345" y="4418806"/>
            <a:ext cx="144462" cy="1584325"/>
          </a:xfrm>
          <a:prstGeom prst="roundRect">
            <a:avLst>
              <a:gd name="adj" fmla="val 50000"/>
            </a:avLst>
          </a:prstGeom>
          <a:solidFill>
            <a:schemeClr val="folHlink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62" name="Line 32"/>
          <p:cNvSpPr>
            <a:spLocks noChangeShapeType="1"/>
          </p:cNvSpPr>
          <p:nvPr/>
        </p:nvSpPr>
        <p:spPr bwMode="auto">
          <a:xfrm>
            <a:off x="7181850" y="3933825"/>
            <a:ext cx="0" cy="172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63" name="Rectangle 33"/>
          <p:cNvSpPr>
            <a:spLocks noChangeArrowheads="1"/>
          </p:cNvSpPr>
          <p:nvPr/>
        </p:nvSpPr>
        <p:spPr bwMode="auto">
          <a:xfrm>
            <a:off x="7096125" y="3933825"/>
            <a:ext cx="71438" cy="172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64" name="Line 34"/>
          <p:cNvSpPr>
            <a:spLocks noChangeShapeType="1"/>
          </p:cNvSpPr>
          <p:nvPr/>
        </p:nvSpPr>
        <p:spPr bwMode="auto">
          <a:xfrm>
            <a:off x="7164388" y="5641975"/>
            <a:ext cx="180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65" name="Rectangle 35"/>
          <p:cNvSpPr>
            <a:spLocks noChangeArrowheads="1"/>
          </p:cNvSpPr>
          <p:nvPr/>
        </p:nvSpPr>
        <p:spPr bwMode="auto">
          <a:xfrm>
            <a:off x="7091363" y="5661025"/>
            <a:ext cx="1873250" cy="730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66" name="AutoShape 36"/>
          <p:cNvSpPr>
            <a:spLocks noChangeArrowheads="1"/>
          </p:cNvSpPr>
          <p:nvPr/>
        </p:nvSpPr>
        <p:spPr bwMode="auto">
          <a:xfrm rot="-3707921">
            <a:off x="7830345" y="3736181"/>
            <a:ext cx="144462" cy="1584325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67" name="Line 37"/>
          <p:cNvSpPr>
            <a:spLocks noChangeShapeType="1"/>
          </p:cNvSpPr>
          <p:nvPr/>
        </p:nvSpPr>
        <p:spPr bwMode="auto">
          <a:xfrm>
            <a:off x="7019925" y="4187825"/>
            <a:ext cx="0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68" name="Text Box 38"/>
          <p:cNvSpPr txBox="1">
            <a:spLocks noChangeArrowheads="1"/>
          </p:cNvSpPr>
          <p:nvPr/>
        </p:nvSpPr>
        <p:spPr bwMode="auto">
          <a:xfrm>
            <a:off x="611188" y="5805488"/>
            <a:ext cx="8189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Início		Fim		       Rotação	            Translação</a:t>
            </a:r>
          </a:p>
        </p:txBody>
      </p:sp>
      <p:sp>
        <p:nvSpPr>
          <p:cNvPr id="14369" name="Oval 39"/>
          <p:cNvSpPr>
            <a:spLocks noChangeArrowheads="1"/>
          </p:cNvSpPr>
          <p:nvPr/>
        </p:nvSpPr>
        <p:spPr bwMode="auto">
          <a:xfrm>
            <a:off x="538163" y="4202113"/>
            <a:ext cx="73025" cy="714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0" name="Oval 40"/>
          <p:cNvSpPr>
            <a:spLocks noChangeArrowheads="1"/>
          </p:cNvSpPr>
          <p:nvPr/>
        </p:nvSpPr>
        <p:spPr bwMode="auto">
          <a:xfrm>
            <a:off x="2070100" y="4835525"/>
            <a:ext cx="73025" cy="714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1" name="Oval 41"/>
          <p:cNvSpPr>
            <a:spLocks noChangeArrowheads="1"/>
          </p:cNvSpPr>
          <p:nvPr/>
        </p:nvSpPr>
        <p:spPr bwMode="auto">
          <a:xfrm>
            <a:off x="4930775" y="4183063"/>
            <a:ext cx="73025" cy="714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2" name="Oval 42"/>
          <p:cNvSpPr>
            <a:spLocks noChangeArrowheads="1"/>
          </p:cNvSpPr>
          <p:nvPr/>
        </p:nvSpPr>
        <p:spPr bwMode="auto">
          <a:xfrm>
            <a:off x="7235825" y="4164013"/>
            <a:ext cx="73025" cy="714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3" name="Oval 43"/>
          <p:cNvSpPr>
            <a:spLocks noChangeArrowheads="1"/>
          </p:cNvSpPr>
          <p:nvPr/>
        </p:nvSpPr>
        <p:spPr bwMode="auto">
          <a:xfrm>
            <a:off x="7235825" y="4835525"/>
            <a:ext cx="73025" cy="714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4" name="Oval 44"/>
          <p:cNvSpPr>
            <a:spLocks noChangeArrowheads="1"/>
          </p:cNvSpPr>
          <p:nvPr/>
        </p:nvSpPr>
        <p:spPr bwMode="auto">
          <a:xfrm>
            <a:off x="1008063" y="5518150"/>
            <a:ext cx="73025" cy="714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5" name="Oval 45"/>
          <p:cNvSpPr>
            <a:spLocks noChangeArrowheads="1"/>
          </p:cNvSpPr>
          <p:nvPr/>
        </p:nvSpPr>
        <p:spPr bwMode="auto">
          <a:xfrm>
            <a:off x="3327400" y="5516563"/>
            <a:ext cx="73025" cy="714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6" name="Oval 46"/>
          <p:cNvSpPr>
            <a:spLocks noChangeArrowheads="1"/>
          </p:cNvSpPr>
          <p:nvPr/>
        </p:nvSpPr>
        <p:spPr bwMode="auto">
          <a:xfrm>
            <a:off x="5419725" y="5513388"/>
            <a:ext cx="73025" cy="714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7" name="Oval 47"/>
          <p:cNvSpPr>
            <a:spLocks noChangeArrowheads="1"/>
          </p:cNvSpPr>
          <p:nvPr/>
        </p:nvSpPr>
        <p:spPr bwMode="auto">
          <a:xfrm>
            <a:off x="6178550" y="4849813"/>
            <a:ext cx="73025" cy="714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8" name="Oval 48"/>
          <p:cNvSpPr>
            <a:spLocks noChangeArrowheads="1"/>
          </p:cNvSpPr>
          <p:nvPr/>
        </p:nvSpPr>
        <p:spPr bwMode="auto">
          <a:xfrm>
            <a:off x="8478838" y="5505450"/>
            <a:ext cx="73025" cy="714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79" name="Oval 49"/>
          <p:cNvSpPr>
            <a:spLocks noChangeArrowheads="1"/>
          </p:cNvSpPr>
          <p:nvPr/>
        </p:nvSpPr>
        <p:spPr bwMode="auto">
          <a:xfrm>
            <a:off x="8478838" y="4830763"/>
            <a:ext cx="73025" cy="714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80" name="Text Box 50"/>
          <p:cNvSpPr txBox="1">
            <a:spLocks noChangeArrowheads="1"/>
          </p:cNvSpPr>
          <p:nvPr/>
        </p:nvSpPr>
        <p:spPr bwMode="auto">
          <a:xfrm>
            <a:off x="755650" y="37893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1</a:t>
            </a:r>
          </a:p>
        </p:txBody>
      </p:sp>
      <p:sp>
        <p:nvSpPr>
          <p:cNvPr id="14381" name="Text Box 51"/>
          <p:cNvSpPr txBox="1">
            <a:spLocks noChangeArrowheads="1"/>
          </p:cNvSpPr>
          <p:nvPr/>
        </p:nvSpPr>
        <p:spPr bwMode="auto">
          <a:xfrm>
            <a:off x="2124075" y="436562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1</a:t>
            </a:r>
          </a:p>
        </p:txBody>
      </p:sp>
      <p:sp>
        <p:nvSpPr>
          <p:cNvPr id="14382" name="Text Box 52"/>
          <p:cNvSpPr txBox="1">
            <a:spLocks noChangeArrowheads="1"/>
          </p:cNvSpPr>
          <p:nvPr/>
        </p:nvSpPr>
        <p:spPr bwMode="auto">
          <a:xfrm>
            <a:off x="5003800" y="371633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1</a:t>
            </a:r>
          </a:p>
        </p:txBody>
      </p:sp>
      <p:sp>
        <p:nvSpPr>
          <p:cNvPr id="14383" name="Text Box 53"/>
          <p:cNvSpPr txBox="1">
            <a:spLocks noChangeArrowheads="1"/>
          </p:cNvSpPr>
          <p:nvPr/>
        </p:nvSpPr>
        <p:spPr bwMode="auto">
          <a:xfrm>
            <a:off x="7308850" y="371633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1</a:t>
            </a:r>
          </a:p>
        </p:txBody>
      </p:sp>
      <p:sp>
        <p:nvSpPr>
          <p:cNvPr id="14384" name="Text Box 54"/>
          <p:cNvSpPr txBox="1">
            <a:spLocks noChangeArrowheads="1"/>
          </p:cNvSpPr>
          <p:nvPr/>
        </p:nvSpPr>
        <p:spPr bwMode="auto">
          <a:xfrm>
            <a:off x="7308850" y="44370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1</a:t>
            </a:r>
          </a:p>
        </p:txBody>
      </p:sp>
      <p:sp>
        <p:nvSpPr>
          <p:cNvPr id="14385" name="Text Box 55"/>
          <p:cNvSpPr txBox="1">
            <a:spLocks noChangeArrowheads="1"/>
          </p:cNvSpPr>
          <p:nvPr/>
        </p:nvSpPr>
        <p:spPr bwMode="auto">
          <a:xfrm>
            <a:off x="1187450" y="51577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2</a:t>
            </a:r>
          </a:p>
        </p:txBody>
      </p:sp>
      <p:sp>
        <p:nvSpPr>
          <p:cNvPr id="14386" name="Text Box 56"/>
          <p:cNvSpPr txBox="1">
            <a:spLocks noChangeArrowheads="1"/>
          </p:cNvSpPr>
          <p:nvPr/>
        </p:nvSpPr>
        <p:spPr bwMode="auto">
          <a:xfrm>
            <a:off x="3276600" y="501332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2</a:t>
            </a:r>
          </a:p>
        </p:txBody>
      </p:sp>
      <p:sp>
        <p:nvSpPr>
          <p:cNvPr id="14387" name="Text Box 57"/>
          <p:cNvSpPr txBox="1">
            <a:spLocks noChangeArrowheads="1"/>
          </p:cNvSpPr>
          <p:nvPr/>
        </p:nvSpPr>
        <p:spPr bwMode="auto">
          <a:xfrm>
            <a:off x="5580063" y="522922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2</a:t>
            </a:r>
          </a:p>
        </p:txBody>
      </p:sp>
      <p:sp>
        <p:nvSpPr>
          <p:cNvPr id="14388" name="Text Box 58"/>
          <p:cNvSpPr txBox="1">
            <a:spLocks noChangeArrowheads="1"/>
          </p:cNvSpPr>
          <p:nvPr/>
        </p:nvSpPr>
        <p:spPr bwMode="auto">
          <a:xfrm>
            <a:off x="6156325" y="436562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2</a:t>
            </a:r>
          </a:p>
        </p:txBody>
      </p:sp>
      <p:sp>
        <p:nvSpPr>
          <p:cNvPr id="14389" name="Text Box 59"/>
          <p:cNvSpPr txBox="1">
            <a:spLocks noChangeArrowheads="1"/>
          </p:cNvSpPr>
          <p:nvPr/>
        </p:nvSpPr>
        <p:spPr bwMode="auto">
          <a:xfrm>
            <a:off x="8459788" y="436562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2</a:t>
            </a:r>
          </a:p>
        </p:txBody>
      </p:sp>
      <p:sp>
        <p:nvSpPr>
          <p:cNvPr id="14390" name="Text Box 60"/>
          <p:cNvSpPr txBox="1">
            <a:spLocks noChangeArrowheads="1"/>
          </p:cNvSpPr>
          <p:nvPr/>
        </p:nvSpPr>
        <p:spPr bwMode="auto">
          <a:xfrm>
            <a:off x="8459788" y="508476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</a:t>
            </a:r>
            <a:r>
              <a:rPr lang="pt-BR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4038600" cy="4525962"/>
          </a:xfrm>
        </p:spPr>
        <p:txBody>
          <a:bodyPr/>
          <a:lstStyle/>
          <a:p>
            <a:pPr eaLnBrk="1" hangingPunct="1"/>
            <a:r>
              <a:rPr lang="pt-BR" sz="2800" smtClean="0"/>
              <a:t>Juntas </a:t>
            </a:r>
            <a:r>
              <a:rPr lang="pt-BR" sz="2800" i="1" smtClean="0"/>
              <a:t>(Joints)</a:t>
            </a:r>
          </a:p>
        </p:txBody>
      </p:sp>
      <p:pic>
        <p:nvPicPr>
          <p:cNvPr id="15364" name="Picture 8" descr="Image3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41327" r="8540" b="11038"/>
          <a:stretch>
            <a:fillRect/>
          </a:stretch>
        </p:blipFill>
        <p:spPr>
          <a:xfrm>
            <a:off x="5148263" y="3787775"/>
            <a:ext cx="3995737" cy="194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9750" y="2133600"/>
            <a:ext cx="8208963" cy="15541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u="sng"/>
              <a:t>Definição</a:t>
            </a:r>
            <a:r>
              <a:rPr lang="pt-BR" sz="3200"/>
              <a:t>: elemento que conecta 2 corpos e que permite a transmissão de força ou torque. Atuam como restrições geométricas. </a:t>
            </a:r>
          </a:p>
        </p:txBody>
      </p:sp>
      <p:pic>
        <p:nvPicPr>
          <p:cNvPr id="15366" name="Picture 10" descr="Image3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r="13196" b="66104"/>
          <a:stretch>
            <a:fillRect/>
          </a:stretch>
        </p:blipFill>
        <p:spPr>
          <a:xfrm>
            <a:off x="250825" y="4068763"/>
            <a:ext cx="4249738" cy="162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1476375" y="5445125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8" name="Rectangle 14"/>
          <p:cNvSpPr>
            <a:spLocks noChangeArrowheads="1"/>
          </p:cNvSpPr>
          <p:nvPr/>
        </p:nvSpPr>
        <p:spPr bwMode="auto">
          <a:xfrm>
            <a:off x="4140200" y="5157788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8172450" y="5300663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6621463" y="5157788"/>
            <a:ext cx="5762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1" name="Text Box 17"/>
          <p:cNvSpPr txBox="1">
            <a:spLocks noChangeArrowheads="1"/>
          </p:cNvSpPr>
          <p:nvPr/>
        </p:nvSpPr>
        <p:spPr bwMode="auto">
          <a:xfrm>
            <a:off x="323850" y="5824538"/>
            <a:ext cx="827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Rotacional	      Prismática	    Cilíndrica	      Esférica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003" name="Group 243"/>
          <p:cNvGraphicFramePr>
            <a:graphicFrameLocks noGrp="1"/>
          </p:cNvGraphicFramePr>
          <p:nvPr>
            <p:ph sz="half" idx="2"/>
          </p:nvPr>
        </p:nvGraphicFramePr>
        <p:xfrm>
          <a:off x="539750" y="1412875"/>
          <a:ext cx="8064500" cy="5111751"/>
        </p:xfrm>
        <a:graphic>
          <a:graphicData uri="http://schemas.openxmlformats.org/drawingml/2006/table">
            <a:tbl>
              <a:tblPr/>
              <a:tblGrid>
                <a:gridCol w="1766888"/>
                <a:gridCol w="1257300"/>
                <a:gridCol w="2592387"/>
                <a:gridCol w="1008063"/>
                <a:gridCol w="1439862"/>
              </a:tblGrid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Símbolo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Esquema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GDL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76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Helicoidal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Rotação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Prismática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Cilíndrica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 </a:t>
                      </a: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424" name="Group 99"/>
          <p:cNvGrpSpPr>
            <a:grpSpLocks/>
          </p:cNvGrpSpPr>
          <p:nvPr/>
        </p:nvGrpSpPr>
        <p:grpSpPr bwMode="auto">
          <a:xfrm>
            <a:off x="4140200" y="1976438"/>
            <a:ext cx="1697038" cy="731837"/>
            <a:chOff x="4528" y="2718"/>
            <a:chExt cx="2672" cy="1152"/>
          </a:xfrm>
        </p:grpSpPr>
        <p:sp>
          <p:nvSpPr>
            <p:cNvPr id="16457" name="Oval 100"/>
            <p:cNvSpPr>
              <a:spLocks noChangeArrowheads="1"/>
            </p:cNvSpPr>
            <p:nvPr/>
          </p:nvSpPr>
          <p:spPr bwMode="auto">
            <a:xfrm>
              <a:off x="5328" y="315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8" name="Oval 101"/>
            <p:cNvSpPr>
              <a:spLocks noChangeArrowheads="1"/>
            </p:cNvSpPr>
            <p:nvPr/>
          </p:nvSpPr>
          <p:spPr bwMode="auto">
            <a:xfrm>
              <a:off x="5060" y="325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33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9" name="Oval 102"/>
            <p:cNvSpPr>
              <a:spLocks noChangeArrowheads="1"/>
            </p:cNvSpPr>
            <p:nvPr/>
          </p:nvSpPr>
          <p:spPr bwMode="auto">
            <a:xfrm>
              <a:off x="4896" y="358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60" name="Oval 103"/>
            <p:cNvSpPr>
              <a:spLocks noChangeArrowheads="1"/>
            </p:cNvSpPr>
            <p:nvPr/>
          </p:nvSpPr>
          <p:spPr bwMode="auto">
            <a:xfrm flipH="1">
              <a:off x="5760" y="342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">
                <a:rot lat="20999997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61" name="Line 104"/>
            <p:cNvSpPr>
              <a:spLocks noChangeShapeType="1"/>
            </p:cNvSpPr>
            <p:nvPr/>
          </p:nvSpPr>
          <p:spPr bwMode="auto">
            <a:xfrm>
              <a:off x="5472" y="329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62" name="Line 105"/>
            <p:cNvSpPr>
              <a:spLocks noChangeShapeType="1"/>
            </p:cNvSpPr>
            <p:nvPr/>
          </p:nvSpPr>
          <p:spPr bwMode="auto">
            <a:xfrm>
              <a:off x="5472" y="3294"/>
              <a:ext cx="1008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63" name="Arc 106"/>
            <p:cNvSpPr>
              <a:spLocks/>
            </p:cNvSpPr>
            <p:nvPr/>
          </p:nvSpPr>
          <p:spPr bwMode="auto">
            <a:xfrm>
              <a:off x="5472" y="3288"/>
              <a:ext cx="1153" cy="498"/>
            </a:xfrm>
            <a:custGeom>
              <a:avLst/>
              <a:gdLst>
                <a:gd name="T0" fmla="*/ 1153 w 21600"/>
                <a:gd name="T1" fmla="*/ 0 h 12435"/>
                <a:gd name="T2" fmla="*/ 948 w 21600"/>
                <a:gd name="T3" fmla="*/ 498 h 12435"/>
                <a:gd name="T4" fmla="*/ 0 w 21600"/>
                <a:gd name="T5" fmla="*/ 6 h 124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2435" fill="none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</a:path>
                <a:path w="21600" h="12435" stroke="0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  <a:lnTo>
                    <a:pt x="0" y="150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64" name="Text Box 107"/>
            <p:cNvSpPr txBox="1">
              <a:spLocks noChangeArrowheads="1"/>
            </p:cNvSpPr>
            <p:nvPr/>
          </p:nvSpPr>
          <p:spPr bwMode="auto">
            <a:xfrm>
              <a:off x="6624" y="3294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endParaRPr lang="pt-BR"/>
            </a:p>
          </p:txBody>
        </p:sp>
        <p:sp>
          <p:nvSpPr>
            <p:cNvPr id="16465" name="Line 108"/>
            <p:cNvSpPr>
              <a:spLocks noChangeShapeType="1"/>
            </p:cNvSpPr>
            <p:nvPr/>
          </p:nvSpPr>
          <p:spPr bwMode="auto">
            <a:xfrm flipV="1">
              <a:off x="4752" y="2862"/>
              <a:ext cx="604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66" name="Text Box 109"/>
            <p:cNvSpPr txBox="1">
              <a:spLocks noChangeArrowheads="1"/>
            </p:cNvSpPr>
            <p:nvPr/>
          </p:nvSpPr>
          <p:spPr bwMode="auto">
            <a:xfrm>
              <a:off x="4608" y="2718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1200"/>
                <a:t>s</a:t>
              </a:r>
              <a:endParaRPr lang="pt-BR"/>
            </a:p>
          </p:txBody>
        </p:sp>
        <p:sp>
          <p:nvSpPr>
            <p:cNvPr id="16467" name="Oval 110"/>
            <p:cNvSpPr>
              <a:spLocks noChangeArrowheads="1"/>
            </p:cNvSpPr>
            <p:nvPr/>
          </p:nvSpPr>
          <p:spPr bwMode="auto">
            <a:xfrm>
              <a:off x="4528" y="358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16425" name="Group 111"/>
          <p:cNvGrpSpPr>
            <a:grpSpLocks/>
          </p:cNvGrpSpPr>
          <p:nvPr/>
        </p:nvGrpSpPr>
        <p:grpSpPr bwMode="auto">
          <a:xfrm>
            <a:off x="4140200" y="3324225"/>
            <a:ext cx="1689100" cy="392113"/>
            <a:chOff x="4684" y="4838"/>
            <a:chExt cx="2660" cy="616"/>
          </a:xfrm>
        </p:grpSpPr>
        <p:sp>
          <p:nvSpPr>
            <p:cNvPr id="16449" name="Oval 112"/>
            <p:cNvSpPr>
              <a:spLocks noChangeArrowheads="1"/>
            </p:cNvSpPr>
            <p:nvPr/>
          </p:nvSpPr>
          <p:spPr bwMode="auto">
            <a:xfrm>
              <a:off x="5204" y="483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33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0" name="Oval 113"/>
            <p:cNvSpPr>
              <a:spLocks noChangeArrowheads="1"/>
            </p:cNvSpPr>
            <p:nvPr/>
          </p:nvSpPr>
          <p:spPr bwMode="auto">
            <a:xfrm>
              <a:off x="5040" y="516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1" name="Oval 114"/>
            <p:cNvSpPr>
              <a:spLocks noChangeArrowheads="1"/>
            </p:cNvSpPr>
            <p:nvPr/>
          </p:nvSpPr>
          <p:spPr bwMode="auto">
            <a:xfrm flipH="1">
              <a:off x="5904" y="500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">
                <a:rot lat="20999997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2" name="Line 115"/>
            <p:cNvSpPr>
              <a:spLocks noChangeShapeType="1"/>
            </p:cNvSpPr>
            <p:nvPr/>
          </p:nvSpPr>
          <p:spPr bwMode="auto">
            <a:xfrm>
              <a:off x="5616" y="4878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53" name="Line 116"/>
            <p:cNvSpPr>
              <a:spLocks noChangeShapeType="1"/>
            </p:cNvSpPr>
            <p:nvPr/>
          </p:nvSpPr>
          <p:spPr bwMode="auto">
            <a:xfrm>
              <a:off x="5616" y="4878"/>
              <a:ext cx="1008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54" name="Arc 117"/>
            <p:cNvSpPr>
              <a:spLocks/>
            </p:cNvSpPr>
            <p:nvPr/>
          </p:nvSpPr>
          <p:spPr bwMode="auto">
            <a:xfrm>
              <a:off x="5616" y="4872"/>
              <a:ext cx="1153" cy="498"/>
            </a:xfrm>
            <a:custGeom>
              <a:avLst/>
              <a:gdLst>
                <a:gd name="T0" fmla="*/ 1153 w 21600"/>
                <a:gd name="T1" fmla="*/ 0 h 12435"/>
                <a:gd name="T2" fmla="*/ 948 w 21600"/>
                <a:gd name="T3" fmla="*/ 498 h 12435"/>
                <a:gd name="T4" fmla="*/ 0 w 21600"/>
                <a:gd name="T5" fmla="*/ 6 h 124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2435" fill="none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</a:path>
                <a:path w="21600" h="12435" stroke="0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  <a:lnTo>
                    <a:pt x="0" y="150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55" name="Text Box 118"/>
            <p:cNvSpPr txBox="1">
              <a:spLocks noChangeArrowheads="1"/>
            </p:cNvSpPr>
            <p:nvPr/>
          </p:nvSpPr>
          <p:spPr bwMode="auto">
            <a:xfrm>
              <a:off x="6768" y="4878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endParaRPr lang="pt-BR"/>
            </a:p>
          </p:txBody>
        </p:sp>
        <p:sp>
          <p:nvSpPr>
            <p:cNvPr id="16456" name="Oval 119"/>
            <p:cNvSpPr>
              <a:spLocks noChangeArrowheads="1"/>
            </p:cNvSpPr>
            <p:nvPr/>
          </p:nvSpPr>
          <p:spPr bwMode="auto">
            <a:xfrm>
              <a:off x="4684" y="516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16426" name="Group 136"/>
          <p:cNvGrpSpPr>
            <a:grpSpLocks/>
          </p:cNvGrpSpPr>
          <p:nvPr/>
        </p:nvGrpSpPr>
        <p:grpSpPr bwMode="auto">
          <a:xfrm>
            <a:off x="4427538" y="4164013"/>
            <a:ext cx="871537" cy="704850"/>
            <a:chOff x="4692" y="5886"/>
            <a:chExt cx="1372" cy="1108"/>
          </a:xfrm>
        </p:grpSpPr>
        <p:sp>
          <p:nvSpPr>
            <p:cNvPr id="16442" name="Rectangle 137"/>
            <p:cNvSpPr>
              <a:spLocks noChangeArrowheads="1"/>
            </p:cNvSpPr>
            <p:nvPr/>
          </p:nvSpPr>
          <p:spPr bwMode="auto">
            <a:xfrm>
              <a:off x="5396" y="6454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3" name="Rectangle 138"/>
            <p:cNvSpPr>
              <a:spLocks noChangeArrowheads="1"/>
            </p:cNvSpPr>
            <p:nvPr/>
          </p:nvSpPr>
          <p:spPr bwMode="auto">
            <a:xfrm>
              <a:off x="5204" y="654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4" name="Rectangle 139"/>
            <p:cNvSpPr>
              <a:spLocks noChangeArrowheads="1"/>
            </p:cNvSpPr>
            <p:nvPr/>
          </p:nvSpPr>
          <p:spPr bwMode="auto">
            <a:xfrm>
              <a:off x="5040" y="6850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5" name="Rectangle 140"/>
            <p:cNvSpPr>
              <a:spLocks noChangeArrowheads="1"/>
            </p:cNvSpPr>
            <p:nvPr/>
          </p:nvSpPr>
          <p:spPr bwMode="auto">
            <a:xfrm>
              <a:off x="4692" y="6850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6" name="Oval 141"/>
            <p:cNvSpPr>
              <a:spLocks noChangeArrowheads="1"/>
            </p:cNvSpPr>
            <p:nvPr/>
          </p:nvSpPr>
          <p:spPr bwMode="auto">
            <a:xfrm flipH="1">
              <a:off x="5920" y="670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">
                <a:rot lat="20999997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7" name="Line 142"/>
            <p:cNvSpPr>
              <a:spLocks noChangeShapeType="1"/>
            </p:cNvSpPr>
            <p:nvPr/>
          </p:nvSpPr>
          <p:spPr bwMode="auto">
            <a:xfrm flipV="1">
              <a:off x="4896" y="6030"/>
              <a:ext cx="604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48" name="Text Box 143"/>
            <p:cNvSpPr txBox="1">
              <a:spLocks noChangeArrowheads="1"/>
            </p:cNvSpPr>
            <p:nvPr/>
          </p:nvSpPr>
          <p:spPr bwMode="auto">
            <a:xfrm>
              <a:off x="4752" y="588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1200"/>
                <a:t>s</a:t>
              </a:r>
              <a:endParaRPr lang="pt-BR"/>
            </a:p>
          </p:txBody>
        </p:sp>
      </p:grpSp>
      <p:grpSp>
        <p:nvGrpSpPr>
          <p:cNvPr id="16427" name="Group 149"/>
          <p:cNvGrpSpPr>
            <a:grpSpLocks/>
          </p:cNvGrpSpPr>
          <p:nvPr/>
        </p:nvGrpSpPr>
        <p:grpSpPr bwMode="auto">
          <a:xfrm>
            <a:off x="4140200" y="5662613"/>
            <a:ext cx="1662113" cy="574675"/>
            <a:chOff x="4728" y="8006"/>
            <a:chExt cx="2616" cy="904"/>
          </a:xfrm>
        </p:grpSpPr>
        <p:sp>
          <p:nvSpPr>
            <p:cNvPr id="16432" name="Oval 150"/>
            <p:cNvSpPr>
              <a:spLocks noChangeArrowheads="1"/>
            </p:cNvSpPr>
            <p:nvPr/>
          </p:nvSpPr>
          <p:spPr bwMode="auto">
            <a:xfrm>
              <a:off x="4728" y="817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33" name="Oval 151"/>
            <p:cNvSpPr>
              <a:spLocks noChangeArrowheads="1"/>
            </p:cNvSpPr>
            <p:nvPr/>
          </p:nvSpPr>
          <p:spPr bwMode="auto">
            <a:xfrm>
              <a:off x="5472" y="819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34" name="Oval 152"/>
            <p:cNvSpPr>
              <a:spLocks noChangeArrowheads="1"/>
            </p:cNvSpPr>
            <p:nvPr/>
          </p:nvSpPr>
          <p:spPr bwMode="auto">
            <a:xfrm>
              <a:off x="5204" y="829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33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35" name="Oval 153"/>
            <p:cNvSpPr>
              <a:spLocks noChangeArrowheads="1"/>
            </p:cNvSpPr>
            <p:nvPr/>
          </p:nvSpPr>
          <p:spPr bwMode="auto">
            <a:xfrm>
              <a:off x="5040" y="862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36" name="Oval 154"/>
            <p:cNvSpPr>
              <a:spLocks noChangeArrowheads="1"/>
            </p:cNvSpPr>
            <p:nvPr/>
          </p:nvSpPr>
          <p:spPr bwMode="auto">
            <a:xfrm flipH="1">
              <a:off x="6044" y="814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">
                <a:rot lat="20999997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37" name="Arc 155"/>
            <p:cNvSpPr>
              <a:spLocks/>
            </p:cNvSpPr>
            <p:nvPr/>
          </p:nvSpPr>
          <p:spPr bwMode="auto">
            <a:xfrm>
              <a:off x="5636" y="8006"/>
              <a:ext cx="1153" cy="498"/>
            </a:xfrm>
            <a:custGeom>
              <a:avLst/>
              <a:gdLst>
                <a:gd name="T0" fmla="*/ 1153 w 21600"/>
                <a:gd name="T1" fmla="*/ 0 h 12435"/>
                <a:gd name="T2" fmla="*/ 948 w 21600"/>
                <a:gd name="T3" fmla="*/ 498 h 12435"/>
                <a:gd name="T4" fmla="*/ 0 w 21600"/>
                <a:gd name="T5" fmla="*/ 6 h 124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2435" fill="none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</a:path>
                <a:path w="21600" h="12435" stroke="0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  <a:lnTo>
                    <a:pt x="0" y="150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38" name="Text Box 156"/>
            <p:cNvSpPr txBox="1">
              <a:spLocks noChangeArrowheads="1"/>
            </p:cNvSpPr>
            <p:nvPr/>
          </p:nvSpPr>
          <p:spPr bwMode="auto">
            <a:xfrm>
              <a:off x="6768" y="804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endParaRPr lang="pt-BR"/>
            </a:p>
          </p:txBody>
        </p:sp>
        <p:sp>
          <p:nvSpPr>
            <p:cNvPr id="16439" name="Line 157"/>
            <p:cNvSpPr>
              <a:spLocks noChangeShapeType="1"/>
            </p:cNvSpPr>
            <p:nvPr/>
          </p:nvSpPr>
          <p:spPr bwMode="auto">
            <a:xfrm flipV="1">
              <a:off x="5288" y="8334"/>
              <a:ext cx="60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40" name="Line 158"/>
            <p:cNvSpPr>
              <a:spLocks noChangeShapeType="1"/>
            </p:cNvSpPr>
            <p:nvPr/>
          </p:nvSpPr>
          <p:spPr bwMode="auto">
            <a:xfrm>
              <a:off x="5756" y="801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41" name="Line 159"/>
            <p:cNvSpPr>
              <a:spLocks noChangeShapeType="1"/>
            </p:cNvSpPr>
            <p:nvPr/>
          </p:nvSpPr>
          <p:spPr bwMode="auto">
            <a:xfrm>
              <a:off x="5760" y="8006"/>
              <a:ext cx="1008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428" name="Rectangle 24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Juntas versus DOF</a:t>
            </a:r>
          </a:p>
        </p:txBody>
      </p:sp>
      <p:sp>
        <p:nvSpPr>
          <p:cNvPr id="16429" name="Text Box 245"/>
          <p:cNvSpPr txBox="1">
            <a:spLocks noChangeArrowheads="1"/>
          </p:cNvSpPr>
          <p:nvPr/>
        </p:nvSpPr>
        <p:spPr bwMode="auto">
          <a:xfrm>
            <a:off x="4716463" y="6092825"/>
            <a:ext cx="285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</a:p>
        </p:txBody>
      </p:sp>
      <p:sp>
        <p:nvSpPr>
          <p:cNvPr id="16430" name="Text Box 246"/>
          <p:cNvSpPr txBox="1">
            <a:spLocks noChangeArrowheads="1"/>
          </p:cNvSpPr>
          <p:nvPr/>
        </p:nvSpPr>
        <p:spPr bwMode="auto">
          <a:xfrm>
            <a:off x="4356100" y="4076700"/>
            <a:ext cx="285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</a:p>
        </p:txBody>
      </p:sp>
      <p:sp>
        <p:nvSpPr>
          <p:cNvPr id="16431" name="Text Box 247"/>
          <p:cNvSpPr txBox="1">
            <a:spLocks noChangeArrowheads="1"/>
          </p:cNvSpPr>
          <p:nvPr/>
        </p:nvSpPr>
        <p:spPr bwMode="auto">
          <a:xfrm>
            <a:off x="4273550" y="2046288"/>
            <a:ext cx="1016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143" name="Group 119"/>
          <p:cNvGraphicFramePr>
            <a:graphicFrameLocks noGrp="1"/>
          </p:cNvGraphicFramePr>
          <p:nvPr>
            <p:ph sz="half" idx="2"/>
          </p:nvPr>
        </p:nvGraphicFramePr>
        <p:xfrm>
          <a:off x="539750" y="1339850"/>
          <a:ext cx="8064500" cy="5184776"/>
        </p:xfrm>
        <a:graphic>
          <a:graphicData uri="http://schemas.openxmlformats.org/drawingml/2006/table">
            <a:tbl>
              <a:tblPr/>
              <a:tblGrid>
                <a:gridCol w="1766888"/>
                <a:gridCol w="1257300"/>
                <a:gridCol w="2592387"/>
                <a:gridCol w="1008063"/>
                <a:gridCol w="1439862"/>
              </a:tblGrid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Símbolo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Esquema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GDL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44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Universal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1</a:t>
                      </a: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 q</a:t>
                      </a: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</a:t>
                      </a: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</a:t>
                      </a: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Esférica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 y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2" name="Rectangle 8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Juntas versus DOF</a:t>
            </a:r>
          </a:p>
        </p:txBody>
      </p:sp>
      <p:grpSp>
        <p:nvGrpSpPr>
          <p:cNvPr id="17443" name="Group 81"/>
          <p:cNvGrpSpPr>
            <a:grpSpLocks/>
          </p:cNvGrpSpPr>
          <p:nvPr/>
        </p:nvGrpSpPr>
        <p:grpSpPr bwMode="auto">
          <a:xfrm>
            <a:off x="3924300" y="5589588"/>
            <a:ext cx="1933575" cy="517525"/>
            <a:chOff x="5020" y="13308"/>
            <a:chExt cx="3044" cy="814"/>
          </a:xfrm>
        </p:grpSpPr>
        <p:sp>
          <p:nvSpPr>
            <p:cNvPr id="17471" name="Oval 82"/>
            <p:cNvSpPr>
              <a:spLocks noChangeArrowheads="1"/>
            </p:cNvSpPr>
            <p:nvPr/>
          </p:nvSpPr>
          <p:spPr bwMode="auto">
            <a:xfrm>
              <a:off x="5824" y="13704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b"/>
            </a:scene3d>
            <a:sp3d extrusionH="6080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2" name="Oval 83"/>
            <p:cNvSpPr>
              <a:spLocks noChangeArrowheads="1"/>
            </p:cNvSpPr>
            <p:nvPr/>
          </p:nvSpPr>
          <p:spPr bwMode="auto">
            <a:xfrm>
              <a:off x="5312" y="13308"/>
              <a:ext cx="346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3" name="Oval 84"/>
            <p:cNvSpPr>
              <a:spLocks noChangeArrowheads="1"/>
            </p:cNvSpPr>
            <p:nvPr/>
          </p:nvSpPr>
          <p:spPr bwMode="auto">
            <a:xfrm>
              <a:off x="5328" y="13356"/>
              <a:ext cx="1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4" name="Oval 85"/>
            <p:cNvSpPr>
              <a:spLocks noChangeArrowheads="1"/>
            </p:cNvSpPr>
            <p:nvPr/>
          </p:nvSpPr>
          <p:spPr bwMode="auto">
            <a:xfrm>
              <a:off x="5020" y="13744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5" name="Line 86"/>
            <p:cNvSpPr>
              <a:spLocks noChangeShapeType="1"/>
            </p:cNvSpPr>
            <p:nvPr/>
          </p:nvSpPr>
          <p:spPr bwMode="auto">
            <a:xfrm flipH="1">
              <a:off x="6500" y="13868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76" name="Oval 87"/>
            <p:cNvSpPr>
              <a:spLocks noChangeArrowheads="1"/>
            </p:cNvSpPr>
            <p:nvPr/>
          </p:nvSpPr>
          <p:spPr bwMode="auto">
            <a:xfrm>
              <a:off x="6912" y="1368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7" name="Arc 88"/>
            <p:cNvSpPr>
              <a:spLocks/>
            </p:cNvSpPr>
            <p:nvPr/>
          </p:nvSpPr>
          <p:spPr bwMode="auto">
            <a:xfrm>
              <a:off x="6823" y="13537"/>
              <a:ext cx="524" cy="585"/>
            </a:xfrm>
            <a:custGeom>
              <a:avLst/>
              <a:gdLst>
                <a:gd name="T0" fmla="*/ 0 w 38893"/>
                <a:gd name="T1" fmla="*/ 117 h 43200"/>
                <a:gd name="T2" fmla="*/ 145 w 38893"/>
                <a:gd name="T3" fmla="*/ 571 h 43200"/>
                <a:gd name="T4" fmla="*/ 233 w 38893"/>
                <a:gd name="T5" fmla="*/ 29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893" h="43200" fill="none" extrusionOk="0">
                  <a:moveTo>
                    <a:pt x="0" y="8657"/>
                  </a:moveTo>
                  <a:cubicBezTo>
                    <a:pt x="4078" y="3208"/>
                    <a:pt x="10486" y="-1"/>
                    <a:pt x="17293" y="0"/>
                  </a:cubicBezTo>
                  <a:cubicBezTo>
                    <a:pt x="29222" y="0"/>
                    <a:pt x="38893" y="9670"/>
                    <a:pt x="38893" y="21600"/>
                  </a:cubicBezTo>
                  <a:cubicBezTo>
                    <a:pt x="38893" y="33529"/>
                    <a:pt x="29222" y="43200"/>
                    <a:pt x="17293" y="43200"/>
                  </a:cubicBezTo>
                  <a:cubicBezTo>
                    <a:pt x="15087" y="43200"/>
                    <a:pt x="12895" y="42862"/>
                    <a:pt x="10792" y="42198"/>
                  </a:cubicBezTo>
                </a:path>
                <a:path w="38893" h="43200" stroke="0" extrusionOk="0">
                  <a:moveTo>
                    <a:pt x="0" y="8657"/>
                  </a:moveTo>
                  <a:cubicBezTo>
                    <a:pt x="4078" y="3208"/>
                    <a:pt x="10486" y="-1"/>
                    <a:pt x="17293" y="0"/>
                  </a:cubicBezTo>
                  <a:cubicBezTo>
                    <a:pt x="29222" y="0"/>
                    <a:pt x="38893" y="9670"/>
                    <a:pt x="38893" y="21600"/>
                  </a:cubicBezTo>
                  <a:cubicBezTo>
                    <a:pt x="38893" y="33529"/>
                    <a:pt x="29222" y="43200"/>
                    <a:pt x="17293" y="43200"/>
                  </a:cubicBezTo>
                  <a:cubicBezTo>
                    <a:pt x="15087" y="43200"/>
                    <a:pt x="12895" y="42862"/>
                    <a:pt x="10792" y="42198"/>
                  </a:cubicBezTo>
                  <a:lnTo>
                    <a:pt x="17293" y="21600"/>
                  </a:lnTo>
                  <a:lnTo>
                    <a:pt x="0" y="865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78" name="Line 89"/>
            <p:cNvSpPr>
              <a:spLocks noChangeShapeType="1"/>
            </p:cNvSpPr>
            <p:nvPr/>
          </p:nvSpPr>
          <p:spPr bwMode="auto">
            <a:xfrm>
              <a:off x="7344" y="1382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44" name="Group 90"/>
          <p:cNvGrpSpPr>
            <a:grpSpLocks/>
          </p:cNvGrpSpPr>
          <p:nvPr/>
        </p:nvGrpSpPr>
        <p:grpSpPr bwMode="auto">
          <a:xfrm>
            <a:off x="3851275" y="3933825"/>
            <a:ext cx="1711325" cy="822325"/>
            <a:chOff x="4752" y="11340"/>
            <a:chExt cx="2696" cy="1296"/>
          </a:xfrm>
        </p:grpSpPr>
        <p:sp>
          <p:nvSpPr>
            <p:cNvPr id="17461" name="AutoShape 91"/>
            <p:cNvSpPr>
              <a:spLocks noChangeArrowheads="1"/>
            </p:cNvSpPr>
            <p:nvPr/>
          </p:nvSpPr>
          <p:spPr bwMode="auto">
            <a:xfrm>
              <a:off x="5472" y="12060"/>
              <a:ext cx="1728" cy="432"/>
            </a:xfrm>
            <a:prstGeom prst="parallelogram">
              <a:avLst>
                <a:gd name="adj" fmla="val 90741"/>
              </a:avLst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2" name="Oval 92"/>
            <p:cNvSpPr>
              <a:spLocks noChangeArrowheads="1"/>
            </p:cNvSpPr>
            <p:nvPr/>
          </p:nvSpPr>
          <p:spPr bwMode="auto">
            <a:xfrm>
              <a:off x="7304" y="12164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Lef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3" name="AutoShape 93"/>
            <p:cNvSpPr>
              <a:spLocks noChangeArrowheads="1"/>
            </p:cNvSpPr>
            <p:nvPr/>
          </p:nvSpPr>
          <p:spPr bwMode="auto">
            <a:xfrm rot="1006351">
              <a:off x="6094" y="12046"/>
              <a:ext cx="359" cy="249"/>
            </a:xfrm>
            <a:prstGeom prst="parallelogram">
              <a:avLst>
                <a:gd name="adj" fmla="val 40163"/>
              </a:avLst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49200" prstMaterial="legacyMetal">
              <a:bevelT w="13500" h="13500" prst="angle"/>
              <a:bevelB w="13500" h="13500" prst="angle"/>
              <a:extrusionClr>
                <a:srgbClr val="333333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4" name="Oval 94"/>
            <p:cNvSpPr>
              <a:spLocks noChangeArrowheads="1"/>
            </p:cNvSpPr>
            <p:nvPr/>
          </p:nvSpPr>
          <p:spPr bwMode="auto">
            <a:xfrm>
              <a:off x="6212" y="1169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5" name="Oval 95"/>
            <p:cNvSpPr>
              <a:spLocks noChangeArrowheads="1"/>
            </p:cNvSpPr>
            <p:nvPr/>
          </p:nvSpPr>
          <p:spPr bwMode="auto">
            <a:xfrm>
              <a:off x="6484" y="1142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6" name="Line 96"/>
            <p:cNvSpPr>
              <a:spLocks noChangeShapeType="1"/>
            </p:cNvSpPr>
            <p:nvPr/>
          </p:nvSpPr>
          <p:spPr bwMode="auto">
            <a:xfrm>
              <a:off x="5616" y="1263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67" name="Line 97"/>
            <p:cNvSpPr>
              <a:spLocks noChangeShapeType="1"/>
            </p:cNvSpPr>
            <p:nvPr/>
          </p:nvSpPr>
          <p:spPr bwMode="auto">
            <a:xfrm flipH="1">
              <a:off x="5184" y="11916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68" name="Text Box 98"/>
            <p:cNvSpPr txBox="1">
              <a:spLocks noChangeArrowheads="1"/>
            </p:cNvSpPr>
            <p:nvPr/>
          </p:nvSpPr>
          <p:spPr bwMode="auto">
            <a:xfrm>
              <a:off x="4752" y="11772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1200"/>
                <a:t>s</a:t>
              </a:r>
              <a:r>
                <a:rPr lang="pt-BR" sz="1200" baseline="-25000"/>
                <a:t>1</a:t>
              </a:r>
              <a:endParaRPr lang="pt-BR"/>
            </a:p>
          </p:txBody>
        </p:sp>
        <p:sp>
          <p:nvSpPr>
            <p:cNvPr id="17469" name="Arc 99"/>
            <p:cNvSpPr>
              <a:spLocks/>
            </p:cNvSpPr>
            <p:nvPr/>
          </p:nvSpPr>
          <p:spPr bwMode="auto">
            <a:xfrm flipV="1">
              <a:off x="6000" y="11772"/>
              <a:ext cx="576" cy="198"/>
            </a:xfrm>
            <a:custGeom>
              <a:avLst/>
              <a:gdLst>
                <a:gd name="T0" fmla="*/ 5 w 43200"/>
                <a:gd name="T1" fmla="*/ 198 h 25641"/>
                <a:gd name="T2" fmla="*/ 576 w 43200"/>
                <a:gd name="T3" fmla="*/ 167 h 25641"/>
                <a:gd name="T4" fmla="*/ 288 w 43200"/>
                <a:gd name="T5" fmla="*/ 167 h 256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5641" fill="none" extrusionOk="0">
                  <a:moveTo>
                    <a:pt x="381" y="25640"/>
                  </a:moveTo>
                  <a:cubicBezTo>
                    <a:pt x="127" y="24308"/>
                    <a:pt x="0" y="229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5641" stroke="0" extrusionOk="0">
                  <a:moveTo>
                    <a:pt x="381" y="25640"/>
                  </a:moveTo>
                  <a:cubicBezTo>
                    <a:pt x="127" y="24308"/>
                    <a:pt x="0" y="229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81" y="256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70" name="Text Box 100"/>
            <p:cNvSpPr txBox="1">
              <a:spLocks noChangeArrowheads="1"/>
            </p:cNvSpPr>
            <p:nvPr/>
          </p:nvSpPr>
          <p:spPr bwMode="auto">
            <a:xfrm>
              <a:off x="5472" y="11340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endParaRPr lang="pt-BR"/>
            </a:p>
          </p:txBody>
        </p:sp>
      </p:grpSp>
      <p:grpSp>
        <p:nvGrpSpPr>
          <p:cNvPr id="17445" name="Group 101"/>
          <p:cNvGrpSpPr>
            <a:grpSpLocks/>
          </p:cNvGrpSpPr>
          <p:nvPr/>
        </p:nvGrpSpPr>
        <p:grpSpPr bwMode="auto">
          <a:xfrm>
            <a:off x="3924300" y="2224088"/>
            <a:ext cx="1757363" cy="1204912"/>
            <a:chOff x="4608" y="9198"/>
            <a:chExt cx="2768" cy="1896"/>
          </a:xfrm>
        </p:grpSpPr>
        <p:sp>
          <p:nvSpPr>
            <p:cNvPr id="17450" name="Oval 102"/>
            <p:cNvSpPr>
              <a:spLocks noChangeArrowheads="1"/>
            </p:cNvSpPr>
            <p:nvPr/>
          </p:nvSpPr>
          <p:spPr bwMode="auto">
            <a:xfrm>
              <a:off x="5760" y="1026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51" name="Oval 103"/>
            <p:cNvSpPr>
              <a:spLocks noChangeArrowheads="1"/>
            </p:cNvSpPr>
            <p:nvPr/>
          </p:nvSpPr>
          <p:spPr bwMode="auto">
            <a:xfrm>
              <a:off x="6020" y="960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1160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52" name="Arc 104"/>
            <p:cNvSpPr>
              <a:spLocks/>
            </p:cNvSpPr>
            <p:nvPr/>
          </p:nvSpPr>
          <p:spPr bwMode="auto">
            <a:xfrm flipH="1">
              <a:off x="5472" y="9646"/>
              <a:ext cx="629" cy="1008"/>
            </a:xfrm>
            <a:custGeom>
              <a:avLst/>
              <a:gdLst>
                <a:gd name="T0" fmla="*/ 53 w 23576"/>
                <a:gd name="T1" fmla="*/ 0 h 43200"/>
                <a:gd name="T2" fmla="*/ 0 w 23576"/>
                <a:gd name="T3" fmla="*/ 1006 h 43200"/>
                <a:gd name="T4" fmla="*/ 53 w 23576"/>
                <a:gd name="T5" fmla="*/ 50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576" h="43200" fill="none" extrusionOk="0">
                  <a:moveTo>
                    <a:pt x="1976" y="0"/>
                  </a:moveTo>
                  <a:cubicBezTo>
                    <a:pt x="13905" y="0"/>
                    <a:pt x="23576" y="9670"/>
                    <a:pt x="23576" y="21600"/>
                  </a:cubicBezTo>
                  <a:cubicBezTo>
                    <a:pt x="23576" y="33529"/>
                    <a:pt x="13905" y="43200"/>
                    <a:pt x="1976" y="43200"/>
                  </a:cubicBezTo>
                  <a:cubicBezTo>
                    <a:pt x="1316" y="43200"/>
                    <a:pt x="656" y="43169"/>
                    <a:pt x="-1" y="43109"/>
                  </a:cubicBezTo>
                </a:path>
                <a:path w="23576" h="43200" stroke="0" extrusionOk="0">
                  <a:moveTo>
                    <a:pt x="1976" y="0"/>
                  </a:moveTo>
                  <a:cubicBezTo>
                    <a:pt x="13905" y="0"/>
                    <a:pt x="23576" y="9670"/>
                    <a:pt x="23576" y="21600"/>
                  </a:cubicBezTo>
                  <a:cubicBezTo>
                    <a:pt x="23576" y="33529"/>
                    <a:pt x="13905" y="43200"/>
                    <a:pt x="1976" y="43200"/>
                  </a:cubicBezTo>
                  <a:cubicBezTo>
                    <a:pt x="1316" y="43200"/>
                    <a:pt x="656" y="43169"/>
                    <a:pt x="-1" y="43109"/>
                  </a:cubicBezTo>
                  <a:lnTo>
                    <a:pt x="1976" y="21600"/>
                  </a:lnTo>
                  <a:lnTo>
                    <a:pt x="1976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53" name="Arc 105"/>
            <p:cNvSpPr>
              <a:spLocks/>
            </p:cNvSpPr>
            <p:nvPr/>
          </p:nvSpPr>
          <p:spPr bwMode="auto">
            <a:xfrm>
              <a:off x="5840" y="9830"/>
              <a:ext cx="897" cy="561"/>
            </a:xfrm>
            <a:custGeom>
              <a:avLst/>
              <a:gdLst>
                <a:gd name="T0" fmla="*/ 504 w 33650"/>
                <a:gd name="T1" fmla="*/ 0 h 42078"/>
                <a:gd name="T2" fmla="*/ 0 w 33650"/>
                <a:gd name="T3" fmla="*/ 512 h 42078"/>
                <a:gd name="T4" fmla="*/ 321 w 33650"/>
                <a:gd name="T5" fmla="*/ 273 h 420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50" h="42078" fill="none" extrusionOk="0">
                  <a:moveTo>
                    <a:pt x="18921" y="-1"/>
                  </a:moveTo>
                  <a:cubicBezTo>
                    <a:pt x="27720" y="2952"/>
                    <a:pt x="33650" y="11196"/>
                    <a:pt x="33650" y="20478"/>
                  </a:cubicBezTo>
                  <a:cubicBezTo>
                    <a:pt x="33650" y="32407"/>
                    <a:pt x="23979" y="42078"/>
                    <a:pt x="12050" y="42078"/>
                  </a:cubicBezTo>
                  <a:cubicBezTo>
                    <a:pt x="7757" y="42078"/>
                    <a:pt x="3562" y="40799"/>
                    <a:pt x="-1" y="38404"/>
                  </a:cubicBezTo>
                </a:path>
                <a:path w="33650" h="42078" stroke="0" extrusionOk="0">
                  <a:moveTo>
                    <a:pt x="18921" y="-1"/>
                  </a:moveTo>
                  <a:cubicBezTo>
                    <a:pt x="27720" y="2952"/>
                    <a:pt x="33650" y="11196"/>
                    <a:pt x="33650" y="20478"/>
                  </a:cubicBezTo>
                  <a:cubicBezTo>
                    <a:pt x="33650" y="32407"/>
                    <a:pt x="23979" y="42078"/>
                    <a:pt x="12050" y="42078"/>
                  </a:cubicBezTo>
                  <a:cubicBezTo>
                    <a:pt x="7757" y="42078"/>
                    <a:pt x="3562" y="40799"/>
                    <a:pt x="-1" y="38404"/>
                  </a:cubicBezTo>
                  <a:lnTo>
                    <a:pt x="12050" y="20478"/>
                  </a:lnTo>
                  <a:lnTo>
                    <a:pt x="18921" y="-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54" name="Oval 106"/>
            <p:cNvSpPr>
              <a:spLocks noChangeArrowheads="1"/>
            </p:cNvSpPr>
            <p:nvPr/>
          </p:nvSpPr>
          <p:spPr bwMode="auto">
            <a:xfrm>
              <a:off x="5000" y="10098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55" name="Oval 107"/>
            <p:cNvSpPr>
              <a:spLocks noChangeArrowheads="1"/>
            </p:cNvSpPr>
            <p:nvPr/>
          </p:nvSpPr>
          <p:spPr bwMode="auto">
            <a:xfrm>
              <a:off x="7232" y="1036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Left">
                <a:rot lat="0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56" name="Line 108"/>
            <p:cNvSpPr>
              <a:spLocks noChangeShapeType="1"/>
            </p:cNvSpPr>
            <p:nvPr/>
          </p:nvSpPr>
          <p:spPr bwMode="auto">
            <a:xfrm>
              <a:off x="6088" y="9318"/>
              <a:ext cx="0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57" name="Line 109"/>
            <p:cNvSpPr>
              <a:spLocks noChangeShapeType="1"/>
            </p:cNvSpPr>
            <p:nvPr/>
          </p:nvSpPr>
          <p:spPr bwMode="auto">
            <a:xfrm flipV="1">
              <a:off x="5328" y="9402"/>
              <a:ext cx="14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58" name="Arc 110"/>
            <p:cNvSpPr>
              <a:spLocks/>
            </p:cNvSpPr>
            <p:nvPr/>
          </p:nvSpPr>
          <p:spPr bwMode="auto">
            <a:xfrm>
              <a:off x="5184" y="10638"/>
              <a:ext cx="433" cy="289"/>
            </a:xfrm>
            <a:custGeom>
              <a:avLst/>
              <a:gdLst>
                <a:gd name="T0" fmla="*/ 52 w 24533"/>
                <a:gd name="T1" fmla="*/ 0 h 43200"/>
                <a:gd name="T2" fmla="*/ 0 w 24533"/>
                <a:gd name="T3" fmla="*/ 288 h 43200"/>
                <a:gd name="T4" fmla="*/ 52 w 24533"/>
                <a:gd name="T5" fmla="*/ 145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33" h="43200" fill="none" extrusionOk="0">
                  <a:moveTo>
                    <a:pt x="2933" y="0"/>
                  </a:moveTo>
                  <a:cubicBezTo>
                    <a:pt x="14862" y="0"/>
                    <a:pt x="24533" y="9670"/>
                    <a:pt x="24533" y="21600"/>
                  </a:cubicBezTo>
                  <a:cubicBezTo>
                    <a:pt x="24533" y="33529"/>
                    <a:pt x="14862" y="43200"/>
                    <a:pt x="2933" y="43200"/>
                  </a:cubicBezTo>
                  <a:cubicBezTo>
                    <a:pt x="1951" y="43200"/>
                    <a:pt x="971" y="43133"/>
                    <a:pt x="0" y="42999"/>
                  </a:cubicBezTo>
                </a:path>
                <a:path w="24533" h="43200" stroke="0" extrusionOk="0">
                  <a:moveTo>
                    <a:pt x="2933" y="0"/>
                  </a:moveTo>
                  <a:cubicBezTo>
                    <a:pt x="14862" y="0"/>
                    <a:pt x="24533" y="9670"/>
                    <a:pt x="24533" y="21600"/>
                  </a:cubicBezTo>
                  <a:cubicBezTo>
                    <a:pt x="24533" y="33529"/>
                    <a:pt x="14862" y="43200"/>
                    <a:pt x="2933" y="43200"/>
                  </a:cubicBezTo>
                  <a:cubicBezTo>
                    <a:pt x="1951" y="43200"/>
                    <a:pt x="971" y="43133"/>
                    <a:pt x="0" y="42999"/>
                  </a:cubicBezTo>
                  <a:lnTo>
                    <a:pt x="2933" y="21600"/>
                  </a:lnTo>
                  <a:lnTo>
                    <a:pt x="29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59" name="Arc 111"/>
            <p:cNvSpPr>
              <a:spLocks/>
            </p:cNvSpPr>
            <p:nvPr/>
          </p:nvSpPr>
          <p:spPr bwMode="auto">
            <a:xfrm>
              <a:off x="5904" y="9198"/>
              <a:ext cx="433" cy="289"/>
            </a:xfrm>
            <a:custGeom>
              <a:avLst/>
              <a:gdLst>
                <a:gd name="T0" fmla="*/ 52 w 24533"/>
                <a:gd name="T1" fmla="*/ 0 h 43200"/>
                <a:gd name="T2" fmla="*/ 0 w 24533"/>
                <a:gd name="T3" fmla="*/ 288 h 43200"/>
                <a:gd name="T4" fmla="*/ 52 w 24533"/>
                <a:gd name="T5" fmla="*/ 145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33" h="43200" fill="none" extrusionOk="0">
                  <a:moveTo>
                    <a:pt x="2933" y="0"/>
                  </a:moveTo>
                  <a:cubicBezTo>
                    <a:pt x="14862" y="0"/>
                    <a:pt x="24533" y="9670"/>
                    <a:pt x="24533" y="21600"/>
                  </a:cubicBezTo>
                  <a:cubicBezTo>
                    <a:pt x="24533" y="33529"/>
                    <a:pt x="14862" y="43200"/>
                    <a:pt x="2933" y="43200"/>
                  </a:cubicBezTo>
                  <a:cubicBezTo>
                    <a:pt x="1951" y="43200"/>
                    <a:pt x="971" y="43133"/>
                    <a:pt x="0" y="42999"/>
                  </a:cubicBezTo>
                </a:path>
                <a:path w="24533" h="43200" stroke="0" extrusionOk="0">
                  <a:moveTo>
                    <a:pt x="2933" y="0"/>
                  </a:moveTo>
                  <a:cubicBezTo>
                    <a:pt x="14862" y="0"/>
                    <a:pt x="24533" y="9670"/>
                    <a:pt x="24533" y="21600"/>
                  </a:cubicBezTo>
                  <a:cubicBezTo>
                    <a:pt x="24533" y="33529"/>
                    <a:pt x="14862" y="43200"/>
                    <a:pt x="2933" y="43200"/>
                  </a:cubicBezTo>
                  <a:cubicBezTo>
                    <a:pt x="1951" y="43200"/>
                    <a:pt x="971" y="43133"/>
                    <a:pt x="0" y="42999"/>
                  </a:cubicBezTo>
                  <a:lnTo>
                    <a:pt x="2933" y="21600"/>
                  </a:lnTo>
                  <a:lnTo>
                    <a:pt x="29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60" name="Text Box 112"/>
            <p:cNvSpPr txBox="1">
              <a:spLocks noChangeArrowheads="1"/>
            </p:cNvSpPr>
            <p:nvPr/>
          </p:nvSpPr>
          <p:spPr bwMode="auto">
            <a:xfrm>
              <a:off x="4608" y="10518"/>
              <a:ext cx="72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r>
                <a:rPr lang="pt-BR" baseline="-25000">
                  <a:latin typeface="Symbol" panose="05050102010706020507" pitchFamily="18" charset="2"/>
                </a:rPr>
                <a:t>2</a:t>
              </a:r>
              <a:endParaRPr lang="pt-BR"/>
            </a:p>
          </p:txBody>
        </p:sp>
      </p:grpSp>
      <p:sp>
        <p:nvSpPr>
          <p:cNvPr id="17446" name="Text Box 120"/>
          <p:cNvSpPr txBox="1">
            <a:spLocks noChangeArrowheads="1"/>
          </p:cNvSpPr>
          <p:nvPr/>
        </p:nvSpPr>
        <p:spPr bwMode="auto">
          <a:xfrm>
            <a:off x="3851275" y="4149725"/>
            <a:ext cx="36353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  <a:r>
              <a:rPr lang="pt-BR" sz="1600" baseline="-25000"/>
              <a:t>1</a:t>
            </a:r>
          </a:p>
        </p:txBody>
      </p:sp>
      <p:sp>
        <p:nvSpPr>
          <p:cNvPr id="17447" name="Text Box 121"/>
          <p:cNvSpPr txBox="1">
            <a:spLocks noChangeArrowheads="1"/>
          </p:cNvSpPr>
          <p:nvPr/>
        </p:nvSpPr>
        <p:spPr bwMode="auto">
          <a:xfrm>
            <a:off x="4427538" y="4868863"/>
            <a:ext cx="363537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  <a:r>
              <a:rPr lang="pt-BR" sz="1600" baseline="-25000"/>
              <a:t>2</a:t>
            </a:r>
          </a:p>
        </p:txBody>
      </p:sp>
      <p:sp>
        <p:nvSpPr>
          <p:cNvPr id="17448" name="Text Box 122"/>
          <p:cNvSpPr txBox="1">
            <a:spLocks noChangeArrowheads="1"/>
          </p:cNvSpPr>
          <p:nvPr/>
        </p:nvSpPr>
        <p:spPr bwMode="auto">
          <a:xfrm>
            <a:off x="3924300" y="3141663"/>
            <a:ext cx="3683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>
                <a:latin typeface="Symbol" panose="05050102010706020507" pitchFamily="18" charset="2"/>
              </a:rPr>
              <a:t>q</a:t>
            </a:r>
            <a:r>
              <a:rPr lang="pt-BR" sz="1600" baseline="-25000"/>
              <a:t>2</a:t>
            </a:r>
          </a:p>
        </p:txBody>
      </p:sp>
      <p:sp>
        <p:nvSpPr>
          <p:cNvPr id="17449" name="Text Box 123"/>
          <p:cNvSpPr txBox="1">
            <a:spLocks noChangeArrowheads="1"/>
          </p:cNvSpPr>
          <p:nvPr/>
        </p:nvSpPr>
        <p:spPr bwMode="auto">
          <a:xfrm>
            <a:off x="4284663" y="2205038"/>
            <a:ext cx="3683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>
                <a:latin typeface="Symbol" panose="05050102010706020507" pitchFamily="18" charset="2"/>
              </a:rPr>
              <a:t>q</a:t>
            </a:r>
            <a:r>
              <a:rPr lang="pt-BR" sz="16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69" descr="Cam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5411788"/>
            <a:ext cx="9525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13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Juntas versus DOF</a:t>
            </a:r>
          </a:p>
        </p:txBody>
      </p:sp>
      <p:graphicFrame>
        <p:nvGraphicFramePr>
          <p:cNvPr id="128185" name="Group 185"/>
          <p:cNvGraphicFramePr>
            <a:graphicFrameLocks noGrp="1"/>
          </p:cNvGraphicFramePr>
          <p:nvPr>
            <p:ph sz="half" idx="2"/>
          </p:nvPr>
        </p:nvGraphicFramePr>
        <p:xfrm>
          <a:off x="395288" y="1268413"/>
          <a:ext cx="8424862" cy="5245236"/>
        </p:xfrm>
        <a:graphic>
          <a:graphicData uri="http://schemas.openxmlformats.org/drawingml/2006/table">
            <a:tbl>
              <a:tblPr/>
              <a:tblGrid>
                <a:gridCol w="2032000"/>
                <a:gridCol w="1208087"/>
                <a:gridCol w="2520950"/>
                <a:gridCol w="863600"/>
                <a:gridCol w="1800225"/>
              </a:tblGrid>
              <a:tr h="7634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Símbolo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Esquema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GDL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b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449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Contato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Rotação SEM Escorrega-mento</a:t>
                      </a:r>
                      <a:endParaRPr kumimoji="0" lang="pt-B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1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Engrenagem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Eng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Rotação com  Escorrega-mento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9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Came - Seguidor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Translação com Escorrega-mento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8" name="Rectangle 172"/>
          <p:cNvSpPr>
            <a:spLocks noChangeArrowheads="1"/>
          </p:cNvSpPr>
          <p:nvPr/>
        </p:nvSpPr>
        <p:spPr bwMode="auto">
          <a:xfrm>
            <a:off x="4375150" y="5445125"/>
            <a:ext cx="431800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8469" name="Picture 177" descr="CACTUJ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276475"/>
            <a:ext cx="142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187" descr="bevelg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789363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ChangeArrowheads="1"/>
          </p:cNvSpPr>
          <p:nvPr/>
        </p:nvSpPr>
        <p:spPr bwMode="auto">
          <a:xfrm>
            <a:off x="1255713" y="2617788"/>
            <a:ext cx="4752975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4781550"/>
          </a:xfrm>
        </p:spPr>
        <p:txBody>
          <a:bodyPr/>
          <a:lstStyle/>
          <a:p>
            <a:pPr eaLnBrk="1" hangingPunct="1"/>
            <a:r>
              <a:rPr lang="pt-BR" sz="2800" smtClean="0"/>
              <a:t>Critério de Kutzbach</a:t>
            </a:r>
          </a:p>
          <a:p>
            <a:pPr eaLnBrk="1" hangingPunct="1"/>
            <a:endParaRPr lang="pt-BR" sz="2800" smtClean="0"/>
          </a:p>
          <a:p>
            <a:pPr eaLnBrk="1" hangingPunct="1">
              <a:buFontTx/>
              <a:buNone/>
            </a:pPr>
            <a:r>
              <a:rPr lang="pt-BR" sz="2800" smtClean="0"/>
              <a:t>		</a:t>
            </a:r>
            <a:r>
              <a:rPr lang="pt-BR" smtClean="0"/>
              <a:t>N = 3.(B-1) – 2.n</a:t>
            </a:r>
            <a:r>
              <a:rPr lang="pt-BR" baseline="-25000" smtClean="0"/>
              <a:t>J1</a:t>
            </a:r>
            <a:r>
              <a:rPr lang="pt-BR" smtClean="0"/>
              <a:t> – n</a:t>
            </a:r>
            <a:r>
              <a:rPr lang="pt-BR" baseline="-25000" smtClean="0"/>
              <a:t>J2</a:t>
            </a:r>
          </a:p>
          <a:p>
            <a:pPr eaLnBrk="1" hangingPunct="1"/>
            <a:endParaRPr lang="pt-BR" sz="3600" baseline="-25000" smtClean="0"/>
          </a:p>
          <a:p>
            <a:pPr eaLnBrk="1" hangingPunct="1"/>
            <a:r>
              <a:rPr lang="pt-BR" sz="2800" smtClean="0"/>
              <a:t>Onde:</a:t>
            </a:r>
          </a:p>
          <a:p>
            <a:pPr eaLnBrk="1" hangingPunct="1">
              <a:buFontTx/>
              <a:buNone/>
            </a:pPr>
            <a:r>
              <a:rPr lang="pt-BR" sz="2800" smtClean="0"/>
              <a:t>	N: Número de GDLs</a:t>
            </a:r>
          </a:p>
          <a:p>
            <a:pPr eaLnBrk="1" hangingPunct="1">
              <a:buFontTx/>
              <a:buNone/>
            </a:pPr>
            <a:r>
              <a:rPr lang="pt-BR" sz="2800" smtClean="0"/>
              <a:t>	B</a:t>
            </a:r>
            <a:r>
              <a:rPr lang="pt-BR" smtClean="0"/>
              <a:t>:</a:t>
            </a:r>
            <a:r>
              <a:rPr lang="pt-BR" baseline="-25000" smtClean="0"/>
              <a:t> </a:t>
            </a:r>
            <a:r>
              <a:rPr lang="pt-BR" sz="2800" smtClean="0"/>
              <a:t>Número de Total de Corpos (incluindo o solo)</a:t>
            </a:r>
          </a:p>
          <a:p>
            <a:pPr eaLnBrk="1" hangingPunct="1">
              <a:buFontTx/>
              <a:buNone/>
            </a:pPr>
            <a:r>
              <a:rPr lang="pt-BR" sz="2800" smtClean="0"/>
              <a:t>	n</a:t>
            </a:r>
            <a:r>
              <a:rPr lang="pt-BR" baseline="-25000" smtClean="0"/>
              <a:t>J1</a:t>
            </a:r>
            <a:r>
              <a:rPr lang="pt-BR" sz="2800" smtClean="0"/>
              <a:t>: Número de Juntas com 1 GDL</a:t>
            </a:r>
          </a:p>
          <a:p>
            <a:pPr eaLnBrk="1" hangingPunct="1">
              <a:buFontTx/>
              <a:buNone/>
            </a:pPr>
            <a:r>
              <a:rPr lang="pt-BR" sz="2800" smtClean="0"/>
              <a:t>	n</a:t>
            </a:r>
            <a:r>
              <a:rPr lang="pt-BR" baseline="-25000" smtClean="0"/>
              <a:t>J2</a:t>
            </a:r>
            <a:r>
              <a:rPr lang="pt-BR" sz="2800" smtClean="0"/>
              <a:t>: Número de Juntas com 2 GDLs</a:t>
            </a: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4140200" y="5157788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8172450" y="5300663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6621463" y="5157788"/>
            <a:ext cx="5762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331913" y="2617788"/>
            <a:ext cx="4679950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Critério de </a:t>
            </a:r>
            <a:r>
              <a:rPr lang="pt-BR" sz="2800" dirty="0" err="1" smtClean="0"/>
              <a:t>Kutzbach</a:t>
            </a:r>
            <a:endParaRPr lang="pt-BR" sz="2800" dirty="0" smtClean="0"/>
          </a:p>
          <a:p>
            <a:pPr eaLnBrk="1" hangingPunct="1"/>
            <a:endParaRPr lang="pt-BR" sz="2800" dirty="0" smtClean="0"/>
          </a:p>
          <a:p>
            <a:pPr eaLnBrk="1" hangingPunct="1">
              <a:buFontTx/>
              <a:buNone/>
            </a:pPr>
            <a:r>
              <a:rPr lang="pt-BR" sz="2800" dirty="0" smtClean="0"/>
              <a:t>		 </a:t>
            </a:r>
            <a:r>
              <a:rPr lang="pt-BR" dirty="0" smtClean="0"/>
              <a:t>N = 3.(B-1) – 2.n</a:t>
            </a:r>
            <a:r>
              <a:rPr lang="pt-BR" baseline="-25000" dirty="0" smtClean="0"/>
              <a:t>J1</a:t>
            </a:r>
            <a:r>
              <a:rPr lang="pt-BR" dirty="0" smtClean="0"/>
              <a:t> – n</a:t>
            </a:r>
            <a:r>
              <a:rPr lang="pt-BR" baseline="-25000" dirty="0" smtClean="0"/>
              <a:t>J2</a:t>
            </a:r>
          </a:p>
          <a:p>
            <a:pPr eaLnBrk="1" hangingPunct="1"/>
            <a:endParaRPr lang="pt-BR" sz="3600" baseline="-25000" dirty="0" smtClean="0"/>
          </a:p>
          <a:p>
            <a:pPr eaLnBrk="1" hangingPunct="1"/>
            <a:r>
              <a:rPr lang="pt-BR" sz="2800" dirty="0" smtClean="0"/>
              <a:t>Se:</a:t>
            </a:r>
          </a:p>
          <a:p>
            <a:pPr eaLnBrk="1" hangingPunct="1">
              <a:buFontTx/>
              <a:buNone/>
            </a:pPr>
            <a:r>
              <a:rPr lang="pt-BR" sz="2800" dirty="0" smtClean="0"/>
              <a:t>	N = 0 :  Sistema Estático</a:t>
            </a:r>
          </a:p>
          <a:p>
            <a:pPr eaLnBrk="1" hangingPunct="1">
              <a:buFontTx/>
              <a:buNone/>
            </a:pPr>
            <a:r>
              <a:rPr lang="pt-BR" sz="2800" dirty="0" smtClean="0"/>
              <a:t>	N &gt; 0 :  Sistema com “N” graus de liberdade</a:t>
            </a:r>
          </a:p>
          <a:p>
            <a:pPr eaLnBrk="1" hangingPunct="1">
              <a:buFontTx/>
              <a:buNone/>
            </a:pPr>
            <a:r>
              <a:rPr lang="pt-BR" sz="2800" dirty="0" smtClean="0"/>
              <a:t>	N &lt; 0 :  Sistema Hiperestático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8172450" y="5300663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6621463" y="5157788"/>
            <a:ext cx="5762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3"/>
          <p:cNvSpPr>
            <a:spLocks noChangeArrowheads="1"/>
          </p:cNvSpPr>
          <p:nvPr/>
        </p:nvSpPr>
        <p:spPr bwMode="auto">
          <a:xfrm>
            <a:off x="5594350" y="5453063"/>
            <a:ext cx="1225550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07" name="Rectangle 22"/>
          <p:cNvSpPr>
            <a:spLocks noChangeArrowheads="1"/>
          </p:cNvSpPr>
          <p:nvPr/>
        </p:nvSpPr>
        <p:spPr bwMode="auto">
          <a:xfrm>
            <a:off x="5541963" y="3054350"/>
            <a:ext cx="1223962" cy="576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08" name="AutoShape 18"/>
          <p:cNvSpPr>
            <a:spLocks noChangeArrowheads="1"/>
          </p:cNvSpPr>
          <p:nvPr/>
        </p:nvSpPr>
        <p:spPr bwMode="auto">
          <a:xfrm>
            <a:off x="7778750" y="3644900"/>
            <a:ext cx="504825" cy="1008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09" name="AutoShape 11"/>
          <p:cNvSpPr>
            <a:spLocks noChangeArrowheads="1"/>
          </p:cNvSpPr>
          <p:nvPr/>
        </p:nvSpPr>
        <p:spPr bwMode="auto">
          <a:xfrm>
            <a:off x="7773988" y="1462088"/>
            <a:ext cx="504825" cy="10080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- Exemplos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Pêndulo Simples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80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800" smtClean="0"/>
              <a:t>	</a:t>
            </a:r>
            <a:r>
              <a:rPr lang="pt-BR" smtClean="0"/>
              <a:t>B</a:t>
            </a:r>
            <a:r>
              <a:rPr lang="pt-BR" sz="2800" smtClean="0"/>
              <a:t> = 2    </a:t>
            </a:r>
            <a:r>
              <a:rPr lang="pt-BR" smtClean="0"/>
              <a:t>n</a:t>
            </a:r>
            <a:r>
              <a:rPr lang="pt-BR" baseline="-25000" smtClean="0"/>
              <a:t>J</a:t>
            </a:r>
            <a:r>
              <a:rPr lang="pt-BR" sz="2800" baseline="-25000" smtClean="0"/>
              <a:t>1</a:t>
            </a:r>
            <a:r>
              <a:rPr lang="pt-BR" sz="2800" smtClean="0"/>
              <a:t> = 1   </a:t>
            </a:r>
            <a:r>
              <a:rPr lang="pt-BR" smtClean="0"/>
              <a:t>n</a:t>
            </a:r>
            <a:r>
              <a:rPr lang="pt-BR" baseline="-25000" smtClean="0"/>
              <a:t>J</a:t>
            </a:r>
            <a:r>
              <a:rPr lang="pt-BR" sz="2800" baseline="-25000" smtClean="0"/>
              <a:t>2</a:t>
            </a:r>
            <a:r>
              <a:rPr lang="pt-BR" sz="2800" smtClean="0"/>
              <a:t>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800" smtClean="0"/>
              <a:t>	</a:t>
            </a:r>
            <a:r>
              <a:rPr lang="pt-BR" smtClean="0"/>
              <a:t>N = 3.(2-1) – 2.(1) – (0) = 1 GDL</a:t>
            </a:r>
            <a:endParaRPr lang="pt-BR" baseline="-25000" smtClean="0"/>
          </a:p>
          <a:p>
            <a:pPr eaLnBrk="1" hangingPunct="1">
              <a:lnSpc>
                <a:spcPct val="90000"/>
              </a:lnSpc>
            </a:pPr>
            <a:endParaRPr lang="pt-BR" sz="3600" baseline="-25000" smtClean="0"/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Pêndulo Duplo</a:t>
            </a:r>
          </a:p>
          <a:p>
            <a:pPr eaLnBrk="1" hangingPunct="1">
              <a:lnSpc>
                <a:spcPct val="90000"/>
              </a:lnSpc>
            </a:pPr>
            <a:endParaRPr lang="pt-BR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800" smtClean="0"/>
              <a:t>	 </a:t>
            </a:r>
            <a:r>
              <a:rPr lang="pt-BR" smtClean="0"/>
              <a:t>B</a:t>
            </a:r>
            <a:r>
              <a:rPr lang="pt-BR" sz="2800" smtClean="0"/>
              <a:t> = 3    </a:t>
            </a:r>
            <a:r>
              <a:rPr lang="pt-BR" smtClean="0"/>
              <a:t>n</a:t>
            </a:r>
            <a:r>
              <a:rPr lang="pt-BR" baseline="-25000" smtClean="0"/>
              <a:t>J</a:t>
            </a:r>
            <a:r>
              <a:rPr lang="pt-BR" sz="2800" baseline="-25000" smtClean="0"/>
              <a:t>1</a:t>
            </a:r>
            <a:r>
              <a:rPr lang="pt-BR" sz="2800" smtClean="0"/>
              <a:t> = 2   </a:t>
            </a:r>
            <a:r>
              <a:rPr lang="pt-BR" smtClean="0"/>
              <a:t>n</a:t>
            </a:r>
            <a:r>
              <a:rPr lang="pt-BR" baseline="-25000" smtClean="0"/>
              <a:t>J</a:t>
            </a:r>
            <a:r>
              <a:rPr lang="pt-BR" sz="2800" baseline="-25000" smtClean="0"/>
              <a:t>2</a:t>
            </a:r>
            <a:r>
              <a:rPr lang="pt-BR" sz="2800" smtClean="0"/>
              <a:t>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800" smtClean="0"/>
              <a:t>	 </a:t>
            </a:r>
            <a:r>
              <a:rPr lang="pt-BR" smtClean="0"/>
              <a:t>N = 3.(3-1) – 2.(2) – (0) = 2 GDL</a:t>
            </a:r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8172450" y="5156200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7235825" y="1860550"/>
            <a:ext cx="1512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7235825" y="1701800"/>
            <a:ext cx="1512888" cy="144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15" name="AutoShape 13"/>
          <p:cNvSpPr>
            <a:spLocks noChangeArrowheads="1"/>
          </p:cNvSpPr>
          <p:nvPr/>
        </p:nvSpPr>
        <p:spPr bwMode="auto">
          <a:xfrm rot="-1858580">
            <a:off x="8132763" y="1879600"/>
            <a:ext cx="360362" cy="15128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16" name="Oval 10"/>
          <p:cNvSpPr>
            <a:spLocks noChangeArrowheads="1"/>
          </p:cNvSpPr>
          <p:nvPr/>
        </p:nvSpPr>
        <p:spPr bwMode="auto">
          <a:xfrm>
            <a:off x="7885113" y="2024063"/>
            <a:ext cx="287337" cy="2873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7577138" y="1341438"/>
            <a:ext cx="93662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7235825" y="4019550"/>
            <a:ext cx="1512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235825" y="3860800"/>
            <a:ext cx="1512888" cy="144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20" name="AutoShape 16"/>
          <p:cNvSpPr>
            <a:spLocks noChangeArrowheads="1"/>
          </p:cNvSpPr>
          <p:nvPr/>
        </p:nvSpPr>
        <p:spPr bwMode="auto">
          <a:xfrm rot="-1858580">
            <a:off x="8132763" y="4038600"/>
            <a:ext cx="360362" cy="15128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7885113" y="4183063"/>
            <a:ext cx="287337" cy="2873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7524750" y="3492500"/>
            <a:ext cx="936625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23" name="AutoShape 20"/>
          <p:cNvSpPr>
            <a:spLocks noChangeArrowheads="1"/>
          </p:cNvSpPr>
          <p:nvPr/>
        </p:nvSpPr>
        <p:spPr bwMode="auto">
          <a:xfrm rot="1831552">
            <a:off x="8158163" y="4997450"/>
            <a:ext cx="360362" cy="1512888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1524" name="Oval 21"/>
          <p:cNvSpPr>
            <a:spLocks noChangeArrowheads="1"/>
          </p:cNvSpPr>
          <p:nvPr/>
        </p:nvSpPr>
        <p:spPr bwMode="auto">
          <a:xfrm>
            <a:off x="8482013" y="5122863"/>
            <a:ext cx="287337" cy="2873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Pêndulo Simples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Quais são os GDLs?</a:t>
            </a:r>
          </a:p>
          <a:p>
            <a:pPr eaLnBrk="1" hangingPunct="1">
              <a:buFontTx/>
              <a:buNone/>
            </a:pPr>
            <a:endParaRPr lang="pt-BR" sz="3600" baseline="-25000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140200" y="5157788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2533" name="AutoShape 8"/>
          <p:cNvSpPr>
            <a:spLocks noChangeArrowheads="1"/>
          </p:cNvSpPr>
          <p:nvPr/>
        </p:nvSpPr>
        <p:spPr bwMode="auto">
          <a:xfrm>
            <a:off x="1293813" y="2973388"/>
            <a:ext cx="504825" cy="10080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2534" name="Line 9"/>
          <p:cNvSpPr>
            <a:spLocks noChangeShapeType="1"/>
          </p:cNvSpPr>
          <p:nvPr/>
        </p:nvSpPr>
        <p:spPr bwMode="auto">
          <a:xfrm>
            <a:off x="755650" y="3371850"/>
            <a:ext cx="1512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755650" y="3213100"/>
            <a:ext cx="1512888" cy="144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2536" name="AutoShape 11"/>
          <p:cNvSpPr>
            <a:spLocks noChangeArrowheads="1"/>
          </p:cNvSpPr>
          <p:nvPr/>
        </p:nvSpPr>
        <p:spPr bwMode="auto">
          <a:xfrm rot="-1858580">
            <a:off x="1973263" y="3284538"/>
            <a:ext cx="398462" cy="28463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2537" name="Oval 12"/>
          <p:cNvSpPr>
            <a:spLocks noChangeArrowheads="1"/>
          </p:cNvSpPr>
          <p:nvPr/>
        </p:nvSpPr>
        <p:spPr bwMode="auto">
          <a:xfrm>
            <a:off x="1404938" y="3535363"/>
            <a:ext cx="287337" cy="2873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1096963" y="2852738"/>
            <a:ext cx="93662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>
            <a:off x="1547813" y="2852738"/>
            <a:ext cx="0" cy="33131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 flipH="1">
            <a:off x="774700" y="3678238"/>
            <a:ext cx="34559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1" name="Line 17"/>
          <p:cNvSpPr>
            <a:spLocks noChangeShapeType="1"/>
          </p:cNvSpPr>
          <p:nvPr/>
        </p:nvSpPr>
        <p:spPr bwMode="auto">
          <a:xfrm>
            <a:off x="1547813" y="5767388"/>
            <a:ext cx="12954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 flipV="1">
            <a:off x="2809875" y="36449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3" name="Oval 16"/>
          <p:cNvSpPr>
            <a:spLocks noChangeArrowheads="1"/>
          </p:cNvSpPr>
          <p:nvPr/>
        </p:nvSpPr>
        <p:spPr bwMode="auto">
          <a:xfrm>
            <a:off x="2733675" y="56991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2544" name="Text Box 19"/>
          <p:cNvSpPr txBox="1">
            <a:spLocks noChangeArrowheads="1"/>
          </p:cNvSpPr>
          <p:nvPr/>
        </p:nvSpPr>
        <p:spPr bwMode="auto">
          <a:xfrm>
            <a:off x="2627313" y="31416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x</a:t>
            </a:r>
          </a:p>
        </p:txBody>
      </p:sp>
      <p:sp>
        <p:nvSpPr>
          <p:cNvPr id="22545" name="Text Box 20"/>
          <p:cNvSpPr txBox="1">
            <a:spLocks noChangeArrowheads="1"/>
          </p:cNvSpPr>
          <p:nvPr/>
        </p:nvSpPr>
        <p:spPr bwMode="auto">
          <a:xfrm>
            <a:off x="1042988" y="5445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y</a:t>
            </a:r>
          </a:p>
        </p:txBody>
      </p:sp>
      <p:grpSp>
        <p:nvGrpSpPr>
          <p:cNvPr id="133161" name="Group 41"/>
          <p:cNvGrpSpPr>
            <a:grpSpLocks/>
          </p:cNvGrpSpPr>
          <p:nvPr/>
        </p:nvGrpSpPr>
        <p:grpSpPr bwMode="auto">
          <a:xfrm>
            <a:off x="684213" y="2636838"/>
            <a:ext cx="3311525" cy="3313112"/>
            <a:chOff x="295" y="1661"/>
            <a:chExt cx="2086" cy="2087"/>
          </a:xfrm>
        </p:grpSpPr>
        <p:sp>
          <p:nvSpPr>
            <p:cNvPr id="22564" name="Line 39"/>
            <p:cNvSpPr>
              <a:spLocks noChangeShapeType="1"/>
            </p:cNvSpPr>
            <p:nvPr/>
          </p:nvSpPr>
          <p:spPr bwMode="auto">
            <a:xfrm>
              <a:off x="295" y="1661"/>
              <a:ext cx="2086" cy="2087"/>
            </a:xfrm>
            <a:prstGeom prst="line">
              <a:avLst/>
            </a:prstGeom>
            <a:noFill/>
            <a:ln w="1270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65" name="Line 40"/>
            <p:cNvSpPr>
              <a:spLocks noChangeShapeType="1"/>
            </p:cNvSpPr>
            <p:nvPr/>
          </p:nvSpPr>
          <p:spPr bwMode="auto">
            <a:xfrm flipH="1">
              <a:off x="340" y="1752"/>
              <a:ext cx="1882" cy="1951"/>
            </a:xfrm>
            <a:prstGeom prst="line">
              <a:avLst/>
            </a:prstGeom>
            <a:noFill/>
            <a:ln w="1270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163" name="Group 43"/>
          <p:cNvGrpSpPr>
            <a:grpSpLocks/>
          </p:cNvGrpSpPr>
          <p:nvPr/>
        </p:nvGrpSpPr>
        <p:grpSpPr bwMode="auto">
          <a:xfrm>
            <a:off x="5603875" y="2205038"/>
            <a:ext cx="3322638" cy="3960812"/>
            <a:chOff x="3530" y="1389"/>
            <a:chExt cx="2093" cy="2495"/>
          </a:xfrm>
        </p:grpSpPr>
        <p:sp>
          <p:nvSpPr>
            <p:cNvPr id="22548" name="AutoShape 21"/>
            <p:cNvSpPr>
              <a:spLocks noChangeArrowheads="1"/>
            </p:cNvSpPr>
            <p:nvPr/>
          </p:nvSpPr>
          <p:spPr bwMode="auto">
            <a:xfrm>
              <a:off x="3869" y="1873"/>
              <a:ext cx="318" cy="63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49" name="Line 22"/>
            <p:cNvSpPr>
              <a:spLocks noChangeShapeType="1"/>
            </p:cNvSpPr>
            <p:nvPr/>
          </p:nvSpPr>
          <p:spPr bwMode="auto">
            <a:xfrm>
              <a:off x="3530" y="2124"/>
              <a:ext cx="95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0" name="Rectangle 23"/>
            <p:cNvSpPr>
              <a:spLocks noChangeArrowheads="1"/>
            </p:cNvSpPr>
            <p:nvPr/>
          </p:nvSpPr>
          <p:spPr bwMode="auto">
            <a:xfrm>
              <a:off x="3530" y="2024"/>
              <a:ext cx="953" cy="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1" name="AutoShape 24"/>
            <p:cNvSpPr>
              <a:spLocks noChangeArrowheads="1"/>
            </p:cNvSpPr>
            <p:nvPr/>
          </p:nvSpPr>
          <p:spPr bwMode="auto">
            <a:xfrm rot="-1858580">
              <a:off x="4297" y="2069"/>
              <a:ext cx="251" cy="1793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2" name="Oval 25"/>
            <p:cNvSpPr>
              <a:spLocks noChangeArrowheads="1"/>
            </p:cNvSpPr>
            <p:nvPr/>
          </p:nvSpPr>
          <p:spPr bwMode="auto">
            <a:xfrm>
              <a:off x="3939" y="2227"/>
              <a:ext cx="181" cy="18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3" name="Rectangle 26"/>
            <p:cNvSpPr>
              <a:spLocks noChangeArrowheads="1"/>
            </p:cNvSpPr>
            <p:nvPr/>
          </p:nvSpPr>
          <p:spPr bwMode="auto">
            <a:xfrm>
              <a:off x="3745" y="1797"/>
              <a:ext cx="590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4" name="Line 27"/>
            <p:cNvSpPr>
              <a:spLocks noChangeShapeType="1"/>
            </p:cNvSpPr>
            <p:nvPr/>
          </p:nvSpPr>
          <p:spPr bwMode="auto">
            <a:xfrm>
              <a:off x="4029" y="1797"/>
              <a:ext cx="0" cy="20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5" name="Oval 30"/>
            <p:cNvSpPr>
              <a:spLocks noChangeArrowheads="1"/>
            </p:cNvSpPr>
            <p:nvPr/>
          </p:nvSpPr>
          <p:spPr bwMode="auto">
            <a:xfrm>
              <a:off x="4776" y="359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2556" name="Text Box 32"/>
            <p:cNvSpPr txBox="1">
              <a:spLocks noChangeArrowheads="1"/>
            </p:cNvSpPr>
            <p:nvPr/>
          </p:nvSpPr>
          <p:spPr bwMode="auto">
            <a:xfrm>
              <a:off x="3651" y="3079"/>
              <a:ext cx="28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4000">
                  <a:latin typeface="Symbol" panose="05050102010706020507" pitchFamily="18" charset="2"/>
                </a:rPr>
                <a:t>q</a:t>
              </a:r>
            </a:p>
          </p:txBody>
        </p:sp>
        <p:sp>
          <p:nvSpPr>
            <p:cNvPr id="22557" name="Line 33"/>
            <p:cNvSpPr>
              <a:spLocks noChangeShapeType="1"/>
            </p:cNvSpPr>
            <p:nvPr/>
          </p:nvSpPr>
          <p:spPr bwMode="auto">
            <a:xfrm>
              <a:off x="4719" y="2317"/>
              <a:ext cx="816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8" name="Line 34"/>
            <p:cNvSpPr>
              <a:spLocks noChangeShapeType="1"/>
            </p:cNvSpPr>
            <p:nvPr/>
          </p:nvSpPr>
          <p:spPr bwMode="auto">
            <a:xfrm>
              <a:off x="4014" y="231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9" name="Line 35"/>
            <p:cNvSpPr>
              <a:spLocks noChangeShapeType="1"/>
            </p:cNvSpPr>
            <p:nvPr/>
          </p:nvSpPr>
          <p:spPr bwMode="auto">
            <a:xfrm>
              <a:off x="4807" y="363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60" name="Text Box 36"/>
            <p:cNvSpPr txBox="1">
              <a:spLocks noChangeArrowheads="1"/>
            </p:cNvSpPr>
            <p:nvPr/>
          </p:nvSpPr>
          <p:spPr bwMode="auto">
            <a:xfrm>
              <a:off x="4967" y="2793"/>
              <a:ext cx="2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L</a:t>
              </a:r>
            </a:p>
          </p:txBody>
        </p:sp>
        <p:sp>
          <p:nvSpPr>
            <p:cNvPr id="22561" name="Arc 37"/>
            <p:cNvSpPr>
              <a:spLocks/>
            </p:cNvSpPr>
            <p:nvPr/>
          </p:nvSpPr>
          <p:spPr bwMode="auto">
            <a:xfrm flipV="1">
              <a:off x="4026" y="2341"/>
              <a:ext cx="476" cy="907"/>
            </a:xfrm>
            <a:custGeom>
              <a:avLst/>
              <a:gdLst>
                <a:gd name="T0" fmla="*/ 0 w 11342"/>
                <a:gd name="T1" fmla="*/ 0 h 21600"/>
                <a:gd name="T2" fmla="*/ 476 w 11342"/>
                <a:gd name="T3" fmla="*/ 135 h 21600"/>
                <a:gd name="T4" fmla="*/ 0 w 11342"/>
                <a:gd name="T5" fmla="*/ 90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342" h="21600" fill="none" extrusionOk="0">
                  <a:moveTo>
                    <a:pt x="0" y="0"/>
                  </a:moveTo>
                  <a:cubicBezTo>
                    <a:pt x="4005" y="0"/>
                    <a:pt x="7933" y="1114"/>
                    <a:pt x="11342" y="3217"/>
                  </a:cubicBezTo>
                </a:path>
                <a:path w="11342" h="21600" stroke="0" extrusionOk="0">
                  <a:moveTo>
                    <a:pt x="0" y="0"/>
                  </a:moveTo>
                  <a:cubicBezTo>
                    <a:pt x="4005" y="0"/>
                    <a:pt x="7933" y="1114"/>
                    <a:pt x="11342" y="3217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2" name="Line 38"/>
            <p:cNvSpPr>
              <a:spLocks noChangeShapeType="1"/>
            </p:cNvSpPr>
            <p:nvPr/>
          </p:nvSpPr>
          <p:spPr bwMode="auto">
            <a:xfrm>
              <a:off x="4014" y="2320"/>
              <a:ext cx="816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63" name="Text Box 42"/>
            <p:cNvSpPr txBox="1">
              <a:spLocks noChangeArrowheads="1"/>
            </p:cNvSpPr>
            <p:nvPr/>
          </p:nvSpPr>
          <p:spPr bwMode="auto">
            <a:xfrm>
              <a:off x="3648" y="1389"/>
              <a:ext cx="764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1 GDL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398463" y="1628775"/>
            <a:ext cx="6934200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Graus de Liberdade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Juntas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Corpos Rígidos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Tipos de Movimento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Juntas vs. DOF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Exemplos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Cadeias Cinemáticas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Abertas e Fechadas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Mecanismos e Máquinas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Pêndulo Simples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Equações de Posição:</a:t>
            </a:r>
          </a:p>
          <a:p>
            <a:pPr eaLnBrk="1" hangingPunct="1">
              <a:buFontTx/>
              <a:buNone/>
            </a:pPr>
            <a:endParaRPr lang="pt-BR" sz="3600" baseline="-25000" smtClean="0"/>
          </a:p>
        </p:txBody>
      </p:sp>
      <p:grpSp>
        <p:nvGrpSpPr>
          <p:cNvPr id="23556" name="Group 21"/>
          <p:cNvGrpSpPr>
            <a:grpSpLocks/>
          </p:cNvGrpSpPr>
          <p:nvPr/>
        </p:nvGrpSpPr>
        <p:grpSpPr bwMode="auto">
          <a:xfrm>
            <a:off x="468313" y="2347913"/>
            <a:ext cx="3322637" cy="3960812"/>
            <a:chOff x="3530" y="1389"/>
            <a:chExt cx="2093" cy="2495"/>
          </a:xfrm>
        </p:grpSpPr>
        <p:sp>
          <p:nvSpPr>
            <p:cNvPr id="23565" name="AutoShape 22"/>
            <p:cNvSpPr>
              <a:spLocks noChangeArrowheads="1"/>
            </p:cNvSpPr>
            <p:nvPr/>
          </p:nvSpPr>
          <p:spPr bwMode="auto">
            <a:xfrm>
              <a:off x="3869" y="1873"/>
              <a:ext cx="318" cy="63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6" name="Line 23"/>
            <p:cNvSpPr>
              <a:spLocks noChangeShapeType="1"/>
            </p:cNvSpPr>
            <p:nvPr/>
          </p:nvSpPr>
          <p:spPr bwMode="auto">
            <a:xfrm>
              <a:off x="3530" y="2124"/>
              <a:ext cx="95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7" name="Rectangle 24"/>
            <p:cNvSpPr>
              <a:spLocks noChangeArrowheads="1"/>
            </p:cNvSpPr>
            <p:nvPr/>
          </p:nvSpPr>
          <p:spPr bwMode="auto">
            <a:xfrm>
              <a:off x="3530" y="2024"/>
              <a:ext cx="953" cy="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8" name="AutoShape 25"/>
            <p:cNvSpPr>
              <a:spLocks noChangeArrowheads="1"/>
            </p:cNvSpPr>
            <p:nvPr/>
          </p:nvSpPr>
          <p:spPr bwMode="auto">
            <a:xfrm rot="-1858580">
              <a:off x="4297" y="2069"/>
              <a:ext cx="251" cy="1793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69" name="Oval 26"/>
            <p:cNvSpPr>
              <a:spLocks noChangeArrowheads="1"/>
            </p:cNvSpPr>
            <p:nvPr/>
          </p:nvSpPr>
          <p:spPr bwMode="auto">
            <a:xfrm>
              <a:off x="3939" y="2227"/>
              <a:ext cx="181" cy="18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0" name="Rectangle 27"/>
            <p:cNvSpPr>
              <a:spLocks noChangeArrowheads="1"/>
            </p:cNvSpPr>
            <p:nvPr/>
          </p:nvSpPr>
          <p:spPr bwMode="auto">
            <a:xfrm>
              <a:off x="3745" y="1797"/>
              <a:ext cx="590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1" name="Line 28"/>
            <p:cNvSpPr>
              <a:spLocks noChangeShapeType="1"/>
            </p:cNvSpPr>
            <p:nvPr/>
          </p:nvSpPr>
          <p:spPr bwMode="auto">
            <a:xfrm>
              <a:off x="4029" y="1797"/>
              <a:ext cx="0" cy="20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2" name="Oval 29"/>
            <p:cNvSpPr>
              <a:spLocks noChangeArrowheads="1"/>
            </p:cNvSpPr>
            <p:nvPr/>
          </p:nvSpPr>
          <p:spPr bwMode="auto">
            <a:xfrm>
              <a:off x="4776" y="359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3573" name="Text Box 30"/>
            <p:cNvSpPr txBox="1">
              <a:spLocks noChangeArrowheads="1"/>
            </p:cNvSpPr>
            <p:nvPr/>
          </p:nvSpPr>
          <p:spPr bwMode="auto">
            <a:xfrm>
              <a:off x="3651" y="3079"/>
              <a:ext cx="28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4000">
                  <a:latin typeface="Symbol" panose="05050102010706020507" pitchFamily="18" charset="2"/>
                </a:rPr>
                <a:t>q</a:t>
              </a:r>
            </a:p>
          </p:txBody>
        </p:sp>
        <p:sp>
          <p:nvSpPr>
            <p:cNvPr id="23574" name="Line 31"/>
            <p:cNvSpPr>
              <a:spLocks noChangeShapeType="1"/>
            </p:cNvSpPr>
            <p:nvPr/>
          </p:nvSpPr>
          <p:spPr bwMode="auto">
            <a:xfrm>
              <a:off x="4719" y="2317"/>
              <a:ext cx="816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5" name="Line 32"/>
            <p:cNvSpPr>
              <a:spLocks noChangeShapeType="1"/>
            </p:cNvSpPr>
            <p:nvPr/>
          </p:nvSpPr>
          <p:spPr bwMode="auto">
            <a:xfrm>
              <a:off x="4014" y="231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6" name="Line 33"/>
            <p:cNvSpPr>
              <a:spLocks noChangeShapeType="1"/>
            </p:cNvSpPr>
            <p:nvPr/>
          </p:nvSpPr>
          <p:spPr bwMode="auto">
            <a:xfrm>
              <a:off x="4807" y="363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7" name="Text Box 34"/>
            <p:cNvSpPr txBox="1">
              <a:spLocks noChangeArrowheads="1"/>
            </p:cNvSpPr>
            <p:nvPr/>
          </p:nvSpPr>
          <p:spPr bwMode="auto">
            <a:xfrm>
              <a:off x="4967" y="2793"/>
              <a:ext cx="2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L</a:t>
              </a:r>
            </a:p>
          </p:txBody>
        </p:sp>
        <p:sp>
          <p:nvSpPr>
            <p:cNvPr id="23578" name="Arc 35"/>
            <p:cNvSpPr>
              <a:spLocks/>
            </p:cNvSpPr>
            <p:nvPr/>
          </p:nvSpPr>
          <p:spPr bwMode="auto">
            <a:xfrm flipV="1">
              <a:off x="4026" y="2341"/>
              <a:ext cx="476" cy="907"/>
            </a:xfrm>
            <a:custGeom>
              <a:avLst/>
              <a:gdLst>
                <a:gd name="T0" fmla="*/ 0 w 11342"/>
                <a:gd name="T1" fmla="*/ 0 h 21600"/>
                <a:gd name="T2" fmla="*/ 476 w 11342"/>
                <a:gd name="T3" fmla="*/ 135 h 21600"/>
                <a:gd name="T4" fmla="*/ 0 w 11342"/>
                <a:gd name="T5" fmla="*/ 90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342" h="21600" fill="none" extrusionOk="0">
                  <a:moveTo>
                    <a:pt x="0" y="0"/>
                  </a:moveTo>
                  <a:cubicBezTo>
                    <a:pt x="4005" y="0"/>
                    <a:pt x="7933" y="1114"/>
                    <a:pt x="11342" y="3217"/>
                  </a:cubicBezTo>
                </a:path>
                <a:path w="11342" h="21600" stroke="0" extrusionOk="0">
                  <a:moveTo>
                    <a:pt x="0" y="0"/>
                  </a:moveTo>
                  <a:cubicBezTo>
                    <a:pt x="4005" y="0"/>
                    <a:pt x="7933" y="1114"/>
                    <a:pt x="11342" y="3217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79" name="Line 36"/>
            <p:cNvSpPr>
              <a:spLocks noChangeShapeType="1"/>
            </p:cNvSpPr>
            <p:nvPr/>
          </p:nvSpPr>
          <p:spPr bwMode="auto">
            <a:xfrm>
              <a:off x="4014" y="2320"/>
              <a:ext cx="816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0" name="Text Box 37"/>
            <p:cNvSpPr txBox="1">
              <a:spLocks noChangeArrowheads="1"/>
            </p:cNvSpPr>
            <p:nvPr/>
          </p:nvSpPr>
          <p:spPr bwMode="auto">
            <a:xfrm>
              <a:off x="3648" y="1389"/>
              <a:ext cx="764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1 GDL</a:t>
              </a:r>
            </a:p>
          </p:txBody>
        </p:sp>
      </p:grpSp>
      <p:sp>
        <p:nvSpPr>
          <p:cNvPr id="23557" name="Text Box 40"/>
          <p:cNvSpPr txBox="1">
            <a:spLocks noChangeArrowheads="1"/>
          </p:cNvSpPr>
          <p:nvPr/>
        </p:nvSpPr>
        <p:spPr bwMode="auto">
          <a:xfrm>
            <a:off x="4291013" y="2997200"/>
            <a:ext cx="1793875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P = L.e </a:t>
            </a:r>
            <a:r>
              <a:rPr lang="pt-BR" sz="3200" baseline="30000"/>
              <a:t>i</a:t>
            </a:r>
            <a:r>
              <a:rPr lang="pt-BR" sz="3200" baseline="3000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3558" name="Text Box 41"/>
          <p:cNvSpPr txBox="1">
            <a:spLocks noChangeArrowheads="1"/>
          </p:cNvSpPr>
          <p:nvPr/>
        </p:nvSpPr>
        <p:spPr bwMode="auto">
          <a:xfrm>
            <a:off x="1835150" y="594995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P</a:t>
            </a:r>
            <a:endParaRPr lang="pt-BR" sz="3200" baseline="30000">
              <a:latin typeface="Symbol" panose="05050102010706020507" pitchFamily="18" charset="2"/>
            </a:endParaRPr>
          </a:p>
        </p:txBody>
      </p:sp>
      <p:sp>
        <p:nvSpPr>
          <p:cNvPr id="23559" name="Line 42"/>
          <p:cNvSpPr>
            <a:spLocks noChangeShapeType="1"/>
          </p:cNvSpPr>
          <p:nvPr/>
        </p:nvSpPr>
        <p:spPr bwMode="auto">
          <a:xfrm>
            <a:off x="4348163" y="30702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0" name="Text Box 43"/>
          <p:cNvSpPr txBox="1">
            <a:spLocks noChangeArrowheads="1"/>
          </p:cNvSpPr>
          <p:nvPr/>
        </p:nvSpPr>
        <p:spPr bwMode="auto">
          <a:xfrm>
            <a:off x="4284663" y="4284663"/>
            <a:ext cx="4195762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P = L.(sin </a:t>
            </a:r>
            <a:r>
              <a:rPr lang="pt-BR" sz="3200">
                <a:latin typeface="Symbol" panose="05050102010706020507" pitchFamily="18" charset="2"/>
              </a:rPr>
              <a:t>q</a:t>
            </a:r>
            <a:r>
              <a:rPr lang="pt-BR" sz="3200"/>
              <a:t> i + cos </a:t>
            </a:r>
            <a:r>
              <a:rPr lang="pt-BR" sz="3200">
                <a:latin typeface="Symbol" panose="05050102010706020507" pitchFamily="18" charset="2"/>
              </a:rPr>
              <a:t>q</a:t>
            </a:r>
            <a:r>
              <a:rPr lang="pt-BR" sz="3200"/>
              <a:t> j)</a:t>
            </a:r>
            <a:endParaRPr lang="pt-BR" sz="3200" baseline="30000">
              <a:latin typeface="Symbol" panose="05050102010706020507" pitchFamily="18" charset="2"/>
            </a:endParaRPr>
          </a:p>
        </p:txBody>
      </p:sp>
      <p:sp>
        <p:nvSpPr>
          <p:cNvPr id="23561" name="Line 44"/>
          <p:cNvSpPr>
            <a:spLocks noChangeShapeType="1"/>
          </p:cNvSpPr>
          <p:nvPr/>
        </p:nvSpPr>
        <p:spPr bwMode="auto">
          <a:xfrm>
            <a:off x="4356100" y="43656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2" name="Text Box 45"/>
          <p:cNvSpPr txBox="1">
            <a:spLocks noChangeArrowheads="1"/>
          </p:cNvSpPr>
          <p:nvPr/>
        </p:nvSpPr>
        <p:spPr bwMode="auto">
          <a:xfrm>
            <a:off x="468313" y="3716338"/>
            <a:ext cx="500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O</a:t>
            </a:r>
            <a:endParaRPr lang="pt-BR" sz="3200" baseline="30000">
              <a:latin typeface="Symbol" panose="05050102010706020507" pitchFamily="18" charset="2"/>
            </a:endParaRPr>
          </a:p>
        </p:txBody>
      </p:sp>
      <p:sp>
        <p:nvSpPr>
          <p:cNvPr id="23563" name="Line 46"/>
          <p:cNvSpPr>
            <a:spLocks noChangeShapeType="1"/>
          </p:cNvSpPr>
          <p:nvPr/>
        </p:nvSpPr>
        <p:spPr bwMode="auto">
          <a:xfrm>
            <a:off x="6497638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4" name="Line 47"/>
          <p:cNvSpPr>
            <a:spLocks noChangeShapeType="1"/>
          </p:cNvSpPr>
          <p:nvPr/>
        </p:nvSpPr>
        <p:spPr bwMode="auto">
          <a:xfrm>
            <a:off x="8101013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39"/>
          <p:cNvSpPr>
            <a:spLocks noChangeArrowheads="1"/>
          </p:cNvSpPr>
          <p:nvPr/>
        </p:nvSpPr>
        <p:spPr bwMode="auto">
          <a:xfrm rot="-1097731">
            <a:off x="2017713" y="4202113"/>
            <a:ext cx="360362" cy="1512887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Pêndulo Duplo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Quais são os GDLs?</a:t>
            </a:r>
          </a:p>
          <a:p>
            <a:pPr eaLnBrk="1" hangingPunct="1">
              <a:buFontTx/>
              <a:buNone/>
            </a:pPr>
            <a:endParaRPr lang="pt-BR" sz="3600" baseline="-25000" smtClean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140200" y="5157788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1293813" y="2973388"/>
            <a:ext cx="504825" cy="10080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755650" y="3371850"/>
            <a:ext cx="1512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55650" y="3213100"/>
            <a:ext cx="1512888" cy="144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 rot="-1858580">
            <a:off x="1550988" y="3382963"/>
            <a:ext cx="434975" cy="12969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404938" y="3535363"/>
            <a:ext cx="287337" cy="2873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1096963" y="2852738"/>
            <a:ext cx="93662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547813" y="2852738"/>
            <a:ext cx="0" cy="33131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H="1">
            <a:off x="774700" y="3678238"/>
            <a:ext cx="34559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547813" y="5570538"/>
            <a:ext cx="8636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H="1" flipV="1">
            <a:off x="2373313" y="3644900"/>
            <a:ext cx="19050" cy="1944688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2320925" y="54832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1835150" y="2708275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x</a:t>
            </a:r>
            <a:r>
              <a:rPr lang="pt-BR" sz="2400" baseline="-25000"/>
              <a:t>1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1042988" y="5445125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y</a:t>
            </a:r>
            <a:r>
              <a:rPr lang="pt-BR" sz="2400" baseline="-25000"/>
              <a:t>2</a:t>
            </a:r>
          </a:p>
        </p:txBody>
      </p:sp>
      <p:grpSp>
        <p:nvGrpSpPr>
          <p:cNvPr id="134162" name="Group 18"/>
          <p:cNvGrpSpPr>
            <a:grpSpLocks/>
          </p:cNvGrpSpPr>
          <p:nvPr/>
        </p:nvGrpSpPr>
        <p:grpSpPr bwMode="auto">
          <a:xfrm>
            <a:off x="468313" y="2781300"/>
            <a:ext cx="3311525" cy="3313113"/>
            <a:chOff x="295" y="1661"/>
            <a:chExt cx="2086" cy="2087"/>
          </a:xfrm>
        </p:grpSpPr>
        <p:sp>
          <p:nvSpPr>
            <p:cNvPr id="24626" name="Line 19"/>
            <p:cNvSpPr>
              <a:spLocks noChangeShapeType="1"/>
            </p:cNvSpPr>
            <p:nvPr/>
          </p:nvSpPr>
          <p:spPr bwMode="auto">
            <a:xfrm>
              <a:off x="295" y="1661"/>
              <a:ext cx="2086" cy="2087"/>
            </a:xfrm>
            <a:prstGeom prst="line">
              <a:avLst/>
            </a:prstGeom>
            <a:noFill/>
            <a:ln w="1270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7" name="Line 20"/>
            <p:cNvSpPr>
              <a:spLocks noChangeShapeType="1"/>
            </p:cNvSpPr>
            <p:nvPr/>
          </p:nvSpPr>
          <p:spPr bwMode="auto">
            <a:xfrm flipH="1">
              <a:off x="340" y="1752"/>
              <a:ext cx="1882" cy="1951"/>
            </a:xfrm>
            <a:prstGeom prst="line">
              <a:avLst/>
            </a:prstGeom>
            <a:noFill/>
            <a:ln w="1270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596" name="Text Box 37"/>
          <p:cNvSpPr txBox="1">
            <a:spLocks noChangeArrowheads="1"/>
          </p:cNvSpPr>
          <p:nvPr/>
        </p:nvSpPr>
        <p:spPr bwMode="auto">
          <a:xfrm>
            <a:off x="5454650" y="2143125"/>
            <a:ext cx="121285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2 GDL</a:t>
            </a:r>
          </a:p>
        </p:txBody>
      </p:sp>
      <p:sp>
        <p:nvSpPr>
          <p:cNvPr id="24597" name="Oval 38"/>
          <p:cNvSpPr>
            <a:spLocks noChangeArrowheads="1"/>
          </p:cNvSpPr>
          <p:nvPr/>
        </p:nvSpPr>
        <p:spPr bwMode="auto">
          <a:xfrm>
            <a:off x="1855788" y="4278313"/>
            <a:ext cx="287337" cy="2873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98" name="Line 40"/>
          <p:cNvSpPr>
            <a:spLocks noChangeShapeType="1"/>
          </p:cNvSpPr>
          <p:nvPr/>
        </p:nvSpPr>
        <p:spPr bwMode="auto">
          <a:xfrm>
            <a:off x="1547813" y="4437063"/>
            <a:ext cx="4318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99" name="Line 41"/>
          <p:cNvSpPr>
            <a:spLocks noChangeShapeType="1"/>
          </p:cNvSpPr>
          <p:nvPr/>
        </p:nvSpPr>
        <p:spPr bwMode="auto">
          <a:xfrm flipV="1">
            <a:off x="2032000" y="3644900"/>
            <a:ext cx="0" cy="79216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600" name="Text Box 42"/>
          <p:cNvSpPr txBox="1">
            <a:spLocks noChangeArrowheads="1"/>
          </p:cNvSpPr>
          <p:nvPr/>
        </p:nvSpPr>
        <p:spPr bwMode="auto">
          <a:xfrm>
            <a:off x="2251075" y="2708275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x</a:t>
            </a:r>
            <a:r>
              <a:rPr lang="pt-BR" sz="2400" baseline="-25000"/>
              <a:t>2</a:t>
            </a:r>
          </a:p>
        </p:txBody>
      </p:sp>
      <p:sp>
        <p:nvSpPr>
          <p:cNvPr id="24601" name="Text Box 43"/>
          <p:cNvSpPr txBox="1">
            <a:spLocks noChangeArrowheads="1"/>
          </p:cNvSpPr>
          <p:nvPr/>
        </p:nvSpPr>
        <p:spPr bwMode="auto">
          <a:xfrm>
            <a:off x="1042988" y="4149725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y</a:t>
            </a:r>
            <a:r>
              <a:rPr lang="pt-BR" sz="2400" baseline="-25000"/>
              <a:t>1</a:t>
            </a:r>
          </a:p>
        </p:txBody>
      </p:sp>
      <p:grpSp>
        <p:nvGrpSpPr>
          <p:cNvPr id="134211" name="Group 67"/>
          <p:cNvGrpSpPr>
            <a:grpSpLocks/>
          </p:cNvGrpSpPr>
          <p:nvPr/>
        </p:nvGrpSpPr>
        <p:grpSpPr bwMode="auto">
          <a:xfrm>
            <a:off x="5273675" y="2852738"/>
            <a:ext cx="3475038" cy="3313112"/>
            <a:chOff x="3322" y="1797"/>
            <a:chExt cx="2189" cy="2087"/>
          </a:xfrm>
        </p:grpSpPr>
        <p:sp>
          <p:nvSpPr>
            <p:cNvPr id="24603" name="Text Box 30"/>
            <p:cNvSpPr txBox="1">
              <a:spLocks noChangeArrowheads="1"/>
            </p:cNvSpPr>
            <p:nvPr/>
          </p:nvSpPr>
          <p:spPr bwMode="auto">
            <a:xfrm>
              <a:off x="3379" y="2523"/>
              <a:ext cx="36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4000">
                  <a:latin typeface="Symbol" panose="05050102010706020507" pitchFamily="18" charset="2"/>
                </a:rPr>
                <a:t>q</a:t>
              </a:r>
              <a:r>
                <a:rPr lang="pt-BR" sz="3200" baseline="-25000">
                  <a:latin typeface="Symbol" panose="05050102010706020507" pitchFamily="18" charset="2"/>
                </a:rPr>
                <a:t>1</a:t>
              </a:r>
            </a:p>
          </p:txBody>
        </p:sp>
        <p:sp>
          <p:nvSpPr>
            <p:cNvPr id="24604" name="Line 31"/>
            <p:cNvSpPr>
              <a:spLocks noChangeShapeType="1"/>
            </p:cNvSpPr>
            <p:nvPr/>
          </p:nvSpPr>
          <p:spPr bwMode="auto">
            <a:xfrm>
              <a:off x="4195" y="2341"/>
              <a:ext cx="272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05" name="Text Box 34"/>
            <p:cNvSpPr txBox="1">
              <a:spLocks noChangeArrowheads="1"/>
            </p:cNvSpPr>
            <p:nvPr/>
          </p:nvSpPr>
          <p:spPr bwMode="auto">
            <a:xfrm>
              <a:off x="4468" y="2296"/>
              <a:ext cx="351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L</a:t>
              </a:r>
              <a:r>
                <a:rPr lang="pt-BR" sz="3200" baseline="-25000"/>
                <a:t>1</a:t>
              </a:r>
            </a:p>
          </p:txBody>
        </p:sp>
        <p:sp>
          <p:nvSpPr>
            <p:cNvPr id="24606" name="AutoShape 44"/>
            <p:cNvSpPr>
              <a:spLocks noChangeArrowheads="1"/>
            </p:cNvSpPr>
            <p:nvPr/>
          </p:nvSpPr>
          <p:spPr bwMode="auto">
            <a:xfrm rot="-1097731">
              <a:off x="4117" y="2647"/>
              <a:ext cx="227" cy="95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07" name="AutoShape 45"/>
            <p:cNvSpPr>
              <a:spLocks noChangeArrowheads="1"/>
            </p:cNvSpPr>
            <p:nvPr/>
          </p:nvSpPr>
          <p:spPr bwMode="auto">
            <a:xfrm>
              <a:off x="3661" y="1873"/>
              <a:ext cx="318" cy="63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08" name="Line 46"/>
            <p:cNvSpPr>
              <a:spLocks noChangeShapeType="1"/>
            </p:cNvSpPr>
            <p:nvPr/>
          </p:nvSpPr>
          <p:spPr bwMode="auto">
            <a:xfrm>
              <a:off x="3322" y="2124"/>
              <a:ext cx="95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09" name="Rectangle 47"/>
            <p:cNvSpPr>
              <a:spLocks noChangeArrowheads="1"/>
            </p:cNvSpPr>
            <p:nvPr/>
          </p:nvSpPr>
          <p:spPr bwMode="auto">
            <a:xfrm>
              <a:off x="3322" y="2024"/>
              <a:ext cx="953" cy="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0" name="AutoShape 48"/>
            <p:cNvSpPr>
              <a:spLocks noChangeArrowheads="1"/>
            </p:cNvSpPr>
            <p:nvPr/>
          </p:nvSpPr>
          <p:spPr bwMode="auto">
            <a:xfrm rot="-1858580">
              <a:off x="3823" y="2131"/>
              <a:ext cx="274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1" name="Oval 49"/>
            <p:cNvSpPr>
              <a:spLocks noChangeArrowheads="1"/>
            </p:cNvSpPr>
            <p:nvPr/>
          </p:nvSpPr>
          <p:spPr bwMode="auto">
            <a:xfrm>
              <a:off x="3731" y="2227"/>
              <a:ext cx="181" cy="18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2" name="Rectangle 50"/>
            <p:cNvSpPr>
              <a:spLocks noChangeArrowheads="1"/>
            </p:cNvSpPr>
            <p:nvPr/>
          </p:nvSpPr>
          <p:spPr bwMode="auto">
            <a:xfrm>
              <a:off x="3537" y="1797"/>
              <a:ext cx="590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3" name="Line 51"/>
            <p:cNvSpPr>
              <a:spLocks noChangeShapeType="1"/>
            </p:cNvSpPr>
            <p:nvPr/>
          </p:nvSpPr>
          <p:spPr bwMode="auto">
            <a:xfrm>
              <a:off x="3821" y="1797"/>
              <a:ext cx="0" cy="20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14" name="Line 52"/>
            <p:cNvSpPr>
              <a:spLocks noChangeShapeType="1"/>
            </p:cNvSpPr>
            <p:nvPr/>
          </p:nvSpPr>
          <p:spPr bwMode="auto">
            <a:xfrm flipH="1">
              <a:off x="3334" y="2317"/>
              <a:ext cx="217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15" name="Oval 55"/>
            <p:cNvSpPr>
              <a:spLocks noChangeArrowheads="1"/>
            </p:cNvSpPr>
            <p:nvPr/>
          </p:nvSpPr>
          <p:spPr bwMode="auto">
            <a:xfrm>
              <a:off x="4308" y="345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6" name="Oval 58"/>
            <p:cNvSpPr>
              <a:spLocks noChangeArrowheads="1"/>
            </p:cNvSpPr>
            <p:nvPr/>
          </p:nvSpPr>
          <p:spPr bwMode="auto">
            <a:xfrm>
              <a:off x="4015" y="2695"/>
              <a:ext cx="181" cy="18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4617" name="Line 60"/>
            <p:cNvSpPr>
              <a:spLocks noChangeShapeType="1"/>
            </p:cNvSpPr>
            <p:nvPr/>
          </p:nvSpPr>
          <p:spPr bwMode="auto">
            <a:xfrm flipV="1">
              <a:off x="4102" y="2768"/>
              <a:ext cx="0" cy="4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18" name="Line 32"/>
            <p:cNvSpPr>
              <a:spLocks noChangeShapeType="1"/>
            </p:cNvSpPr>
            <p:nvPr/>
          </p:nvSpPr>
          <p:spPr bwMode="auto">
            <a:xfrm>
              <a:off x="4105" y="278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19" name="Line 33"/>
            <p:cNvSpPr>
              <a:spLocks noChangeShapeType="1"/>
            </p:cNvSpPr>
            <p:nvPr/>
          </p:nvSpPr>
          <p:spPr bwMode="auto">
            <a:xfrm>
              <a:off x="4341" y="349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0" name="Text Box 63"/>
            <p:cNvSpPr txBox="1">
              <a:spLocks noChangeArrowheads="1"/>
            </p:cNvSpPr>
            <p:nvPr/>
          </p:nvSpPr>
          <p:spPr bwMode="auto">
            <a:xfrm>
              <a:off x="4649" y="2931"/>
              <a:ext cx="351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L</a:t>
              </a:r>
              <a:r>
                <a:rPr lang="pt-BR" sz="3200" baseline="-25000"/>
                <a:t>2</a:t>
              </a:r>
            </a:p>
          </p:txBody>
        </p:sp>
        <p:sp>
          <p:nvSpPr>
            <p:cNvPr id="24621" name="Line 64"/>
            <p:cNvSpPr>
              <a:spLocks noChangeShapeType="1"/>
            </p:cNvSpPr>
            <p:nvPr/>
          </p:nvSpPr>
          <p:spPr bwMode="auto">
            <a:xfrm>
              <a:off x="4458" y="2728"/>
              <a:ext cx="227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2" name="Line 36"/>
            <p:cNvSpPr>
              <a:spLocks noChangeShapeType="1"/>
            </p:cNvSpPr>
            <p:nvPr/>
          </p:nvSpPr>
          <p:spPr bwMode="auto">
            <a:xfrm>
              <a:off x="3833" y="2341"/>
              <a:ext cx="816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3" name="Arc 35"/>
            <p:cNvSpPr>
              <a:spLocks/>
            </p:cNvSpPr>
            <p:nvPr/>
          </p:nvSpPr>
          <p:spPr bwMode="auto">
            <a:xfrm flipV="1">
              <a:off x="3833" y="2341"/>
              <a:ext cx="249" cy="454"/>
            </a:xfrm>
            <a:custGeom>
              <a:avLst/>
              <a:gdLst>
                <a:gd name="T0" fmla="*/ 0 w 11879"/>
                <a:gd name="T1" fmla="*/ 0 h 21600"/>
                <a:gd name="T2" fmla="*/ 249 w 11879"/>
                <a:gd name="T3" fmla="*/ 75 h 21600"/>
                <a:gd name="T4" fmla="*/ 0 w 11879"/>
                <a:gd name="T5" fmla="*/ 45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79" h="21600" fill="none" extrusionOk="0">
                  <a:moveTo>
                    <a:pt x="0" y="0"/>
                  </a:moveTo>
                  <a:cubicBezTo>
                    <a:pt x="4222" y="0"/>
                    <a:pt x="8352" y="1237"/>
                    <a:pt x="11879" y="3559"/>
                  </a:cubicBezTo>
                </a:path>
                <a:path w="11879" h="21600" stroke="0" extrusionOk="0">
                  <a:moveTo>
                    <a:pt x="0" y="0"/>
                  </a:moveTo>
                  <a:cubicBezTo>
                    <a:pt x="4222" y="0"/>
                    <a:pt x="8352" y="1237"/>
                    <a:pt x="11879" y="355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624" name="Arc 65"/>
            <p:cNvSpPr>
              <a:spLocks/>
            </p:cNvSpPr>
            <p:nvPr/>
          </p:nvSpPr>
          <p:spPr bwMode="auto">
            <a:xfrm flipV="1">
              <a:off x="4090" y="2780"/>
              <a:ext cx="249" cy="454"/>
            </a:xfrm>
            <a:custGeom>
              <a:avLst/>
              <a:gdLst>
                <a:gd name="T0" fmla="*/ 0 w 11879"/>
                <a:gd name="T1" fmla="*/ 0 h 21600"/>
                <a:gd name="T2" fmla="*/ 249 w 11879"/>
                <a:gd name="T3" fmla="*/ 75 h 21600"/>
                <a:gd name="T4" fmla="*/ 0 w 11879"/>
                <a:gd name="T5" fmla="*/ 45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79" h="21600" fill="none" extrusionOk="0">
                  <a:moveTo>
                    <a:pt x="0" y="0"/>
                  </a:moveTo>
                  <a:cubicBezTo>
                    <a:pt x="4222" y="0"/>
                    <a:pt x="8352" y="1237"/>
                    <a:pt x="11879" y="3559"/>
                  </a:cubicBezTo>
                </a:path>
                <a:path w="11879" h="21600" stroke="0" extrusionOk="0">
                  <a:moveTo>
                    <a:pt x="0" y="0"/>
                  </a:moveTo>
                  <a:cubicBezTo>
                    <a:pt x="4222" y="0"/>
                    <a:pt x="8352" y="1237"/>
                    <a:pt x="11879" y="355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>
                <a:alpha val="50195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625" name="Text Box 66"/>
            <p:cNvSpPr txBox="1">
              <a:spLocks noChangeArrowheads="1"/>
            </p:cNvSpPr>
            <p:nvPr/>
          </p:nvSpPr>
          <p:spPr bwMode="auto">
            <a:xfrm>
              <a:off x="3833" y="3249"/>
              <a:ext cx="36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4000">
                  <a:latin typeface="Symbol" panose="05050102010706020507" pitchFamily="18" charset="2"/>
                </a:rPr>
                <a:t>q</a:t>
              </a:r>
              <a:r>
                <a:rPr lang="pt-BR" sz="3200" baseline="-25000">
                  <a:latin typeface="Symbol" panose="05050102010706020507" pitchFamily="18" charset="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Pêndulo Duplo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Equações de Posição:</a:t>
            </a:r>
          </a:p>
          <a:p>
            <a:pPr eaLnBrk="1" hangingPunct="1">
              <a:buFontTx/>
              <a:buNone/>
            </a:pPr>
            <a:endParaRPr lang="pt-BR" sz="3600" baseline="-25000" smtClean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727450" y="5445125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05" name="Text Box 22"/>
          <p:cNvSpPr txBox="1">
            <a:spLocks noChangeArrowheads="1"/>
          </p:cNvSpPr>
          <p:nvPr/>
        </p:nvSpPr>
        <p:spPr bwMode="auto">
          <a:xfrm>
            <a:off x="414338" y="4148138"/>
            <a:ext cx="582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000">
                <a:latin typeface="Symbol" panose="05050102010706020507" pitchFamily="18" charset="2"/>
              </a:rPr>
              <a:t>q</a:t>
            </a:r>
            <a:r>
              <a:rPr lang="pt-BR" sz="3200" baseline="-2500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25606" name="Line 23"/>
          <p:cNvSpPr>
            <a:spLocks noChangeShapeType="1"/>
          </p:cNvSpPr>
          <p:nvPr/>
        </p:nvSpPr>
        <p:spPr bwMode="auto">
          <a:xfrm>
            <a:off x="1709738" y="3859213"/>
            <a:ext cx="4318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7" name="Text Box 24"/>
          <p:cNvSpPr txBox="1">
            <a:spLocks noChangeArrowheads="1"/>
          </p:cNvSpPr>
          <p:nvPr/>
        </p:nvSpPr>
        <p:spPr bwMode="auto">
          <a:xfrm>
            <a:off x="2143125" y="3787775"/>
            <a:ext cx="55721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L</a:t>
            </a:r>
            <a:r>
              <a:rPr lang="pt-BR" sz="3200" baseline="-25000"/>
              <a:t>1</a:t>
            </a:r>
          </a:p>
        </p:txBody>
      </p:sp>
      <p:sp>
        <p:nvSpPr>
          <p:cNvPr id="25608" name="Text Box 25"/>
          <p:cNvSpPr txBox="1">
            <a:spLocks noChangeArrowheads="1"/>
          </p:cNvSpPr>
          <p:nvPr/>
        </p:nvSpPr>
        <p:spPr bwMode="auto">
          <a:xfrm>
            <a:off x="504825" y="2286000"/>
            <a:ext cx="121285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2 GDL</a:t>
            </a:r>
          </a:p>
        </p:txBody>
      </p:sp>
      <p:sp>
        <p:nvSpPr>
          <p:cNvPr id="25609" name="AutoShape 31"/>
          <p:cNvSpPr>
            <a:spLocks noChangeArrowheads="1"/>
          </p:cNvSpPr>
          <p:nvPr/>
        </p:nvSpPr>
        <p:spPr bwMode="auto">
          <a:xfrm rot="-1097731">
            <a:off x="1585913" y="4344988"/>
            <a:ext cx="360362" cy="1512887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0" name="AutoShape 32"/>
          <p:cNvSpPr>
            <a:spLocks noChangeArrowheads="1"/>
          </p:cNvSpPr>
          <p:nvPr/>
        </p:nvSpPr>
        <p:spPr bwMode="auto">
          <a:xfrm>
            <a:off x="862013" y="3116263"/>
            <a:ext cx="504825" cy="10080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1" name="Line 33"/>
          <p:cNvSpPr>
            <a:spLocks noChangeShapeType="1"/>
          </p:cNvSpPr>
          <p:nvPr/>
        </p:nvSpPr>
        <p:spPr bwMode="auto">
          <a:xfrm>
            <a:off x="323850" y="3514725"/>
            <a:ext cx="1512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12" name="Rectangle 34"/>
          <p:cNvSpPr>
            <a:spLocks noChangeArrowheads="1"/>
          </p:cNvSpPr>
          <p:nvPr/>
        </p:nvSpPr>
        <p:spPr bwMode="auto">
          <a:xfrm>
            <a:off x="323850" y="3355975"/>
            <a:ext cx="1512888" cy="144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3" name="AutoShape 35"/>
          <p:cNvSpPr>
            <a:spLocks noChangeArrowheads="1"/>
          </p:cNvSpPr>
          <p:nvPr/>
        </p:nvSpPr>
        <p:spPr bwMode="auto">
          <a:xfrm rot="-1858580">
            <a:off x="1119188" y="3525838"/>
            <a:ext cx="434975" cy="12969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4" name="Oval 36"/>
          <p:cNvSpPr>
            <a:spLocks noChangeArrowheads="1"/>
          </p:cNvSpPr>
          <p:nvPr/>
        </p:nvSpPr>
        <p:spPr bwMode="auto">
          <a:xfrm>
            <a:off x="973138" y="3678238"/>
            <a:ext cx="287337" cy="2873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5" name="Rectangle 37"/>
          <p:cNvSpPr>
            <a:spLocks noChangeArrowheads="1"/>
          </p:cNvSpPr>
          <p:nvPr/>
        </p:nvSpPr>
        <p:spPr bwMode="auto">
          <a:xfrm>
            <a:off x="665163" y="2995613"/>
            <a:ext cx="93662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6" name="Line 38"/>
          <p:cNvSpPr>
            <a:spLocks noChangeShapeType="1"/>
          </p:cNvSpPr>
          <p:nvPr/>
        </p:nvSpPr>
        <p:spPr bwMode="auto">
          <a:xfrm>
            <a:off x="1116013" y="2995613"/>
            <a:ext cx="0" cy="33131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17" name="Line 39"/>
          <p:cNvSpPr>
            <a:spLocks noChangeShapeType="1"/>
          </p:cNvSpPr>
          <p:nvPr/>
        </p:nvSpPr>
        <p:spPr bwMode="auto">
          <a:xfrm flipH="1">
            <a:off x="342900" y="3821113"/>
            <a:ext cx="34559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18" name="Oval 40"/>
          <p:cNvSpPr>
            <a:spLocks noChangeArrowheads="1"/>
          </p:cNvSpPr>
          <p:nvPr/>
        </p:nvSpPr>
        <p:spPr bwMode="auto">
          <a:xfrm>
            <a:off x="1889125" y="5626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19" name="Oval 41"/>
          <p:cNvSpPr>
            <a:spLocks noChangeArrowheads="1"/>
          </p:cNvSpPr>
          <p:nvPr/>
        </p:nvSpPr>
        <p:spPr bwMode="auto">
          <a:xfrm>
            <a:off x="1423988" y="4421188"/>
            <a:ext cx="287337" cy="2873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0" name="Line 42"/>
          <p:cNvSpPr>
            <a:spLocks noChangeShapeType="1"/>
          </p:cNvSpPr>
          <p:nvPr/>
        </p:nvSpPr>
        <p:spPr bwMode="auto">
          <a:xfrm flipV="1">
            <a:off x="1562100" y="4537075"/>
            <a:ext cx="0" cy="79216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21" name="Line 43"/>
          <p:cNvSpPr>
            <a:spLocks noChangeShapeType="1"/>
          </p:cNvSpPr>
          <p:nvPr/>
        </p:nvSpPr>
        <p:spPr bwMode="auto">
          <a:xfrm>
            <a:off x="1566863" y="45608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22" name="Line 44"/>
          <p:cNvSpPr>
            <a:spLocks noChangeShapeType="1"/>
          </p:cNvSpPr>
          <p:nvPr/>
        </p:nvSpPr>
        <p:spPr bwMode="auto">
          <a:xfrm>
            <a:off x="1941513" y="56943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23" name="Text Box 45"/>
          <p:cNvSpPr txBox="1">
            <a:spLocks noChangeArrowheads="1"/>
          </p:cNvSpPr>
          <p:nvPr/>
        </p:nvSpPr>
        <p:spPr bwMode="auto">
          <a:xfrm>
            <a:off x="2430463" y="4795838"/>
            <a:ext cx="557212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L</a:t>
            </a:r>
            <a:r>
              <a:rPr lang="pt-BR" sz="3200" baseline="-25000"/>
              <a:t>2</a:t>
            </a:r>
          </a:p>
        </p:txBody>
      </p:sp>
      <p:sp>
        <p:nvSpPr>
          <p:cNvPr id="25624" name="Line 46"/>
          <p:cNvSpPr>
            <a:spLocks noChangeShapeType="1"/>
          </p:cNvSpPr>
          <p:nvPr/>
        </p:nvSpPr>
        <p:spPr bwMode="auto">
          <a:xfrm>
            <a:off x="2127250" y="4473575"/>
            <a:ext cx="360363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25" name="Line 47"/>
          <p:cNvSpPr>
            <a:spLocks noChangeShapeType="1"/>
          </p:cNvSpPr>
          <p:nvPr/>
        </p:nvSpPr>
        <p:spPr bwMode="auto">
          <a:xfrm>
            <a:off x="1135063" y="3859213"/>
            <a:ext cx="1295400" cy="20891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26" name="Arc 48"/>
          <p:cNvSpPr>
            <a:spLocks/>
          </p:cNvSpPr>
          <p:nvPr/>
        </p:nvSpPr>
        <p:spPr bwMode="auto">
          <a:xfrm flipV="1">
            <a:off x="1135063" y="3859213"/>
            <a:ext cx="395287" cy="720725"/>
          </a:xfrm>
          <a:custGeom>
            <a:avLst/>
            <a:gdLst>
              <a:gd name="T0" fmla="*/ 0 w 11879"/>
              <a:gd name="T1" fmla="*/ 0 h 21600"/>
              <a:gd name="T2" fmla="*/ 395287 w 11879"/>
              <a:gd name="T3" fmla="*/ 118786 h 21600"/>
              <a:gd name="T4" fmla="*/ 0 w 11879"/>
              <a:gd name="T5" fmla="*/ 7207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79" h="21600" fill="none" extrusionOk="0">
                <a:moveTo>
                  <a:pt x="0" y="0"/>
                </a:moveTo>
                <a:cubicBezTo>
                  <a:pt x="4222" y="0"/>
                  <a:pt x="8352" y="1237"/>
                  <a:pt x="11879" y="3559"/>
                </a:cubicBezTo>
              </a:path>
              <a:path w="11879" h="21600" stroke="0" extrusionOk="0">
                <a:moveTo>
                  <a:pt x="0" y="0"/>
                </a:moveTo>
                <a:cubicBezTo>
                  <a:pt x="4222" y="0"/>
                  <a:pt x="8352" y="1237"/>
                  <a:pt x="11879" y="3559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3300">
              <a:alpha val="50195"/>
            </a:srgb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27" name="Arc 49"/>
          <p:cNvSpPr>
            <a:spLocks/>
          </p:cNvSpPr>
          <p:nvPr/>
        </p:nvSpPr>
        <p:spPr bwMode="auto">
          <a:xfrm flipV="1">
            <a:off x="1543050" y="4556125"/>
            <a:ext cx="395288" cy="720725"/>
          </a:xfrm>
          <a:custGeom>
            <a:avLst/>
            <a:gdLst>
              <a:gd name="T0" fmla="*/ 0 w 11879"/>
              <a:gd name="T1" fmla="*/ 0 h 21600"/>
              <a:gd name="T2" fmla="*/ 395288 w 11879"/>
              <a:gd name="T3" fmla="*/ 118786 h 21600"/>
              <a:gd name="T4" fmla="*/ 0 w 11879"/>
              <a:gd name="T5" fmla="*/ 7207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79" h="21600" fill="none" extrusionOk="0">
                <a:moveTo>
                  <a:pt x="0" y="0"/>
                </a:moveTo>
                <a:cubicBezTo>
                  <a:pt x="4222" y="0"/>
                  <a:pt x="8352" y="1237"/>
                  <a:pt x="11879" y="3559"/>
                </a:cubicBezTo>
              </a:path>
              <a:path w="11879" h="21600" stroke="0" extrusionOk="0">
                <a:moveTo>
                  <a:pt x="0" y="0"/>
                </a:moveTo>
                <a:cubicBezTo>
                  <a:pt x="4222" y="0"/>
                  <a:pt x="8352" y="1237"/>
                  <a:pt x="11879" y="3559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>
              <a:alpha val="50195"/>
            </a:srgb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28" name="Text Box 50"/>
          <p:cNvSpPr txBox="1">
            <a:spLocks noChangeArrowheads="1"/>
          </p:cNvSpPr>
          <p:nvPr/>
        </p:nvSpPr>
        <p:spPr bwMode="auto">
          <a:xfrm>
            <a:off x="1135063" y="5300663"/>
            <a:ext cx="582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000">
                <a:latin typeface="Symbol" panose="05050102010706020507" pitchFamily="18" charset="2"/>
              </a:rPr>
              <a:t>q</a:t>
            </a:r>
            <a:r>
              <a:rPr lang="pt-BR" sz="3200" baseline="-25000"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25629" name="Text Box 51"/>
          <p:cNvSpPr txBox="1">
            <a:spLocks noChangeArrowheads="1"/>
          </p:cNvSpPr>
          <p:nvPr/>
        </p:nvSpPr>
        <p:spPr bwMode="auto">
          <a:xfrm>
            <a:off x="4291013" y="2992438"/>
            <a:ext cx="3630612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P = L</a:t>
            </a:r>
            <a:r>
              <a:rPr lang="pt-BR" sz="3200" baseline="-25000"/>
              <a:t>1</a:t>
            </a:r>
            <a:r>
              <a:rPr lang="pt-BR" sz="3200"/>
              <a:t>.e </a:t>
            </a:r>
            <a:r>
              <a:rPr lang="pt-BR" sz="3200" baseline="30000"/>
              <a:t>i</a:t>
            </a:r>
            <a:r>
              <a:rPr lang="pt-BR" sz="3200" baseline="30000">
                <a:latin typeface="Symbol" panose="05050102010706020507" pitchFamily="18" charset="2"/>
              </a:rPr>
              <a:t>q</a:t>
            </a:r>
            <a:r>
              <a:rPr lang="pt-BR" sz="1600"/>
              <a:t>1</a:t>
            </a:r>
            <a:r>
              <a:rPr lang="pt-BR" sz="3200" baseline="30000">
                <a:latin typeface="Symbol" panose="05050102010706020507" pitchFamily="18" charset="2"/>
              </a:rPr>
              <a:t> </a:t>
            </a:r>
            <a:r>
              <a:rPr lang="pt-BR" sz="3200">
                <a:latin typeface="Symbol" panose="05050102010706020507" pitchFamily="18" charset="2"/>
              </a:rPr>
              <a:t>+ </a:t>
            </a:r>
            <a:r>
              <a:rPr lang="pt-BR" sz="3200"/>
              <a:t>L</a:t>
            </a:r>
            <a:r>
              <a:rPr lang="pt-BR" sz="3200" baseline="-25000"/>
              <a:t>2</a:t>
            </a:r>
            <a:r>
              <a:rPr lang="pt-BR" sz="3200"/>
              <a:t>.e </a:t>
            </a:r>
            <a:r>
              <a:rPr lang="pt-BR" sz="3200" baseline="30000"/>
              <a:t>i</a:t>
            </a:r>
            <a:r>
              <a:rPr lang="pt-BR" sz="3200" baseline="30000">
                <a:latin typeface="Symbol" panose="05050102010706020507" pitchFamily="18" charset="2"/>
              </a:rPr>
              <a:t>q</a:t>
            </a:r>
            <a:r>
              <a:rPr lang="pt-BR" sz="1400"/>
              <a:t>2</a:t>
            </a:r>
            <a:r>
              <a:rPr lang="pt-BR"/>
              <a:t> </a:t>
            </a:r>
          </a:p>
        </p:txBody>
      </p:sp>
      <p:sp>
        <p:nvSpPr>
          <p:cNvPr id="25630" name="Line 52"/>
          <p:cNvSpPr>
            <a:spLocks noChangeShapeType="1"/>
          </p:cNvSpPr>
          <p:nvPr/>
        </p:nvSpPr>
        <p:spPr bwMode="auto">
          <a:xfrm>
            <a:off x="4348163" y="30702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31" name="Text Box 53"/>
          <p:cNvSpPr txBox="1">
            <a:spLocks noChangeArrowheads="1"/>
          </p:cNvSpPr>
          <p:nvPr/>
        </p:nvSpPr>
        <p:spPr bwMode="auto">
          <a:xfrm>
            <a:off x="3871913" y="4572000"/>
            <a:ext cx="4948237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P = L</a:t>
            </a:r>
            <a:r>
              <a:rPr lang="pt-BR" sz="3200" baseline="-25000"/>
              <a:t>1</a:t>
            </a:r>
            <a:r>
              <a:rPr lang="pt-BR" sz="3200"/>
              <a:t>.(sin </a:t>
            </a:r>
            <a:r>
              <a:rPr lang="pt-BR" sz="3200">
                <a:latin typeface="Symbol" panose="05050102010706020507" pitchFamily="18" charset="2"/>
              </a:rPr>
              <a:t>q</a:t>
            </a:r>
            <a:r>
              <a:rPr lang="pt-BR"/>
              <a:t>1</a:t>
            </a:r>
            <a:r>
              <a:rPr lang="pt-BR" sz="3200"/>
              <a:t> i + cos </a:t>
            </a:r>
            <a:r>
              <a:rPr lang="pt-BR" sz="3200">
                <a:latin typeface="Symbol" panose="05050102010706020507" pitchFamily="18" charset="2"/>
              </a:rPr>
              <a:t>q</a:t>
            </a:r>
            <a:r>
              <a:rPr lang="pt-BR"/>
              <a:t>1</a:t>
            </a:r>
            <a:r>
              <a:rPr lang="pt-BR" sz="3200"/>
              <a:t> j) +</a:t>
            </a:r>
          </a:p>
          <a:p>
            <a:pPr eaLnBrk="1" hangingPunct="1"/>
            <a:r>
              <a:rPr lang="pt-BR" sz="3200"/>
              <a:t>      L</a:t>
            </a:r>
            <a:r>
              <a:rPr lang="pt-BR" sz="3200" baseline="-25000"/>
              <a:t>2</a:t>
            </a:r>
            <a:r>
              <a:rPr lang="pt-BR" sz="3200"/>
              <a:t>.(sin </a:t>
            </a:r>
            <a:r>
              <a:rPr lang="pt-BR" sz="3200">
                <a:latin typeface="Symbol" panose="05050102010706020507" pitchFamily="18" charset="2"/>
              </a:rPr>
              <a:t>q</a:t>
            </a:r>
            <a:r>
              <a:rPr lang="pt-BR" sz="3200" baseline="-25000"/>
              <a:t>2</a:t>
            </a:r>
            <a:r>
              <a:rPr lang="pt-BR" sz="3200"/>
              <a:t> i + cos </a:t>
            </a:r>
            <a:r>
              <a:rPr lang="pt-BR" sz="3200">
                <a:latin typeface="Symbol" panose="05050102010706020507" pitchFamily="18" charset="2"/>
              </a:rPr>
              <a:t>q</a:t>
            </a:r>
            <a:r>
              <a:rPr lang="pt-BR" sz="3200" baseline="-25000"/>
              <a:t>2</a:t>
            </a:r>
            <a:r>
              <a:rPr lang="pt-BR" sz="3200"/>
              <a:t> j)</a:t>
            </a:r>
          </a:p>
        </p:txBody>
      </p:sp>
      <p:sp>
        <p:nvSpPr>
          <p:cNvPr id="25632" name="Line 54"/>
          <p:cNvSpPr>
            <a:spLocks noChangeShapeType="1"/>
          </p:cNvSpPr>
          <p:nvPr/>
        </p:nvSpPr>
        <p:spPr bwMode="auto">
          <a:xfrm>
            <a:off x="3943350" y="46529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33" name="Line 55"/>
          <p:cNvSpPr>
            <a:spLocks noChangeShapeType="1"/>
          </p:cNvSpPr>
          <p:nvPr/>
        </p:nvSpPr>
        <p:spPr bwMode="auto">
          <a:xfrm>
            <a:off x="6319838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34" name="Line 56"/>
          <p:cNvSpPr>
            <a:spLocks noChangeShapeType="1"/>
          </p:cNvSpPr>
          <p:nvPr/>
        </p:nvSpPr>
        <p:spPr bwMode="auto">
          <a:xfrm>
            <a:off x="8120063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35" name="Line 57"/>
          <p:cNvSpPr>
            <a:spLocks noChangeShapeType="1"/>
          </p:cNvSpPr>
          <p:nvPr/>
        </p:nvSpPr>
        <p:spPr bwMode="auto">
          <a:xfrm>
            <a:off x="6300788" y="51577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36" name="Line 58"/>
          <p:cNvSpPr>
            <a:spLocks noChangeShapeType="1"/>
          </p:cNvSpPr>
          <p:nvPr/>
        </p:nvSpPr>
        <p:spPr bwMode="auto">
          <a:xfrm>
            <a:off x="8101013" y="51577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37" name="Text Box 59"/>
          <p:cNvSpPr txBox="1">
            <a:spLocks noChangeArrowheads="1"/>
          </p:cNvSpPr>
          <p:nvPr/>
        </p:nvSpPr>
        <p:spPr bwMode="auto">
          <a:xfrm>
            <a:off x="1835150" y="5805488"/>
            <a:ext cx="45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P</a:t>
            </a:r>
            <a:endParaRPr lang="pt-BR" sz="3200" baseline="30000">
              <a:latin typeface="Symbol" panose="05050102010706020507" pitchFamily="18" charset="2"/>
            </a:endParaRPr>
          </a:p>
        </p:txBody>
      </p:sp>
      <p:sp>
        <p:nvSpPr>
          <p:cNvPr id="25638" name="Text Box 60"/>
          <p:cNvSpPr txBox="1">
            <a:spLocks noChangeArrowheads="1"/>
          </p:cNvSpPr>
          <p:nvPr/>
        </p:nvSpPr>
        <p:spPr bwMode="auto">
          <a:xfrm>
            <a:off x="395288" y="3716338"/>
            <a:ext cx="500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O</a:t>
            </a:r>
            <a:endParaRPr lang="pt-BR" sz="3200" baseline="30000"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Observações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sp>
        <p:nvSpPr>
          <p:cNvPr id="26627" name="Text Box 8"/>
          <p:cNvSpPr txBox="1">
            <a:spLocks noChangeArrowheads="1"/>
          </p:cNvSpPr>
          <p:nvPr/>
        </p:nvSpPr>
        <p:spPr bwMode="auto">
          <a:xfrm>
            <a:off x="395288" y="1844675"/>
            <a:ext cx="3611562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(1) Contagem do solo</a:t>
            </a:r>
          </a:p>
        </p:txBody>
      </p:sp>
      <p:sp>
        <p:nvSpPr>
          <p:cNvPr id="26628" name="Text Box 40"/>
          <p:cNvSpPr txBox="1">
            <a:spLocks noChangeArrowheads="1"/>
          </p:cNvSpPr>
          <p:nvPr/>
        </p:nvSpPr>
        <p:spPr bwMode="auto">
          <a:xfrm>
            <a:off x="395288" y="4062413"/>
            <a:ext cx="7408862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(2) Existem exceções ao Critério de Kutzbach</a:t>
            </a:r>
          </a:p>
        </p:txBody>
      </p:sp>
      <p:grpSp>
        <p:nvGrpSpPr>
          <p:cNvPr id="26629" name="Group 119"/>
          <p:cNvGrpSpPr>
            <a:grpSpLocks/>
          </p:cNvGrpSpPr>
          <p:nvPr/>
        </p:nvGrpSpPr>
        <p:grpSpPr bwMode="auto">
          <a:xfrm>
            <a:off x="457200" y="4797425"/>
            <a:ext cx="2808287" cy="1752600"/>
            <a:chOff x="431" y="3022"/>
            <a:chExt cx="1769" cy="1104"/>
          </a:xfrm>
        </p:grpSpPr>
        <p:sp>
          <p:nvSpPr>
            <p:cNvPr id="26674" name="AutoShape 64"/>
            <p:cNvSpPr>
              <a:spLocks noChangeArrowheads="1"/>
            </p:cNvSpPr>
            <p:nvPr/>
          </p:nvSpPr>
          <p:spPr bwMode="auto">
            <a:xfrm rot="-5400000">
              <a:off x="1021" y="2489"/>
              <a:ext cx="136" cy="1316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75" name="AutoShape 58"/>
            <p:cNvSpPr>
              <a:spLocks noChangeArrowheads="1"/>
            </p:cNvSpPr>
            <p:nvPr/>
          </p:nvSpPr>
          <p:spPr bwMode="auto">
            <a:xfrm rot="-1858580">
              <a:off x="748" y="3022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76" name="AutoShape 59"/>
            <p:cNvSpPr>
              <a:spLocks noChangeArrowheads="1"/>
            </p:cNvSpPr>
            <p:nvPr/>
          </p:nvSpPr>
          <p:spPr bwMode="auto">
            <a:xfrm rot="-1858580">
              <a:off x="1156" y="3022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77" name="AutoShape 60"/>
            <p:cNvSpPr>
              <a:spLocks noChangeArrowheads="1"/>
            </p:cNvSpPr>
            <p:nvPr/>
          </p:nvSpPr>
          <p:spPr bwMode="auto">
            <a:xfrm rot="-1858580">
              <a:off x="1610" y="3022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78" name="AutoShape 52"/>
            <p:cNvSpPr>
              <a:spLocks noChangeArrowheads="1"/>
            </p:cNvSpPr>
            <p:nvPr/>
          </p:nvSpPr>
          <p:spPr bwMode="auto">
            <a:xfrm>
              <a:off x="1291" y="3612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79" name="AutoShape 53"/>
            <p:cNvSpPr>
              <a:spLocks noChangeArrowheads="1"/>
            </p:cNvSpPr>
            <p:nvPr/>
          </p:nvSpPr>
          <p:spPr bwMode="auto">
            <a:xfrm>
              <a:off x="1745" y="3612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80" name="AutoShape 42"/>
            <p:cNvSpPr>
              <a:spLocks noChangeArrowheads="1"/>
            </p:cNvSpPr>
            <p:nvPr/>
          </p:nvSpPr>
          <p:spPr bwMode="auto">
            <a:xfrm>
              <a:off x="871" y="3612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81" name="Line 43"/>
            <p:cNvSpPr>
              <a:spLocks noChangeShapeType="1"/>
            </p:cNvSpPr>
            <p:nvPr/>
          </p:nvSpPr>
          <p:spPr bwMode="auto">
            <a:xfrm>
              <a:off x="645" y="3848"/>
              <a:ext cx="154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82" name="Rectangle 44"/>
            <p:cNvSpPr>
              <a:spLocks noChangeArrowheads="1"/>
            </p:cNvSpPr>
            <p:nvPr/>
          </p:nvSpPr>
          <p:spPr bwMode="auto">
            <a:xfrm>
              <a:off x="657" y="3872"/>
              <a:ext cx="1543" cy="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83" name="Oval 47"/>
            <p:cNvSpPr>
              <a:spLocks noChangeArrowheads="1"/>
            </p:cNvSpPr>
            <p:nvPr/>
          </p:nvSpPr>
          <p:spPr bwMode="auto">
            <a:xfrm>
              <a:off x="914" y="3657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84" name="Text Box 49"/>
            <p:cNvSpPr txBox="1">
              <a:spLocks noChangeArrowheads="1"/>
            </p:cNvSpPr>
            <p:nvPr/>
          </p:nvSpPr>
          <p:spPr bwMode="auto">
            <a:xfrm>
              <a:off x="817" y="383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1</a:t>
              </a:r>
            </a:p>
          </p:txBody>
        </p:sp>
        <p:sp>
          <p:nvSpPr>
            <p:cNvPr id="26685" name="Oval 54"/>
            <p:cNvSpPr>
              <a:spLocks noChangeArrowheads="1"/>
            </p:cNvSpPr>
            <p:nvPr/>
          </p:nvSpPr>
          <p:spPr bwMode="auto">
            <a:xfrm>
              <a:off x="1338" y="365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86" name="Oval 55"/>
            <p:cNvSpPr>
              <a:spLocks noChangeArrowheads="1"/>
            </p:cNvSpPr>
            <p:nvPr/>
          </p:nvSpPr>
          <p:spPr bwMode="auto">
            <a:xfrm>
              <a:off x="1791" y="3666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87" name="Text Box 56"/>
            <p:cNvSpPr txBox="1">
              <a:spLocks noChangeArrowheads="1"/>
            </p:cNvSpPr>
            <p:nvPr/>
          </p:nvSpPr>
          <p:spPr bwMode="auto">
            <a:xfrm>
              <a:off x="1274" y="383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2</a:t>
              </a:r>
            </a:p>
          </p:txBody>
        </p:sp>
        <p:sp>
          <p:nvSpPr>
            <p:cNvPr id="26688" name="Text Box 57"/>
            <p:cNvSpPr txBox="1">
              <a:spLocks noChangeArrowheads="1"/>
            </p:cNvSpPr>
            <p:nvPr/>
          </p:nvSpPr>
          <p:spPr bwMode="auto">
            <a:xfrm>
              <a:off x="1728" y="383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3</a:t>
              </a:r>
            </a:p>
          </p:txBody>
        </p:sp>
        <p:sp>
          <p:nvSpPr>
            <p:cNvPr id="26689" name="Oval 61"/>
            <p:cNvSpPr>
              <a:spLocks noChangeArrowheads="1"/>
            </p:cNvSpPr>
            <p:nvPr/>
          </p:nvSpPr>
          <p:spPr bwMode="auto">
            <a:xfrm>
              <a:off x="598" y="310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90" name="Oval 62"/>
            <p:cNvSpPr>
              <a:spLocks noChangeArrowheads="1"/>
            </p:cNvSpPr>
            <p:nvPr/>
          </p:nvSpPr>
          <p:spPr bwMode="auto">
            <a:xfrm>
              <a:off x="1010" y="310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91" name="Oval 63"/>
            <p:cNvSpPr>
              <a:spLocks noChangeArrowheads="1"/>
            </p:cNvSpPr>
            <p:nvPr/>
          </p:nvSpPr>
          <p:spPr bwMode="auto">
            <a:xfrm>
              <a:off x="1463" y="310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26630" name="Group 120"/>
          <p:cNvGrpSpPr>
            <a:grpSpLocks/>
          </p:cNvGrpSpPr>
          <p:nvPr/>
        </p:nvGrpSpPr>
        <p:grpSpPr bwMode="auto">
          <a:xfrm>
            <a:off x="5653088" y="4797425"/>
            <a:ext cx="3097213" cy="1752600"/>
            <a:chOff x="3152" y="3022"/>
            <a:chExt cx="1951" cy="1104"/>
          </a:xfrm>
        </p:grpSpPr>
        <p:sp>
          <p:nvSpPr>
            <p:cNvPr id="26656" name="AutoShape 65"/>
            <p:cNvSpPr>
              <a:spLocks noChangeArrowheads="1"/>
            </p:cNvSpPr>
            <p:nvPr/>
          </p:nvSpPr>
          <p:spPr bwMode="auto">
            <a:xfrm rot="-5400000">
              <a:off x="4066" y="2165"/>
              <a:ext cx="124" cy="1951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7" name="AutoShape 66"/>
            <p:cNvSpPr>
              <a:spLocks noChangeArrowheads="1"/>
            </p:cNvSpPr>
            <p:nvPr/>
          </p:nvSpPr>
          <p:spPr bwMode="auto">
            <a:xfrm rot="-1858580">
              <a:off x="3469" y="3022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8" name="AutoShape 67"/>
            <p:cNvSpPr>
              <a:spLocks noChangeArrowheads="1"/>
            </p:cNvSpPr>
            <p:nvPr/>
          </p:nvSpPr>
          <p:spPr bwMode="auto">
            <a:xfrm rot="-1858580">
              <a:off x="3877" y="3022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9" name="AutoShape 68"/>
            <p:cNvSpPr>
              <a:spLocks noChangeArrowheads="1"/>
            </p:cNvSpPr>
            <p:nvPr/>
          </p:nvSpPr>
          <p:spPr bwMode="auto">
            <a:xfrm rot="-8400000">
              <a:off x="4694" y="3022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60" name="AutoShape 69"/>
            <p:cNvSpPr>
              <a:spLocks noChangeArrowheads="1"/>
            </p:cNvSpPr>
            <p:nvPr/>
          </p:nvSpPr>
          <p:spPr bwMode="auto">
            <a:xfrm>
              <a:off x="4012" y="3612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61" name="AutoShape 70"/>
            <p:cNvSpPr>
              <a:spLocks noChangeArrowheads="1"/>
            </p:cNvSpPr>
            <p:nvPr/>
          </p:nvSpPr>
          <p:spPr bwMode="auto">
            <a:xfrm>
              <a:off x="4466" y="3612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62" name="AutoShape 71"/>
            <p:cNvSpPr>
              <a:spLocks noChangeArrowheads="1"/>
            </p:cNvSpPr>
            <p:nvPr/>
          </p:nvSpPr>
          <p:spPr bwMode="auto">
            <a:xfrm>
              <a:off x="3592" y="3612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63" name="Line 72"/>
            <p:cNvSpPr>
              <a:spLocks noChangeShapeType="1"/>
            </p:cNvSpPr>
            <p:nvPr/>
          </p:nvSpPr>
          <p:spPr bwMode="auto">
            <a:xfrm>
              <a:off x="3366" y="3848"/>
              <a:ext cx="154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64" name="Rectangle 73"/>
            <p:cNvSpPr>
              <a:spLocks noChangeArrowheads="1"/>
            </p:cNvSpPr>
            <p:nvPr/>
          </p:nvSpPr>
          <p:spPr bwMode="auto">
            <a:xfrm>
              <a:off x="3378" y="3872"/>
              <a:ext cx="1543" cy="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65" name="Oval 74"/>
            <p:cNvSpPr>
              <a:spLocks noChangeArrowheads="1"/>
            </p:cNvSpPr>
            <p:nvPr/>
          </p:nvSpPr>
          <p:spPr bwMode="auto">
            <a:xfrm>
              <a:off x="3635" y="3657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66" name="Text Box 75"/>
            <p:cNvSpPr txBox="1">
              <a:spLocks noChangeArrowheads="1"/>
            </p:cNvSpPr>
            <p:nvPr/>
          </p:nvSpPr>
          <p:spPr bwMode="auto">
            <a:xfrm>
              <a:off x="3538" y="383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1</a:t>
              </a:r>
            </a:p>
          </p:txBody>
        </p:sp>
        <p:sp>
          <p:nvSpPr>
            <p:cNvPr id="26667" name="Oval 76"/>
            <p:cNvSpPr>
              <a:spLocks noChangeArrowheads="1"/>
            </p:cNvSpPr>
            <p:nvPr/>
          </p:nvSpPr>
          <p:spPr bwMode="auto">
            <a:xfrm>
              <a:off x="4059" y="365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68" name="Oval 77"/>
            <p:cNvSpPr>
              <a:spLocks noChangeArrowheads="1"/>
            </p:cNvSpPr>
            <p:nvPr/>
          </p:nvSpPr>
          <p:spPr bwMode="auto">
            <a:xfrm>
              <a:off x="4512" y="3666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69" name="Text Box 78"/>
            <p:cNvSpPr txBox="1">
              <a:spLocks noChangeArrowheads="1"/>
            </p:cNvSpPr>
            <p:nvPr/>
          </p:nvSpPr>
          <p:spPr bwMode="auto">
            <a:xfrm>
              <a:off x="3995" y="383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2</a:t>
              </a:r>
            </a:p>
          </p:txBody>
        </p:sp>
        <p:sp>
          <p:nvSpPr>
            <p:cNvPr id="26670" name="Text Box 79"/>
            <p:cNvSpPr txBox="1">
              <a:spLocks noChangeArrowheads="1"/>
            </p:cNvSpPr>
            <p:nvPr/>
          </p:nvSpPr>
          <p:spPr bwMode="auto">
            <a:xfrm>
              <a:off x="4449" y="383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3</a:t>
              </a:r>
            </a:p>
          </p:txBody>
        </p:sp>
        <p:sp>
          <p:nvSpPr>
            <p:cNvPr id="26671" name="Oval 80"/>
            <p:cNvSpPr>
              <a:spLocks noChangeArrowheads="1"/>
            </p:cNvSpPr>
            <p:nvPr/>
          </p:nvSpPr>
          <p:spPr bwMode="auto">
            <a:xfrm>
              <a:off x="3319" y="310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72" name="Oval 81"/>
            <p:cNvSpPr>
              <a:spLocks noChangeArrowheads="1"/>
            </p:cNvSpPr>
            <p:nvPr/>
          </p:nvSpPr>
          <p:spPr bwMode="auto">
            <a:xfrm>
              <a:off x="3731" y="310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73" name="Oval 82"/>
            <p:cNvSpPr>
              <a:spLocks noChangeArrowheads="1"/>
            </p:cNvSpPr>
            <p:nvPr/>
          </p:nvSpPr>
          <p:spPr bwMode="auto">
            <a:xfrm>
              <a:off x="4922" y="312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26631" name="Group 121"/>
          <p:cNvGrpSpPr>
            <a:grpSpLocks/>
          </p:cNvGrpSpPr>
          <p:nvPr/>
        </p:nvGrpSpPr>
        <p:grpSpPr bwMode="auto">
          <a:xfrm>
            <a:off x="3927475" y="2117725"/>
            <a:ext cx="4960938" cy="1704975"/>
            <a:chOff x="2474" y="1334"/>
            <a:chExt cx="3125" cy="1074"/>
          </a:xfrm>
        </p:grpSpPr>
        <p:sp>
          <p:nvSpPr>
            <p:cNvPr id="26632" name="AutoShape 103"/>
            <p:cNvSpPr>
              <a:spLocks noChangeArrowheads="1"/>
            </p:cNvSpPr>
            <p:nvPr/>
          </p:nvSpPr>
          <p:spPr bwMode="auto">
            <a:xfrm rot="2543630">
              <a:off x="3992" y="1411"/>
              <a:ext cx="544" cy="771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3" name="AutoShape 102"/>
            <p:cNvSpPr>
              <a:spLocks noChangeArrowheads="1"/>
            </p:cNvSpPr>
            <p:nvPr/>
          </p:nvSpPr>
          <p:spPr bwMode="auto">
            <a:xfrm rot="-1858580">
              <a:off x="4967" y="1344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4" name="AutoShape 83"/>
            <p:cNvSpPr>
              <a:spLocks noChangeArrowheads="1"/>
            </p:cNvSpPr>
            <p:nvPr/>
          </p:nvSpPr>
          <p:spPr bwMode="auto">
            <a:xfrm>
              <a:off x="4036" y="2034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5" name="Text Box 89"/>
            <p:cNvSpPr txBox="1">
              <a:spLocks noChangeArrowheads="1"/>
            </p:cNvSpPr>
            <p:nvPr/>
          </p:nvSpPr>
          <p:spPr bwMode="auto">
            <a:xfrm>
              <a:off x="4241" y="2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1</a:t>
              </a:r>
            </a:p>
          </p:txBody>
        </p:sp>
        <p:sp>
          <p:nvSpPr>
            <p:cNvPr id="26636" name="Oval 90"/>
            <p:cNvSpPr>
              <a:spLocks noChangeArrowheads="1"/>
            </p:cNvSpPr>
            <p:nvPr/>
          </p:nvSpPr>
          <p:spPr bwMode="auto">
            <a:xfrm>
              <a:off x="4081" y="208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37" name="Text Box 92"/>
            <p:cNvSpPr txBox="1">
              <a:spLocks noChangeArrowheads="1"/>
            </p:cNvSpPr>
            <p:nvPr/>
          </p:nvSpPr>
          <p:spPr bwMode="auto">
            <a:xfrm>
              <a:off x="5263" y="184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2</a:t>
              </a:r>
            </a:p>
          </p:txBody>
        </p:sp>
        <p:sp>
          <p:nvSpPr>
            <p:cNvPr id="26638" name="Text Box 93"/>
            <p:cNvSpPr txBox="1">
              <a:spLocks noChangeArrowheads="1"/>
            </p:cNvSpPr>
            <p:nvPr/>
          </p:nvSpPr>
          <p:spPr bwMode="auto">
            <a:xfrm>
              <a:off x="2562" y="157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3</a:t>
              </a:r>
            </a:p>
          </p:txBody>
        </p:sp>
        <p:sp>
          <p:nvSpPr>
            <p:cNvPr id="26639" name="Line 96"/>
            <p:cNvSpPr>
              <a:spLocks noChangeShapeType="1"/>
            </p:cNvSpPr>
            <p:nvPr/>
          </p:nvSpPr>
          <p:spPr bwMode="auto">
            <a:xfrm>
              <a:off x="3833" y="2296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40" name="Rectangle 97"/>
            <p:cNvSpPr>
              <a:spLocks noChangeArrowheads="1"/>
            </p:cNvSpPr>
            <p:nvPr/>
          </p:nvSpPr>
          <p:spPr bwMode="auto">
            <a:xfrm>
              <a:off x="3833" y="2318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1" name="AutoShape 98"/>
            <p:cNvSpPr>
              <a:spLocks noChangeArrowheads="1"/>
            </p:cNvSpPr>
            <p:nvPr/>
          </p:nvSpPr>
          <p:spPr bwMode="auto">
            <a:xfrm>
              <a:off x="5124" y="1933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2" name="Oval 99"/>
            <p:cNvSpPr>
              <a:spLocks noChangeArrowheads="1"/>
            </p:cNvSpPr>
            <p:nvPr/>
          </p:nvSpPr>
          <p:spPr bwMode="auto">
            <a:xfrm>
              <a:off x="5169" y="1969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3" name="Line 100"/>
            <p:cNvSpPr>
              <a:spLocks noChangeShapeType="1"/>
            </p:cNvSpPr>
            <p:nvPr/>
          </p:nvSpPr>
          <p:spPr bwMode="auto">
            <a:xfrm>
              <a:off x="4921" y="2183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44" name="Rectangle 101"/>
            <p:cNvSpPr>
              <a:spLocks noChangeArrowheads="1"/>
            </p:cNvSpPr>
            <p:nvPr/>
          </p:nvSpPr>
          <p:spPr bwMode="auto">
            <a:xfrm>
              <a:off x="4921" y="2205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5" name="AutoShape 104"/>
            <p:cNvSpPr>
              <a:spLocks noChangeArrowheads="1"/>
            </p:cNvSpPr>
            <p:nvPr/>
          </p:nvSpPr>
          <p:spPr bwMode="auto">
            <a:xfrm rot="-4949531">
              <a:off x="4513" y="1026"/>
              <a:ext cx="136" cy="771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6" name="Oval 105"/>
            <p:cNvSpPr>
              <a:spLocks noChangeArrowheads="1"/>
            </p:cNvSpPr>
            <p:nvPr/>
          </p:nvSpPr>
          <p:spPr bwMode="auto">
            <a:xfrm>
              <a:off x="4231" y="133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7" name="Oval 106"/>
            <p:cNvSpPr>
              <a:spLocks noChangeArrowheads="1"/>
            </p:cNvSpPr>
            <p:nvPr/>
          </p:nvSpPr>
          <p:spPr bwMode="auto">
            <a:xfrm>
              <a:off x="4831" y="140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8" name="AutoShape 115"/>
            <p:cNvSpPr>
              <a:spLocks noChangeArrowheads="1"/>
            </p:cNvSpPr>
            <p:nvPr/>
          </p:nvSpPr>
          <p:spPr bwMode="auto">
            <a:xfrm rot="-4142644">
              <a:off x="3493" y="1365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49" name="Oval 116"/>
            <p:cNvSpPr>
              <a:spLocks noChangeArrowheads="1"/>
            </p:cNvSpPr>
            <p:nvPr/>
          </p:nvSpPr>
          <p:spPr bwMode="auto">
            <a:xfrm>
              <a:off x="3833" y="185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0" name="AutoShape 117"/>
            <p:cNvSpPr>
              <a:spLocks noChangeArrowheads="1"/>
            </p:cNvSpPr>
            <p:nvPr/>
          </p:nvSpPr>
          <p:spPr bwMode="auto">
            <a:xfrm rot="-7741103">
              <a:off x="2915" y="1453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1" name="Oval 118"/>
            <p:cNvSpPr>
              <a:spLocks noChangeArrowheads="1"/>
            </p:cNvSpPr>
            <p:nvPr/>
          </p:nvSpPr>
          <p:spPr bwMode="auto">
            <a:xfrm>
              <a:off x="3195" y="160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2" name="AutoShape 107"/>
            <p:cNvSpPr>
              <a:spLocks noChangeArrowheads="1"/>
            </p:cNvSpPr>
            <p:nvPr/>
          </p:nvSpPr>
          <p:spPr bwMode="auto">
            <a:xfrm rot="5400000">
              <a:off x="2575" y="1885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3" name="Oval 109"/>
            <p:cNvSpPr>
              <a:spLocks noChangeArrowheads="1"/>
            </p:cNvSpPr>
            <p:nvPr/>
          </p:nvSpPr>
          <p:spPr bwMode="auto">
            <a:xfrm rot="5400000">
              <a:off x="2697" y="202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6654" name="Line 110"/>
            <p:cNvSpPr>
              <a:spLocks noChangeShapeType="1"/>
            </p:cNvSpPr>
            <p:nvPr/>
          </p:nvSpPr>
          <p:spPr bwMode="auto">
            <a:xfrm rot="5400000">
              <a:off x="2279" y="2068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55" name="Rectangle 111"/>
            <p:cNvSpPr>
              <a:spLocks noChangeArrowheads="1"/>
            </p:cNvSpPr>
            <p:nvPr/>
          </p:nvSpPr>
          <p:spPr bwMode="auto">
            <a:xfrm rot="5400000">
              <a:off x="2224" y="2023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419124" y="2461829"/>
            <a:ext cx="26052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 smtClean="0"/>
              <a:t>N = 3.(B-1) – 2.n</a:t>
            </a:r>
            <a:r>
              <a:rPr lang="pt-BR" baseline="-25000" dirty="0" smtClean="0"/>
              <a:t>J1</a:t>
            </a:r>
            <a:r>
              <a:rPr lang="pt-BR" dirty="0" smtClean="0"/>
              <a:t> – n</a:t>
            </a:r>
            <a:r>
              <a:rPr lang="pt-BR" baseline="-25000" dirty="0" smtClean="0"/>
              <a:t>J2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3.(6-1) – 2.(7) – 0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1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3046920" y="4902497"/>
            <a:ext cx="26052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 smtClean="0"/>
              <a:t>N = 3.(B-1) – 2.n</a:t>
            </a:r>
            <a:r>
              <a:rPr lang="pt-BR" baseline="-25000" dirty="0" smtClean="0"/>
              <a:t>J1</a:t>
            </a:r>
            <a:r>
              <a:rPr lang="pt-BR" dirty="0" smtClean="0"/>
              <a:t> – n</a:t>
            </a:r>
            <a:r>
              <a:rPr lang="pt-BR" baseline="-25000" dirty="0" smtClean="0"/>
              <a:t>J2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3.(5-1) – 2.(6) – 0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0, mas N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Observações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pic>
        <p:nvPicPr>
          <p:cNvPr id="27651" name="Picture 86" descr="damperspring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4797425"/>
            <a:ext cx="1044575" cy="1512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395288" y="1844675"/>
            <a:ext cx="167005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(3) Molas</a:t>
            </a:r>
          </a:p>
        </p:txBody>
      </p:sp>
      <p:sp>
        <p:nvSpPr>
          <p:cNvPr id="27653" name="Text Box 12"/>
          <p:cNvSpPr txBox="1">
            <a:spLocks noChangeArrowheads="1"/>
          </p:cNvSpPr>
          <p:nvPr/>
        </p:nvSpPr>
        <p:spPr bwMode="auto">
          <a:xfrm>
            <a:off x="395288" y="4062413"/>
            <a:ext cx="64992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(4) Sistemas Hidráulicos e Pneumáticos</a:t>
            </a:r>
          </a:p>
        </p:txBody>
      </p:sp>
      <p:pic>
        <p:nvPicPr>
          <p:cNvPr id="27654" name="Picture 64" descr="sprin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4"/>
            <a:ext cx="152619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332" name="Group 68"/>
          <p:cNvGrpSpPr>
            <a:grpSpLocks/>
          </p:cNvGrpSpPr>
          <p:nvPr/>
        </p:nvGrpSpPr>
        <p:grpSpPr bwMode="auto">
          <a:xfrm>
            <a:off x="438151" y="2840707"/>
            <a:ext cx="1421650" cy="804193"/>
            <a:chOff x="276" y="1706"/>
            <a:chExt cx="1043" cy="590"/>
          </a:xfrm>
        </p:grpSpPr>
        <p:sp>
          <p:nvSpPr>
            <p:cNvPr id="27697" name="Freeform 63"/>
            <p:cNvSpPr>
              <a:spLocks/>
            </p:cNvSpPr>
            <p:nvPr/>
          </p:nvSpPr>
          <p:spPr bwMode="auto">
            <a:xfrm rot="-1714749">
              <a:off x="276" y="1752"/>
              <a:ext cx="1043" cy="544"/>
            </a:xfrm>
            <a:custGeom>
              <a:avLst/>
              <a:gdLst>
                <a:gd name="T0" fmla="*/ 0 w 1225"/>
                <a:gd name="T1" fmla="*/ 272 h 544"/>
                <a:gd name="T2" fmla="*/ 425 w 1225"/>
                <a:gd name="T3" fmla="*/ 272 h 544"/>
                <a:gd name="T4" fmla="*/ 463 w 1225"/>
                <a:gd name="T5" fmla="*/ 0 h 544"/>
                <a:gd name="T6" fmla="*/ 502 w 1225"/>
                <a:gd name="T7" fmla="*/ 544 h 544"/>
                <a:gd name="T8" fmla="*/ 541 w 1225"/>
                <a:gd name="T9" fmla="*/ 0 h 544"/>
                <a:gd name="T10" fmla="*/ 580 w 1225"/>
                <a:gd name="T11" fmla="*/ 544 h 544"/>
                <a:gd name="T12" fmla="*/ 618 w 1225"/>
                <a:gd name="T13" fmla="*/ 227 h 544"/>
                <a:gd name="T14" fmla="*/ 1043 w 1225"/>
                <a:gd name="T15" fmla="*/ 227 h 5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5" h="544">
                  <a:moveTo>
                    <a:pt x="0" y="272"/>
                  </a:moveTo>
                  <a:lnTo>
                    <a:pt x="499" y="272"/>
                  </a:lnTo>
                  <a:lnTo>
                    <a:pt x="544" y="0"/>
                  </a:lnTo>
                  <a:lnTo>
                    <a:pt x="590" y="544"/>
                  </a:lnTo>
                  <a:lnTo>
                    <a:pt x="635" y="0"/>
                  </a:lnTo>
                  <a:lnTo>
                    <a:pt x="681" y="544"/>
                  </a:lnTo>
                  <a:lnTo>
                    <a:pt x="726" y="227"/>
                  </a:lnTo>
                  <a:lnTo>
                    <a:pt x="1225" y="227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98" name="Oval 61"/>
            <p:cNvSpPr>
              <a:spLocks noChangeArrowheads="1"/>
            </p:cNvSpPr>
            <p:nvPr/>
          </p:nvSpPr>
          <p:spPr bwMode="auto">
            <a:xfrm>
              <a:off x="1156" y="1706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99" name="Oval 67"/>
            <p:cNvSpPr>
              <a:spLocks noChangeArrowheads="1"/>
            </p:cNvSpPr>
            <p:nvPr/>
          </p:nvSpPr>
          <p:spPr bwMode="auto">
            <a:xfrm>
              <a:off x="340" y="220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139344" name="Group 80"/>
          <p:cNvGrpSpPr>
            <a:grpSpLocks/>
          </p:cNvGrpSpPr>
          <p:nvPr/>
        </p:nvGrpSpPr>
        <p:grpSpPr bwMode="auto">
          <a:xfrm>
            <a:off x="1996122" y="2632968"/>
            <a:ext cx="1485398" cy="1051621"/>
            <a:chOff x="1383" y="1616"/>
            <a:chExt cx="1154" cy="817"/>
          </a:xfrm>
        </p:grpSpPr>
        <p:sp>
          <p:nvSpPr>
            <p:cNvPr id="27690" name="Line 69"/>
            <p:cNvSpPr>
              <a:spLocks noChangeShapeType="1"/>
            </p:cNvSpPr>
            <p:nvPr/>
          </p:nvSpPr>
          <p:spPr bwMode="auto">
            <a:xfrm>
              <a:off x="1383" y="1933"/>
              <a:ext cx="22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91" name="Line 70"/>
            <p:cNvSpPr>
              <a:spLocks noChangeShapeType="1"/>
            </p:cNvSpPr>
            <p:nvPr/>
          </p:nvSpPr>
          <p:spPr bwMode="auto">
            <a:xfrm>
              <a:off x="1383" y="2069"/>
              <a:ext cx="22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92" name="AutoShape 71"/>
            <p:cNvSpPr>
              <a:spLocks noChangeArrowheads="1"/>
            </p:cNvSpPr>
            <p:nvPr/>
          </p:nvSpPr>
          <p:spPr bwMode="auto">
            <a:xfrm rot="-1858580">
              <a:off x="2245" y="1616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93" name="Oval 72"/>
            <p:cNvSpPr>
              <a:spLocks noChangeArrowheads="1"/>
            </p:cNvSpPr>
            <p:nvPr/>
          </p:nvSpPr>
          <p:spPr bwMode="auto">
            <a:xfrm>
              <a:off x="2447" y="224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94" name="AutoShape 73"/>
            <p:cNvSpPr>
              <a:spLocks noChangeArrowheads="1"/>
            </p:cNvSpPr>
            <p:nvPr/>
          </p:nvSpPr>
          <p:spPr bwMode="auto">
            <a:xfrm rot="-8780076">
              <a:off x="1904" y="1616"/>
              <a:ext cx="136" cy="771"/>
            </a:xfrm>
            <a:prstGeom prst="roundRect">
              <a:avLst>
                <a:gd name="adj" fmla="val 50000"/>
              </a:avLst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95" name="Oval 74"/>
            <p:cNvSpPr>
              <a:spLocks noChangeArrowheads="1"/>
            </p:cNvSpPr>
            <p:nvPr/>
          </p:nvSpPr>
          <p:spPr bwMode="auto">
            <a:xfrm>
              <a:off x="1747" y="2206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96" name="Oval 75"/>
            <p:cNvSpPr>
              <a:spLocks noChangeArrowheads="1"/>
            </p:cNvSpPr>
            <p:nvPr/>
          </p:nvSpPr>
          <p:spPr bwMode="auto">
            <a:xfrm>
              <a:off x="2097" y="168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27657" name="Group 90"/>
          <p:cNvGrpSpPr>
            <a:grpSpLocks/>
          </p:cNvGrpSpPr>
          <p:nvPr/>
        </p:nvGrpSpPr>
        <p:grpSpPr bwMode="auto">
          <a:xfrm>
            <a:off x="4691474" y="1566847"/>
            <a:ext cx="2978726" cy="2291683"/>
            <a:chOff x="3558" y="935"/>
            <a:chExt cx="2041" cy="1473"/>
          </a:xfrm>
        </p:grpSpPr>
        <p:sp>
          <p:nvSpPr>
            <p:cNvPr id="27669" name="AutoShape 2"/>
            <p:cNvSpPr>
              <a:spLocks noChangeArrowheads="1"/>
            </p:cNvSpPr>
            <p:nvPr/>
          </p:nvSpPr>
          <p:spPr bwMode="auto">
            <a:xfrm rot="2543630">
              <a:off x="3992" y="1411"/>
              <a:ext cx="544" cy="771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70" name="AutoShape 3"/>
            <p:cNvSpPr>
              <a:spLocks noChangeArrowheads="1"/>
            </p:cNvSpPr>
            <p:nvPr/>
          </p:nvSpPr>
          <p:spPr bwMode="auto">
            <a:xfrm rot="-1858580">
              <a:off x="4967" y="1344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71" name="AutoShape 43"/>
            <p:cNvSpPr>
              <a:spLocks noChangeArrowheads="1"/>
            </p:cNvSpPr>
            <p:nvPr/>
          </p:nvSpPr>
          <p:spPr bwMode="auto">
            <a:xfrm>
              <a:off x="4036" y="2034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72" name="Text Box 44"/>
            <p:cNvSpPr txBox="1">
              <a:spLocks noChangeArrowheads="1"/>
            </p:cNvSpPr>
            <p:nvPr/>
          </p:nvSpPr>
          <p:spPr bwMode="auto">
            <a:xfrm>
              <a:off x="4241" y="2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1</a:t>
              </a:r>
            </a:p>
          </p:txBody>
        </p:sp>
        <p:sp>
          <p:nvSpPr>
            <p:cNvPr id="27673" name="Oval 45"/>
            <p:cNvSpPr>
              <a:spLocks noChangeArrowheads="1"/>
            </p:cNvSpPr>
            <p:nvPr/>
          </p:nvSpPr>
          <p:spPr bwMode="auto">
            <a:xfrm>
              <a:off x="4081" y="208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74" name="Text Box 46"/>
            <p:cNvSpPr txBox="1">
              <a:spLocks noChangeArrowheads="1"/>
            </p:cNvSpPr>
            <p:nvPr/>
          </p:nvSpPr>
          <p:spPr bwMode="auto">
            <a:xfrm>
              <a:off x="5263" y="184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2</a:t>
              </a:r>
            </a:p>
          </p:txBody>
        </p:sp>
        <p:sp>
          <p:nvSpPr>
            <p:cNvPr id="27675" name="Text Box 47"/>
            <p:cNvSpPr txBox="1">
              <a:spLocks noChangeArrowheads="1"/>
            </p:cNvSpPr>
            <p:nvPr/>
          </p:nvSpPr>
          <p:spPr bwMode="auto">
            <a:xfrm>
              <a:off x="3696" y="93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3</a:t>
              </a:r>
            </a:p>
          </p:txBody>
        </p:sp>
        <p:sp>
          <p:nvSpPr>
            <p:cNvPr id="27676" name="Line 48"/>
            <p:cNvSpPr>
              <a:spLocks noChangeShapeType="1"/>
            </p:cNvSpPr>
            <p:nvPr/>
          </p:nvSpPr>
          <p:spPr bwMode="auto">
            <a:xfrm>
              <a:off x="3833" y="2296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77" name="Rectangle 49"/>
            <p:cNvSpPr>
              <a:spLocks noChangeArrowheads="1"/>
            </p:cNvSpPr>
            <p:nvPr/>
          </p:nvSpPr>
          <p:spPr bwMode="auto">
            <a:xfrm>
              <a:off x="3833" y="2318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78" name="AutoShape 50"/>
            <p:cNvSpPr>
              <a:spLocks noChangeArrowheads="1"/>
            </p:cNvSpPr>
            <p:nvPr/>
          </p:nvSpPr>
          <p:spPr bwMode="auto">
            <a:xfrm>
              <a:off x="5124" y="1933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79" name="Oval 51"/>
            <p:cNvSpPr>
              <a:spLocks noChangeArrowheads="1"/>
            </p:cNvSpPr>
            <p:nvPr/>
          </p:nvSpPr>
          <p:spPr bwMode="auto">
            <a:xfrm>
              <a:off x="5169" y="1969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80" name="Line 52"/>
            <p:cNvSpPr>
              <a:spLocks noChangeShapeType="1"/>
            </p:cNvSpPr>
            <p:nvPr/>
          </p:nvSpPr>
          <p:spPr bwMode="auto">
            <a:xfrm>
              <a:off x="4921" y="2183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81" name="Rectangle 53"/>
            <p:cNvSpPr>
              <a:spLocks noChangeArrowheads="1"/>
            </p:cNvSpPr>
            <p:nvPr/>
          </p:nvSpPr>
          <p:spPr bwMode="auto">
            <a:xfrm>
              <a:off x="4921" y="2205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82" name="AutoShape 54"/>
            <p:cNvSpPr>
              <a:spLocks noChangeArrowheads="1"/>
            </p:cNvSpPr>
            <p:nvPr/>
          </p:nvSpPr>
          <p:spPr bwMode="auto">
            <a:xfrm rot="-4949531">
              <a:off x="4513" y="1026"/>
              <a:ext cx="136" cy="771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83" name="Oval 55"/>
            <p:cNvSpPr>
              <a:spLocks noChangeArrowheads="1"/>
            </p:cNvSpPr>
            <p:nvPr/>
          </p:nvSpPr>
          <p:spPr bwMode="auto">
            <a:xfrm>
              <a:off x="4231" y="133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84" name="Oval 56"/>
            <p:cNvSpPr>
              <a:spLocks noChangeArrowheads="1"/>
            </p:cNvSpPr>
            <p:nvPr/>
          </p:nvSpPr>
          <p:spPr bwMode="auto">
            <a:xfrm>
              <a:off x="4831" y="140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85" name="AutoShape 57"/>
            <p:cNvSpPr>
              <a:spLocks noChangeArrowheads="1"/>
            </p:cNvSpPr>
            <p:nvPr/>
          </p:nvSpPr>
          <p:spPr bwMode="auto">
            <a:xfrm rot="5400000">
              <a:off x="3649" y="1138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86" name="Oval 58"/>
            <p:cNvSpPr>
              <a:spLocks noChangeArrowheads="1"/>
            </p:cNvSpPr>
            <p:nvPr/>
          </p:nvSpPr>
          <p:spPr bwMode="auto">
            <a:xfrm rot="5400000">
              <a:off x="3783" y="127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87" name="Line 59"/>
            <p:cNvSpPr>
              <a:spLocks noChangeShapeType="1"/>
            </p:cNvSpPr>
            <p:nvPr/>
          </p:nvSpPr>
          <p:spPr bwMode="auto">
            <a:xfrm rot="5400000">
              <a:off x="3365" y="1321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88" name="Rectangle 60"/>
            <p:cNvSpPr>
              <a:spLocks noChangeArrowheads="1"/>
            </p:cNvSpPr>
            <p:nvPr/>
          </p:nvSpPr>
          <p:spPr bwMode="auto">
            <a:xfrm rot="5400000">
              <a:off x="3310" y="1276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89" name="Freeform 77"/>
            <p:cNvSpPr>
              <a:spLocks/>
            </p:cNvSpPr>
            <p:nvPr/>
          </p:nvSpPr>
          <p:spPr bwMode="auto">
            <a:xfrm rot="431622">
              <a:off x="3831" y="1192"/>
              <a:ext cx="408" cy="318"/>
            </a:xfrm>
            <a:custGeom>
              <a:avLst/>
              <a:gdLst>
                <a:gd name="T0" fmla="*/ 0 w 1225"/>
                <a:gd name="T1" fmla="*/ 159 h 544"/>
                <a:gd name="T2" fmla="*/ 166 w 1225"/>
                <a:gd name="T3" fmla="*/ 159 h 544"/>
                <a:gd name="T4" fmla="*/ 181 w 1225"/>
                <a:gd name="T5" fmla="*/ 0 h 544"/>
                <a:gd name="T6" fmla="*/ 197 w 1225"/>
                <a:gd name="T7" fmla="*/ 318 h 544"/>
                <a:gd name="T8" fmla="*/ 211 w 1225"/>
                <a:gd name="T9" fmla="*/ 0 h 544"/>
                <a:gd name="T10" fmla="*/ 227 w 1225"/>
                <a:gd name="T11" fmla="*/ 318 h 544"/>
                <a:gd name="T12" fmla="*/ 242 w 1225"/>
                <a:gd name="T13" fmla="*/ 133 h 544"/>
                <a:gd name="T14" fmla="*/ 408 w 1225"/>
                <a:gd name="T15" fmla="*/ 133 h 5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5" h="544">
                  <a:moveTo>
                    <a:pt x="0" y="272"/>
                  </a:moveTo>
                  <a:lnTo>
                    <a:pt x="499" y="272"/>
                  </a:lnTo>
                  <a:lnTo>
                    <a:pt x="544" y="0"/>
                  </a:lnTo>
                  <a:lnTo>
                    <a:pt x="590" y="544"/>
                  </a:lnTo>
                  <a:lnTo>
                    <a:pt x="635" y="0"/>
                  </a:lnTo>
                  <a:lnTo>
                    <a:pt x="681" y="544"/>
                  </a:lnTo>
                  <a:lnTo>
                    <a:pt x="726" y="227"/>
                  </a:lnTo>
                  <a:lnTo>
                    <a:pt x="1225" y="22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658" name="Group 91"/>
          <p:cNvGrpSpPr>
            <a:grpSpLocks/>
          </p:cNvGrpSpPr>
          <p:nvPr/>
        </p:nvGrpSpPr>
        <p:grpSpPr bwMode="auto">
          <a:xfrm>
            <a:off x="4932363" y="5338763"/>
            <a:ext cx="3671887" cy="865187"/>
            <a:chOff x="3107" y="3363"/>
            <a:chExt cx="2313" cy="545"/>
          </a:xfrm>
        </p:grpSpPr>
        <p:sp>
          <p:nvSpPr>
            <p:cNvPr id="27660" name="AutoShape 84"/>
            <p:cNvSpPr>
              <a:spLocks noChangeArrowheads="1"/>
            </p:cNvSpPr>
            <p:nvPr/>
          </p:nvSpPr>
          <p:spPr bwMode="auto">
            <a:xfrm rot="-5400000">
              <a:off x="4921" y="3203"/>
              <a:ext cx="136" cy="862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1" name="Rectangle 82"/>
            <p:cNvSpPr>
              <a:spLocks noChangeArrowheads="1"/>
            </p:cNvSpPr>
            <p:nvPr/>
          </p:nvSpPr>
          <p:spPr bwMode="auto">
            <a:xfrm>
              <a:off x="3673" y="3397"/>
              <a:ext cx="1067" cy="454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2" name="AutoShape 4"/>
            <p:cNvSpPr>
              <a:spLocks noChangeArrowheads="1"/>
            </p:cNvSpPr>
            <p:nvPr/>
          </p:nvSpPr>
          <p:spPr bwMode="auto">
            <a:xfrm rot="-5400000">
              <a:off x="3651" y="3203"/>
              <a:ext cx="136" cy="862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3" name="AutoShape 13"/>
            <p:cNvSpPr>
              <a:spLocks noChangeArrowheads="1"/>
            </p:cNvSpPr>
            <p:nvPr/>
          </p:nvSpPr>
          <p:spPr bwMode="auto">
            <a:xfrm rot="5400000">
              <a:off x="3208" y="3462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rot="5400000" flipV="1">
              <a:off x="2924" y="3636"/>
              <a:ext cx="5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65" name="Rectangle 15"/>
            <p:cNvSpPr>
              <a:spLocks noChangeArrowheads="1"/>
            </p:cNvSpPr>
            <p:nvPr/>
          </p:nvSpPr>
          <p:spPr bwMode="auto">
            <a:xfrm rot="5400000">
              <a:off x="2879" y="3591"/>
              <a:ext cx="545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6" name="Oval 16"/>
            <p:cNvSpPr>
              <a:spLocks noChangeArrowheads="1"/>
            </p:cNvSpPr>
            <p:nvPr/>
          </p:nvSpPr>
          <p:spPr bwMode="auto">
            <a:xfrm rot="5400000">
              <a:off x="3345" y="359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7" name="Rectangle 83"/>
            <p:cNvSpPr>
              <a:spLocks noChangeArrowheads="1"/>
            </p:cNvSpPr>
            <p:nvPr/>
          </p:nvSpPr>
          <p:spPr bwMode="auto">
            <a:xfrm>
              <a:off x="3969" y="3397"/>
              <a:ext cx="227" cy="45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7668" name="Oval 85"/>
            <p:cNvSpPr>
              <a:spLocks noChangeArrowheads="1"/>
            </p:cNvSpPr>
            <p:nvPr/>
          </p:nvSpPr>
          <p:spPr bwMode="auto">
            <a:xfrm rot="5400000">
              <a:off x="5297" y="3589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pic>
        <p:nvPicPr>
          <p:cNvPr id="27659" name="Picture 88" descr="damperspring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4868863"/>
            <a:ext cx="1374775" cy="1500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" name="Retângulo 51"/>
          <p:cNvSpPr/>
          <p:nvPr/>
        </p:nvSpPr>
        <p:spPr>
          <a:xfrm>
            <a:off x="2138363" y="1700808"/>
            <a:ext cx="2289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sz="1400" dirty="0" smtClean="0"/>
              <a:t>N = 3.(B-1) – 2.n</a:t>
            </a:r>
            <a:r>
              <a:rPr lang="pt-BR" sz="1400" baseline="-25000" dirty="0" smtClean="0"/>
              <a:t>J1</a:t>
            </a:r>
            <a:r>
              <a:rPr lang="pt-BR" sz="1400" dirty="0" smtClean="0"/>
              <a:t> – n</a:t>
            </a:r>
            <a:r>
              <a:rPr lang="pt-BR" sz="1400" baseline="-25000" dirty="0" smtClean="0"/>
              <a:t>J2</a:t>
            </a:r>
          </a:p>
          <a:p>
            <a:pPr eaLnBrk="1" hangingPunct="1">
              <a:buFontTx/>
              <a:buNone/>
            </a:pPr>
            <a:r>
              <a:rPr lang="pt-BR" sz="1400" dirty="0" smtClean="0"/>
              <a:t>N = 3.(3-1) – 2.(3) – 0</a:t>
            </a:r>
          </a:p>
          <a:p>
            <a:pPr eaLnBrk="1" hangingPunct="1">
              <a:buFontTx/>
              <a:buNone/>
            </a:pPr>
            <a:r>
              <a:rPr lang="pt-BR" sz="1400" dirty="0" smtClean="0"/>
              <a:t>N = 0, mas pode ser N = 1</a:t>
            </a:r>
          </a:p>
          <a:p>
            <a:pPr eaLnBrk="1" hangingPunct="1">
              <a:buFontTx/>
              <a:buNone/>
            </a:pPr>
            <a:r>
              <a:rPr lang="pt-BR" sz="1400" dirty="0" smtClean="0"/>
              <a:t>ou N = 2 (</a:t>
            </a:r>
            <a:r>
              <a:rPr lang="pt-BR" sz="1400" dirty="0" err="1" smtClean="0"/>
              <a:t>extrem</a:t>
            </a:r>
            <a:r>
              <a:rPr lang="pt-BR" sz="1400" dirty="0" smtClean="0"/>
              <a:t>. móveis)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769421" y="1677068"/>
            <a:ext cx="228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sz="1400" dirty="0" smtClean="0"/>
              <a:t>N = 3.(B-1) – 2.n</a:t>
            </a:r>
            <a:r>
              <a:rPr lang="pt-BR" sz="1400" baseline="-25000" dirty="0" smtClean="0"/>
              <a:t>J1</a:t>
            </a:r>
            <a:r>
              <a:rPr lang="pt-BR" sz="1400" dirty="0" smtClean="0"/>
              <a:t> – n</a:t>
            </a:r>
            <a:r>
              <a:rPr lang="pt-BR" sz="1400" baseline="-25000" dirty="0" smtClean="0"/>
              <a:t>J2</a:t>
            </a:r>
          </a:p>
          <a:p>
            <a:pPr eaLnBrk="1" hangingPunct="1">
              <a:buFontTx/>
              <a:buNone/>
            </a:pPr>
            <a:r>
              <a:rPr lang="pt-BR" sz="1400" dirty="0" smtClean="0"/>
              <a:t>N = 3.(5-1) – 2.(5) – 0</a:t>
            </a:r>
          </a:p>
          <a:p>
            <a:pPr eaLnBrk="1" hangingPunct="1">
              <a:buFontTx/>
              <a:buNone/>
            </a:pPr>
            <a:r>
              <a:rPr lang="pt-BR" sz="1400" dirty="0" smtClean="0"/>
              <a:t>N = 2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2691383" y="4776156"/>
            <a:ext cx="2289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sz="1400" dirty="0" smtClean="0"/>
              <a:t>N = 3.(B-1) – 2.n</a:t>
            </a:r>
            <a:r>
              <a:rPr lang="pt-BR" sz="1400" baseline="-25000" dirty="0" smtClean="0"/>
              <a:t>J1</a:t>
            </a:r>
            <a:r>
              <a:rPr lang="pt-BR" sz="1400" dirty="0" smtClean="0"/>
              <a:t> – n</a:t>
            </a:r>
            <a:r>
              <a:rPr lang="pt-BR" sz="1400" baseline="-25000" dirty="0" smtClean="0"/>
              <a:t>J2</a:t>
            </a:r>
          </a:p>
          <a:p>
            <a:pPr eaLnBrk="1" hangingPunct="1">
              <a:buFontTx/>
              <a:buNone/>
            </a:pPr>
            <a:r>
              <a:rPr lang="pt-BR" sz="1400" dirty="0" smtClean="0"/>
              <a:t>N = 3.(2-1) – 2.(1)</a:t>
            </a:r>
          </a:p>
          <a:p>
            <a:pPr eaLnBrk="1" hangingPunct="1">
              <a:buFontTx/>
              <a:buNone/>
            </a:pPr>
            <a:r>
              <a:rPr lang="pt-BR" sz="1400" dirty="0" smtClean="0"/>
              <a:t>N = 1, mas pode ser N = 2</a:t>
            </a:r>
            <a:endParaRPr lang="pt-BR" sz="1400" dirty="0"/>
          </a:p>
          <a:p>
            <a:pPr eaLnBrk="1" hangingPunct="1">
              <a:buFontTx/>
              <a:buNone/>
            </a:pPr>
            <a:r>
              <a:rPr lang="pt-BR" sz="1400" dirty="0" smtClean="0"/>
              <a:t>(extremidades móveis)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7184233" y="2386825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pt-BR" dirty="0"/>
              <a:t>mas </a:t>
            </a:r>
            <a:r>
              <a:rPr lang="pt-BR" dirty="0" smtClean="0"/>
              <a:t>N </a:t>
            </a:r>
            <a:r>
              <a:rPr lang="pt-BR" dirty="0"/>
              <a:t>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98463" y="4508500"/>
            <a:ext cx="6934200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Graus de Liberdade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Juntas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Corpos Rígidos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Tipos de Movimento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Juntas vs. DOF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Exemplos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Cadeias Cinemáticas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Abertas e Fechadas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Mecanismos e Máquinas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Cadeias Cinemáticas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Topologias</a:t>
            </a:r>
          </a:p>
        </p:txBody>
      </p:sp>
      <p:sp>
        <p:nvSpPr>
          <p:cNvPr id="29699" name="Rectangle 15"/>
          <p:cNvSpPr>
            <a:spLocks noChangeArrowheads="1"/>
          </p:cNvSpPr>
          <p:nvPr/>
        </p:nvSpPr>
        <p:spPr bwMode="auto">
          <a:xfrm>
            <a:off x="457200" y="1600200"/>
            <a:ext cx="8229600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/>
              <a:t>Cadeias Abertas</a:t>
            </a:r>
          </a:p>
          <a:p>
            <a:pPr lvl="1" eaLnBrk="1" hangingPunct="1">
              <a:lnSpc>
                <a:spcPct val="90000"/>
              </a:lnSpc>
            </a:pPr>
            <a:r>
              <a:rPr lang="pt-BR"/>
              <a:t>A trajetória entre 2 corpos é única</a:t>
            </a:r>
          </a:p>
          <a:p>
            <a:pPr lvl="1" eaLnBrk="1" hangingPunct="1">
              <a:lnSpc>
                <a:spcPct val="90000"/>
              </a:lnSpc>
            </a:pPr>
            <a:r>
              <a:rPr lang="pt-BR"/>
              <a:t>Excluindo o solo, o número de corpos é igual ao número de juntas</a:t>
            </a:r>
          </a:p>
        </p:txBody>
      </p:sp>
      <p:grpSp>
        <p:nvGrpSpPr>
          <p:cNvPr id="29700" name="Group 40"/>
          <p:cNvGrpSpPr>
            <a:grpSpLocks/>
          </p:cNvGrpSpPr>
          <p:nvPr/>
        </p:nvGrpSpPr>
        <p:grpSpPr bwMode="auto">
          <a:xfrm>
            <a:off x="180975" y="4149725"/>
            <a:ext cx="4175125" cy="2357438"/>
            <a:chOff x="114" y="2614"/>
            <a:chExt cx="2630" cy="1485"/>
          </a:xfrm>
        </p:grpSpPr>
        <p:sp>
          <p:nvSpPr>
            <p:cNvPr id="29702" name="Oval 20"/>
            <p:cNvSpPr>
              <a:spLocks noChangeArrowheads="1"/>
            </p:cNvSpPr>
            <p:nvPr/>
          </p:nvSpPr>
          <p:spPr bwMode="auto">
            <a:xfrm rot="5400000">
              <a:off x="1497" y="3453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3" name="AutoShape 16"/>
            <p:cNvSpPr>
              <a:spLocks noChangeArrowheads="1"/>
            </p:cNvSpPr>
            <p:nvPr/>
          </p:nvSpPr>
          <p:spPr bwMode="auto">
            <a:xfrm>
              <a:off x="1768" y="3736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4" name="Oval 17"/>
            <p:cNvSpPr>
              <a:spLocks noChangeArrowheads="1"/>
            </p:cNvSpPr>
            <p:nvPr/>
          </p:nvSpPr>
          <p:spPr bwMode="auto">
            <a:xfrm>
              <a:off x="1805" y="380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5" name="Line 18"/>
            <p:cNvSpPr>
              <a:spLocks noChangeShapeType="1"/>
            </p:cNvSpPr>
            <p:nvPr/>
          </p:nvSpPr>
          <p:spPr bwMode="auto">
            <a:xfrm>
              <a:off x="1565" y="3986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06" name="Rectangle 19"/>
            <p:cNvSpPr>
              <a:spLocks noChangeArrowheads="1"/>
            </p:cNvSpPr>
            <p:nvPr/>
          </p:nvSpPr>
          <p:spPr bwMode="auto">
            <a:xfrm>
              <a:off x="1565" y="4008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7" name="Oval 21"/>
            <p:cNvSpPr>
              <a:spLocks noChangeArrowheads="1"/>
            </p:cNvSpPr>
            <p:nvPr/>
          </p:nvSpPr>
          <p:spPr bwMode="auto">
            <a:xfrm rot="7328210">
              <a:off x="1679" y="2908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8" name="Oval 22"/>
            <p:cNvSpPr>
              <a:spLocks noChangeArrowheads="1"/>
            </p:cNvSpPr>
            <p:nvPr/>
          </p:nvSpPr>
          <p:spPr bwMode="auto">
            <a:xfrm rot="2103467">
              <a:off x="1157" y="3203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09" name="Oval 23"/>
            <p:cNvSpPr>
              <a:spLocks noChangeArrowheads="1"/>
            </p:cNvSpPr>
            <p:nvPr/>
          </p:nvSpPr>
          <p:spPr bwMode="auto">
            <a:xfrm>
              <a:off x="1849" y="327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0" name="Oval 24"/>
            <p:cNvSpPr>
              <a:spLocks noChangeArrowheads="1"/>
            </p:cNvSpPr>
            <p:nvPr/>
          </p:nvSpPr>
          <p:spPr bwMode="auto">
            <a:xfrm>
              <a:off x="1701" y="347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1" name="Oval 25"/>
            <p:cNvSpPr>
              <a:spLocks noChangeArrowheads="1"/>
            </p:cNvSpPr>
            <p:nvPr/>
          </p:nvSpPr>
          <p:spPr bwMode="auto">
            <a:xfrm rot="-254983">
              <a:off x="658" y="3113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2" name="Oval 26"/>
            <p:cNvSpPr>
              <a:spLocks noChangeArrowheads="1"/>
            </p:cNvSpPr>
            <p:nvPr/>
          </p:nvSpPr>
          <p:spPr bwMode="auto">
            <a:xfrm rot="-2388334">
              <a:off x="1248" y="320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3" name="Oval 27"/>
            <p:cNvSpPr>
              <a:spLocks noChangeArrowheads="1"/>
            </p:cNvSpPr>
            <p:nvPr/>
          </p:nvSpPr>
          <p:spPr bwMode="auto">
            <a:xfrm rot="2103467">
              <a:off x="431" y="2840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4" name="Oval 28"/>
            <p:cNvSpPr>
              <a:spLocks noChangeArrowheads="1"/>
            </p:cNvSpPr>
            <p:nvPr/>
          </p:nvSpPr>
          <p:spPr bwMode="auto">
            <a:xfrm>
              <a:off x="975" y="311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5" name="Oval 29"/>
            <p:cNvSpPr>
              <a:spLocks noChangeArrowheads="1"/>
            </p:cNvSpPr>
            <p:nvPr/>
          </p:nvSpPr>
          <p:spPr bwMode="auto">
            <a:xfrm rot="-1738781">
              <a:off x="114" y="3339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6" name="Oval 30"/>
            <p:cNvSpPr>
              <a:spLocks noChangeArrowheads="1"/>
            </p:cNvSpPr>
            <p:nvPr/>
          </p:nvSpPr>
          <p:spPr bwMode="auto">
            <a:xfrm>
              <a:off x="670" y="3318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7" name="Oval 31"/>
            <p:cNvSpPr>
              <a:spLocks noChangeArrowheads="1"/>
            </p:cNvSpPr>
            <p:nvPr/>
          </p:nvSpPr>
          <p:spPr bwMode="auto">
            <a:xfrm rot="2103467">
              <a:off x="1475" y="2614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8" name="Oval 32"/>
            <p:cNvSpPr>
              <a:spLocks noChangeArrowheads="1"/>
            </p:cNvSpPr>
            <p:nvPr/>
          </p:nvSpPr>
          <p:spPr bwMode="auto">
            <a:xfrm>
              <a:off x="2019" y="288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19" name="Oval 33"/>
            <p:cNvSpPr>
              <a:spLocks noChangeArrowheads="1"/>
            </p:cNvSpPr>
            <p:nvPr/>
          </p:nvSpPr>
          <p:spPr bwMode="auto">
            <a:xfrm rot="-8818446">
              <a:off x="2019" y="3113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29720" name="Oval 34"/>
            <p:cNvSpPr>
              <a:spLocks noChangeArrowheads="1"/>
            </p:cNvSpPr>
            <p:nvPr/>
          </p:nvSpPr>
          <p:spPr bwMode="auto">
            <a:xfrm>
              <a:off x="2110" y="3067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pic>
        <p:nvPicPr>
          <p:cNvPr id="29701" name="Picture 38" descr="abbIRB76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3429000"/>
            <a:ext cx="1968500" cy="309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48"/>
          <p:cNvSpPr>
            <a:spLocks noChangeArrowheads="1"/>
          </p:cNvSpPr>
          <p:nvPr/>
        </p:nvSpPr>
        <p:spPr bwMode="auto">
          <a:xfrm>
            <a:off x="900113" y="3068638"/>
            <a:ext cx="2016125" cy="503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Cadeias Cinemáticas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Topologias</a:t>
            </a:r>
          </a:p>
        </p:txBody>
      </p:sp>
      <p:sp>
        <p:nvSpPr>
          <p:cNvPr id="30724" name="Rectangle 1028"/>
          <p:cNvSpPr>
            <a:spLocks noChangeArrowheads="1"/>
          </p:cNvSpPr>
          <p:nvPr/>
        </p:nvSpPr>
        <p:spPr bwMode="auto">
          <a:xfrm>
            <a:off x="457200" y="1600200"/>
            <a:ext cx="8229600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dirty="0"/>
              <a:t>Cadeias Fechadas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Loops</a:t>
            </a:r>
          </a:p>
          <a:p>
            <a:pPr lvl="1" eaLnBrk="1" hangingPunct="1">
              <a:lnSpc>
                <a:spcPct val="90000"/>
              </a:lnSpc>
            </a:pPr>
            <a:endParaRPr lang="pt-BR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dirty="0" err="1"/>
              <a:t>n</a:t>
            </a:r>
            <a:r>
              <a:rPr lang="pt-BR" baseline="-25000" dirty="0" err="1"/>
              <a:t>L</a:t>
            </a:r>
            <a:r>
              <a:rPr lang="pt-BR" dirty="0"/>
              <a:t> = </a:t>
            </a:r>
            <a:r>
              <a:rPr lang="pt-BR" dirty="0" err="1"/>
              <a:t>n</a:t>
            </a:r>
            <a:r>
              <a:rPr lang="pt-BR" baseline="-25000" dirty="0" err="1"/>
              <a:t>J</a:t>
            </a:r>
            <a:r>
              <a:rPr lang="pt-BR" dirty="0"/>
              <a:t> – </a:t>
            </a:r>
            <a:r>
              <a:rPr lang="pt-BR" dirty="0" err="1"/>
              <a:t>n</a:t>
            </a:r>
            <a:r>
              <a:rPr lang="pt-BR" baseline="-25000" dirty="0" err="1"/>
              <a:t>B</a:t>
            </a:r>
            <a:r>
              <a:rPr lang="pt-BR" baseline="-25000" dirty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sz="1600" dirty="0"/>
          </a:p>
          <a:p>
            <a:pPr eaLnBrk="1" hangingPunct="1">
              <a:lnSpc>
                <a:spcPct val="90000"/>
              </a:lnSpc>
            </a:pPr>
            <a:endParaRPr lang="pt-BR" sz="1800" dirty="0"/>
          </a:p>
          <a:p>
            <a:pPr eaLnBrk="1" hangingPunct="1">
              <a:lnSpc>
                <a:spcPct val="90000"/>
              </a:lnSpc>
            </a:pPr>
            <a:r>
              <a:rPr lang="pt-BR" dirty="0"/>
              <a:t>Onde: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/>
              <a:t>	</a:t>
            </a:r>
            <a:r>
              <a:rPr lang="pt-BR" dirty="0" err="1"/>
              <a:t>n</a:t>
            </a:r>
            <a:r>
              <a:rPr lang="pt-BR" baseline="-25000" dirty="0" err="1"/>
              <a:t>L</a:t>
            </a:r>
            <a:r>
              <a:rPr lang="pt-BR" dirty="0"/>
              <a:t>: Número de Loops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/>
              <a:t>	</a:t>
            </a:r>
            <a:r>
              <a:rPr lang="pt-BR" dirty="0" err="1"/>
              <a:t>n</a:t>
            </a:r>
            <a:r>
              <a:rPr lang="pt-BR" baseline="-25000" dirty="0" err="1"/>
              <a:t>J</a:t>
            </a:r>
            <a:r>
              <a:rPr lang="pt-BR" dirty="0"/>
              <a:t>: Número de Juntas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/>
              <a:t>	</a:t>
            </a:r>
            <a:r>
              <a:rPr lang="pt-BR" dirty="0" err="1"/>
              <a:t>n</a:t>
            </a:r>
            <a:r>
              <a:rPr lang="pt-BR" baseline="-25000" dirty="0" err="1"/>
              <a:t>B</a:t>
            </a:r>
            <a:r>
              <a:rPr lang="pt-BR" dirty="0"/>
              <a:t>: Número de Corpos (excluindo o solo)</a:t>
            </a:r>
          </a:p>
          <a:p>
            <a:pPr eaLnBrk="1" hangingPunct="1">
              <a:lnSpc>
                <a:spcPct val="90000"/>
              </a:lnSpc>
            </a:pPr>
            <a:endParaRPr lang="pt-BR" sz="4800" baseline="-25000" dirty="0"/>
          </a:p>
        </p:txBody>
      </p:sp>
      <p:grpSp>
        <p:nvGrpSpPr>
          <p:cNvPr id="30725" name="Group 1075"/>
          <p:cNvGrpSpPr>
            <a:grpSpLocks/>
          </p:cNvGrpSpPr>
          <p:nvPr/>
        </p:nvGrpSpPr>
        <p:grpSpPr bwMode="auto">
          <a:xfrm>
            <a:off x="5867400" y="2352675"/>
            <a:ext cx="2233613" cy="2447925"/>
            <a:chOff x="793" y="2568"/>
            <a:chExt cx="1407" cy="1542"/>
          </a:xfrm>
        </p:grpSpPr>
        <p:sp>
          <p:nvSpPr>
            <p:cNvPr id="30726" name="Oval 1039"/>
            <p:cNvSpPr>
              <a:spLocks noChangeArrowheads="1"/>
            </p:cNvSpPr>
            <p:nvPr/>
          </p:nvSpPr>
          <p:spPr bwMode="auto">
            <a:xfrm rot="3960687">
              <a:off x="862" y="2863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27" name="Oval 1026"/>
            <p:cNvSpPr>
              <a:spLocks noChangeArrowheads="1"/>
            </p:cNvSpPr>
            <p:nvPr/>
          </p:nvSpPr>
          <p:spPr bwMode="auto">
            <a:xfrm rot="5400000">
              <a:off x="1497" y="3453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28" name="AutoShape 1029"/>
            <p:cNvSpPr>
              <a:spLocks noChangeArrowheads="1"/>
            </p:cNvSpPr>
            <p:nvPr/>
          </p:nvSpPr>
          <p:spPr bwMode="auto">
            <a:xfrm>
              <a:off x="1768" y="3736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29" name="Oval 1030"/>
            <p:cNvSpPr>
              <a:spLocks noChangeArrowheads="1"/>
            </p:cNvSpPr>
            <p:nvPr/>
          </p:nvSpPr>
          <p:spPr bwMode="auto">
            <a:xfrm>
              <a:off x="1805" y="380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0" name="Line 1031"/>
            <p:cNvSpPr>
              <a:spLocks noChangeShapeType="1"/>
            </p:cNvSpPr>
            <p:nvPr/>
          </p:nvSpPr>
          <p:spPr bwMode="auto">
            <a:xfrm>
              <a:off x="1565" y="3986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31" name="Rectangle 1032"/>
            <p:cNvSpPr>
              <a:spLocks noChangeArrowheads="1"/>
            </p:cNvSpPr>
            <p:nvPr/>
          </p:nvSpPr>
          <p:spPr bwMode="auto">
            <a:xfrm>
              <a:off x="1565" y="4020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2" name="Oval 1033"/>
            <p:cNvSpPr>
              <a:spLocks noChangeArrowheads="1"/>
            </p:cNvSpPr>
            <p:nvPr/>
          </p:nvSpPr>
          <p:spPr bwMode="auto">
            <a:xfrm rot="7328210">
              <a:off x="1679" y="2908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3" name="Oval 1034"/>
            <p:cNvSpPr>
              <a:spLocks noChangeArrowheads="1"/>
            </p:cNvSpPr>
            <p:nvPr/>
          </p:nvSpPr>
          <p:spPr bwMode="auto">
            <a:xfrm rot="1972913">
              <a:off x="1157" y="3239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4" name="Oval 1035"/>
            <p:cNvSpPr>
              <a:spLocks noChangeArrowheads="1"/>
            </p:cNvSpPr>
            <p:nvPr/>
          </p:nvSpPr>
          <p:spPr bwMode="auto">
            <a:xfrm>
              <a:off x="1849" y="327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5" name="Oval 1036"/>
            <p:cNvSpPr>
              <a:spLocks noChangeArrowheads="1"/>
            </p:cNvSpPr>
            <p:nvPr/>
          </p:nvSpPr>
          <p:spPr bwMode="auto">
            <a:xfrm>
              <a:off x="1701" y="347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6" name="Oval 1037"/>
            <p:cNvSpPr>
              <a:spLocks noChangeArrowheads="1"/>
            </p:cNvSpPr>
            <p:nvPr/>
          </p:nvSpPr>
          <p:spPr bwMode="auto">
            <a:xfrm rot="-4193428">
              <a:off x="816" y="3407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7" name="Oval 1038"/>
            <p:cNvSpPr>
              <a:spLocks noChangeArrowheads="1"/>
            </p:cNvSpPr>
            <p:nvPr/>
          </p:nvSpPr>
          <p:spPr bwMode="auto">
            <a:xfrm rot="-2388334">
              <a:off x="1236" y="325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8" name="Oval 1043"/>
            <p:cNvSpPr>
              <a:spLocks noChangeArrowheads="1"/>
            </p:cNvSpPr>
            <p:nvPr/>
          </p:nvSpPr>
          <p:spPr bwMode="auto">
            <a:xfrm rot="2103467">
              <a:off x="1475" y="2614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39" name="Oval 1044"/>
            <p:cNvSpPr>
              <a:spLocks noChangeArrowheads="1"/>
            </p:cNvSpPr>
            <p:nvPr/>
          </p:nvSpPr>
          <p:spPr bwMode="auto">
            <a:xfrm>
              <a:off x="2019" y="288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40" name="Oval 1045"/>
            <p:cNvSpPr>
              <a:spLocks noChangeArrowheads="1"/>
            </p:cNvSpPr>
            <p:nvPr/>
          </p:nvSpPr>
          <p:spPr bwMode="auto">
            <a:xfrm rot="9574195">
              <a:off x="1020" y="2568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41" name="AutoShape 1050"/>
            <p:cNvSpPr>
              <a:spLocks noChangeArrowheads="1"/>
            </p:cNvSpPr>
            <p:nvPr/>
          </p:nvSpPr>
          <p:spPr bwMode="auto">
            <a:xfrm>
              <a:off x="996" y="3724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42" name="Oval 1051"/>
            <p:cNvSpPr>
              <a:spLocks noChangeArrowheads="1"/>
            </p:cNvSpPr>
            <p:nvPr/>
          </p:nvSpPr>
          <p:spPr bwMode="auto">
            <a:xfrm>
              <a:off x="1033" y="379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43" name="Line 1052"/>
            <p:cNvSpPr>
              <a:spLocks noChangeShapeType="1"/>
            </p:cNvSpPr>
            <p:nvPr/>
          </p:nvSpPr>
          <p:spPr bwMode="auto">
            <a:xfrm>
              <a:off x="793" y="3974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44" name="Rectangle 1053"/>
            <p:cNvSpPr>
              <a:spLocks noChangeArrowheads="1"/>
            </p:cNvSpPr>
            <p:nvPr/>
          </p:nvSpPr>
          <p:spPr bwMode="auto">
            <a:xfrm>
              <a:off x="793" y="4008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45" name="Oval 1040"/>
            <p:cNvSpPr>
              <a:spLocks noChangeArrowheads="1"/>
            </p:cNvSpPr>
            <p:nvPr/>
          </p:nvSpPr>
          <p:spPr bwMode="auto">
            <a:xfrm>
              <a:off x="1108" y="275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0746" name="Oval 1074"/>
            <p:cNvSpPr>
              <a:spLocks noChangeArrowheads="1"/>
            </p:cNvSpPr>
            <p:nvPr/>
          </p:nvSpPr>
          <p:spPr bwMode="auto">
            <a:xfrm>
              <a:off x="1565" y="261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53"/>
          <p:cNvSpPr>
            <a:spLocks noChangeShapeType="1"/>
          </p:cNvSpPr>
          <p:nvPr/>
        </p:nvSpPr>
        <p:spPr bwMode="auto">
          <a:xfrm flipH="1" flipV="1">
            <a:off x="4318000" y="4941888"/>
            <a:ext cx="287338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900113" y="2636838"/>
            <a:ext cx="2016125" cy="503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Cadeias Cinemáticas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Topologias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/>
              <a:t>Cadeias Fechadas - Exemplos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/>
              <a:t>n</a:t>
            </a:r>
            <a:r>
              <a:rPr lang="pt-BR" baseline="-25000"/>
              <a:t>L</a:t>
            </a:r>
            <a:r>
              <a:rPr lang="pt-BR"/>
              <a:t> = n</a:t>
            </a:r>
            <a:r>
              <a:rPr lang="pt-BR" baseline="-25000"/>
              <a:t>J</a:t>
            </a:r>
            <a:r>
              <a:rPr lang="pt-BR"/>
              <a:t> – n</a:t>
            </a:r>
            <a:r>
              <a:rPr lang="pt-BR" baseline="-25000"/>
              <a:t>B	</a:t>
            </a:r>
            <a:endParaRPr lang="pt-BR" sz="4400" baseline="-25000"/>
          </a:p>
        </p:txBody>
      </p:sp>
      <p:grpSp>
        <p:nvGrpSpPr>
          <p:cNvPr id="31750" name="Group 5"/>
          <p:cNvGrpSpPr>
            <a:grpSpLocks/>
          </p:cNvGrpSpPr>
          <p:nvPr/>
        </p:nvGrpSpPr>
        <p:grpSpPr bwMode="auto">
          <a:xfrm>
            <a:off x="7380288" y="692150"/>
            <a:ext cx="1223962" cy="1512888"/>
            <a:chOff x="793" y="2568"/>
            <a:chExt cx="1407" cy="1542"/>
          </a:xfrm>
        </p:grpSpPr>
        <p:sp>
          <p:nvSpPr>
            <p:cNvPr id="31780" name="Oval 6"/>
            <p:cNvSpPr>
              <a:spLocks noChangeArrowheads="1"/>
            </p:cNvSpPr>
            <p:nvPr/>
          </p:nvSpPr>
          <p:spPr bwMode="auto">
            <a:xfrm rot="3960687">
              <a:off x="862" y="2863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81" name="Oval 7"/>
            <p:cNvSpPr>
              <a:spLocks noChangeArrowheads="1"/>
            </p:cNvSpPr>
            <p:nvPr/>
          </p:nvSpPr>
          <p:spPr bwMode="auto">
            <a:xfrm rot="5400000">
              <a:off x="1497" y="3453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82" name="AutoShape 8"/>
            <p:cNvSpPr>
              <a:spLocks noChangeArrowheads="1"/>
            </p:cNvSpPr>
            <p:nvPr/>
          </p:nvSpPr>
          <p:spPr bwMode="auto">
            <a:xfrm>
              <a:off x="1768" y="3736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83" name="Oval 9"/>
            <p:cNvSpPr>
              <a:spLocks noChangeArrowheads="1"/>
            </p:cNvSpPr>
            <p:nvPr/>
          </p:nvSpPr>
          <p:spPr bwMode="auto">
            <a:xfrm>
              <a:off x="1805" y="380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84" name="Line 10"/>
            <p:cNvSpPr>
              <a:spLocks noChangeShapeType="1"/>
            </p:cNvSpPr>
            <p:nvPr/>
          </p:nvSpPr>
          <p:spPr bwMode="auto">
            <a:xfrm>
              <a:off x="1565" y="3986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85" name="Rectangle 11"/>
            <p:cNvSpPr>
              <a:spLocks noChangeArrowheads="1"/>
            </p:cNvSpPr>
            <p:nvPr/>
          </p:nvSpPr>
          <p:spPr bwMode="auto">
            <a:xfrm>
              <a:off x="1565" y="4020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86" name="Oval 12"/>
            <p:cNvSpPr>
              <a:spLocks noChangeArrowheads="1"/>
            </p:cNvSpPr>
            <p:nvPr/>
          </p:nvSpPr>
          <p:spPr bwMode="auto">
            <a:xfrm rot="7328210">
              <a:off x="1679" y="2908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87" name="Oval 13"/>
            <p:cNvSpPr>
              <a:spLocks noChangeArrowheads="1"/>
            </p:cNvSpPr>
            <p:nvPr/>
          </p:nvSpPr>
          <p:spPr bwMode="auto">
            <a:xfrm rot="1972913">
              <a:off x="1157" y="3239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88" name="Oval 14"/>
            <p:cNvSpPr>
              <a:spLocks noChangeArrowheads="1"/>
            </p:cNvSpPr>
            <p:nvPr/>
          </p:nvSpPr>
          <p:spPr bwMode="auto">
            <a:xfrm>
              <a:off x="1849" y="327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89" name="Oval 15"/>
            <p:cNvSpPr>
              <a:spLocks noChangeArrowheads="1"/>
            </p:cNvSpPr>
            <p:nvPr/>
          </p:nvSpPr>
          <p:spPr bwMode="auto">
            <a:xfrm>
              <a:off x="1701" y="347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90" name="Oval 16"/>
            <p:cNvSpPr>
              <a:spLocks noChangeArrowheads="1"/>
            </p:cNvSpPr>
            <p:nvPr/>
          </p:nvSpPr>
          <p:spPr bwMode="auto">
            <a:xfrm rot="-4193428">
              <a:off x="816" y="3407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91" name="Oval 17"/>
            <p:cNvSpPr>
              <a:spLocks noChangeArrowheads="1"/>
            </p:cNvSpPr>
            <p:nvPr/>
          </p:nvSpPr>
          <p:spPr bwMode="auto">
            <a:xfrm rot="-2388334">
              <a:off x="1236" y="325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92" name="Oval 18"/>
            <p:cNvSpPr>
              <a:spLocks noChangeArrowheads="1"/>
            </p:cNvSpPr>
            <p:nvPr/>
          </p:nvSpPr>
          <p:spPr bwMode="auto">
            <a:xfrm rot="2103467">
              <a:off x="1475" y="2614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93" name="Oval 19"/>
            <p:cNvSpPr>
              <a:spLocks noChangeArrowheads="1"/>
            </p:cNvSpPr>
            <p:nvPr/>
          </p:nvSpPr>
          <p:spPr bwMode="auto">
            <a:xfrm>
              <a:off x="2019" y="288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94" name="Oval 20"/>
            <p:cNvSpPr>
              <a:spLocks noChangeArrowheads="1"/>
            </p:cNvSpPr>
            <p:nvPr/>
          </p:nvSpPr>
          <p:spPr bwMode="auto">
            <a:xfrm rot="9574195">
              <a:off x="1020" y="2568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95" name="AutoShape 21"/>
            <p:cNvSpPr>
              <a:spLocks noChangeArrowheads="1"/>
            </p:cNvSpPr>
            <p:nvPr/>
          </p:nvSpPr>
          <p:spPr bwMode="auto">
            <a:xfrm>
              <a:off x="996" y="3724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96" name="Oval 22"/>
            <p:cNvSpPr>
              <a:spLocks noChangeArrowheads="1"/>
            </p:cNvSpPr>
            <p:nvPr/>
          </p:nvSpPr>
          <p:spPr bwMode="auto">
            <a:xfrm>
              <a:off x="1033" y="379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97" name="Line 23"/>
            <p:cNvSpPr>
              <a:spLocks noChangeShapeType="1"/>
            </p:cNvSpPr>
            <p:nvPr/>
          </p:nvSpPr>
          <p:spPr bwMode="auto">
            <a:xfrm>
              <a:off x="793" y="3974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98" name="Rectangle 24"/>
            <p:cNvSpPr>
              <a:spLocks noChangeArrowheads="1"/>
            </p:cNvSpPr>
            <p:nvPr/>
          </p:nvSpPr>
          <p:spPr bwMode="auto">
            <a:xfrm>
              <a:off x="793" y="4008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799" name="Oval 25"/>
            <p:cNvSpPr>
              <a:spLocks noChangeArrowheads="1"/>
            </p:cNvSpPr>
            <p:nvPr/>
          </p:nvSpPr>
          <p:spPr bwMode="auto">
            <a:xfrm>
              <a:off x="1108" y="275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1800" name="Oval 26"/>
            <p:cNvSpPr>
              <a:spLocks noChangeArrowheads="1"/>
            </p:cNvSpPr>
            <p:nvPr/>
          </p:nvSpPr>
          <p:spPr bwMode="auto">
            <a:xfrm>
              <a:off x="1565" y="261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pic>
        <p:nvPicPr>
          <p:cNvPr id="31751" name="Picture 27" descr="VulcanPumpingUnitMark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34925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29" descr="crank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37412" y="4040188"/>
            <a:ext cx="1008063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30"/>
          <p:cNvSpPr>
            <a:spLocks noChangeArrowheads="1"/>
          </p:cNvSpPr>
          <p:nvPr/>
        </p:nvSpPr>
        <p:spPr bwMode="auto">
          <a:xfrm>
            <a:off x="7366000" y="3500438"/>
            <a:ext cx="142875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4" name="AutoShape 34"/>
          <p:cNvSpPr>
            <a:spLocks noChangeArrowheads="1"/>
          </p:cNvSpPr>
          <p:nvPr/>
        </p:nvSpPr>
        <p:spPr bwMode="auto">
          <a:xfrm>
            <a:off x="4532313" y="5870575"/>
            <a:ext cx="158750" cy="355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Oval 35"/>
          <p:cNvSpPr>
            <a:spLocks noChangeArrowheads="1"/>
          </p:cNvSpPr>
          <p:nvPr/>
        </p:nvSpPr>
        <p:spPr bwMode="auto">
          <a:xfrm>
            <a:off x="4565650" y="5937250"/>
            <a:ext cx="7778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Line 36"/>
          <p:cNvSpPr>
            <a:spLocks noChangeShapeType="1"/>
          </p:cNvSpPr>
          <p:nvPr/>
        </p:nvSpPr>
        <p:spPr bwMode="auto">
          <a:xfrm>
            <a:off x="4356100" y="6115050"/>
            <a:ext cx="5127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7" name="Rectangle 37"/>
          <p:cNvSpPr>
            <a:spLocks noChangeArrowheads="1"/>
          </p:cNvSpPr>
          <p:nvPr/>
        </p:nvSpPr>
        <p:spPr bwMode="auto">
          <a:xfrm>
            <a:off x="4356100" y="6148388"/>
            <a:ext cx="512763" cy="88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8" name="Line 54"/>
          <p:cNvSpPr>
            <a:spLocks noChangeShapeType="1"/>
          </p:cNvSpPr>
          <p:nvPr/>
        </p:nvSpPr>
        <p:spPr bwMode="auto">
          <a:xfrm flipV="1">
            <a:off x="5508625" y="4868863"/>
            <a:ext cx="614363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9" name="Oval 41"/>
          <p:cNvSpPr>
            <a:spLocks noChangeArrowheads="1"/>
          </p:cNvSpPr>
          <p:nvPr/>
        </p:nvSpPr>
        <p:spPr bwMode="auto">
          <a:xfrm>
            <a:off x="6069013" y="4832350"/>
            <a:ext cx="77787" cy="904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60" name="Oval 40"/>
          <p:cNvSpPr>
            <a:spLocks noChangeArrowheads="1"/>
          </p:cNvSpPr>
          <p:nvPr/>
        </p:nvSpPr>
        <p:spPr bwMode="auto">
          <a:xfrm>
            <a:off x="4337050" y="4887913"/>
            <a:ext cx="7778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61" name="AutoShape 56"/>
          <p:cNvSpPr>
            <a:spLocks noChangeArrowheads="1"/>
          </p:cNvSpPr>
          <p:nvPr/>
        </p:nvSpPr>
        <p:spPr bwMode="auto">
          <a:xfrm rot="3894115">
            <a:off x="4700588" y="4821237"/>
            <a:ext cx="1697038" cy="487363"/>
          </a:xfrm>
          <a:prstGeom prst="triangle">
            <a:avLst>
              <a:gd name="adj" fmla="val 1920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62" name="Oval 57"/>
          <p:cNvSpPr>
            <a:spLocks noChangeArrowheads="1"/>
          </p:cNvSpPr>
          <p:nvPr/>
        </p:nvSpPr>
        <p:spPr bwMode="auto">
          <a:xfrm>
            <a:off x="5502275" y="4941888"/>
            <a:ext cx="7778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63" name="Freeform 58"/>
          <p:cNvSpPr>
            <a:spLocks/>
          </p:cNvSpPr>
          <p:nvPr/>
        </p:nvSpPr>
        <p:spPr bwMode="auto">
          <a:xfrm>
            <a:off x="4067175" y="4076700"/>
            <a:ext cx="2089150" cy="1152525"/>
          </a:xfrm>
          <a:custGeom>
            <a:avLst/>
            <a:gdLst>
              <a:gd name="T0" fmla="*/ 0 w 1316"/>
              <a:gd name="T1" fmla="*/ 865188 h 726"/>
              <a:gd name="T2" fmla="*/ 217488 w 1316"/>
              <a:gd name="T3" fmla="*/ 1152525 h 726"/>
              <a:gd name="T4" fmla="*/ 504825 w 1316"/>
              <a:gd name="T5" fmla="*/ 1081088 h 726"/>
              <a:gd name="T6" fmla="*/ 1296988 w 1316"/>
              <a:gd name="T7" fmla="*/ 288925 h 726"/>
              <a:gd name="T8" fmla="*/ 1584325 w 1316"/>
              <a:gd name="T9" fmla="*/ 144463 h 726"/>
              <a:gd name="T10" fmla="*/ 1873250 w 1316"/>
              <a:gd name="T11" fmla="*/ 215900 h 726"/>
              <a:gd name="T12" fmla="*/ 2089150 w 1316"/>
              <a:gd name="T13" fmla="*/ 215900 h 726"/>
              <a:gd name="T14" fmla="*/ 2089150 w 1316"/>
              <a:gd name="T15" fmla="*/ 0 h 726"/>
              <a:gd name="T16" fmla="*/ 1800225 w 1316"/>
              <a:gd name="T17" fmla="*/ 0 h 726"/>
              <a:gd name="T18" fmla="*/ 936625 w 1316"/>
              <a:gd name="T19" fmla="*/ 144463 h 726"/>
              <a:gd name="T20" fmla="*/ 360363 w 1316"/>
              <a:gd name="T21" fmla="*/ 431800 h 726"/>
              <a:gd name="T22" fmla="*/ 0 w 1316"/>
              <a:gd name="T23" fmla="*/ 865188 h 72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16" h="726">
                <a:moveTo>
                  <a:pt x="0" y="545"/>
                </a:moveTo>
                <a:lnTo>
                  <a:pt x="137" y="726"/>
                </a:lnTo>
                <a:lnTo>
                  <a:pt x="318" y="681"/>
                </a:lnTo>
                <a:lnTo>
                  <a:pt x="817" y="182"/>
                </a:lnTo>
                <a:lnTo>
                  <a:pt x="998" y="91"/>
                </a:lnTo>
                <a:lnTo>
                  <a:pt x="1180" y="136"/>
                </a:lnTo>
                <a:lnTo>
                  <a:pt x="1316" y="136"/>
                </a:lnTo>
                <a:lnTo>
                  <a:pt x="1316" y="0"/>
                </a:lnTo>
                <a:lnTo>
                  <a:pt x="1134" y="0"/>
                </a:lnTo>
                <a:lnTo>
                  <a:pt x="590" y="91"/>
                </a:lnTo>
                <a:lnTo>
                  <a:pt x="227" y="272"/>
                </a:lnTo>
                <a:lnTo>
                  <a:pt x="0" y="54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64" name="Freeform 59"/>
          <p:cNvSpPr>
            <a:spLocks/>
          </p:cNvSpPr>
          <p:nvPr/>
        </p:nvSpPr>
        <p:spPr bwMode="auto">
          <a:xfrm>
            <a:off x="5867400" y="3716338"/>
            <a:ext cx="936625" cy="1296987"/>
          </a:xfrm>
          <a:custGeom>
            <a:avLst/>
            <a:gdLst>
              <a:gd name="T0" fmla="*/ 936625 w 590"/>
              <a:gd name="T1" fmla="*/ 0 h 817"/>
              <a:gd name="T2" fmla="*/ 217488 w 590"/>
              <a:gd name="T3" fmla="*/ 217487 h 817"/>
              <a:gd name="T4" fmla="*/ 0 w 590"/>
              <a:gd name="T5" fmla="*/ 433387 h 817"/>
              <a:gd name="T6" fmla="*/ 73025 w 590"/>
              <a:gd name="T7" fmla="*/ 649287 h 817"/>
              <a:gd name="T8" fmla="*/ 217488 w 590"/>
              <a:gd name="T9" fmla="*/ 1296987 h 817"/>
              <a:gd name="T10" fmla="*/ 360363 w 590"/>
              <a:gd name="T11" fmla="*/ 1225550 h 817"/>
              <a:gd name="T12" fmla="*/ 144463 w 590"/>
              <a:gd name="T13" fmla="*/ 720725 h 817"/>
              <a:gd name="T14" fmla="*/ 288925 w 590"/>
              <a:gd name="T15" fmla="*/ 504825 h 817"/>
              <a:gd name="T16" fmla="*/ 720725 w 590"/>
              <a:gd name="T17" fmla="*/ 360362 h 817"/>
              <a:gd name="T18" fmla="*/ 936625 w 590"/>
              <a:gd name="T19" fmla="*/ 144462 h 817"/>
              <a:gd name="T20" fmla="*/ 936625 w 590"/>
              <a:gd name="T21" fmla="*/ 0 h 8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90" h="817">
                <a:moveTo>
                  <a:pt x="590" y="0"/>
                </a:moveTo>
                <a:lnTo>
                  <a:pt x="137" y="137"/>
                </a:lnTo>
                <a:lnTo>
                  <a:pt x="0" y="273"/>
                </a:lnTo>
                <a:lnTo>
                  <a:pt x="46" y="409"/>
                </a:lnTo>
                <a:lnTo>
                  <a:pt x="137" y="817"/>
                </a:lnTo>
                <a:lnTo>
                  <a:pt x="227" y="772"/>
                </a:lnTo>
                <a:lnTo>
                  <a:pt x="91" y="454"/>
                </a:lnTo>
                <a:lnTo>
                  <a:pt x="182" y="318"/>
                </a:lnTo>
                <a:lnTo>
                  <a:pt x="454" y="227"/>
                </a:lnTo>
                <a:lnTo>
                  <a:pt x="590" y="91"/>
                </a:lnTo>
                <a:lnTo>
                  <a:pt x="59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65" name="Oval 43"/>
          <p:cNvSpPr>
            <a:spLocks noChangeArrowheads="1"/>
          </p:cNvSpPr>
          <p:nvPr/>
        </p:nvSpPr>
        <p:spPr bwMode="auto">
          <a:xfrm rot="-2388334">
            <a:off x="5940425" y="4149725"/>
            <a:ext cx="7778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66" name="Oval 60"/>
          <p:cNvSpPr>
            <a:spLocks noChangeArrowheads="1"/>
          </p:cNvSpPr>
          <p:nvPr/>
        </p:nvSpPr>
        <p:spPr bwMode="auto">
          <a:xfrm rot="-2388334">
            <a:off x="5076825" y="4419600"/>
            <a:ext cx="7778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67" name="Oval 61"/>
          <p:cNvSpPr>
            <a:spLocks noChangeArrowheads="1"/>
          </p:cNvSpPr>
          <p:nvPr/>
        </p:nvSpPr>
        <p:spPr bwMode="auto">
          <a:xfrm rot="-2388334">
            <a:off x="4349750" y="5068888"/>
            <a:ext cx="7778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68" name="AutoShape 47"/>
          <p:cNvSpPr>
            <a:spLocks noChangeArrowheads="1"/>
          </p:cNvSpPr>
          <p:nvPr/>
        </p:nvSpPr>
        <p:spPr bwMode="auto">
          <a:xfrm>
            <a:off x="5611813" y="5805488"/>
            <a:ext cx="158750" cy="3571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69" name="Oval 48"/>
          <p:cNvSpPr>
            <a:spLocks noChangeArrowheads="1"/>
          </p:cNvSpPr>
          <p:nvPr/>
        </p:nvSpPr>
        <p:spPr bwMode="auto">
          <a:xfrm>
            <a:off x="5645150" y="5872163"/>
            <a:ext cx="77788" cy="904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70" name="Line 49"/>
          <p:cNvSpPr>
            <a:spLocks noChangeShapeType="1"/>
          </p:cNvSpPr>
          <p:nvPr/>
        </p:nvSpPr>
        <p:spPr bwMode="auto">
          <a:xfrm>
            <a:off x="5435600" y="6051550"/>
            <a:ext cx="5127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71" name="Rectangle 50"/>
          <p:cNvSpPr>
            <a:spLocks noChangeArrowheads="1"/>
          </p:cNvSpPr>
          <p:nvPr/>
        </p:nvSpPr>
        <p:spPr bwMode="auto">
          <a:xfrm>
            <a:off x="5435600" y="6084888"/>
            <a:ext cx="512763" cy="88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6734" name="Arc 62"/>
          <p:cNvSpPr>
            <a:spLocks/>
          </p:cNvSpPr>
          <p:nvPr/>
        </p:nvSpPr>
        <p:spPr bwMode="auto">
          <a:xfrm rot="12026973" flipV="1">
            <a:off x="7467600" y="5105400"/>
            <a:ext cx="574675" cy="600075"/>
          </a:xfrm>
          <a:custGeom>
            <a:avLst/>
            <a:gdLst>
              <a:gd name="T0" fmla="*/ 477246 w 43200"/>
              <a:gd name="T1" fmla="*/ 34494 h 40116"/>
              <a:gd name="T2" fmla="*/ 139385 w 43200"/>
              <a:gd name="T3" fmla="*/ 0 h 40116"/>
              <a:gd name="T4" fmla="*/ 287338 w 43200"/>
              <a:gd name="T5" fmla="*/ 276972 h 401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0116" fill="none" extrusionOk="0">
                <a:moveTo>
                  <a:pt x="35875" y="2306"/>
                </a:moveTo>
                <a:cubicBezTo>
                  <a:pt x="40532" y="6406"/>
                  <a:pt x="43200" y="12311"/>
                  <a:pt x="43200" y="18516"/>
                </a:cubicBezTo>
                <a:cubicBezTo>
                  <a:pt x="43200" y="30445"/>
                  <a:pt x="33529" y="40116"/>
                  <a:pt x="21600" y="40116"/>
                </a:cubicBezTo>
                <a:cubicBezTo>
                  <a:pt x="9670" y="40116"/>
                  <a:pt x="0" y="30445"/>
                  <a:pt x="0" y="18516"/>
                </a:cubicBezTo>
                <a:cubicBezTo>
                  <a:pt x="-1" y="10932"/>
                  <a:pt x="3976" y="3904"/>
                  <a:pt x="10477" y="-1"/>
                </a:cubicBezTo>
              </a:path>
              <a:path w="43200" h="40116" stroke="0" extrusionOk="0">
                <a:moveTo>
                  <a:pt x="35875" y="2306"/>
                </a:moveTo>
                <a:cubicBezTo>
                  <a:pt x="40532" y="6406"/>
                  <a:pt x="43200" y="12311"/>
                  <a:pt x="43200" y="18516"/>
                </a:cubicBezTo>
                <a:cubicBezTo>
                  <a:pt x="43200" y="30445"/>
                  <a:pt x="33529" y="40116"/>
                  <a:pt x="21600" y="40116"/>
                </a:cubicBezTo>
                <a:cubicBezTo>
                  <a:pt x="9670" y="40116"/>
                  <a:pt x="0" y="30445"/>
                  <a:pt x="0" y="18516"/>
                </a:cubicBezTo>
                <a:cubicBezTo>
                  <a:pt x="-1" y="10932"/>
                  <a:pt x="3976" y="3904"/>
                  <a:pt x="10477" y="-1"/>
                </a:cubicBezTo>
                <a:lnTo>
                  <a:pt x="21600" y="18516"/>
                </a:lnTo>
                <a:lnTo>
                  <a:pt x="35875" y="2306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56737" name="Group 65"/>
          <p:cNvGrpSpPr>
            <a:grpSpLocks/>
          </p:cNvGrpSpPr>
          <p:nvPr/>
        </p:nvGrpSpPr>
        <p:grpSpPr bwMode="auto">
          <a:xfrm>
            <a:off x="4716463" y="4221163"/>
            <a:ext cx="1222375" cy="1608137"/>
            <a:chOff x="2971" y="2659"/>
            <a:chExt cx="770" cy="1013"/>
          </a:xfrm>
        </p:grpSpPr>
        <p:sp>
          <p:nvSpPr>
            <p:cNvPr id="31778" name="Arc 63"/>
            <p:cNvSpPr>
              <a:spLocks/>
            </p:cNvSpPr>
            <p:nvPr/>
          </p:nvSpPr>
          <p:spPr bwMode="auto">
            <a:xfrm rot="12026973" flipV="1">
              <a:off x="3379" y="2659"/>
              <a:ext cx="362" cy="378"/>
            </a:xfrm>
            <a:custGeom>
              <a:avLst/>
              <a:gdLst>
                <a:gd name="T0" fmla="*/ 301 w 43200"/>
                <a:gd name="T1" fmla="*/ 22 h 40116"/>
                <a:gd name="T2" fmla="*/ 88 w 43200"/>
                <a:gd name="T3" fmla="*/ 0 h 40116"/>
                <a:gd name="T4" fmla="*/ 181 w 43200"/>
                <a:gd name="T5" fmla="*/ 174 h 401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0116" fill="none" extrusionOk="0">
                  <a:moveTo>
                    <a:pt x="35875" y="2306"/>
                  </a:moveTo>
                  <a:cubicBezTo>
                    <a:pt x="40532" y="6406"/>
                    <a:pt x="43200" y="12311"/>
                    <a:pt x="43200" y="18516"/>
                  </a:cubicBezTo>
                  <a:cubicBezTo>
                    <a:pt x="43200" y="30445"/>
                    <a:pt x="33529" y="40116"/>
                    <a:pt x="21600" y="40116"/>
                  </a:cubicBezTo>
                  <a:cubicBezTo>
                    <a:pt x="9670" y="40116"/>
                    <a:pt x="0" y="30445"/>
                    <a:pt x="0" y="18516"/>
                  </a:cubicBezTo>
                  <a:cubicBezTo>
                    <a:pt x="-1" y="10932"/>
                    <a:pt x="3976" y="3904"/>
                    <a:pt x="10477" y="-1"/>
                  </a:cubicBezTo>
                </a:path>
                <a:path w="43200" h="40116" stroke="0" extrusionOk="0">
                  <a:moveTo>
                    <a:pt x="35875" y="2306"/>
                  </a:moveTo>
                  <a:cubicBezTo>
                    <a:pt x="40532" y="6406"/>
                    <a:pt x="43200" y="12311"/>
                    <a:pt x="43200" y="18516"/>
                  </a:cubicBezTo>
                  <a:cubicBezTo>
                    <a:pt x="43200" y="30445"/>
                    <a:pt x="33529" y="40116"/>
                    <a:pt x="21600" y="40116"/>
                  </a:cubicBezTo>
                  <a:cubicBezTo>
                    <a:pt x="9670" y="40116"/>
                    <a:pt x="0" y="30445"/>
                    <a:pt x="0" y="18516"/>
                  </a:cubicBezTo>
                  <a:cubicBezTo>
                    <a:pt x="-1" y="10932"/>
                    <a:pt x="3976" y="3904"/>
                    <a:pt x="10477" y="-1"/>
                  </a:cubicBezTo>
                  <a:lnTo>
                    <a:pt x="21600" y="18516"/>
                  </a:lnTo>
                  <a:lnTo>
                    <a:pt x="35875" y="2306"/>
                  </a:lnTo>
                  <a:close/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79" name="Arc 64"/>
            <p:cNvSpPr>
              <a:spLocks/>
            </p:cNvSpPr>
            <p:nvPr/>
          </p:nvSpPr>
          <p:spPr bwMode="auto">
            <a:xfrm rot="12026973" flipV="1">
              <a:off x="2971" y="3294"/>
              <a:ext cx="362" cy="378"/>
            </a:xfrm>
            <a:custGeom>
              <a:avLst/>
              <a:gdLst>
                <a:gd name="T0" fmla="*/ 301 w 43200"/>
                <a:gd name="T1" fmla="*/ 22 h 40116"/>
                <a:gd name="T2" fmla="*/ 88 w 43200"/>
                <a:gd name="T3" fmla="*/ 0 h 40116"/>
                <a:gd name="T4" fmla="*/ 181 w 43200"/>
                <a:gd name="T5" fmla="*/ 174 h 401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0116" fill="none" extrusionOk="0">
                  <a:moveTo>
                    <a:pt x="35875" y="2306"/>
                  </a:moveTo>
                  <a:cubicBezTo>
                    <a:pt x="40532" y="6406"/>
                    <a:pt x="43200" y="12311"/>
                    <a:pt x="43200" y="18516"/>
                  </a:cubicBezTo>
                  <a:cubicBezTo>
                    <a:pt x="43200" y="30445"/>
                    <a:pt x="33529" y="40116"/>
                    <a:pt x="21600" y="40116"/>
                  </a:cubicBezTo>
                  <a:cubicBezTo>
                    <a:pt x="9670" y="40116"/>
                    <a:pt x="0" y="30445"/>
                    <a:pt x="0" y="18516"/>
                  </a:cubicBezTo>
                  <a:cubicBezTo>
                    <a:pt x="-1" y="10932"/>
                    <a:pt x="3976" y="3904"/>
                    <a:pt x="10477" y="-1"/>
                  </a:cubicBezTo>
                </a:path>
                <a:path w="43200" h="40116" stroke="0" extrusionOk="0">
                  <a:moveTo>
                    <a:pt x="35875" y="2306"/>
                  </a:moveTo>
                  <a:cubicBezTo>
                    <a:pt x="40532" y="6406"/>
                    <a:pt x="43200" y="12311"/>
                    <a:pt x="43200" y="18516"/>
                  </a:cubicBezTo>
                  <a:cubicBezTo>
                    <a:pt x="43200" y="30445"/>
                    <a:pt x="33529" y="40116"/>
                    <a:pt x="21600" y="40116"/>
                  </a:cubicBezTo>
                  <a:cubicBezTo>
                    <a:pt x="9670" y="40116"/>
                    <a:pt x="0" y="30445"/>
                    <a:pt x="0" y="18516"/>
                  </a:cubicBezTo>
                  <a:cubicBezTo>
                    <a:pt x="-1" y="10932"/>
                    <a:pt x="3976" y="3904"/>
                    <a:pt x="10477" y="-1"/>
                  </a:cubicBezTo>
                  <a:lnTo>
                    <a:pt x="21600" y="18516"/>
                  </a:lnTo>
                  <a:lnTo>
                    <a:pt x="35875" y="2306"/>
                  </a:lnTo>
                  <a:close/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56741" name="Group 69"/>
          <p:cNvGrpSpPr>
            <a:grpSpLocks/>
          </p:cNvGrpSpPr>
          <p:nvPr/>
        </p:nvGrpSpPr>
        <p:grpSpPr bwMode="auto">
          <a:xfrm>
            <a:off x="1062038" y="4592638"/>
            <a:ext cx="1762125" cy="865187"/>
            <a:chOff x="669" y="2893"/>
            <a:chExt cx="1110" cy="545"/>
          </a:xfrm>
        </p:grpSpPr>
        <p:sp>
          <p:nvSpPr>
            <p:cNvPr id="31776" name="Arc 67"/>
            <p:cNvSpPr>
              <a:spLocks/>
            </p:cNvSpPr>
            <p:nvPr/>
          </p:nvSpPr>
          <p:spPr bwMode="auto">
            <a:xfrm rot="14621377" flipV="1">
              <a:off x="1409" y="2885"/>
              <a:ext cx="362" cy="378"/>
            </a:xfrm>
            <a:custGeom>
              <a:avLst/>
              <a:gdLst>
                <a:gd name="T0" fmla="*/ 301 w 43200"/>
                <a:gd name="T1" fmla="*/ 22 h 40116"/>
                <a:gd name="T2" fmla="*/ 88 w 43200"/>
                <a:gd name="T3" fmla="*/ 0 h 40116"/>
                <a:gd name="T4" fmla="*/ 181 w 43200"/>
                <a:gd name="T5" fmla="*/ 174 h 401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0116" fill="none" extrusionOk="0">
                  <a:moveTo>
                    <a:pt x="35875" y="2306"/>
                  </a:moveTo>
                  <a:cubicBezTo>
                    <a:pt x="40532" y="6406"/>
                    <a:pt x="43200" y="12311"/>
                    <a:pt x="43200" y="18516"/>
                  </a:cubicBezTo>
                  <a:cubicBezTo>
                    <a:pt x="43200" y="30445"/>
                    <a:pt x="33529" y="40116"/>
                    <a:pt x="21600" y="40116"/>
                  </a:cubicBezTo>
                  <a:cubicBezTo>
                    <a:pt x="9670" y="40116"/>
                    <a:pt x="0" y="30445"/>
                    <a:pt x="0" y="18516"/>
                  </a:cubicBezTo>
                  <a:cubicBezTo>
                    <a:pt x="-1" y="10932"/>
                    <a:pt x="3976" y="3904"/>
                    <a:pt x="10477" y="-1"/>
                  </a:cubicBezTo>
                </a:path>
                <a:path w="43200" h="40116" stroke="0" extrusionOk="0">
                  <a:moveTo>
                    <a:pt x="35875" y="2306"/>
                  </a:moveTo>
                  <a:cubicBezTo>
                    <a:pt x="40532" y="6406"/>
                    <a:pt x="43200" y="12311"/>
                    <a:pt x="43200" y="18516"/>
                  </a:cubicBezTo>
                  <a:cubicBezTo>
                    <a:pt x="43200" y="30445"/>
                    <a:pt x="33529" y="40116"/>
                    <a:pt x="21600" y="40116"/>
                  </a:cubicBezTo>
                  <a:cubicBezTo>
                    <a:pt x="9670" y="40116"/>
                    <a:pt x="0" y="30445"/>
                    <a:pt x="0" y="18516"/>
                  </a:cubicBezTo>
                  <a:cubicBezTo>
                    <a:pt x="-1" y="10932"/>
                    <a:pt x="3976" y="3904"/>
                    <a:pt x="10477" y="-1"/>
                  </a:cubicBezTo>
                  <a:lnTo>
                    <a:pt x="21600" y="18516"/>
                  </a:lnTo>
                  <a:lnTo>
                    <a:pt x="35875" y="2306"/>
                  </a:lnTo>
                  <a:close/>
                </a:path>
              </a:pathLst>
            </a:custGeom>
            <a:noFill/>
            <a:ln w="7620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77" name="Arc 68"/>
            <p:cNvSpPr>
              <a:spLocks/>
            </p:cNvSpPr>
            <p:nvPr/>
          </p:nvSpPr>
          <p:spPr bwMode="auto">
            <a:xfrm rot="14621377" flipV="1">
              <a:off x="677" y="3068"/>
              <a:ext cx="362" cy="378"/>
            </a:xfrm>
            <a:custGeom>
              <a:avLst/>
              <a:gdLst>
                <a:gd name="T0" fmla="*/ 301 w 43200"/>
                <a:gd name="T1" fmla="*/ 22 h 40116"/>
                <a:gd name="T2" fmla="*/ 88 w 43200"/>
                <a:gd name="T3" fmla="*/ 0 h 40116"/>
                <a:gd name="T4" fmla="*/ 181 w 43200"/>
                <a:gd name="T5" fmla="*/ 174 h 401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0116" fill="none" extrusionOk="0">
                  <a:moveTo>
                    <a:pt x="35875" y="2306"/>
                  </a:moveTo>
                  <a:cubicBezTo>
                    <a:pt x="40532" y="6406"/>
                    <a:pt x="43200" y="12311"/>
                    <a:pt x="43200" y="18516"/>
                  </a:cubicBezTo>
                  <a:cubicBezTo>
                    <a:pt x="43200" y="30445"/>
                    <a:pt x="33529" y="40116"/>
                    <a:pt x="21600" y="40116"/>
                  </a:cubicBezTo>
                  <a:cubicBezTo>
                    <a:pt x="9670" y="40116"/>
                    <a:pt x="0" y="30445"/>
                    <a:pt x="0" y="18516"/>
                  </a:cubicBezTo>
                  <a:cubicBezTo>
                    <a:pt x="-1" y="10932"/>
                    <a:pt x="3976" y="3904"/>
                    <a:pt x="10477" y="-1"/>
                  </a:cubicBezTo>
                </a:path>
                <a:path w="43200" h="40116" stroke="0" extrusionOk="0">
                  <a:moveTo>
                    <a:pt x="35875" y="2306"/>
                  </a:moveTo>
                  <a:cubicBezTo>
                    <a:pt x="40532" y="6406"/>
                    <a:pt x="43200" y="12311"/>
                    <a:pt x="43200" y="18516"/>
                  </a:cubicBezTo>
                  <a:cubicBezTo>
                    <a:pt x="43200" y="30445"/>
                    <a:pt x="33529" y="40116"/>
                    <a:pt x="21600" y="40116"/>
                  </a:cubicBezTo>
                  <a:cubicBezTo>
                    <a:pt x="9670" y="40116"/>
                    <a:pt x="0" y="30445"/>
                    <a:pt x="0" y="18516"/>
                  </a:cubicBezTo>
                  <a:cubicBezTo>
                    <a:pt x="-1" y="10932"/>
                    <a:pt x="3976" y="3904"/>
                    <a:pt x="10477" y="-1"/>
                  </a:cubicBezTo>
                  <a:lnTo>
                    <a:pt x="21600" y="18516"/>
                  </a:lnTo>
                  <a:lnTo>
                    <a:pt x="35875" y="2306"/>
                  </a:lnTo>
                  <a:close/>
                </a:path>
              </a:pathLst>
            </a:custGeom>
            <a:noFill/>
            <a:ln w="7620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1775" name="Rectangle 70"/>
          <p:cNvSpPr>
            <a:spLocks noChangeArrowheads="1"/>
          </p:cNvSpPr>
          <p:nvPr/>
        </p:nvSpPr>
        <p:spPr bwMode="auto">
          <a:xfrm>
            <a:off x="6629400" y="53340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7" name="Oval 43"/>
          <p:cNvSpPr>
            <a:spLocks noChangeArrowheads="1"/>
          </p:cNvSpPr>
          <p:nvPr/>
        </p:nvSpPr>
        <p:spPr bwMode="auto">
          <a:xfrm rot="19211666">
            <a:off x="6048959" y="4818807"/>
            <a:ext cx="7778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817384" y="3047160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n</a:t>
            </a:r>
            <a:r>
              <a:rPr lang="pt-BR" baseline="-25000" dirty="0" err="1" smtClean="0"/>
              <a:t>B</a:t>
            </a:r>
            <a:r>
              <a:rPr lang="pt-BR" dirty="0" smtClean="0"/>
              <a:t>: Número de Corpos exclui o solo!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Cadeias Cinemáticas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Topologias</a:t>
            </a:r>
          </a:p>
        </p:txBody>
      </p:sp>
      <p:sp>
        <p:nvSpPr>
          <p:cNvPr id="32771" name="Rectangle 1028"/>
          <p:cNvSpPr>
            <a:spLocks noChangeArrowheads="1"/>
          </p:cNvSpPr>
          <p:nvPr/>
        </p:nvSpPr>
        <p:spPr bwMode="auto">
          <a:xfrm>
            <a:off x="457200" y="1600200"/>
            <a:ext cx="822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/>
              <a:t>Cadeias Parcialmente Fechadas</a:t>
            </a:r>
          </a:p>
          <a:p>
            <a:pPr lvl="1" eaLnBrk="1" hangingPunct="1">
              <a:lnSpc>
                <a:spcPct val="90000"/>
              </a:lnSpc>
            </a:pPr>
            <a:endParaRPr lang="pt-BR" baseline="-25000"/>
          </a:p>
        </p:txBody>
      </p:sp>
      <p:grpSp>
        <p:nvGrpSpPr>
          <p:cNvPr id="32772" name="Group 1074"/>
          <p:cNvGrpSpPr>
            <a:grpSpLocks/>
          </p:cNvGrpSpPr>
          <p:nvPr/>
        </p:nvGrpSpPr>
        <p:grpSpPr bwMode="auto">
          <a:xfrm>
            <a:off x="395288" y="3044825"/>
            <a:ext cx="2278062" cy="3508375"/>
            <a:chOff x="492" y="1888"/>
            <a:chExt cx="1435" cy="2210"/>
          </a:xfrm>
        </p:grpSpPr>
        <p:sp>
          <p:nvSpPr>
            <p:cNvPr id="32793" name="Oval 1049"/>
            <p:cNvSpPr>
              <a:spLocks noChangeArrowheads="1"/>
            </p:cNvSpPr>
            <p:nvPr/>
          </p:nvSpPr>
          <p:spPr bwMode="auto">
            <a:xfrm rot="3960687">
              <a:off x="589" y="2273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794" name="Oval 1050"/>
            <p:cNvSpPr>
              <a:spLocks noChangeArrowheads="1"/>
            </p:cNvSpPr>
            <p:nvPr/>
          </p:nvSpPr>
          <p:spPr bwMode="auto">
            <a:xfrm rot="5400000">
              <a:off x="1134" y="2818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795" name="Oval 1055"/>
            <p:cNvSpPr>
              <a:spLocks noChangeArrowheads="1"/>
            </p:cNvSpPr>
            <p:nvPr/>
          </p:nvSpPr>
          <p:spPr bwMode="auto">
            <a:xfrm rot="5400000">
              <a:off x="288" y="2818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796" name="Oval 1056"/>
            <p:cNvSpPr>
              <a:spLocks noChangeArrowheads="1"/>
            </p:cNvSpPr>
            <p:nvPr/>
          </p:nvSpPr>
          <p:spPr bwMode="auto">
            <a:xfrm>
              <a:off x="567" y="3067"/>
              <a:ext cx="1044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797" name="Oval 1057"/>
            <p:cNvSpPr>
              <a:spLocks noChangeArrowheads="1"/>
            </p:cNvSpPr>
            <p:nvPr/>
          </p:nvSpPr>
          <p:spPr bwMode="auto">
            <a:xfrm>
              <a:off x="633" y="318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798" name="Oval 1058"/>
            <p:cNvSpPr>
              <a:spLocks noChangeArrowheads="1"/>
            </p:cNvSpPr>
            <p:nvPr/>
          </p:nvSpPr>
          <p:spPr bwMode="auto">
            <a:xfrm>
              <a:off x="1453" y="3179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799" name="Oval 1059"/>
            <p:cNvSpPr>
              <a:spLocks noChangeArrowheads="1"/>
            </p:cNvSpPr>
            <p:nvPr/>
          </p:nvSpPr>
          <p:spPr bwMode="auto">
            <a:xfrm rot="-5400000">
              <a:off x="726" y="3407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00" name="Oval 1060"/>
            <p:cNvSpPr>
              <a:spLocks noChangeArrowheads="1"/>
            </p:cNvSpPr>
            <p:nvPr/>
          </p:nvSpPr>
          <p:spPr bwMode="auto">
            <a:xfrm rot="-2388334">
              <a:off x="1042" y="3249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01" name="Oval 1061"/>
            <p:cNvSpPr>
              <a:spLocks noChangeArrowheads="1"/>
            </p:cNvSpPr>
            <p:nvPr/>
          </p:nvSpPr>
          <p:spPr bwMode="auto">
            <a:xfrm rot="2103467">
              <a:off x="1202" y="1979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02" name="Oval 1062"/>
            <p:cNvSpPr>
              <a:spLocks noChangeArrowheads="1"/>
            </p:cNvSpPr>
            <p:nvPr/>
          </p:nvSpPr>
          <p:spPr bwMode="auto">
            <a:xfrm>
              <a:off x="1746" y="2249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03" name="Oval 1063"/>
            <p:cNvSpPr>
              <a:spLocks noChangeArrowheads="1"/>
            </p:cNvSpPr>
            <p:nvPr/>
          </p:nvSpPr>
          <p:spPr bwMode="auto">
            <a:xfrm rot="9574195">
              <a:off x="748" y="1888"/>
              <a:ext cx="725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04" name="AutoShape 1064"/>
            <p:cNvSpPr>
              <a:spLocks noChangeArrowheads="1"/>
            </p:cNvSpPr>
            <p:nvPr/>
          </p:nvSpPr>
          <p:spPr bwMode="auto">
            <a:xfrm>
              <a:off x="996" y="3724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05" name="Oval 1065"/>
            <p:cNvSpPr>
              <a:spLocks noChangeArrowheads="1"/>
            </p:cNvSpPr>
            <p:nvPr/>
          </p:nvSpPr>
          <p:spPr bwMode="auto">
            <a:xfrm>
              <a:off x="1033" y="379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06" name="Line 1066"/>
            <p:cNvSpPr>
              <a:spLocks noChangeShapeType="1"/>
            </p:cNvSpPr>
            <p:nvPr/>
          </p:nvSpPr>
          <p:spPr bwMode="auto">
            <a:xfrm>
              <a:off x="793" y="3974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807" name="Rectangle 1067"/>
            <p:cNvSpPr>
              <a:spLocks noChangeArrowheads="1"/>
            </p:cNvSpPr>
            <p:nvPr/>
          </p:nvSpPr>
          <p:spPr bwMode="auto">
            <a:xfrm>
              <a:off x="793" y="4008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08" name="Oval 1068"/>
            <p:cNvSpPr>
              <a:spLocks noChangeArrowheads="1"/>
            </p:cNvSpPr>
            <p:nvPr/>
          </p:nvSpPr>
          <p:spPr bwMode="auto">
            <a:xfrm>
              <a:off x="835" y="211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09" name="Oval 1069"/>
            <p:cNvSpPr>
              <a:spLocks noChangeArrowheads="1"/>
            </p:cNvSpPr>
            <p:nvPr/>
          </p:nvSpPr>
          <p:spPr bwMode="auto">
            <a:xfrm>
              <a:off x="1292" y="1979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10" name="Oval 1070"/>
            <p:cNvSpPr>
              <a:spLocks noChangeArrowheads="1"/>
            </p:cNvSpPr>
            <p:nvPr/>
          </p:nvSpPr>
          <p:spPr bwMode="auto">
            <a:xfrm>
              <a:off x="521" y="2568"/>
              <a:ext cx="1044" cy="31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11" name="Oval 1071"/>
            <p:cNvSpPr>
              <a:spLocks noChangeArrowheads="1"/>
            </p:cNvSpPr>
            <p:nvPr/>
          </p:nvSpPr>
          <p:spPr bwMode="auto">
            <a:xfrm>
              <a:off x="587" y="268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12" name="Oval 1072"/>
            <p:cNvSpPr>
              <a:spLocks noChangeArrowheads="1"/>
            </p:cNvSpPr>
            <p:nvPr/>
          </p:nvSpPr>
          <p:spPr bwMode="auto">
            <a:xfrm>
              <a:off x="1407" y="268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2813" name="Oval 1073"/>
            <p:cNvSpPr>
              <a:spLocks noChangeArrowheads="1"/>
            </p:cNvSpPr>
            <p:nvPr/>
          </p:nvSpPr>
          <p:spPr bwMode="auto">
            <a:xfrm rot="-2388334">
              <a:off x="1020" y="261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154698" name="Group 1098"/>
          <p:cNvGrpSpPr>
            <a:grpSpLocks/>
          </p:cNvGrpSpPr>
          <p:nvPr/>
        </p:nvGrpSpPr>
        <p:grpSpPr bwMode="auto">
          <a:xfrm>
            <a:off x="3117850" y="2511425"/>
            <a:ext cx="6003925" cy="4086225"/>
            <a:chOff x="1964" y="1582"/>
            <a:chExt cx="3782" cy="2574"/>
          </a:xfrm>
        </p:grpSpPr>
        <p:grpSp>
          <p:nvGrpSpPr>
            <p:cNvPr id="32775" name="Group 1097"/>
            <p:cNvGrpSpPr>
              <a:grpSpLocks/>
            </p:cNvGrpSpPr>
            <p:nvPr/>
          </p:nvGrpSpPr>
          <p:grpSpPr bwMode="auto">
            <a:xfrm>
              <a:off x="1964" y="1752"/>
              <a:ext cx="3782" cy="2404"/>
              <a:chOff x="1964" y="1752"/>
              <a:chExt cx="3782" cy="2404"/>
            </a:xfrm>
          </p:grpSpPr>
          <p:sp>
            <p:nvSpPr>
              <p:cNvPr id="32779" name="AutoShape 1083"/>
              <p:cNvSpPr>
                <a:spLocks noChangeArrowheads="1"/>
              </p:cNvSpPr>
              <p:nvPr/>
            </p:nvSpPr>
            <p:spPr bwMode="auto">
              <a:xfrm rot="1857963">
                <a:off x="4225" y="1755"/>
                <a:ext cx="227" cy="544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80" name="AutoShape 1089"/>
              <p:cNvSpPr>
                <a:spLocks noChangeArrowheads="1"/>
              </p:cNvSpPr>
              <p:nvPr/>
            </p:nvSpPr>
            <p:spPr bwMode="auto">
              <a:xfrm rot="6419865">
                <a:off x="4615" y="1559"/>
                <a:ext cx="182" cy="839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81" name="AutoShape 1078"/>
              <p:cNvSpPr>
                <a:spLocks noChangeArrowheads="1"/>
              </p:cNvSpPr>
              <p:nvPr/>
            </p:nvSpPr>
            <p:spPr bwMode="auto">
              <a:xfrm>
                <a:off x="4467" y="3112"/>
                <a:ext cx="544" cy="816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pic>
            <p:nvPicPr>
              <p:cNvPr id="32782" name="Picture 1075" descr="abbIRB440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4" y="1752"/>
                <a:ext cx="1869" cy="2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783" name="Rectangle 1077"/>
              <p:cNvSpPr>
                <a:spLocks noChangeArrowheads="1"/>
              </p:cNvSpPr>
              <p:nvPr/>
            </p:nvSpPr>
            <p:spPr bwMode="auto">
              <a:xfrm>
                <a:off x="4307" y="3793"/>
                <a:ext cx="862" cy="27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84" name="AutoShape 1080"/>
              <p:cNvSpPr>
                <a:spLocks noChangeArrowheads="1"/>
              </p:cNvSpPr>
              <p:nvPr/>
            </p:nvSpPr>
            <p:spPr bwMode="auto">
              <a:xfrm rot="2908910">
                <a:off x="4719" y="1863"/>
                <a:ext cx="318" cy="1456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85" name="AutoShape 1081"/>
              <p:cNvSpPr>
                <a:spLocks noChangeArrowheads="1"/>
              </p:cNvSpPr>
              <p:nvPr/>
            </p:nvSpPr>
            <p:spPr bwMode="auto">
              <a:xfrm rot="6419865">
                <a:off x="5168" y="1762"/>
                <a:ext cx="318" cy="839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86" name="AutoShape 1082"/>
              <p:cNvSpPr>
                <a:spLocks noChangeArrowheads="1"/>
              </p:cNvSpPr>
              <p:nvPr/>
            </p:nvSpPr>
            <p:spPr bwMode="auto">
              <a:xfrm rot="1857963">
                <a:off x="5193" y="2115"/>
                <a:ext cx="136" cy="1456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87" name="AutoShape 1079"/>
              <p:cNvSpPr>
                <a:spLocks noChangeArrowheads="1"/>
              </p:cNvSpPr>
              <p:nvPr/>
            </p:nvSpPr>
            <p:spPr bwMode="auto">
              <a:xfrm rot="-2581094">
                <a:off x="4422" y="2659"/>
                <a:ext cx="544" cy="1043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88" name="Oval 1084"/>
              <p:cNvSpPr>
                <a:spLocks noChangeArrowheads="1"/>
              </p:cNvSpPr>
              <p:nvPr/>
            </p:nvSpPr>
            <p:spPr bwMode="auto">
              <a:xfrm>
                <a:off x="4410" y="2886"/>
                <a:ext cx="181" cy="18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89" name="Oval 1085"/>
              <p:cNvSpPr>
                <a:spLocks noChangeArrowheads="1"/>
              </p:cNvSpPr>
              <p:nvPr/>
            </p:nvSpPr>
            <p:spPr bwMode="auto">
              <a:xfrm>
                <a:off x="4314" y="1806"/>
                <a:ext cx="160" cy="17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90" name="Oval 1086"/>
              <p:cNvSpPr>
                <a:spLocks noChangeArrowheads="1"/>
              </p:cNvSpPr>
              <p:nvPr/>
            </p:nvSpPr>
            <p:spPr bwMode="auto">
              <a:xfrm>
                <a:off x="5193" y="2115"/>
                <a:ext cx="136" cy="13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91" name="Oval 1087"/>
              <p:cNvSpPr>
                <a:spLocks noChangeArrowheads="1"/>
              </p:cNvSpPr>
              <p:nvPr/>
            </p:nvSpPr>
            <p:spPr bwMode="auto">
              <a:xfrm>
                <a:off x="5556" y="2227"/>
                <a:ext cx="91" cy="9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2792" name="Oval 1088"/>
              <p:cNvSpPr>
                <a:spLocks noChangeArrowheads="1"/>
              </p:cNvSpPr>
              <p:nvPr/>
            </p:nvSpPr>
            <p:spPr bwMode="auto">
              <a:xfrm>
                <a:off x="4967" y="3203"/>
                <a:ext cx="91" cy="9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32776" name="Group 1093"/>
            <p:cNvGrpSpPr>
              <a:grpSpLocks/>
            </p:cNvGrpSpPr>
            <p:nvPr/>
          </p:nvGrpSpPr>
          <p:grpSpPr bwMode="auto">
            <a:xfrm>
              <a:off x="4105" y="1582"/>
              <a:ext cx="1180" cy="2347"/>
              <a:chOff x="4105" y="1582"/>
              <a:chExt cx="1180" cy="2347"/>
            </a:xfrm>
          </p:grpSpPr>
          <p:sp>
            <p:nvSpPr>
              <p:cNvPr id="32777" name="Arc 1091"/>
              <p:cNvSpPr>
                <a:spLocks/>
              </p:cNvSpPr>
              <p:nvPr/>
            </p:nvSpPr>
            <p:spPr bwMode="auto">
              <a:xfrm flipV="1">
                <a:off x="4105" y="3711"/>
                <a:ext cx="1180" cy="218"/>
              </a:xfrm>
              <a:custGeom>
                <a:avLst/>
                <a:gdLst>
                  <a:gd name="T0" fmla="*/ 370 w 43200"/>
                  <a:gd name="T1" fmla="*/ 218 h 41639"/>
                  <a:gd name="T2" fmla="*/ 919 w 43200"/>
                  <a:gd name="T3" fmla="*/ 207 h 41639"/>
                  <a:gd name="T4" fmla="*/ 590 w 43200"/>
                  <a:gd name="T5" fmla="*/ 113 h 416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1639" fill="none" extrusionOk="0">
                    <a:moveTo>
                      <a:pt x="13537" y="41639"/>
                    </a:moveTo>
                    <a:cubicBezTo>
                      <a:pt x="5358" y="38348"/>
                      <a:pt x="0" y="3041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794"/>
                      <a:pt x="39618" y="35515"/>
                      <a:pt x="33647" y="39528"/>
                    </a:cubicBezTo>
                  </a:path>
                  <a:path w="43200" h="41639" stroke="0" extrusionOk="0">
                    <a:moveTo>
                      <a:pt x="13537" y="41639"/>
                    </a:moveTo>
                    <a:cubicBezTo>
                      <a:pt x="5358" y="38348"/>
                      <a:pt x="0" y="3041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8794"/>
                      <a:pt x="39618" y="35515"/>
                      <a:pt x="33647" y="39528"/>
                    </a:cubicBezTo>
                    <a:lnTo>
                      <a:pt x="21600" y="21600"/>
                    </a:lnTo>
                    <a:lnTo>
                      <a:pt x="13537" y="41639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778" name="Arc 1092"/>
              <p:cNvSpPr>
                <a:spLocks/>
              </p:cNvSpPr>
              <p:nvPr/>
            </p:nvSpPr>
            <p:spPr bwMode="auto">
              <a:xfrm rot="17405554" flipV="1">
                <a:off x="4318" y="1860"/>
                <a:ext cx="733" cy="177"/>
              </a:xfrm>
              <a:custGeom>
                <a:avLst/>
                <a:gdLst>
                  <a:gd name="T0" fmla="*/ 230 w 43200"/>
                  <a:gd name="T1" fmla="*/ 172 h 42882"/>
                  <a:gd name="T2" fmla="*/ 429 w 43200"/>
                  <a:gd name="T3" fmla="*/ 177 h 42882"/>
                  <a:gd name="T4" fmla="*/ 367 w 43200"/>
                  <a:gd name="T5" fmla="*/ 89 h 428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2882" fill="none" extrusionOk="0">
                    <a:moveTo>
                      <a:pt x="13537" y="41639"/>
                    </a:moveTo>
                    <a:cubicBezTo>
                      <a:pt x="5358" y="38348"/>
                      <a:pt x="0" y="3041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104"/>
                      <a:pt x="35642" y="41085"/>
                      <a:pt x="25292" y="42881"/>
                    </a:cubicBezTo>
                  </a:path>
                  <a:path w="43200" h="42882" stroke="0" extrusionOk="0">
                    <a:moveTo>
                      <a:pt x="13537" y="41639"/>
                    </a:moveTo>
                    <a:cubicBezTo>
                      <a:pt x="5358" y="38348"/>
                      <a:pt x="0" y="3041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2104"/>
                      <a:pt x="35642" y="41085"/>
                      <a:pt x="25292" y="42881"/>
                    </a:cubicBezTo>
                    <a:lnTo>
                      <a:pt x="21600" y="21600"/>
                    </a:lnTo>
                    <a:lnTo>
                      <a:pt x="13537" y="41639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54696" name="Arc 1096"/>
          <p:cNvSpPr>
            <a:spLocks/>
          </p:cNvSpPr>
          <p:nvPr/>
        </p:nvSpPr>
        <p:spPr bwMode="auto">
          <a:xfrm rot="12026973" flipV="1">
            <a:off x="7669213" y="4149725"/>
            <a:ext cx="574675" cy="600075"/>
          </a:xfrm>
          <a:custGeom>
            <a:avLst/>
            <a:gdLst>
              <a:gd name="T0" fmla="*/ 477246 w 43200"/>
              <a:gd name="T1" fmla="*/ 34494 h 40116"/>
              <a:gd name="T2" fmla="*/ 139385 w 43200"/>
              <a:gd name="T3" fmla="*/ 0 h 40116"/>
              <a:gd name="T4" fmla="*/ 287338 w 43200"/>
              <a:gd name="T5" fmla="*/ 276972 h 401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0116" fill="none" extrusionOk="0">
                <a:moveTo>
                  <a:pt x="35875" y="2306"/>
                </a:moveTo>
                <a:cubicBezTo>
                  <a:pt x="40532" y="6406"/>
                  <a:pt x="43200" y="12311"/>
                  <a:pt x="43200" y="18516"/>
                </a:cubicBezTo>
                <a:cubicBezTo>
                  <a:pt x="43200" y="30445"/>
                  <a:pt x="33529" y="40116"/>
                  <a:pt x="21600" y="40116"/>
                </a:cubicBezTo>
                <a:cubicBezTo>
                  <a:pt x="9670" y="40116"/>
                  <a:pt x="0" y="30445"/>
                  <a:pt x="0" y="18516"/>
                </a:cubicBezTo>
                <a:cubicBezTo>
                  <a:pt x="-1" y="10932"/>
                  <a:pt x="3976" y="3904"/>
                  <a:pt x="10477" y="-1"/>
                </a:cubicBezTo>
              </a:path>
              <a:path w="43200" h="40116" stroke="0" extrusionOk="0">
                <a:moveTo>
                  <a:pt x="35875" y="2306"/>
                </a:moveTo>
                <a:cubicBezTo>
                  <a:pt x="40532" y="6406"/>
                  <a:pt x="43200" y="12311"/>
                  <a:pt x="43200" y="18516"/>
                </a:cubicBezTo>
                <a:cubicBezTo>
                  <a:pt x="43200" y="30445"/>
                  <a:pt x="33529" y="40116"/>
                  <a:pt x="21600" y="40116"/>
                </a:cubicBezTo>
                <a:cubicBezTo>
                  <a:pt x="9670" y="40116"/>
                  <a:pt x="0" y="30445"/>
                  <a:pt x="0" y="18516"/>
                </a:cubicBezTo>
                <a:cubicBezTo>
                  <a:pt x="-1" y="10932"/>
                  <a:pt x="3976" y="3904"/>
                  <a:pt x="10477" y="-1"/>
                </a:cubicBezTo>
                <a:lnTo>
                  <a:pt x="21600" y="18516"/>
                </a:lnTo>
                <a:lnTo>
                  <a:pt x="35875" y="2306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 eaLnBrk="1" hangingPunct="1"/>
            <a:r>
              <a:rPr lang="pt-BR" smtClean="0"/>
              <a:t>GDL ou DOF (</a:t>
            </a:r>
            <a:r>
              <a:rPr lang="en-US" i="1" smtClean="0"/>
              <a:t>Degree Of Freedom</a:t>
            </a:r>
            <a:r>
              <a:rPr lang="pt-BR" smtClean="0"/>
              <a:t>)</a:t>
            </a:r>
          </a:p>
          <a:p>
            <a:pPr eaLnBrk="1" hangingPunct="1"/>
            <a:r>
              <a:rPr lang="pt-BR" smtClean="0"/>
              <a:t>O que significa Grau de Liberdade?</a:t>
            </a:r>
          </a:p>
          <a:p>
            <a:pPr eaLnBrk="1" hangingPunct="1"/>
            <a:endParaRPr lang="pt-BR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84213" y="3284538"/>
            <a:ext cx="7632700" cy="20415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u="sng"/>
              <a:t>Definição</a:t>
            </a:r>
            <a:r>
              <a:rPr lang="pt-BR" sz="3200"/>
              <a:t>: é o número de parâmetros independentes que são necessários para se definir a posição de um corpo no espaço em qualquer instante.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31913" y="1970088"/>
            <a:ext cx="3849687" cy="1152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Cadeias Cinemáticas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Graus de Liberdade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435975" cy="5113337"/>
          </a:xfrm>
        </p:spPr>
        <p:txBody>
          <a:bodyPr/>
          <a:lstStyle/>
          <a:p>
            <a:pPr eaLnBrk="1" hangingPunct="1"/>
            <a:r>
              <a:rPr lang="pt-BR" sz="2800" dirty="0" smtClean="0"/>
              <a:t>Não considerando o solo:</a:t>
            </a:r>
          </a:p>
          <a:p>
            <a:pPr eaLnBrk="1" hangingPunct="1">
              <a:buFontTx/>
              <a:buNone/>
            </a:pPr>
            <a:r>
              <a:rPr lang="pt-BR" sz="2800" dirty="0" smtClean="0"/>
              <a:t>		</a:t>
            </a:r>
            <a:r>
              <a:rPr lang="pt-BR" dirty="0" smtClean="0"/>
              <a:t>N = 3.n</a:t>
            </a:r>
            <a:r>
              <a:rPr lang="pt-BR" baseline="-25000" dirty="0" smtClean="0"/>
              <a:t>B </a:t>
            </a:r>
            <a:r>
              <a:rPr lang="pt-BR" dirty="0" smtClean="0"/>
              <a:t> – </a:t>
            </a:r>
            <a:r>
              <a:rPr lang="pt-BR" sz="5400" dirty="0" smtClean="0">
                <a:latin typeface="Symbol" panose="05050102010706020507" pitchFamily="18" charset="2"/>
              </a:rPr>
              <a:t>S</a:t>
            </a:r>
            <a:r>
              <a:rPr lang="pt-BR" dirty="0" smtClean="0"/>
              <a:t> (3 - </a:t>
            </a:r>
            <a:r>
              <a:rPr lang="pt-BR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)</a:t>
            </a:r>
            <a:endParaRPr lang="pt-BR" baseline="-25000" dirty="0" smtClean="0"/>
          </a:p>
          <a:p>
            <a:pPr eaLnBrk="1" hangingPunct="1"/>
            <a:endParaRPr lang="pt-BR" sz="2400" baseline="-25000" dirty="0" smtClean="0"/>
          </a:p>
          <a:p>
            <a:pPr eaLnBrk="1" hangingPunct="1"/>
            <a:r>
              <a:rPr lang="pt-BR" sz="2800" dirty="0" smtClean="0"/>
              <a:t>Onde:</a:t>
            </a:r>
          </a:p>
          <a:p>
            <a:pPr eaLnBrk="1" hangingPunct="1">
              <a:buFontTx/>
              <a:buNone/>
            </a:pPr>
            <a:r>
              <a:rPr lang="pt-BR" sz="2800" dirty="0" smtClean="0"/>
              <a:t>	N: Número de </a:t>
            </a:r>
            <a:r>
              <a:rPr lang="pt-BR" sz="2800" dirty="0" err="1" smtClean="0"/>
              <a:t>GDLs</a:t>
            </a:r>
            <a:endParaRPr lang="pt-BR" sz="2800" dirty="0" smtClean="0"/>
          </a:p>
          <a:p>
            <a:pPr eaLnBrk="1" hangingPunct="1">
              <a:buFontTx/>
              <a:buNone/>
            </a:pPr>
            <a:r>
              <a:rPr lang="pt-BR" sz="2800" dirty="0" smtClean="0"/>
              <a:t>	</a:t>
            </a:r>
            <a:r>
              <a:rPr lang="pt-BR" dirty="0" err="1" smtClean="0"/>
              <a:t>n</a:t>
            </a:r>
            <a:r>
              <a:rPr lang="pt-BR" baseline="-25000" dirty="0" err="1" smtClean="0"/>
              <a:t>B</a:t>
            </a:r>
            <a:r>
              <a:rPr lang="pt-BR" dirty="0" smtClean="0"/>
              <a:t>:</a:t>
            </a:r>
            <a:r>
              <a:rPr lang="pt-BR" baseline="-25000" dirty="0" smtClean="0"/>
              <a:t> </a:t>
            </a:r>
            <a:r>
              <a:rPr lang="pt-BR" sz="2800" dirty="0" smtClean="0"/>
              <a:t>Número de Corpos (excluindo o solo)</a:t>
            </a:r>
          </a:p>
          <a:p>
            <a:pPr eaLnBrk="1" hangingPunct="1">
              <a:buFontTx/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n</a:t>
            </a:r>
            <a:r>
              <a:rPr lang="pt-BR" baseline="-25000" dirty="0" err="1" smtClean="0"/>
              <a:t>J</a:t>
            </a:r>
            <a:r>
              <a:rPr lang="pt-BR" sz="2800" dirty="0" smtClean="0"/>
              <a:t>: Número de Juntas</a:t>
            </a:r>
          </a:p>
          <a:p>
            <a:pPr eaLnBrk="1" hangingPunct="1">
              <a:buFontTx/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f</a:t>
            </a:r>
            <a:r>
              <a:rPr lang="pt-BR" sz="2800" baseline="-25000" dirty="0" err="1" smtClean="0"/>
              <a:t>i</a:t>
            </a:r>
            <a:r>
              <a:rPr lang="pt-BR" sz="2800" dirty="0" smtClean="0"/>
              <a:t>: GDL da junta i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8172450" y="5300663"/>
            <a:ext cx="5762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3476625" y="1908175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n</a:t>
            </a:r>
            <a:r>
              <a:rPr lang="pt-BR" sz="2400" baseline="-25000"/>
              <a:t>J</a:t>
            </a:r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3348038" y="2684463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i = 1</a:t>
            </a:r>
            <a:endParaRPr lang="pt-BR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Exemplos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grpSp>
        <p:nvGrpSpPr>
          <p:cNvPr id="34819" name="Group 1089"/>
          <p:cNvGrpSpPr>
            <a:grpSpLocks/>
          </p:cNvGrpSpPr>
          <p:nvPr/>
        </p:nvGrpSpPr>
        <p:grpSpPr bwMode="auto">
          <a:xfrm>
            <a:off x="718344" y="2475748"/>
            <a:ext cx="7707312" cy="3814762"/>
            <a:chOff x="429" y="1559"/>
            <a:chExt cx="4855" cy="2403"/>
          </a:xfrm>
        </p:grpSpPr>
        <p:sp>
          <p:nvSpPr>
            <p:cNvPr id="34820" name="AutoShape 1081"/>
            <p:cNvSpPr>
              <a:spLocks noChangeArrowheads="1"/>
            </p:cNvSpPr>
            <p:nvPr/>
          </p:nvSpPr>
          <p:spPr bwMode="auto">
            <a:xfrm rot="-1905337">
              <a:off x="3288" y="2115"/>
              <a:ext cx="523" cy="96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21" name="AutoShape 1073"/>
            <p:cNvSpPr>
              <a:spLocks noChangeArrowheads="1"/>
            </p:cNvSpPr>
            <p:nvPr/>
          </p:nvSpPr>
          <p:spPr bwMode="auto">
            <a:xfrm rot="-1209519">
              <a:off x="3639" y="2988"/>
              <a:ext cx="136" cy="771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22" name="AutoShape 1039"/>
            <p:cNvSpPr>
              <a:spLocks noChangeArrowheads="1"/>
            </p:cNvSpPr>
            <p:nvPr/>
          </p:nvSpPr>
          <p:spPr bwMode="auto">
            <a:xfrm rot="2543630">
              <a:off x="863" y="2965"/>
              <a:ext cx="544" cy="771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23" name="AutoShape 1040"/>
            <p:cNvSpPr>
              <a:spLocks noChangeArrowheads="1"/>
            </p:cNvSpPr>
            <p:nvPr/>
          </p:nvSpPr>
          <p:spPr bwMode="auto">
            <a:xfrm rot="-1858580">
              <a:off x="1838" y="2898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24" name="AutoShape 1041"/>
            <p:cNvSpPr>
              <a:spLocks noChangeArrowheads="1"/>
            </p:cNvSpPr>
            <p:nvPr/>
          </p:nvSpPr>
          <p:spPr bwMode="auto">
            <a:xfrm>
              <a:off x="907" y="3588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25" name="Text Box 1042"/>
            <p:cNvSpPr txBox="1">
              <a:spLocks noChangeArrowheads="1"/>
            </p:cNvSpPr>
            <p:nvPr/>
          </p:nvSpPr>
          <p:spPr bwMode="auto">
            <a:xfrm>
              <a:off x="1112" y="357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1</a:t>
              </a:r>
            </a:p>
          </p:txBody>
        </p:sp>
        <p:sp>
          <p:nvSpPr>
            <p:cNvPr id="34826" name="Oval 1043"/>
            <p:cNvSpPr>
              <a:spLocks noChangeArrowheads="1"/>
            </p:cNvSpPr>
            <p:nvPr/>
          </p:nvSpPr>
          <p:spPr bwMode="auto">
            <a:xfrm>
              <a:off x="952" y="3636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27" name="Text Box 1044"/>
            <p:cNvSpPr txBox="1">
              <a:spLocks noChangeArrowheads="1"/>
            </p:cNvSpPr>
            <p:nvPr/>
          </p:nvSpPr>
          <p:spPr bwMode="auto">
            <a:xfrm>
              <a:off x="2134" y="339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2</a:t>
              </a:r>
            </a:p>
          </p:txBody>
        </p:sp>
        <p:sp>
          <p:nvSpPr>
            <p:cNvPr id="34828" name="Text Box 1045"/>
            <p:cNvSpPr txBox="1">
              <a:spLocks noChangeArrowheads="1"/>
            </p:cNvSpPr>
            <p:nvPr/>
          </p:nvSpPr>
          <p:spPr bwMode="auto">
            <a:xfrm>
              <a:off x="567" y="248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3</a:t>
              </a:r>
            </a:p>
          </p:txBody>
        </p:sp>
        <p:sp>
          <p:nvSpPr>
            <p:cNvPr id="34829" name="Line 1046"/>
            <p:cNvSpPr>
              <a:spLocks noChangeShapeType="1"/>
            </p:cNvSpPr>
            <p:nvPr/>
          </p:nvSpPr>
          <p:spPr bwMode="auto">
            <a:xfrm>
              <a:off x="704" y="3850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0" name="Rectangle 1047"/>
            <p:cNvSpPr>
              <a:spLocks noChangeArrowheads="1"/>
            </p:cNvSpPr>
            <p:nvPr/>
          </p:nvSpPr>
          <p:spPr bwMode="auto">
            <a:xfrm>
              <a:off x="704" y="3872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1" name="AutoShape 1048"/>
            <p:cNvSpPr>
              <a:spLocks noChangeArrowheads="1"/>
            </p:cNvSpPr>
            <p:nvPr/>
          </p:nvSpPr>
          <p:spPr bwMode="auto">
            <a:xfrm>
              <a:off x="1995" y="3487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2" name="Oval 1049"/>
            <p:cNvSpPr>
              <a:spLocks noChangeArrowheads="1"/>
            </p:cNvSpPr>
            <p:nvPr/>
          </p:nvSpPr>
          <p:spPr bwMode="auto">
            <a:xfrm>
              <a:off x="2040" y="352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3" name="Line 1050"/>
            <p:cNvSpPr>
              <a:spLocks noChangeShapeType="1"/>
            </p:cNvSpPr>
            <p:nvPr/>
          </p:nvSpPr>
          <p:spPr bwMode="auto">
            <a:xfrm>
              <a:off x="1792" y="3737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4" name="Rectangle 1051"/>
            <p:cNvSpPr>
              <a:spLocks noChangeArrowheads="1"/>
            </p:cNvSpPr>
            <p:nvPr/>
          </p:nvSpPr>
          <p:spPr bwMode="auto">
            <a:xfrm>
              <a:off x="1792" y="3759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5" name="AutoShape 1052"/>
            <p:cNvSpPr>
              <a:spLocks noChangeArrowheads="1"/>
            </p:cNvSpPr>
            <p:nvPr/>
          </p:nvSpPr>
          <p:spPr bwMode="auto">
            <a:xfrm rot="-4949531">
              <a:off x="1384" y="2580"/>
              <a:ext cx="136" cy="771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6" name="Oval 1053"/>
            <p:cNvSpPr>
              <a:spLocks noChangeArrowheads="1"/>
            </p:cNvSpPr>
            <p:nvPr/>
          </p:nvSpPr>
          <p:spPr bwMode="auto">
            <a:xfrm>
              <a:off x="1102" y="2888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7" name="Oval 1054"/>
            <p:cNvSpPr>
              <a:spLocks noChangeArrowheads="1"/>
            </p:cNvSpPr>
            <p:nvPr/>
          </p:nvSpPr>
          <p:spPr bwMode="auto">
            <a:xfrm>
              <a:off x="1702" y="295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8" name="AutoShape 1055"/>
            <p:cNvSpPr>
              <a:spLocks noChangeArrowheads="1"/>
            </p:cNvSpPr>
            <p:nvPr/>
          </p:nvSpPr>
          <p:spPr bwMode="auto">
            <a:xfrm rot="5400000">
              <a:off x="520" y="2692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39" name="Oval 1056"/>
            <p:cNvSpPr>
              <a:spLocks noChangeArrowheads="1"/>
            </p:cNvSpPr>
            <p:nvPr/>
          </p:nvSpPr>
          <p:spPr bwMode="auto">
            <a:xfrm rot="5400000">
              <a:off x="654" y="2827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40" name="Line 1057"/>
            <p:cNvSpPr>
              <a:spLocks noChangeShapeType="1"/>
            </p:cNvSpPr>
            <p:nvPr/>
          </p:nvSpPr>
          <p:spPr bwMode="auto">
            <a:xfrm rot="5400000">
              <a:off x="236" y="2875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41" name="Rectangle 1058"/>
            <p:cNvSpPr>
              <a:spLocks noChangeArrowheads="1"/>
            </p:cNvSpPr>
            <p:nvPr/>
          </p:nvSpPr>
          <p:spPr bwMode="auto">
            <a:xfrm rot="5400000">
              <a:off x="181" y="2830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42" name="Freeform 1059"/>
            <p:cNvSpPr>
              <a:spLocks/>
            </p:cNvSpPr>
            <p:nvPr/>
          </p:nvSpPr>
          <p:spPr bwMode="auto">
            <a:xfrm rot="431622">
              <a:off x="702" y="2746"/>
              <a:ext cx="408" cy="318"/>
            </a:xfrm>
            <a:custGeom>
              <a:avLst/>
              <a:gdLst>
                <a:gd name="T0" fmla="*/ 0 w 1225"/>
                <a:gd name="T1" fmla="*/ 159 h 544"/>
                <a:gd name="T2" fmla="*/ 166 w 1225"/>
                <a:gd name="T3" fmla="*/ 159 h 544"/>
                <a:gd name="T4" fmla="*/ 181 w 1225"/>
                <a:gd name="T5" fmla="*/ 0 h 544"/>
                <a:gd name="T6" fmla="*/ 197 w 1225"/>
                <a:gd name="T7" fmla="*/ 318 h 544"/>
                <a:gd name="T8" fmla="*/ 211 w 1225"/>
                <a:gd name="T9" fmla="*/ 0 h 544"/>
                <a:gd name="T10" fmla="*/ 227 w 1225"/>
                <a:gd name="T11" fmla="*/ 318 h 544"/>
                <a:gd name="T12" fmla="*/ 242 w 1225"/>
                <a:gd name="T13" fmla="*/ 133 h 544"/>
                <a:gd name="T14" fmla="*/ 408 w 1225"/>
                <a:gd name="T15" fmla="*/ 133 h 5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5" h="544">
                  <a:moveTo>
                    <a:pt x="0" y="272"/>
                  </a:moveTo>
                  <a:lnTo>
                    <a:pt x="499" y="272"/>
                  </a:lnTo>
                  <a:lnTo>
                    <a:pt x="544" y="0"/>
                  </a:lnTo>
                  <a:lnTo>
                    <a:pt x="590" y="544"/>
                  </a:lnTo>
                  <a:lnTo>
                    <a:pt x="635" y="0"/>
                  </a:lnTo>
                  <a:lnTo>
                    <a:pt x="681" y="544"/>
                  </a:lnTo>
                  <a:lnTo>
                    <a:pt x="726" y="227"/>
                  </a:lnTo>
                  <a:lnTo>
                    <a:pt x="1225" y="22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43" name="AutoShape 1060"/>
            <p:cNvSpPr>
              <a:spLocks noChangeArrowheads="1"/>
            </p:cNvSpPr>
            <p:nvPr/>
          </p:nvSpPr>
          <p:spPr bwMode="auto">
            <a:xfrm rot="-4284558">
              <a:off x="3900" y="2151"/>
              <a:ext cx="1067" cy="658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44" name="AutoShape 1061"/>
            <p:cNvSpPr>
              <a:spLocks noChangeArrowheads="1"/>
            </p:cNvSpPr>
            <p:nvPr/>
          </p:nvSpPr>
          <p:spPr bwMode="auto">
            <a:xfrm rot="-1858580">
              <a:off x="4652" y="2876"/>
              <a:ext cx="136" cy="81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45" name="AutoShape 1062"/>
            <p:cNvSpPr>
              <a:spLocks noChangeArrowheads="1"/>
            </p:cNvSpPr>
            <p:nvPr/>
          </p:nvSpPr>
          <p:spPr bwMode="auto">
            <a:xfrm>
              <a:off x="3721" y="3566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46" name="Text Box 1063"/>
            <p:cNvSpPr txBox="1">
              <a:spLocks noChangeArrowheads="1"/>
            </p:cNvSpPr>
            <p:nvPr/>
          </p:nvSpPr>
          <p:spPr bwMode="auto">
            <a:xfrm>
              <a:off x="3926" y="35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1</a:t>
              </a:r>
            </a:p>
          </p:txBody>
        </p:sp>
        <p:sp>
          <p:nvSpPr>
            <p:cNvPr id="34847" name="Oval 1064"/>
            <p:cNvSpPr>
              <a:spLocks noChangeArrowheads="1"/>
            </p:cNvSpPr>
            <p:nvPr/>
          </p:nvSpPr>
          <p:spPr bwMode="auto">
            <a:xfrm>
              <a:off x="3766" y="361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48" name="Text Box 1065"/>
            <p:cNvSpPr txBox="1">
              <a:spLocks noChangeArrowheads="1"/>
            </p:cNvSpPr>
            <p:nvPr/>
          </p:nvSpPr>
          <p:spPr bwMode="auto">
            <a:xfrm>
              <a:off x="4948" y="337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2</a:t>
              </a:r>
            </a:p>
          </p:txBody>
        </p:sp>
        <p:sp>
          <p:nvSpPr>
            <p:cNvPr id="34849" name="Line 1067"/>
            <p:cNvSpPr>
              <a:spLocks noChangeShapeType="1"/>
            </p:cNvSpPr>
            <p:nvPr/>
          </p:nvSpPr>
          <p:spPr bwMode="auto">
            <a:xfrm>
              <a:off x="3518" y="3828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50" name="Rectangle 1068"/>
            <p:cNvSpPr>
              <a:spLocks noChangeArrowheads="1"/>
            </p:cNvSpPr>
            <p:nvPr/>
          </p:nvSpPr>
          <p:spPr bwMode="auto">
            <a:xfrm>
              <a:off x="3518" y="3850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51" name="AutoShape 1069"/>
            <p:cNvSpPr>
              <a:spLocks noChangeArrowheads="1"/>
            </p:cNvSpPr>
            <p:nvPr/>
          </p:nvSpPr>
          <p:spPr bwMode="auto">
            <a:xfrm>
              <a:off x="4809" y="3465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52" name="Oval 1070"/>
            <p:cNvSpPr>
              <a:spLocks noChangeArrowheads="1"/>
            </p:cNvSpPr>
            <p:nvPr/>
          </p:nvSpPr>
          <p:spPr bwMode="auto">
            <a:xfrm>
              <a:off x="4854" y="350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53" name="Line 1071"/>
            <p:cNvSpPr>
              <a:spLocks noChangeShapeType="1"/>
            </p:cNvSpPr>
            <p:nvPr/>
          </p:nvSpPr>
          <p:spPr bwMode="auto">
            <a:xfrm>
              <a:off x="4606" y="3715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54" name="Rectangle 1072"/>
            <p:cNvSpPr>
              <a:spLocks noChangeArrowheads="1"/>
            </p:cNvSpPr>
            <p:nvPr/>
          </p:nvSpPr>
          <p:spPr bwMode="auto">
            <a:xfrm>
              <a:off x="4606" y="3749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55" name="Oval 1075"/>
            <p:cNvSpPr>
              <a:spLocks noChangeArrowheads="1"/>
            </p:cNvSpPr>
            <p:nvPr/>
          </p:nvSpPr>
          <p:spPr bwMode="auto">
            <a:xfrm>
              <a:off x="4492" y="295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56" name="Oval 1082"/>
            <p:cNvSpPr>
              <a:spLocks noChangeArrowheads="1"/>
            </p:cNvSpPr>
            <p:nvPr/>
          </p:nvSpPr>
          <p:spPr bwMode="auto">
            <a:xfrm>
              <a:off x="3924" y="284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57" name="AutoShape 1084"/>
            <p:cNvSpPr>
              <a:spLocks noChangeArrowheads="1"/>
            </p:cNvSpPr>
            <p:nvPr/>
          </p:nvSpPr>
          <p:spPr bwMode="auto">
            <a:xfrm rot="-4314464">
              <a:off x="4258" y="1256"/>
              <a:ext cx="91" cy="131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58" name="Oval 1085"/>
            <p:cNvSpPr>
              <a:spLocks noChangeArrowheads="1"/>
            </p:cNvSpPr>
            <p:nvPr/>
          </p:nvSpPr>
          <p:spPr bwMode="auto">
            <a:xfrm>
              <a:off x="4840" y="205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59" name="AutoShape 1086"/>
            <p:cNvSpPr>
              <a:spLocks noChangeArrowheads="1"/>
            </p:cNvSpPr>
            <p:nvPr/>
          </p:nvSpPr>
          <p:spPr bwMode="auto">
            <a:xfrm rot="2533857">
              <a:off x="3354" y="1559"/>
              <a:ext cx="116" cy="968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60" name="Oval 1087"/>
            <p:cNvSpPr>
              <a:spLocks noChangeArrowheads="1"/>
            </p:cNvSpPr>
            <p:nvPr/>
          </p:nvSpPr>
          <p:spPr bwMode="auto">
            <a:xfrm>
              <a:off x="3651" y="168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4861" name="Oval 1088"/>
            <p:cNvSpPr>
              <a:spLocks noChangeArrowheads="1"/>
            </p:cNvSpPr>
            <p:nvPr/>
          </p:nvSpPr>
          <p:spPr bwMode="auto">
            <a:xfrm>
              <a:off x="3083" y="230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274369" y="2045861"/>
            <a:ext cx="22589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 smtClean="0"/>
              <a:t>N = 3.n</a:t>
            </a:r>
            <a:r>
              <a:rPr lang="pt-BR" baseline="-25000" dirty="0" smtClean="0"/>
              <a:t>B </a:t>
            </a:r>
            <a:r>
              <a:rPr lang="pt-BR" dirty="0" smtClean="0"/>
              <a:t> – </a:t>
            </a:r>
            <a:r>
              <a:rPr lang="pt-BR" sz="3600" dirty="0" smtClean="0">
                <a:latin typeface="Symbol" panose="05050102010706020507" pitchFamily="18" charset="2"/>
              </a:rPr>
              <a:t>S</a:t>
            </a:r>
            <a:r>
              <a:rPr lang="pt-BR" dirty="0" smtClean="0"/>
              <a:t> (3 - </a:t>
            </a:r>
            <a:r>
              <a:rPr lang="pt-BR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)</a:t>
            </a:r>
            <a:endParaRPr lang="pt-BR" baseline="-25000" dirty="0" smtClean="0"/>
          </a:p>
          <a:p>
            <a:pPr eaLnBrk="1" hangingPunct="1">
              <a:buFontTx/>
              <a:buNone/>
            </a:pPr>
            <a:r>
              <a:rPr lang="pt-BR" dirty="0" smtClean="0"/>
              <a:t>N = 3.4 – [5.(3-1)]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2 </a:t>
            </a:r>
            <a:r>
              <a:rPr lang="pt-BR" dirty="0" err="1" smtClean="0"/>
              <a:t>gdl</a:t>
            </a:r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180800" y="1583952"/>
            <a:ext cx="246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pt-BR" dirty="0" err="1" smtClean="0"/>
              <a:t>n</a:t>
            </a:r>
            <a:r>
              <a:rPr lang="pt-BR" baseline="-25000" dirty="0" err="1" smtClean="0"/>
              <a:t>B</a:t>
            </a:r>
            <a:r>
              <a:rPr lang="pt-BR" dirty="0" smtClean="0"/>
              <a:t>: corpos (excl. solo)</a:t>
            </a:r>
          </a:p>
          <a:p>
            <a:pPr eaLnBrk="1" hangingPunct="1">
              <a:buFontTx/>
              <a:buNone/>
            </a:pPr>
            <a:r>
              <a:rPr lang="pt-BR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: nº GDL da junta i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6673746" y="1659985"/>
            <a:ext cx="22589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 smtClean="0"/>
              <a:t>N = 3.n</a:t>
            </a:r>
            <a:r>
              <a:rPr lang="pt-BR" baseline="-25000" dirty="0" smtClean="0"/>
              <a:t>B </a:t>
            </a:r>
            <a:r>
              <a:rPr lang="pt-BR" dirty="0" smtClean="0"/>
              <a:t> – </a:t>
            </a:r>
            <a:r>
              <a:rPr lang="pt-BR" sz="3600" dirty="0" smtClean="0">
                <a:latin typeface="Symbol" panose="05050102010706020507" pitchFamily="18" charset="2"/>
              </a:rPr>
              <a:t>S</a:t>
            </a:r>
            <a:r>
              <a:rPr lang="pt-BR" dirty="0" smtClean="0"/>
              <a:t> (3 - </a:t>
            </a:r>
            <a:r>
              <a:rPr lang="pt-BR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)</a:t>
            </a:r>
            <a:endParaRPr lang="pt-BR" baseline="-25000" dirty="0" smtClean="0"/>
          </a:p>
          <a:p>
            <a:pPr eaLnBrk="1" hangingPunct="1">
              <a:buFontTx/>
              <a:buNone/>
            </a:pPr>
            <a:r>
              <a:rPr lang="pt-BR" dirty="0" smtClean="0"/>
              <a:t>N = 3.6 – [8.(3-1)]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2 </a:t>
            </a:r>
            <a:r>
              <a:rPr lang="pt-BR" dirty="0" err="1" smtClean="0"/>
              <a:t>gdl</a:t>
            </a:r>
            <a:endParaRPr lang="pt-BR" dirty="0" smtClean="0"/>
          </a:p>
        </p:txBody>
      </p:sp>
      <p:sp>
        <p:nvSpPr>
          <p:cNvPr id="49" name="Oval 1082"/>
          <p:cNvSpPr>
            <a:spLocks noChangeArrowheads="1"/>
          </p:cNvSpPr>
          <p:nvPr/>
        </p:nvSpPr>
        <p:spPr bwMode="auto">
          <a:xfrm>
            <a:off x="5633051" y="4813570"/>
            <a:ext cx="142875" cy="1444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54471" y="3278123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pt-BR" dirty="0"/>
              <a:t>mas </a:t>
            </a:r>
            <a:r>
              <a:rPr lang="pt-BR" dirty="0" smtClean="0"/>
              <a:t>N </a:t>
            </a:r>
            <a:r>
              <a:rPr lang="pt-BR" dirty="0"/>
              <a:t>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Exemplos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grpSp>
        <p:nvGrpSpPr>
          <p:cNvPr id="35843" name="Group 1132"/>
          <p:cNvGrpSpPr>
            <a:grpSpLocks/>
          </p:cNvGrpSpPr>
          <p:nvPr/>
        </p:nvGrpSpPr>
        <p:grpSpPr bwMode="auto">
          <a:xfrm>
            <a:off x="6583363" y="1185862"/>
            <a:ext cx="2468563" cy="3616325"/>
            <a:chOff x="3774" y="1515"/>
            <a:chExt cx="1555" cy="2278"/>
          </a:xfrm>
        </p:grpSpPr>
        <p:sp>
          <p:nvSpPr>
            <p:cNvPr id="35874" name="Rectangle 1070"/>
            <p:cNvSpPr>
              <a:spLocks noChangeArrowheads="1"/>
            </p:cNvSpPr>
            <p:nvPr/>
          </p:nvSpPr>
          <p:spPr bwMode="auto">
            <a:xfrm>
              <a:off x="4523" y="3390"/>
              <a:ext cx="806" cy="40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5" name="Rectangle 1071"/>
            <p:cNvSpPr>
              <a:spLocks noChangeArrowheads="1"/>
            </p:cNvSpPr>
            <p:nvPr/>
          </p:nvSpPr>
          <p:spPr bwMode="auto">
            <a:xfrm>
              <a:off x="4523" y="3331"/>
              <a:ext cx="806" cy="5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6" name="Line 1072"/>
            <p:cNvSpPr>
              <a:spLocks noChangeShapeType="1"/>
            </p:cNvSpPr>
            <p:nvPr/>
          </p:nvSpPr>
          <p:spPr bwMode="auto">
            <a:xfrm>
              <a:off x="4523" y="3390"/>
              <a:ext cx="806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77" name="Line 1073"/>
            <p:cNvSpPr>
              <a:spLocks noChangeShapeType="1"/>
            </p:cNvSpPr>
            <p:nvPr/>
          </p:nvSpPr>
          <p:spPr bwMode="auto">
            <a:xfrm flipV="1">
              <a:off x="4523" y="3390"/>
              <a:ext cx="806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78" name="Rectangle 1074"/>
            <p:cNvSpPr>
              <a:spLocks noChangeArrowheads="1"/>
            </p:cNvSpPr>
            <p:nvPr/>
          </p:nvSpPr>
          <p:spPr bwMode="auto">
            <a:xfrm rot="-7481910">
              <a:off x="4347" y="1889"/>
              <a:ext cx="806" cy="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9" name="Rectangle 1075"/>
            <p:cNvSpPr>
              <a:spLocks noChangeArrowheads="1"/>
            </p:cNvSpPr>
            <p:nvPr/>
          </p:nvSpPr>
          <p:spPr bwMode="auto">
            <a:xfrm rot="-2704455">
              <a:off x="4245" y="2728"/>
              <a:ext cx="807" cy="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0" name="AutoShape 1076"/>
            <p:cNvSpPr>
              <a:spLocks noChangeArrowheads="1"/>
            </p:cNvSpPr>
            <p:nvPr/>
          </p:nvSpPr>
          <p:spPr bwMode="auto">
            <a:xfrm>
              <a:off x="4523" y="3152"/>
              <a:ext cx="57" cy="172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1" name="AutoShape 1077"/>
            <p:cNvSpPr>
              <a:spLocks noChangeArrowheads="1"/>
            </p:cNvSpPr>
            <p:nvPr/>
          </p:nvSpPr>
          <p:spPr bwMode="auto">
            <a:xfrm rot="8256153">
              <a:off x="4425" y="3012"/>
              <a:ext cx="58" cy="173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2" name="Oval 1078"/>
            <p:cNvSpPr>
              <a:spLocks noChangeArrowheads="1"/>
            </p:cNvSpPr>
            <p:nvPr/>
          </p:nvSpPr>
          <p:spPr bwMode="auto">
            <a:xfrm>
              <a:off x="4491" y="3110"/>
              <a:ext cx="57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3" name="AutoShape 1079"/>
            <p:cNvSpPr>
              <a:spLocks noChangeArrowheads="1"/>
            </p:cNvSpPr>
            <p:nvPr/>
          </p:nvSpPr>
          <p:spPr bwMode="auto">
            <a:xfrm rot="18854846" flipH="1">
              <a:off x="4802" y="2325"/>
              <a:ext cx="57" cy="173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4" name="AutoShape 1080"/>
            <p:cNvSpPr>
              <a:spLocks noChangeArrowheads="1"/>
            </p:cNvSpPr>
            <p:nvPr/>
          </p:nvSpPr>
          <p:spPr bwMode="auto">
            <a:xfrm rot="13896431" flipH="1">
              <a:off x="4835" y="2214"/>
              <a:ext cx="57" cy="173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5" name="Oval 1081"/>
            <p:cNvSpPr>
              <a:spLocks noChangeArrowheads="1"/>
            </p:cNvSpPr>
            <p:nvPr/>
          </p:nvSpPr>
          <p:spPr bwMode="auto">
            <a:xfrm rot="18854846" flipH="1">
              <a:off x="4753" y="2291"/>
              <a:ext cx="57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6" name="Oval 1082"/>
            <p:cNvSpPr>
              <a:spLocks noChangeArrowheads="1"/>
            </p:cNvSpPr>
            <p:nvPr/>
          </p:nvSpPr>
          <p:spPr bwMode="auto">
            <a:xfrm>
              <a:off x="4679" y="1891"/>
              <a:ext cx="58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7" name="Oval 1083"/>
            <p:cNvSpPr>
              <a:spLocks noChangeArrowheads="1"/>
            </p:cNvSpPr>
            <p:nvPr/>
          </p:nvSpPr>
          <p:spPr bwMode="auto">
            <a:xfrm>
              <a:off x="4580" y="2697"/>
              <a:ext cx="58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88" name="Line 1084"/>
            <p:cNvSpPr>
              <a:spLocks noChangeShapeType="1"/>
            </p:cNvSpPr>
            <p:nvPr/>
          </p:nvSpPr>
          <p:spPr bwMode="auto">
            <a:xfrm flipH="1">
              <a:off x="4177" y="1949"/>
              <a:ext cx="518" cy="287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89" name="Oval 1085"/>
            <p:cNvSpPr>
              <a:spLocks noChangeArrowheads="1"/>
            </p:cNvSpPr>
            <p:nvPr/>
          </p:nvSpPr>
          <p:spPr bwMode="auto">
            <a:xfrm>
              <a:off x="4120" y="2236"/>
              <a:ext cx="57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90" name="Line 1086"/>
            <p:cNvSpPr>
              <a:spLocks noChangeShapeType="1"/>
            </p:cNvSpPr>
            <p:nvPr/>
          </p:nvSpPr>
          <p:spPr bwMode="auto">
            <a:xfrm flipH="1" flipV="1">
              <a:off x="4177" y="2294"/>
              <a:ext cx="403" cy="40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91" name="Oval 1087"/>
            <p:cNvSpPr>
              <a:spLocks noChangeArrowheads="1"/>
            </p:cNvSpPr>
            <p:nvPr/>
          </p:nvSpPr>
          <p:spPr bwMode="auto">
            <a:xfrm>
              <a:off x="3774" y="2640"/>
              <a:ext cx="58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92" name="Oval 1088"/>
            <p:cNvSpPr>
              <a:spLocks noChangeArrowheads="1"/>
            </p:cNvSpPr>
            <p:nvPr/>
          </p:nvSpPr>
          <p:spPr bwMode="auto">
            <a:xfrm>
              <a:off x="4004" y="3043"/>
              <a:ext cx="58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93" name="Line 1089"/>
            <p:cNvSpPr>
              <a:spLocks noChangeShapeType="1"/>
            </p:cNvSpPr>
            <p:nvPr/>
          </p:nvSpPr>
          <p:spPr bwMode="auto">
            <a:xfrm flipH="1">
              <a:off x="3832" y="2294"/>
              <a:ext cx="288" cy="346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94" name="Line 1090"/>
            <p:cNvSpPr>
              <a:spLocks noChangeShapeType="1"/>
            </p:cNvSpPr>
            <p:nvPr/>
          </p:nvSpPr>
          <p:spPr bwMode="auto">
            <a:xfrm flipH="1" flipV="1">
              <a:off x="4062" y="3100"/>
              <a:ext cx="461" cy="2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95" name="Oval 1091"/>
            <p:cNvSpPr>
              <a:spLocks noChangeArrowheads="1"/>
            </p:cNvSpPr>
            <p:nvPr/>
          </p:nvSpPr>
          <p:spPr bwMode="auto">
            <a:xfrm>
              <a:off x="4491" y="3366"/>
              <a:ext cx="57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96" name="Line 1092"/>
            <p:cNvSpPr>
              <a:spLocks noChangeShapeType="1"/>
            </p:cNvSpPr>
            <p:nvPr/>
          </p:nvSpPr>
          <p:spPr bwMode="auto">
            <a:xfrm flipH="1" flipV="1">
              <a:off x="3790" y="2705"/>
              <a:ext cx="214" cy="33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97" name="Line 1093"/>
            <p:cNvSpPr>
              <a:spLocks noChangeShapeType="1"/>
            </p:cNvSpPr>
            <p:nvPr/>
          </p:nvSpPr>
          <p:spPr bwMode="auto">
            <a:xfrm flipV="1">
              <a:off x="4062" y="2755"/>
              <a:ext cx="518" cy="288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5844" name="Group 1131"/>
          <p:cNvGrpSpPr>
            <a:grpSpLocks/>
          </p:cNvGrpSpPr>
          <p:nvPr/>
        </p:nvGrpSpPr>
        <p:grpSpPr bwMode="auto">
          <a:xfrm>
            <a:off x="395288" y="2205038"/>
            <a:ext cx="3840162" cy="1116012"/>
            <a:chOff x="249" y="1389"/>
            <a:chExt cx="2419" cy="703"/>
          </a:xfrm>
        </p:grpSpPr>
        <p:sp>
          <p:nvSpPr>
            <p:cNvPr id="35851" name="Rectangle 1095"/>
            <p:cNvSpPr>
              <a:spLocks noChangeArrowheads="1"/>
            </p:cNvSpPr>
            <p:nvPr/>
          </p:nvSpPr>
          <p:spPr bwMode="auto">
            <a:xfrm>
              <a:off x="1862" y="1669"/>
              <a:ext cx="806" cy="40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52" name="Rectangle 1096"/>
            <p:cNvSpPr>
              <a:spLocks noChangeArrowheads="1"/>
            </p:cNvSpPr>
            <p:nvPr/>
          </p:nvSpPr>
          <p:spPr bwMode="auto">
            <a:xfrm>
              <a:off x="1862" y="1610"/>
              <a:ext cx="806" cy="5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53" name="Line 1097"/>
            <p:cNvSpPr>
              <a:spLocks noChangeShapeType="1"/>
            </p:cNvSpPr>
            <p:nvPr/>
          </p:nvSpPr>
          <p:spPr bwMode="auto">
            <a:xfrm>
              <a:off x="1862" y="1669"/>
              <a:ext cx="806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54" name="Line 1098"/>
            <p:cNvSpPr>
              <a:spLocks noChangeShapeType="1"/>
            </p:cNvSpPr>
            <p:nvPr/>
          </p:nvSpPr>
          <p:spPr bwMode="auto">
            <a:xfrm flipV="1">
              <a:off x="1862" y="1669"/>
              <a:ext cx="806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55" name="Rectangle 1100"/>
            <p:cNvSpPr>
              <a:spLocks noChangeArrowheads="1"/>
            </p:cNvSpPr>
            <p:nvPr/>
          </p:nvSpPr>
          <p:spPr bwMode="auto">
            <a:xfrm>
              <a:off x="1055" y="1611"/>
              <a:ext cx="807" cy="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56" name="AutoShape 1101"/>
            <p:cNvSpPr>
              <a:spLocks noChangeArrowheads="1"/>
            </p:cNvSpPr>
            <p:nvPr/>
          </p:nvSpPr>
          <p:spPr bwMode="auto">
            <a:xfrm>
              <a:off x="1862" y="1431"/>
              <a:ext cx="57" cy="172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57" name="Oval 1102"/>
            <p:cNvSpPr>
              <a:spLocks noChangeArrowheads="1"/>
            </p:cNvSpPr>
            <p:nvPr/>
          </p:nvSpPr>
          <p:spPr bwMode="auto">
            <a:xfrm>
              <a:off x="1830" y="1389"/>
              <a:ext cx="57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58" name="Oval 1103"/>
            <p:cNvSpPr>
              <a:spLocks noChangeArrowheads="1"/>
            </p:cNvSpPr>
            <p:nvPr/>
          </p:nvSpPr>
          <p:spPr bwMode="auto">
            <a:xfrm>
              <a:off x="652" y="1669"/>
              <a:ext cx="58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59" name="Oval 1104"/>
            <p:cNvSpPr>
              <a:spLocks noChangeArrowheads="1"/>
            </p:cNvSpPr>
            <p:nvPr/>
          </p:nvSpPr>
          <p:spPr bwMode="auto">
            <a:xfrm>
              <a:off x="1343" y="1669"/>
              <a:ext cx="58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60" name="Oval 1105"/>
            <p:cNvSpPr>
              <a:spLocks noChangeArrowheads="1"/>
            </p:cNvSpPr>
            <p:nvPr/>
          </p:nvSpPr>
          <p:spPr bwMode="auto">
            <a:xfrm>
              <a:off x="940" y="2034"/>
              <a:ext cx="58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61" name="Oval 1106"/>
            <p:cNvSpPr>
              <a:spLocks noChangeArrowheads="1"/>
            </p:cNvSpPr>
            <p:nvPr/>
          </p:nvSpPr>
          <p:spPr bwMode="auto">
            <a:xfrm>
              <a:off x="1830" y="1645"/>
              <a:ext cx="57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62" name="AutoShape 1107"/>
            <p:cNvSpPr>
              <a:spLocks noChangeArrowheads="1"/>
            </p:cNvSpPr>
            <p:nvPr/>
          </p:nvSpPr>
          <p:spPr bwMode="auto">
            <a:xfrm flipH="1">
              <a:off x="1804" y="1439"/>
              <a:ext cx="58" cy="172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63" name="AutoShape 1109"/>
            <p:cNvSpPr>
              <a:spLocks noChangeArrowheads="1"/>
            </p:cNvSpPr>
            <p:nvPr/>
          </p:nvSpPr>
          <p:spPr bwMode="auto">
            <a:xfrm flipV="1">
              <a:off x="1056" y="1671"/>
              <a:ext cx="57" cy="173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64" name="Oval 1110"/>
            <p:cNvSpPr>
              <a:spLocks noChangeArrowheads="1"/>
            </p:cNvSpPr>
            <p:nvPr/>
          </p:nvSpPr>
          <p:spPr bwMode="auto">
            <a:xfrm flipV="1">
              <a:off x="1024" y="1828"/>
              <a:ext cx="57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65" name="AutoShape 1111"/>
            <p:cNvSpPr>
              <a:spLocks noChangeArrowheads="1"/>
            </p:cNvSpPr>
            <p:nvPr/>
          </p:nvSpPr>
          <p:spPr bwMode="auto">
            <a:xfrm flipH="1" flipV="1">
              <a:off x="998" y="1663"/>
              <a:ext cx="58" cy="173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66" name="Line 1112"/>
            <p:cNvSpPr>
              <a:spLocks noChangeShapeType="1"/>
            </p:cNvSpPr>
            <p:nvPr/>
          </p:nvSpPr>
          <p:spPr bwMode="auto">
            <a:xfrm>
              <a:off x="1862" y="1703"/>
              <a:ext cx="0" cy="34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67" name="Line 1113"/>
            <p:cNvSpPr>
              <a:spLocks noChangeShapeType="1"/>
            </p:cNvSpPr>
            <p:nvPr/>
          </p:nvSpPr>
          <p:spPr bwMode="auto">
            <a:xfrm>
              <a:off x="1401" y="1705"/>
              <a:ext cx="461" cy="345"/>
            </a:xfrm>
            <a:prstGeom prst="line">
              <a:avLst/>
            </a:prstGeom>
            <a:noFill/>
            <a:ln w="38100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68" name="Line 1114"/>
            <p:cNvSpPr>
              <a:spLocks noChangeShapeType="1"/>
            </p:cNvSpPr>
            <p:nvPr/>
          </p:nvSpPr>
          <p:spPr bwMode="auto">
            <a:xfrm>
              <a:off x="676" y="1713"/>
              <a:ext cx="288" cy="34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69" name="Line 1115"/>
            <p:cNvSpPr>
              <a:spLocks noChangeShapeType="1"/>
            </p:cNvSpPr>
            <p:nvPr/>
          </p:nvSpPr>
          <p:spPr bwMode="auto">
            <a:xfrm flipV="1">
              <a:off x="998" y="1705"/>
              <a:ext cx="361" cy="34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70" name="Line 1116"/>
            <p:cNvSpPr>
              <a:spLocks noChangeShapeType="1"/>
            </p:cNvSpPr>
            <p:nvPr/>
          </p:nvSpPr>
          <p:spPr bwMode="auto">
            <a:xfrm>
              <a:off x="998" y="2058"/>
              <a:ext cx="864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71" name="Oval 1117"/>
            <p:cNvSpPr>
              <a:spLocks noChangeArrowheads="1"/>
            </p:cNvSpPr>
            <p:nvPr/>
          </p:nvSpPr>
          <p:spPr bwMode="auto">
            <a:xfrm>
              <a:off x="1343" y="2033"/>
              <a:ext cx="58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2" name="Oval 1118"/>
            <p:cNvSpPr>
              <a:spLocks noChangeArrowheads="1"/>
            </p:cNvSpPr>
            <p:nvPr/>
          </p:nvSpPr>
          <p:spPr bwMode="auto">
            <a:xfrm>
              <a:off x="1820" y="2030"/>
              <a:ext cx="58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73" name="Rectangle 1099"/>
            <p:cNvSpPr>
              <a:spLocks noChangeArrowheads="1"/>
            </p:cNvSpPr>
            <p:nvPr/>
          </p:nvSpPr>
          <p:spPr bwMode="auto">
            <a:xfrm>
              <a:off x="249" y="1611"/>
              <a:ext cx="806" cy="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148586" name="Group 1130"/>
          <p:cNvGrpSpPr>
            <a:grpSpLocks/>
          </p:cNvGrpSpPr>
          <p:nvPr/>
        </p:nvGrpSpPr>
        <p:grpSpPr bwMode="auto">
          <a:xfrm>
            <a:off x="1816079" y="3831271"/>
            <a:ext cx="1944688" cy="1800225"/>
            <a:chOff x="1020" y="2840"/>
            <a:chExt cx="1225" cy="1134"/>
          </a:xfrm>
        </p:grpSpPr>
        <p:sp>
          <p:nvSpPr>
            <p:cNvPr id="35846" name="AutoShape 1126"/>
            <p:cNvSpPr>
              <a:spLocks noChangeArrowheads="1"/>
            </p:cNvSpPr>
            <p:nvPr/>
          </p:nvSpPr>
          <p:spPr bwMode="auto">
            <a:xfrm rot="2496791">
              <a:off x="1020" y="2840"/>
              <a:ext cx="227" cy="907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20099998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  <a:contourClr>
                <a:srgbClr val="66FF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47" name="Oval 1123"/>
            <p:cNvSpPr>
              <a:spLocks noChangeArrowheads="1"/>
            </p:cNvSpPr>
            <p:nvPr/>
          </p:nvSpPr>
          <p:spPr bwMode="auto">
            <a:xfrm>
              <a:off x="1274" y="2931"/>
              <a:ext cx="181" cy="363"/>
            </a:xfrm>
            <a:prstGeom prst="ellipse">
              <a:avLst/>
            </a:prstGeom>
            <a:solidFill>
              <a:srgbClr val="FF33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20099998" rev="0"/>
              </a:camera>
              <a:lightRig rig="legacyFlat4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48" name="AutoShape 1125"/>
            <p:cNvSpPr>
              <a:spLocks noChangeArrowheads="1"/>
            </p:cNvSpPr>
            <p:nvPr/>
          </p:nvSpPr>
          <p:spPr bwMode="auto">
            <a:xfrm rot="4136211">
              <a:off x="1678" y="2591"/>
              <a:ext cx="227" cy="907"/>
            </a:xfrm>
            <a:prstGeom prst="roundRect">
              <a:avLst>
                <a:gd name="adj" fmla="val 50000"/>
              </a:avLst>
            </a:prstGeom>
            <a:solidFill>
              <a:srgbClr val="0080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20099998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49" name="Oval 1122"/>
            <p:cNvSpPr>
              <a:spLocks noChangeArrowheads="1"/>
            </p:cNvSpPr>
            <p:nvPr/>
          </p:nvSpPr>
          <p:spPr bwMode="auto">
            <a:xfrm>
              <a:off x="1429" y="3112"/>
              <a:ext cx="181" cy="363"/>
            </a:xfrm>
            <a:prstGeom prst="ellipse">
              <a:avLst/>
            </a:prstGeom>
            <a:solidFill>
              <a:srgbClr val="FF33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20099998" rev="0"/>
              </a:camera>
              <a:lightRig rig="legacyFlat4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5850" name="AutoShape 1127"/>
            <p:cNvSpPr>
              <a:spLocks noChangeArrowheads="1"/>
            </p:cNvSpPr>
            <p:nvPr/>
          </p:nvSpPr>
          <p:spPr bwMode="auto">
            <a:xfrm rot="8133130">
              <a:off x="1746" y="3067"/>
              <a:ext cx="227" cy="9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20099998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4201942" y="4692065"/>
            <a:ext cx="41553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sz="1600" dirty="0" smtClean="0"/>
              <a:t>N = 3.n</a:t>
            </a:r>
            <a:r>
              <a:rPr lang="pt-BR" sz="1600" baseline="-25000" dirty="0" smtClean="0"/>
              <a:t>B </a:t>
            </a:r>
            <a:r>
              <a:rPr lang="pt-BR" sz="1600" dirty="0" smtClean="0"/>
              <a:t> – </a:t>
            </a:r>
            <a:r>
              <a:rPr lang="pt-BR" sz="1600" dirty="0" smtClean="0">
                <a:latin typeface="Symbol" panose="05050102010706020507" pitchFamily="18" charset="2"/>
              </a:rPr>
              <a:t>S</a:t>
            </a:r>
            <a:r>
              <a:rPr lang="pt-BR" sz="1600" dirty="0" smtClean="0"/>
              <a:t> (3 - </a:t>
            </a:r>
            <a:r>
              <a:rPr lang="pt-BR" sz="1600" dirty="0" err="1" smtClean="0"/>
              <a:t>f</a:t>
            </a:r>
            <a:r>
              <a:rPr lang="pt-BR" sz="1600" baseline="-25000" dirty="0" err="1" smtClean="0"/>
              <a:t>i</a:t>
            </a:r>
            <a:r>
              <a:rPr lang="pt-BR" sz="1600" dirty="0" smtClean="0"/>
              <a:t>)</a:t>
            </a:r>
            <a:endParaRPr lang="pt-BR" sz="1600" baseline="-25000" dirty="0" smtClean="0"/>
          </a:p>
          <a:p>
            <a:pPr eaLnBrk="1" hangingPunct="1">
              <a:buFontTx/>
              <a:buNone/>
            </a:pPr>
            <a:r>
              <a:rPr lang="pt-BR" sz="1600" dirty="0" smtClean="0"/>
              <a:t>N = 3.8 – [8.(3-1) + 1(3-1) + 1(3-1) + 1(3-1)]</a:t>
            </a:r>
          </a:p>
          <a:p>
            <a:pPr eaLnBrk="1" hangingPunct="1">
              <a:buFontTx/>
              <a:buNone/>
            </a:pPr>
            <a:r>
              <a:rPr lang="pt-BR" sz="1600" dirty="0" smtClean="0"/>
              <a:t>N = 2 </a:t>
            </a:r>
            <a:r>
              <a:rPr lang="pt-BR" sz="1600" dirty="0" err="1" smtClean="0"/>
              <a:t>gdl</a:t>
            </a:r>
            <a:endParaRPr lang="pt-BR" sz="1600" dirty="0" smtClean="0"/>
          </a:p>
        </p:txBody>
      </p:sp>
      <p:sp>
        <p:nvSpPr>
          <p:cNvPr id="59" name="Retângulo 58"/>
          <p:cNvSpPr/>
          <p:nvPr/>
        </p:nvSpPr>
        <p:spPr>
          <a:xfrm>
            <a:off x="1343783" y="5287963"/>
            <a:ext cx="24320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sz="1600" dirty="0" smtClean="0"/>
              <a:t>Juntas múltiplas:</a:t>
            </a:r>
          </a:p>
          <a:p>
            <a:pPr eaLnBrk="1" hangingPunct="1"/>
            <a:r>
              <a:rPr lang="pt-BR" sz="1600" dirty="0" smtClean="0"/>
              <a:t>n° juntas = n° corpos – 1</a:t>
            </a:r>
          </a:p>
          <a:p>
            <a:pPr eaLnBrk="1" hangingPunct="1"/>
            <a:r>
              <a:rPr lang="pt-BR" sz="1600" dirty="0" smtClean="0"/>
              <a:t>No caso acima:</a:t>
            </a:r>
          </a:p>
          <a:p>
            <a:pPr eaLnBrk="1" hangingPunct="1"/>
            <a:r>
              <a:rPr lang="pt-BR" sz="1600" dirty="0" smtClean="0"/>
              <a:t>f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= </a:t>
            </a:r>
            <a:r>
              <a:rPr lang="pt-BR" sz="1600" dirty="0" err="1" smtClean="0"/>
              <a:t>n</a:t>
            </a:r>
            <a:r>
              <a:rPr lang="pt-BR" sz="1600" baseline="-25000" dirty="0" err="1" smtClean="0"/>
              <a:t>B</a:t>
            </a:r>
            <a:r>
              <a:rPr lang="pt-BR" sz="1600" dirty="0" smtClean="0"/>
              <a:t> – 1 = 3 – 1 = 2</a:t>
            </a: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3762435" y="3102714"/>
            <a:ext cx="4076610" cy="14222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V="1">
            <a:off x="3713162" y="3682946"/>
            <a:ext cx="3190876" cy="8690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35893" idx="0"/>
          </p:cNvCxnSpPr>
          <p:nvPr/>
        </p:nvCxnSpPr>
        <p:spPr>
          <a:xfrm flipV="1">
            <a:off x="3737035" y="2422525"/>
            <a:ext cx="3395603" cy="2129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4201942" y="5690142"/>
            <a:ext cx="3394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sz="1600" dirty="0" smtClean="0"/>
              <a:t>N = 3.(n</a:t>
            </a:r>
            <a:r>
              <a:rPr lang="pt-BR" sz="1600" baseline="-25000" dirty="0" smtClean="0"/>
              <a:t>B</a:t>
            </a:r>
            <a:r>
              <a:rPr lang="pt-BR" sz="1600" dirty="0" smtClean="0"/>
              <a:t>-1) – 2.n</a:t>
            </a:r>
            <a:r>
              <a:rPr lang="pt-BR" sz="1600" baseline="-25000" dirty="0" smtClean="0"/>
              <a:t>J1</a:t>
            </a:r>
            <a:r>
              <a:rPr lang="pt-BR" sz="1600" dirty="0" smtClean="0"/>
              <a:t> – n</a:t>
            </a:r>
            <a:r>
              <a:rPr lang="pt-BR" sz="1600" baseline="-25000" dirty="0" smtClean="0"/>
              <a:t>J2</a:t>
            </a:r>
          </a:p>
          <a:p>
            <a:pPr eaLnBrk="1" hangingPunct="1">
              <a:buFontTx/>
              <a:buNone/>
            </a:pPr>
            <a:r>
              <a:rPr lang="pt-BR" sz="1600" dirty="0" smtClean="0"/>
              <a:t>N = 3.(9-1) – 2.(5 + 2 + 2 + 2) – 0</a:t>
            </a:r>
          </a:p>
          <a:p>
            <a:pPr eaLnBrk="1" hangingPunct="1">
              <a:buFontTx/>
              <a:buNone/>
            </a:pPr>
            <a:r>
              <a:rPr lang="pt-BR" sz="1600" dirty="0" smtClean="0"/>
              <a:t>N = 2 </a:t>
            </a:r>
            <a:r>
              <a:rPr lang="pt-BR" sz="1600" dirty="0" err="1" smtClean="0"/>
              <a:t>gdl</a:t>
            </a:r>
            <a:endParaRPr lang="pt-BR" sz="1600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4196247" y="5442402"/>
            <a:ext cx="3714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pt-BR" sz="1400" dirty="0" smtClean="0"/>
              <a:t>Ou, no critério “antigo”, considerando o solo: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Exemplos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grpSp>
        <p:nvGrpSpPr>
          <p:cNvPr id="36867" name="Group 72"/>
          <p:cNvGrpSpPr>
            <a:grpSpLocks/>
          </p:cNvGrpSpPr>
          <p:nvPr/>
        </p:nvGrpSpPr>
        <p:grpSpPr bwMode="auto">
          <a:xfrm>
            <a:off x="514350" y="3338513"/>
            <a:ext cx="3536950" cy="3068637"/>
            <a:chOff x="324" y="2103"/>
            <a:chExt cx="2228" cy="1933"/>
          </a:xfrm>
        </p:grpSpPr>
        <p:sp>
          <p:nvSpPr>
            <p:cNvPr id="36884" name="AutoShape 53"/>
            <p:cNvSpPr>
              <a:spLocks noChangeArrowheads="1"/>
            </p:cNvSpPr>
            <p:nvPr/>
          </p:nvSpPr>
          <p:spPr bwMode="auto">
            <a:xfrm rot="7801775">
              <a:off x="703" y="2795"/>
              <a:ext cx="82" cy="84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85" name="AutoShape 52"/>
            <p:cNvSpPr>
              <a:spLocks noChangeArrowheads="1"/>
            </p:cNvSpPr>
            <p:nvPr/>
          </p:nvSpPr>
          <p:spPr bwMode="auto">
            <a:xfrm rot="2156397">
              <a:off x="2245" y="2704"/>
              <a:ext cx="82" cy="84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86" name="Text Box 27"/>
            <p:cNvSpPr txBox="1">
              <a:spLocks noChangeArrowheads="1"/>
            </p:cNvSpPr>
            <p:nvPr/>
          </p:nvSpPr>
          <p:spPr bwMode="auto">
            <a:xfrm>
              <a:off x="839" y="37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1</a:t>
              </a:r>
            </a:p>
          </p:txBody>
        </p:sp>
        <p:sp>
          <p:nvSpPr>
            <p:cNvPr id="36887" name="Text Box 32"/>
            <p:cNvSpPr txBox="1">
              <a:spLocks noChangeArrowheads="1"/>
            </p:cNvSpPr>
            <p:nvPr/>
          </p:nvSpPr>
          <p:spPr bwMode="auto">
            <a:xfrm>
              <a:off x="1973" y="37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3</a:t>
              </a:r>
            </a:p>
          </p:txBody>
        </p:sp>
        <p:sp>
          <p:nvSpPr>
            <p:cNvPr id="36888" name="AutoShape 33"/>
            <p:cNvSpPr>
              <a:spLocks noChangeArrowheads="1"/>
            </p:cNvSpPr>
            <p:nvPr/>
          </p:nvSpPr>
          <p:spPr bwMode="auto">
            <a:xfrm rot="2413754">
              <a:off x="657" y="2251"/>
              <a:ext cx="82" cy="84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89" name="Freeform 48"/>
            <p:cNvSpPr>
              <a:spLocks/>
            </p:cNvSpPr>
            <p:nvPr/>
          </p:nvSpPr>
          <p:spPr bwMode="auto">
            <a:xfrm>
              <a:off x="839" y="2151"/>
              <a:ext cx="1315" cy="1406"/>
            </a:xfrm>
            <a:custGeom>
              <a:avLst/>
              <a:gdLst>
                <a:gd name="T0" fmla="*/ 181 w 1315"/>
                <a:gd name="T1" fmla="*/ 1406 h 1406"/>
                <a:gd name="T2" fmla="*/ 635 w 1315"/>
                <a:gd name="T3" fmla="*/ 861 h 1406"/>
                <a:gd name="T4" fmla="*/ 1225 w 1315"/>
                <a:gd name="T5" fmla="*/ 1360 h 1406"/>
                <a:gd name="T6" fmla="*/ 1315 w 1315"/>
                <a:gd name="T7" fmla="*/ 1270 h 1406"/>
                <a:gd name="T8" fmla="*/ 726 w 1315"/>
                <a:gd name="T9" fmla="*/ 725 h 1406"/>
                <a:gd name="T10" fmla="*/ 1270 w 1315"/>
                <a:gd name="T11" fmla="*/ 90 h 1406"/>
                <a:gd name="T12" fmla="*/ 1179 w 1315"/>
                <a:gd name="T13" fmla="*/ 0 h 1406"/>
                <a:gd name="T14" fmla="*/ 635 w 1315"/>
                <a:gd name="T15" fmla="*/ 635 h 1406"/>
                <a:gd name="T16" fmla="*/ 91 w 1315"/>
                <a:gd name="T17" fmla="*/ 181 h 1406"/>
                <a:gd name="T18" fmla="*/ 0 w 1315"/>
                <a:gd name="T19" fmla="*/ 317 h 1406"/>
                <a:gd name="T20" fmla="*/ 544 w 1315"/>
                <a:gd name="T21" fmla="*/ 771 h 1406"/>
                <a:gd name="T22" fmla="*/ 91 w 1315"/>
                <a:gd name="T23" fmla="*/ 1315 h 1406"/>
                <a:gd name="T24" fmla="*/ 181 w 1315"/>
                <a:gd name="T25" fmla="*/ 1406 h 14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15" h="1406">
                  <a:moveTo>
                    <a:pt x="181" y="1406"/>
                  </a:moveTo>
                  <a:lnTo>
                    <a:pt x="635" y="861"/>
                  </a:lnTo>
                  <a:lnTo>
                    <a:pt x="1225" y="1360"/>
                  </a:lnTo>
                  <a:lnTo>
                    <a:pt x="1315" y="1270"/>
                  </a:lnTo>
                  <a:lnTo>
                    <a:pt x="726" y="725"/>
                  </a:lnTo>
                  <a:lnTo>
                    <a:pt x="1270" y="90"/>
                  </a:lnTo>
                  <a:lnTo>
                    <a:pt x="1179" y="0"/>
                  </a:lnTo>
                  <a:lnTo>
                    <a:pt x="635" y="635"/>
                  </a:lnTo>
                  <a:lnTo>
                    <a:pt x="91" y="181"/>
                  </a:lnTo>
                  <a:lnTo>
                    <a:pt x="0" y="317"/>
                  </a:lnTo>
                  <a:lnTo>
                    <a:pt x="544" y="771"/>
                  </a:lnTo>
                  <a:lnTo>
                    <a:pt x="91" y="1315"/>
                  </a:lnTo>
                  <a:lnTo>
                    <a:pt x="181" y="1406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90" name="AutoShape 40"/>
            <p:cNvSpPr>
              <a:spLocks noChangeArrowheads="1"/>
            </p:cNvSpPr>
            <p:nvPr/>
          </p:nvSpPr>
          <p:spPr bwMode="auto">
            <a:xfrm>
              <a:off x="1982" y="3349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91" name="Oval 41"/>
            <p:cNvSpPr>
              <a:spLocks noChangeArrowheads="1"/>
            </p:cNvSpPr>
            <p:nvPr/>
          </p:nvSpPr>
          <p:spPr bwMode="auto">
            <a:xfrm>
              <a:off x="2027" y="338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92" name="Line 42"/>
            <p:cNvSpPr>
              <a:spLocks noChangeShapeType="1"/>
            </p:cNvSpPr>
            <p:nvPr/>
          </p:nvSpPr>
          <p:spPr bwMode="auto">
            <a:xfrm>
              <a:off x="1779" y="3599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93" name="Rectangle 43"/>
            <p:cNvSpPr>
              <a:spLocks noChangeArrowheads="1"/>
            </p:cNvSpPr>
            <p:nvPr/>
          </p:nvSpPr>
          <p:spPr bwMode="auto">
            <a:xfrm>
              <a:off x="1779" y="3633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94" name="AutoShape 22"/>
            <p:cNvSpPr>
              <a:spLocks noChangeArrowheads="1"/>
            </p:cNvSpPr>
            <p:nvPr/>
          </p:nvSpPr>
          <p:spPr bwMode="auto">
            <a:xfrm>
              <a:off x="906" y="3373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95" name="Oval 28"/>
            <p:cNvSpPr>
              <a:spLocks noChangeArrowheads="1"/>
            </p:cNvSpPr>
            <p:nvPr/>
          </p:nvSpPr>
          <p:spPr bwMode="auto">
            <a:xfrm>
              <a:off x="951" y="342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96" name="Line 30"/>
            <p:cNvSpPr>
              <a:spLocks noChangeShapeType="1"/>
            </p:cNvSpPr>
            <p:nvPr/>
          </p:nvSpPr>
          <p:spPr bwMode="auto">
            <a:xfrm>
              <a:off x="703" y="3635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97" name="Rectangle 31"/>
            <p:cNvSpPr>
              <a:spLocks noChangeArrowheads="1"/>
            </p:cNvSpPr>
            <p:nvPr/>
          </p:nvSpPr>
          <p:spPr bwMode="auto">
            <a:xfrm>
              <a:off x="703" y="3669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98" name="Rectangle 49"/>
            <p:cNvSpPr>
              <a:spLocks noChangeArrowheads="1"/>
            </p:cNvSpPr>
            <p:nvPr/>
          </p:nvSpPr>
          <p:spPr bwMode="auto">
            <a:xfrm>
              <a:off x="1338" y="2750"/>
              <a:ext cx="272" cy="31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99" name="AutoShape 34"/>
            <p:cNvSpPr>
              <a:spLocks noChangeArrowheads="1"/>
            </p:cNvSpPr>
            <p:nvPr/>
          </p:nvSpPr>
          <p:spPr bwMode="auto">
            <a:xfrm rot="-5938447">
              <a:off x="1399" y="1718"/>
              <a:ext cx="154" cy="1223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00" name="Oval 51"/>
            <p:cNvSpPr>
              <a:spLocks noChangeArrowheads="1"/>
            </p:cNvSpPr>
            <p:nvPr/>
          </p:nvSpPr>
          <p:spPr bwMode="auto">
            <a:xfrm>
              <a:off x="894" y="236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01" name="AutoShape 54"/>
            <p:cNvSpPr>
              <a:spLocks noChangeArrowheads="1"/>
            </p:cNvSpPr>
            <p:nvPr/>
          </p:nvSpPr>
          <p:spPr bwMode="auto">
            <a:xfrm rot="8228762">
              <a:off x="2212" y="2103"/>
              <a:ext cx="82" cy="84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02" name="Oval 50"/>
            <p:cNvSpPr>
              <a:spLocks noChangeArrowheads="1"/>
            </p:cNvSpPr>
            <p:nvPr/>
          </p:nvSpPr>
          <p:spPr bwMode="auto">
            <a:xfrm>
              <a:off x="1961" y="220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03" name="Oval 55"/>
            <p:cNvSpPr>
              <a:spLocks noChangeArrowheads="1"/>
            </p:cNvSpPr>
            <p:nvPr/>
          </p:nvSpPr>
          <p:spPr bwMode="auto">
            <a:xfrm>
              <a:off x="407" y="2916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904" name="Oval 56"/>
            <p:cNvSpPr>
              <a:spLocks noChangeArrowheads="1"/>
            </p:cNvSpPr>
            <p:nvPr/>
          </p:nvSpPr>
          <p:spPr bwMode="auto">
            <a:xfrm>
              <a:off x="2462" y="275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36868" name="Group 73"/>
          <p:cNvGrpSpPr>
            <a:grpSpLocks/>
          </p:cNvGrpSpPr>
          <p:nvPr/>
        </p:nvGrpSpPr>
        <p:grpSpPr bwMode="auto">
          <a:xfrm>
            <a:off x="5003800" y="2781300"/>
            <a:ext cx="3744913" cy="2592388"/>
            <a:chOff x="3152" y="1752"/>
            <a:chExt cx="2359" cy="1633"/>
          </a:xfrm>
        </p:grpSpPr>
        <p:sp>
          <p:nvSpPr>
            <p:cNvPr id="36869" name="Oval 57"/>
            <p:cNvSpPr>
              <a:spLocks noChangeArrowheads="1"/>
            </p:cNvSpPr>
            <p:nvPr/>
          </p:nvSpPr>
          <p:spPr bwMode="auto">
            <a:xfrm>
              <a:off x="3288" y="2478"/>
              <a:ext cx="680" cy="90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70" name="AutoShape 58"/>
            <p:cNvSpPr>
              <a:spLocks noChangeArrowheads="1"/>
            </p:cNvSpPr>
            <p:nvPr/>
          </p:nvSpPr>
          <p:spPr bwMode="auto">
            <a:xfrm>
              <a:off x="3355" y="2805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71" name="Oval 59"/>
            <p:cNvSpPr>
              <a:spLocks noChangeArrowheads="1"/>
            </p:cNvSpPr>
            <p:nvPr/>
          </p:nvSpPr>
          <p:spPr bwMode="auto">
            <a:xfrm>
              <a:off x="3400" y="285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72" name="Line 60"/>
            <p:cNvSpPr>
              <a:spLocks noChangeShapeType="1"/>
            </p:cNvSpPr>
            <p:nvPr/>
          </p:nvSpPr>
          <p:spPr bwMode="auto">
            <a:xfrm>
              <a:off x="3152" y="3067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3" name="Rectangle 61"/>
            <p:cNvSpPr>
              <a:spLocks noChangeArrowheads="1"/>
            </p:cNvSpPr>
            <p:nvPr/>
          </p:nvSpPr>
          <p:spPr bwMode="auto">
            <a:xfrm>
              <a:off x="3152" y="3101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74" name="Oval 62"/>
            <p:cNvSpPr>
              <a:spLocks noChangeArrowheads="1"/>
            </p:cNvSpPr>
            <p:nvPr/>
          </p:nvSpPr>
          <p:spPr bwMode="auto">
            <a:xfrm>
              <a:off x="4831" y="1752"/>
              <a:ext cx="680" cy="90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75" name="AutoShape 63"/>
            <p:cNvSpPr>
              <a:spLocks noChangeArrowheads="1"/>
            </p:cNvSpPr>
            <p:nvPr/>
          </p:nvSpPr>
          <p:spPr bwMode="auto">
            <a:xfrm>
              <a:off x="4852" y="2115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76" name="Oval 64"/>
            <p:cNvSpPr>
              <a:spLocks noChangeArrowheads="1"/>
            </p:cNvSpPr>
            <p:nvPr/>
          </p:nvSpPr>
          <p:spPr bwMode="auto">
            <a:xfrm>
              <a:off x="4897" y="216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77" name="Line 65"/>
            <p:cNvSpPr>
              <a:spLocks noChangeShapeType="1"/>
            </p:cNvSpPr>
            <p:nvPr/>
          </p:nvSpPr>
          <p:spPr bwMode="auto">
            <a:xfrm>
              <a:off x="4649" y="2377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78" name="Rectangle 66"/>
            <p:cNvSpPr>
              <a:spLocks noChangeArrowheads="1"/>
            </p:cNvSpPr>
            <p:nvPr/>
          </p:nvSpPr>
          <p:spPr bwMode="auto">
            <a:xfrm>
              <a:off x="4649" y="2411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79" name="AutoShape 71"/>
            <p:cNvSpPr>
              <a:spLocks noChangeArrowheads="1"/>
            </p:cNvSpPr>
            <p:nvPr/>
          </p:nvSpPr>
          <p:spPr bwMode="auto">
            <a:xfrm rot="-4732196">
              <a:off x="4331" y="1435"/>
              <a:ext cx="91" cy="226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80" name="AutoShape 67"/>
            <p:cNvSpPr>
              <a:spLocks noChangeArrowheads="1"/>
            </p:cNvSpPr>
            <p:nvPr/>
          </p:nvSpPr>
          <p:spPr bwMode="auto">
            <a:xfrm>
              <a:off x="4274" y="2478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81" name="Oval 68"/>
            <p:cNvSpPr>
              <a:spLocks noChangeArrowheads="1"/>
            </p:cNvSpPr>
            <p:nvPr/>
          </p:nvSpPr>
          <p:spPr bwMode="auto">
            <a:xfrm>
              <a:off x="4319" y="2526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6882" name="Line 69"/>
            <p:cNvSpPr>
              <a:spLocks noChangeShapeType="1"/>
            </p:cNvSpPr>
            <p:nvPr/>
          </p:nvSpPr>
          <p:spPr bwMode="auto">
            <a:xfrm>
              <a:off x="4071" y="2740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83" name="Rectangle 70"/>
            <p:cNvSpPr>
              <a:spLocks noChangeArrowheads="1"/>
            </p:cNvSpPr>
            <p:nvPr/>
          </p:nvSpPr>
          <p:spPr bwMode="auto">
            <a:xfrm>
              <a:off x="4071" y="2774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41" name="Retângulo 40"/>
          <p:cNvSpPr/>
          <p:nvPr/>
        </p:nvSpPr>
        <p:spPr>
          <a:xfrm>
            <a:off x="458911" y="1441360"/>
            <a:ext cx="427392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 smtClean="0"/>
              <a:t>N = 3.n</a:t>
            </a:r>
            <a:r>
              <a:rPr lang="pt-BR" baseline="-25000" dirty="0" smtClean="0"/>
              <a:t>B </a:t>
            </a:r>
            <a:r>
              <a:rPr lang="pt-BR" dirty="0" smtClean="0"/>
              <a:t> – </a:t>
            </a:r>
            <a:r>
              <a:rPr lang="pt-BR" sz="3600" dirty="0" smtClean="0">
                <a:latin typeface="Symbol" panose="05050102010706020507" pitchFamily="18" charset="2"/>
              </a:rPr>
              <a:t>S</a:t>
            </a:r>
            <a:r>
              <a:rPr lang="pt-BR" dirty="0" smtClean="0"/>
              <a:t> (3 - </a:t>
            </a:r>
            <a:r>
              <a:rPr lang="pt-BR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)</a:t>
            </a:r>
            <a:endParaRPr lang="pt-BR" baseline="-25000" dirty="0" smtClean="0"/>
          </a:p>
          <a:p>
            <a:pPr eaLnBrk="1" hangingPunct="1">
              <a:buFontTx/>
              <a:buNone/>
            </a:pPr>
            <a:r>
              <a:rPr lang="pt-BR" dirty="0" err="1" smtClean="0"/>
              <a:t>n</a:t>
            </a:r>
            <a:r>
              <a:rPr lang="pt-BR" baseline="-25000" dirty="0" err="1" smtClean="0"/>
              <a:t>B</a:t>
            </a:r>
            <a:r>
              <a:rPr lang="pt-BR" baseline="-25000" dirty="0" smtClean="0"/>
              <a:t> </a:t>
            </a:r>
            <a:r>
              <a:rPr lang="pt-BR" dirty="0" smtClean="0"/>
              <a:t>= 4 pois a cruzeta limita o movimento</a:t>
            </a:r>
          </a:p>
          <a:p>
            <a:pPr eaLnBrk="1" hangingPunct="1">
              <a:buFontTx/>
              <a:buNone/>
            </a:pPr>
            <a:r>
              <a:rPr lang="pt-BR" dirty="0" smtClean="0"/>
              <a:t>e daí funcionará como solo, travando a</a:t>
            </a:r>
          </a:p>
          <a:p>
            <a:pPr eaLnBrk="1" hangingPunct="1">
              <a:buFontTx/>
              <a:buNone/>
            </a:pPr>
            <a:r>
              <a:rPr lang="pt-BR" dirty="0" smtClean="0"/>
              <a:t>peça amarela (</a:t>
            </a:r>
            <a:r>
              <a:rPr lang="pt-BR" dirty="0" err="1" smtClean="0"/>
              <a:t>tb</a:t>
            </a:r>
            <a:r>
              <a:rPr lang="pt-BR" dirty="0" smtClean="0"/>
              <a:t> virará solo)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3.4 – [6.(3-1)]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0 </a:t>
            </a:r>
            <a:r>
              <a:rPr lang="pt-BR" dirty="0" err="1" smtClean="0"/>
              <a:t>gdl</a:t>
            </a:r>
            <a:endParaRPr lang="pt-BR" dirty="0" smtClean="0"/>
          </a:p>
        </p:txBody>
      </p:sp>
      <p:sp>
        <p:nvSpPr>
          <p:cNvPr id="42" name="Retângulo 41"/>
          <p:cNvSpPr/>
          <p:nvPr/>
        </p:nvSpPr>
        <p:spPr>
          <a:xfrm>
            <a:off x="5002040" y="5157192"/>
            <a:ext cx="287771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 smtClean="0"/>
              <a:t>N = 3.n</a:t>
            </a:r>
            <a:r>
              <a:rPr lang="pt-BR" baseline="-25000" dirty="0" smtClean="0"/>
              <a:t>B </a:t>
            </a:r>
            <a:r>
              <a:rPr lang="pt-BR" dirty="0" smtClean="0"/>
              <a:t> – </a:t>
            </a:r>
            <a:r>
              <a:rPr lang="pt-BR" sz="3600" dirty="0" smtClean="0">
                <a:latin typeface="Symbol" panose="05050102010706020507" pitchFamily="18" charset="2"/>
              </a:rPr>
              <a:t>S</a:t>
            </a:r>
            <a:r>
              <a:rPr lang="pt-BR" dirty="0" smtClean="0"/>
              <a:t> (3 - </a:t>
            </a:r>
            <a:r>
              <a:rPr lang="pt-BR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)</a:t>
            </a:r>
            <a:endParaRPr lang="pt-BR" baseline="-25000" dirty="0" smtClean="0"/>
          </a:p>
          <a:p>
            <a:pPr eaLnBrk="1" hangingPunct="1">
              <a:buFontTx/>
              <a:buNone/>
            </a:pPr>
            <a:r>
              <a:rPr lang="pt-BR" dirty="0" smtClean="0"/>
              <a:t>N = 3.3 – [3.(3-1)+ 2.(3-2)]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1 </a:t>
            </a:r>
            <a:r>
              <a:rPr lang="pt-BR" dirty="0" err="1" smtClean="0"/>
              <a:t>gdl</a:t>
            </a:r>
            <a:r>
              <a:rPr lang="pt-BR" dirty="0" smtClean="0"/>
              <a:t> (com contato)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3 </a:t>
            </a:r>
            <a:r>
              <a:rPr lang="pt-BR" dirty="0" err="1" smtClean="0"/>
              <a:t>gdl</a:t>
            </a:r>
            <a:r>
              <a:rPr lang="pt-BR" dirty="0" smtClean="0"/>
              <a:t> (sem contato)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Exemplos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pic>
        <p:nvPicPr>
          <p:cNvPr id="37891" name="Picture 52" descr="retr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49725"/>
            <a:ext cx="243205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3" descr="retro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531" name="Group 75"/>
          <p:cNvGrpSpPr>
            <a:grpSpLocks/>
          </p:cNvGrpSpPr>
          <p:nvPr/>
        </p:nvGrpSpPr>
        <p:grpSpPr bwMode="auto">
          <a:xfrm rot="4277979">
            <a:off x="4657725" y="750888"/>
            <a:ext cx="2003425" cy="3902075"/>
            <a:chOff x="1927" y="1290"/>
            <a:chExt cx="1262" cy="2458"/>
          </a:xfrm>
        </p:grpSpPr>
        <p:sp>
          <p:nvSpPr>
            <p:cNvPr id="37921" name="AutoShape 63"/>
            <p:cNvSpPr>
              <a:spLocks noChangeArrowheads="1"/>
            </p:cNvSpPr>
            <p:nvPr/>
          </p:nvSpPr>
          <p:spPr bwMode="auto">
            <a:xfrm rot="-3219913">
              <a:off x="2699" y="1343"/>
              <a:ext cx="181" cy="36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22" name="AutoShape 59"/>
            <p:cNvSpPr>
              <a:spLocks noChangeArrowheads="1"/>
            </p:cNvSpPr>
            <p:nvPr/>
          </p:nvSpPr>
          <p:spPr bwMode="auto">
            <a:xfrm rot="-652343">
              <a:off x="1927" y="2749"/>
              <a:ext cx="181" cy="36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23" name="AutoShape 56"/>
            <p:cNvSpPr>
              <a:spLocks noChangeArrowheads="1"/>
            </p:cNvSpPr>
            <p:nvPr/>
          </p:nvSpPr>
          <p:spPr bwMode="auto">
            <a:xfrm rot="-652343">
              <a:off x="2245" y="2659"/>
              <a:ext cx="181" cy="36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24" name="AutoShape 3"/>
            <p:cNvSpPr>
              <a:spLocks noChangeArrowheads="1"/>
            </p:cNvSpPr>
            <p:nvPr/>
          </p:nvSpPr>
          <p:spPr bwMode="auto">
            <a:xfrm rot="2476390">
              <a:off x="2417" y="1300"/>
              <a:ext cx="179" cy="771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25" name="AutoShape 27"/>
            <p:cNvSpPr>
              <a:spLocks noChangeArrowheads="1"/>
            </p:cNvSpPr>
            <p:nvPr/>
          </p:nvSpPr>
          <p:spPr bwMode="auto">
            <a:xfrm rot="349836">
              <a:off x="1965" y="2158"/>
              <a:ext cx="105" cy="72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26" name="AutoShape 40"/>
            <p:cNvSpPr>
              <a:spLocks noChangeArrowheads="1"/>
            </p:cNvSpPr>
            <p:nvPr/>
          </p:nvSpPr>
          <p:spPr bwMode="auto">
            <a:xfrm rot="-4314464">
              <a:off x="2253" y="1962"/>
              <a:ext cx="90" cy="68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27" name="AutoShape 42"/>
            <p:cNvSpPr>
              <a:spLocks noChangeArrowheads="1"/>
            </p:cNvSpPr>
            <p:nvPr/>
          </p:nvSpPr>
          <p:spPr bwMode="auto">
            <a:xfrm rot="2060683">
              <a:off x="2650" y="1307"/>
              <a:ext cx="181" cy="160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28" name="Freeform 55"/>
            <p:cNvSpPr>
              <a:spLocks/>
            </p:cNvSpPr>
            <p:nvPr/>
          </p:nvSpPr>
          <p:spPr bwMode="auto">
            <a:xfrm>
              <a:off x="1927" y="2795"/>
              <a:ext cx="1088" cy="953"/>
            </a:xfrm>
            <a:custGeom>
              <a:avLst/>
              <a:gdLst>
                <a:gd name="T0" fmla="*/ 499 w 1088"/>
                <a:gd name="T1" fmla="*/ 0 h 953"/>
                <a:gd name="T2" fmla="*/ 0 w 1088"/>
                <a:gd name="T3" fmla="*/ 137 h 953"/>
                <a:gd name="T4" fmla="*/ 0 w 1088"/>
                <a:gd name="T5" fmla="*/ 499 h 953"/>
                <a:gd name="T6" fmla="*/ 272 w 1088"/>
                <a:gd name="T7" fmla="*/ 817 h 953"/>
                <a:gd name="T8" fmla="*/ 680 w 1088"/>
                <a:gd name="T9" fmla="*/ 953 h 953"/>
                <a:gd name="T10" fmla="*/ 1088 w 1088"/>
                <a:gd name="T11" fmla="*/ 953 h 953"/>
                <a:gd name="T12" fmla="*/ 726 w 1088"/>
                <a:gd name="T13" fmla="*/ 862 h 953"/>
                <a:gd name="T14" fmla="*/ 635 w 1088"/>
                <a:gd name="T15" fmla="*/ 137 h 953"/>
                <a:gd name="T16" fmla="*/ 499 w 1088"/>
                <a:gd name="T17" fmla="*/ 0 h 9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88" h="953">
                  <a:moveTo>
                    <a:pt x="499" y="0"/>
                  </a:moveTo>
                  <a:lnTo>
                    <a:pt x="0" y="137"/>
                  </a:lnTo>
                  <a:lnTo>
                    <a:pt x="0" y="499"/>
                  </a:lnTo>
                  <a:lnTo>
                    <a:pt x="272" y="817"/>
                  </a:lnTo>
                  <a:lnTo>
                    <a:pt x="680" y="953"/>
                  </a:lnTo>
                  <a:lnTo>
                    <a:pt x="1088" y="953"/>
                  </a:lnTo>
                  <a:lnTo>
                    <a:pt x="726" y="862"/>
                  </a:lnTo>
                  <a:lnTo>
                    <a:pt x="635" y="137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29" name="Oval 57"/>
            <p:cNvSpPr>
              <a:spLocks noChangeArrowheads="1"/>
            </p:cNvSpPr>
            <p:nvPr/>
          </p:nvSpPr>
          <p:spPr bwMode="auto">
            <a:xfrm>
              <a:off x="2290" y="2659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30" name="Oval 58"/>
            <p:cNvSpPr>
              <a:spLocks noChangeArrowheads="1"/>
            </p:cNvSpPr>
            <p:nvPr/>
          </p:nvSpPr>
          <p:spPr bwMode="auto">
            <a:xfrm>
              <a:off x="2520" y="234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31" name="Oval 60"/>
            <p:cNvSpPr>
              <a:spLocks noChangeArrowheads="1"/>
            </p:cNvSpPr>
            <p:nvPr/>
          </p:nvSpPr>
          <p:spPr bwMode="auto">
            <a:xfrm>
              <a:off x="1937" y="277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32" name="AutoShape 64"/>
            <p:cNvSpPr>
              <a:spLocks noChangeArrowheads="1"/>
            </p:cNvSpPr>
            <p:nvPr/>
          </p:nvSpPr>
          <p:spPr bwMode="auto">
            <a:xfrm rot="-2837865">
              <a:off x="1923" y="2051"/>
              <a:ext cx="417" cy="7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33" name="Oval 61"/>
            <p:cNvSpPr>
              <a:spLocks noChangeArrowheads="1"/>
            </p:cNvSpPr>
            <p:nvPr/>
          </p:nvSpPr>
          <p:spPr bwMode="auto">
            <a:xfrm>
              <a:off x="1997" y="216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34" name="AutoShape 62"/>
            <p:cNvSpPr>
              <a:spLocks noChangeArrowheads="1"/>
            </p:cNvSpPr>
            <p:nvPr/>
          </p:nvSpPr>
          <p:spPr bwMode="auto">
            <a:xfrm rot="-3219913">
              <a:off x="2726" y="1390"/>
              <a:ext cx="563" cy="36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35" name="Oval 65"/>
            <p:cNvSpPr>
              <a:spLocks noChangeArrowheads="1"/>
            </p:cNvSpPr>
            <p:nvPr/>
          </p:nvSpPr>
          <p:spPr bwMode="auto">
            <a:xfrm>
              <a:off x="2653" y="142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147550" name="Group 94"/>
          <p:cNvGrpSpPr>
            <a:grpSpLocks/>
          </p:cNvGrpSpPr>
          <p:nvPr/>
        </p:nvGrpSpPr>
        <p:grpSpPr bwMode="auto">
          <a:xfrm>
            <a:off x="3714351" y="3399560"/>
            <a:ext cx="4295775" cy="2303462"/>
            <a:chOff x="2200" y="2659"/>
            <a:chExt cx="2706" cy="1451"/>
          </a:xfrm>
        </p:grpSpPr>
        <p:sp>
          <p:nvSpPr>
            <p:cNvPr id="37895" name="AutoShape 28"/>
            <p:cNvSpPr>
              <a:spLocks noChangeArrowheads="1"/>
            </p:cNvSpPr>
            <p:nvPr/>
          </p:nvSpPr>
          <p:spPr bwMode="auto">
            <a:xfrm>
              <a:off x="3129" y="3407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grpSp>
          <p:nvGrpSpPr>
            <p:cNvPr id="37896" name="Group 90"/>
            <p:cNvGrpSpPr>
              <a:grpSpLocks/>
            </p:cNvGrpSpPr>
            <p:nvPr/>
          </p:nvGrpSpPr>
          <p:grpSpPr bwMode="auto">
            <a:xfrm rot="6136257">
              <a:off x="2201" y="3021"/>
              <a:ext cx="1088" cy="1089"/>
              <a:chOff x="3289" y="2659"/>
              <a:chExt cx="1088" cy="1089"/>
            </a:xfrm>
          </p:grpSpPr>
          <p:sp>
            <p:nvSpPr>
              <p:cNvPr id="37918" name="AutoShape 77"/>
              <p:cNvSpPr>
                <a:spLocks noChangeArrowheads="1"/>
              </p:cNvSpPr>
              <p:nvPr/>
            </p:nvSpPr>
            <p:spPr bwMode="auto">
              <a:xfrm rot="-652343">
                <a:off x="3289" y="2749"/>
                <a:ext cx="181" cy="363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7919" name="AutoShape 78"/>
              <p:cNvSpPr>
                <a:spLocks noChangeArrowheads="1"/>
              </p:cNvSpPr>
              <p:nvPr/>
            </p:nvSpPr>
            <p:spPr bwMode="auto">
              <a:xfrm rot="-652343">
                <a:off x="3607" y="2659"/>
                <a:ext cx="181" cy="363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7920" name="Freeform 83"/>
              <p:cNvSpPr>
                <a:spLocks/>
              </p:cNvSpPr>
              <p:nvPr/>
            </p:nvSpPr>
            <p:spPr bwMode="auto">
              <a:xfrm>
                <a:off x="3289" y="2795"/>
                <a:ext cx="1088" cy="953"/>
              </a:xfrm>
              <a:custGeom>
                <a:avLst/>
                <a:gdLst>
                  <a:gd name="T0" fmla="*/ 499 w 1088"/>
                  <a:gd name="T1" fmla="*/ 0 h 953"/>
                  <a:gd name="T2" fmla="*/ 0 w 1088"/>
                  <a:gd name="T3" fmla="*/ 137 h 953"/>
                  <a:gd name="T4" fmla="*/ 0 w 1088"/>
                  <a:gd name="T5" fmla="*/ 499 h 953"/>
                  <a:gd name="T6" fmla="*/ 272 w 1088"/>
                  <a:gd name="T7" fmla="*/ 817 h 953"/>
                  <a:gd name="T8" fmla="*/ 680 w 1088"/>
                  <a:gd name="T9" fmla="*/ 953 h 953"/>
                  <a:gd name="T10" fmla="*/ 1088 w 1088"/>
                  <a:gd name="T11" fmla="*/ 953 h 953"/>
                  <a:gd name="T12" fmla="*/ 726 w 1088"/>
                  <a:gd name="T13" fmla="*/ 862 h 953"/>
                  <a:gd name="T14" fmla="*/ 635 w 1088"/>
                  <a:gd name="T15" fmla="*/ 137 h 953"/>
                  <a:gd name="T16" fmla="*/ 499 w 1088"/>
                  <a:gd name="T17" fmla="*/ 0 h 9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88" h="953">
                    <a:moveTo>
                      <a:pt x="499" y="0"/>
                    </a:moveTo>
                    <a:lnTo>
                      <a:pt x="0" y="137"/>
                    </a:lnTo>
                    <a:lnTo>
                      <a:pt x="0" y="499"/>
                    </a:lnTo>
                    <a:lnTo>
                      <a:pt x="272" y="817"/>
                    </a:lnTo>
                    <a:lnTo>
                      <a:pt x="680" y="953"/>
                    </a:lnTo>
                    <a:lnTo>
                      <a:pt x="1088" y="953"/>
                    </a:lnTo>
                    <a:lnTo>
                      <a:pt x="726" y="862"/>
                    </a:lnTo>
                    <a:lnTo>
                      <a:pt x="635" y="137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7897" name="Text Box 29"/>
            <p:cNvSpPr txBox="1">
              <a:spLocks noChangeArrowheads="1"/>
            </p:cNvSpPr>
            <p:nvPr/>
          </p:nvSpPr>
          <p:spPr bwMode="auto">
            <a:xfrm>
              <a:off x="3334" y="338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1</a:t>
              </a:r>
            </a:p>
          </p:txBody>
        </p:sp>
        <p:sp>
          <p:nvSpPr>
            <p:cNvPr id="37898" name="Oval 30"/>
            <p:cNvSpPr>
              <a:spLocks noChangeArrowheads="1"/>
            </p:cNvSpPr>
            <p:nvPr/>
          </p:nvSpPr>
          <p:spPr bwMode="auto">
            <a:xfrm>
              <a:off x="3174" y="345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899" name="Text Box 31"/>
            <p:cNvSpPr txBox="1">
              <a:spLocks noChangeArrowheads="1"/>
            </p:cNvSpPr>
            <p:nvPr/>
          </p:nvSpPr>
          <p:spPr bwMode="auto">
            <a:xfrm>
              <a:off x="4422" y="265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2</a:t>
              </a:r>
            </a:p>
          </p:txBody>
        </p:sp>
        <p:sp>
          <p:nvSpPr>
            <p:cNvPr id="37900" name="Line 32"/>
            <p:cNvSpPr>
              <a:spLocks noChangeShapeType="1"/>
            </p:cNvSpPr>
            <p:nvPr/>
          </p:nvSpPr>
          <p:spPr bwMode="auto">
            <a:xfrm>
              <a:off x="2926" y="3669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1" name="Rectangle 33"/>
            <p:cNvSpPr>
              <a:spLocks noChangeArrowheads="1"/>
            </p:cNvSpPr>
            <p:nvPr/>
          </p:nvSpPr>
          <p:spPr bwMode="auto">
            <a:xfrm>
              <a:off x="2926" y="3703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02" name="Text Box 71"/>
            <p:cNvSpPr txBox="1">
              <a:spLocks noChangeArrowheads="1"/>
            </p:cNvSpPr>
            <p:nvPr/>
          </p:nvSpPr>
          <p:spPr bwMode="auto">
            <a:xfrm>
              <a:off x="4422" y="337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O</a:t>
              </a:r>
              <a:r>
                <a:rPr lang="pt-BR" sz="2400" baseline="-25000"/>
                <a:t>3</a:t>
              </a:r>
            </a:p>
          </p:txBody>
        </p:sp>
        <p:sp>
          <p:nvSpPr>
            <p:cNvPr id="37903" name="AutoShape 80"/>
            <p:cNvSpPr>
              <a:spLocks noChangeArrowheads="1"/>
            </p:cNvSpPr>
            <p:nvPr/>
          </p:nvSpPr>
          <p:spPr bwMode="auto">
            <a:xfrm rot="3555317">
              <a:off x="3357" y="2755"/>
              <a:ext cx="91" cy="59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04" name="AutoShape 81"/>
            <p:cNvSpPr>
              <a:spLocks noChangeArrowheads="1"/>
            </p:cNvSpPr>
            <p:nvPr/>
          </p:nvSpPr>
          <p:spPr bwMode="auto">
            <a:xfrm rot="-3057623">
              <a:off x="3925" y="2715"/>
              <a:ext cx="90" cy="99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05" name="Oval 84"/>
            <p:cNvSpPr>
              <a:spLocks noChangeArrowheads="1"/>
            </p:cNvSpPr>
            <p:nvPr/>
          </p:nvSpPr>
          <p:spPr bwMode="auto">
            <a:xfrm>
              <a:off x="3165" y="313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grpSp>
          <p:nvGrpSpPr>
            <p:cNvPr id="37906" name="Group 91"/>
            <p:cNvGrpSpPr>
              <a:grpSpLocks/>
            </p:cNvGrpSpPr>
            <p:nvPr/>
          </p:nvGrpSpPr>
          <p:grpSpPr bwMode="auto">
            <a:xfrm rot="3649005">
              <a:off x="3899" y="2502"/>
              <a:ext cx="504" cy="999"/>
              <a:chOff x="3734" y="1842"/>
              <a:chExt cx="504" cy="999"/>
            </a:xfrm>
          </p:grpSpPr>
          <p:sp>
            <p:nvSpPr>
              <p:cNvPr id="37916" name="AutoShape 79"/>
              <p:cNvSpPr>
                <a:spLocks noChangeArrowheads="1"/>
              </p:cNvSpPr>
              <p:nvPr/>
            </p:nvSpPr>
            <p:spPr bwMode="auto">
              <a:xfrm rot="2476390">
                <a:off x="4059" y="1842"/>
                <a:ext cx="179" cy="771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7917" name="AutoShape 87"/>
              <p:cNvSpPr>
                <a:spLocks noChangeArrowheads="1"/>
              </p:cNvSpPr>
              <p:nvPr/>
            </p:nvSpPr>
            <p:spPr bwMode="auto">
              <a:xfrm rot="-2837865">
                <a:off x="3565" y="2593"/>
                <a:ext cx="417" cy="7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37907" name="Oval 92"/>
            <p:cNvSpPr>
              <a:spLocks noChangeArrowheads="1"/>
            </p:cNvSpPr>
            <p:nvPr/>
          </p:nvSpPr>
          <p:spPr bwMode="auto">
            <a:xfrm>
              <a:off x="3561" y="288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08" name="AutoShape 34"/>
            <p:cNvSpPr>
              <a:spLocks noChangeArrowheads="1"/>
            </p:cNvSpPr>
            <p:nvPr/>
          </p:nvSpPr>
          <p:spPr bwMode="auto">
            <a:xfrm>
              <a:off x="4217" y="3407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09" name="Oval 35"/>
            <p:cNvSpPr>
              <a:spLocks noChangeArrowheads="1"/>
            </p:cNvSpPr>
            <p:nvPr/>
          </p:nvSpPr>
          <p:spPr bwMode="auto">
            <a:xfrm>
              <a:off x="4262" y="344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10" name="Line 36"/>
            <p:cNvSpPr>
              <a:spLocks noChangeShapeType="1"/>
            </p:cNvSpPr>
            <p:nvPr/>
          </p:nvSpPr>
          <p:spPr bwMode="auto">
            <a:xfrm>
              <a:off x="4014" y="3657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11" name="Rectangle 37"/>
            <p:cNvSpPr>
              <a:spLocks noChangeArrowheads="1"/>
            </p:cNvSpPr>
            <p:nvPr/>
          </p:nvSpPr>
          <p:spPr bwMode="auto">
            <a:xfrm>
              <a:off x="4014" y="3691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12" name="AutoShape 66"/>
            <p:cNvSpPr>
              <a:spLocks noChangeArrowheads="1"/>
            </p:cNvSpPr>
            <p:nvPr/>
          </p:nvSpPr>
          <p:spPr bwMode="auto">
            <a:xfrm rot="-5400000">
              <a:off x="4604" y="2976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13" name="Oval 67"/>
            <p:cNvSpPr>
              <a:spLocks noChangeArrowheads="1"/>
            </p:cNvSpPr>
            <p:nvPr/>
          </p:nvSpPr>
          <p:spPr bwMode="auto">
            <a:xfrm rot="-5400000">
              <a:off x="4574" y="3113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7914" name="Line 68"/>
            <p:cNvSpPr>
              <a:spLocks noChangeShapeType="1"/>
            </p:cNvSpPr>
            <p:nvPr/>
          </p:nvSpPr>
          <p:spPr bwMode="auto">
            <a:xfrm rot="-5400000">
              <a:off x="4499" y="3154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15" name="Rectangle 69"/>
            <p:cNvSpPr>
              <a:spLocks noChangeArrowheads="1"/>
            </p:cNvSpPr>
            <p:nvPr/>
          </p:nvSpPr>
          <p:spPr bwMode="auto">
            <a:xfrm rot="-5400000">
              <a:off x="4566" y="3109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48" name="Retângulo 47"/>
          <p:cNvSpPr/>
          <p:nvPr/>
        </p:nvSpPr>
        <p:spPr>
          <a:xfrm>
            <a:off x="4939403" y="5120104"/>
            <a:ext cx="3161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 smtClean="0"/>
              <a:t>N = 3.n</a:t>
            </a:r>
            <a:r>
              <a:rPr lang="pt-BR" baseline="-25000" dirty="0" smtClean="0"/>
              <a:t>B </a:t>
            </a:r>
            <a:r>
              <a:rPr lang="pt-BR" dirty="0" smtClean="0"/>
              <a:t> – </a:t>
            </a:r>
            <a:r>
              <a:rPr lang="pt-BR" sz="3600" dirty="0" smtClean="0">
                <a:latin typeface="Symbol" panose="05050102010706020507" pitchFamily="18" charset="2"/>
              </a:rPr>
              <a:t>S</a:t>
            </a:r>
            <a:r>
              <a:rPr lang="pt-BR" dirty="0" smtClean="0"/>
              <a:t> (3 - </a:t>
            </a:r>
            <a:r>
              <a:rPr lang="pt-BR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)</a:t>
            </a:r>
            <a:endParaRPr lang="pt-BR" baseline="-25000" dirty="0" smtClean="0"/>
          </a:p>
          <a:p>
            <a:pPr eaLnBrk="1" hangingPunct="1">
              <a:buFontTx/>
              <a:buNone/>
            </a:pPr>
            <a:r>
              <a:rPr lang="pt-BR" dirty="0" smtClean="0"/>
              <a:t>N = 3.4 – [5.(3-1) + 1.(3-1)]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0 </a:t>
            </a:r>
            <a:r>
              <a:rPr lang="pt-BR" dirty="0" err="1" smtClean="0"/>
              <a:t>gdl</a:t>
            </a:r>
            <a:r>
              <a:rPr lang="pt-BR" dirty="0" smtClean="0"/>
              <a:t> (barra em O</a:t>
            </a:r>
            <a:r>
              <a:rPr lang="pt-BR" baseline="-25000" dirty="0" smtClean="0"/>
              <a:t>3</a:t>
            </a:r>
            <a:r>
              <a:rPr lang="pt-BR" dirty="0"/>
              <a:t> </a:t>
            </a:r>
            <a:r>
              <a:rPr lang="pt-BR" dirty="0" smtClean="0"/>
              <a:t>trava)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Exemplos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pic>
        <p:nvPicPr>
          <p:cNvPr id="38915" name="Picture 3" descr="retr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49725"/>
            <a:ext cx="243205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 descr="retro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70"/>
          <p:cNvGrpSpPr>
            <a:grpSpLocks/>
          </p:cNvGrpSpPr>
          <p:nvPr/>
        </p:nvGrpSpPr>
        <p:grpSpPr bwMode="auto">
          <a:xfrm>
            <a:off x="3724275" y="1658938"/>
            <a:ext cx="4033838" cy="4902200"/>
            <a:chOff x="2346" y="1045"/>
            <a:chExt cx="2541" cy="3088"/>
          </a:xfrm>
        </p:grpSpPr>
        <p:sp>
          <p:nvSpPr>
            <p:cNvPr id="38918" name="AutoShape 49"/>
            <p:cNvSpPr>
              <a:spLocks noChangeArrowheads="1"/>
            </p:cNvSpPr>
            <p:nvPr/>
          </p:nvSpPr>
          <p:spPr bwMode="auto">
            <a:xfrm rot="-4294779">
              <a:off x="4150" y="2659"/>
              <a:ext cx="181" cy="36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 rot="1058066">
              <a:off x="4489" y="1421"/>
              <a:ext cx="181" cy="36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 rot="3625636">
              <a:off x="2910" y="1140"/>
              <a:ext cx="181" cy="36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 rot="3625636">
              <a:off x="3097" y="1412"/>
              <a:ext cx="181" cy="36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 rot="6754369">
              <a:off x="4247" y="1000"/>
              <a:ext cx="179" cy="771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3" name="AutoShape 10"/>
            <p:cNvSpPr>
              <a:spLocks noChangeArrowheads="1"/>
            </p:cNvSpPr>
            <p:nvPr/>
          </p:nvSpPr>
          <p:spPr bwMode="auto">
            <a:xfrm rot="4627815">
              <a:off x="3336" y="828"/>
              <a:ext cx="105" cy="72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4" name="AutoShape 11"/>
            <p:cNvSpPr>
              <a:spLocks noChangeArrowheads="1"/>
            </p:cNvSpPr>
            <p:nvPr/>
          </p:nvSpPr>
          <p:spPr bwMode="auto">
            <a:xfrm rot="-36485">
              <a:off x="3641" y="1045"/>
              <a:ext cx="90" cy="68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 rot="6338662">
              <a:off x="3921" y="941"/>
              <a:ext cx="181" cy="160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6" name="Freeform 13"/>
            <p:cNvSpPr>
              <a:spLocks/>
            </p:cNvSpPr>
            <p:nvPr/>
          </p:nvSpPr>
          <p:spPr bwMode="auto">
            <a:xfrm rot="4277979">
              <a:off x="2279" y="1384"/>
              <a:ext cx="1088" cy="953"/>
            </a:xfrm>
            <a:custGeom>
              <a:avLst/>
              <a:gdLst>
                <a:gd name="T0" fmla="*/ 499 w 1088"/>
                <a:gd name="T1" fmla="*/ 0 h 953"/>
                <a:gd name="T2" fmla="*/ 0 w 1088"/>
                <a:gd name="T3" fmla="*/ 137 h 953"/>
                <a:gd name="T4" fmla="*/ 0 w 1088"/>
                <a:gd name="T5" fmla="*/ 499 h 953"/>
                <a:gd name="T6" fmla="*/ 272 w 1088"/>
                <a:gd name="T7" fmla="*/ 817 h 953"/>
                <a:gd name="T8" fmla="*/ 680 w 1088"/>
                <a:gd name="T9" fmla="*/ 953 h 953"/>
                <a:gd name="T10" fmla="*/ 1088 w 1088"/>
                <a:gd name="T11" fmla="*/ 953 h 953"/>
                <a:gd name="T12" fmla="*/ 726 w 1088"/>
                <a:gd name="T13" fmla="*/ 862 h 953"/>
                <a:gd name="T14" fmla="*/ 635 w 1088"/>
                <a:gd name="T15" fmla="*/ 137 h 953"/>
                <a:gd name="T16" fmla="*/ 499 w 1088"/>
                <a:gd name="T17" fmla="*/ 0 h 9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88" h="953">
                  <a:moveTo>
                    <a:pt x="499" y="0"/>
                  </a:moveTo>
                  <a:lnTo>
                    <a:pt x="0" y="137"/>
                  </a:lnTo>
                  <a:lnTo>
                    <a:pt x="0" y="499"/>
                  </a:lnTo>
                  <a:lnTo>
                    <a:pt x="272" y="817"/>
                  </a:lnTo>
                  <a:lnTo>
                    <a:pt x="680" y="953"/>
                  </a:lnTo>
                  <a:lnTo>
                    <a:pt x="1088" y="953"/>
                  </a:lnTo>
                  <a:lnTo>
                    <a:pt x="726" y="862"/>
                  </a:lnTo>
                  <a:lnTo>
                    <a:pt x="635" y="137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7" name="Oval 14"/>
            <p:cNvSpPr>
              <a:spLocks noChangeArrowheads="1"/>
            </p:cNvSpPr>
            <p:nvPr/>
          </p:nvSpPr>
          <p:spPr bwMode="auto">
            <a:xfrm rot="4277979">
              <a:off x="3272" y="1504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8" name="Oval 15"/>
            <p:cNvSpPr>
              <a:spLocks noChangeArrowheads="1"/>
            </p:cNvSpPr>
            <p:nvPr/>
          </p:nvSpPr>
          <p:spPr bwMode="auto">
            <a:xfrm rot="4277979">
              <a:off x="3647" y="1620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29" name="Oval 16"/>
            <p:cNvSpPr>
              <a:spLocks noChangeArrowheads="1"/>
            </p:cNvSpPr>
            <p:nvPr/>
          </p:nvSpPr>
          <p:spPr bwMode="auto">
            <a:xfrm rot="4277979">
              <a:off x="3053" y="1205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0" name="AutoShape 17"/>
            <p:cNvSpPr>
              <a:spLocks noChangeArrowheads="1"/>
            </p:cNvSpPr>
            <p:nvPr/>
          </p:nvSpPr>
          <p:spPr bwMode="auto">
            <a:xfrm rot="1440114">
              <a:off x="3624" y="1121"/>
              <a:ext cx="417" cy="7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1" name="Oval 18"/>
            <p:cNvSpPr>
              <a:spLocks noChangeArrowheads="1"/>
            </p:cNvSpPr>
            <p:nvPr/>
          </p:nvSpPr>
          <p:spPr bwMode="auto">
            <a:xfrm rot="4277979">
              <a:off x="3651" y="1066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2" name="AutoShape 19"/>
            <p:cNvSpPr>
              <a:spLocks noChangeArrowheads="1"/>
            </p:cNvSpPr>
            <p:nvPr/>
          </p:nvSpPr>
          <p:spPr bwMode="auto">
            <a:xfrm rot="1058066">
              <a:off x="4324" y="1642"/>
              <a:ext cx="563" cy="36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3" name="Oval 20"/>
            <p:cNvSpPr>
              <a:spLocks noChangeArrowheads="1"/>
            </p:cNvSpPr>
            <p:nvPr/>
          </p:nvSpPr>
          <p:spPr bwMode="auto">
            <a:xfrm rot="4277979">
              <a:off x="4560" y="1451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4" name="AutoShape 48"/>
            <p:cNvSpPr>
              <a:spLocks noChangeArrowheads="1"/>
            </p:cNvSpPr>
            <p:nvPr/>
          </p:nvSpPr>
          <p:spPr bwMode="auto">
            <a:xfrm rot="1058066">
              <a:off x="4206" y="1641"/>
              <a:ext cx="363" cy="2459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grpSp>
          <p:nvGrpSpPr>
            <p:cNvPr id="38935" name="Group 54"/>
            <p:cNvGrpSpPr>
              <a:grpSpLocks/>
            </p:cNvGrpSpPr>
            <p:nvPr/>
          </p:nvGrpSpPr>
          <p:grpSpPr bwMode="auto">
            <a:xfrm rot="3811692">
              <a:off x="3567" y="2063"/>
              <a:ext cx="1098" cy="475"/>
              <a:chOff x="2508" y="2974"/>
              <a:chExt cx="1098" cy="475"/>
            </a:xfrm>
          </p:grpSpPr>
          <p:sp>
            <p:nvSpPr>
              <p:cNvPr id="38950" name="AutoShape 50"/>
              <p:cNvSpPr>
                <a:spLocks noChangeArrowheads="1"/>
              </p:cNvSpPr>
              <p:nvPr/>
            </p:nvSpPr>
            <p:spPr bwMode="auto">
              <a:xfrm rot="6754369">
                <a:off x="3131" y="2907"/>
                <a:ext cx="179" cy="771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8951" name="AutoShape 51"/>
              <p:cNvSpPr>
                <a:spLocks noChangeArrowheads="1"/>
              </p:cNvSpPr>
              <p:nvPr/>
            </p:nvSpPr>
            <p:spPr bwMode="auto">
              <a:xfrm rot="1440114">
                <a:off x="2508" y="3028"/>
                <a:ext cx="417" cy="7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8952" name="Oval 52"/>
              <p:cNvSpPr>
                <a:spLocks noChangeArrowheads="1"/>
              </p:cNvSpPr>
              <p:nvPr/>
            </p:nvSpPr>
            <p:spPr bwMode="auto">
              <a:xfrm rot="4277979">
                <a:off x="2535" y="2973"/>
                <a:ext cx="90" cy="91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8953" name="Oval 53"/>
              <p:cNvSpPr>
                <a:spLocks noChangeArrowheads="1"/>
              </p:cNvSpPr>
              <p:nvPr/>
            </p:nvSpPr>
            <p:spPr bwMode="auto">
              <a:xfrm rot="4277979">
                <a:off x="3444" y="3358"/>
                <a:ext cx="90" cy="91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38936" name="Group 55"/>
            <p:cNvGrpSpPr>
              <a:grpSpLocks/>
            </p:cNvGrpSpPr>
            <p:nvPr/>
          </p:nvGrpSpPr>
          <p:grpSpPr bwMode="auto">
            <a:xfrm rot="7879849">
              <a:off x="3204" y="3287"/>
              <a:ext cx="1098" cy="475"/>
              <a:chOff x="2508" y="2974"/>
              <a:chExt cx="1098" cy="475"/>
            </a:xfrm>
          </p:grpSpPr>
          <p:sp>
            <p:nvSpPr>
              <p:cNvPr id="38946" name="AutoShape 56"/>
              <p:cNvSpPr>
                <a:spLocks noChangeArrowheads="1"/>
              </p:cNvSpPr>
              <p:nvPr/>
            </p:nvSpPr>
            <p:spPr bwMode="auto">
              <a:xfrm rot="6754369">
                <a:off x="3131" y="2907"/>
                <a:ext cx="179" cy="771"/>
              </a:xfrm>
              <a:prstGeom prst="roundRect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8947" name="AutoShape 57"/>
              <p:cNvSpPr>
                <a:spLocks noChangeArrowheads="1"/>
              </p:cNvSpPr>
              <p:nvPr/>
            </p:nvSpPr>
            <p:spPr bwMode="auto">
              <a:xfrm rot="1440114">
                <a:off x="2508" y="3028"/>
                <a:ext cx="417" cy="7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8948" name="Oval 58"/>
              <p:cNvSpPr>
                <a:spLocks noChangeArrowheads="1"/>
              </p:cNvSpPr>
              <p:nvPr/>
            </p:nvSpPr>
            <p:spPr bwMode="auto">
              <a:xfrm rot="4277979">
                <a:off x="2535" y="2973"/>
                <a:ext cx="90" cy="91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38949" name="Oval 59"/>
              <p:cNvSpPr>
                <a:spLocks noChangeArrowheads="1"/>
              </p:cNvSpPr>
              <p:nvPr/>
            </p:nvSpPr>
            <p:spPr bwMode="auto">
              <a:xfrm rot="4277979">
                <a:off x="3444" y="3358"/>
                <a:ext cx="90" cy="91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38937" name="AutoShape 61"/>
            <p:cNvSpPr>
              <a:spLocks noChangeArrowheads="1"/>
            </p:cNvSpPr>
            <p:nvPr/>
          </p:nvSpPr>
          <p:spPr bwMode="auto">
            <a:xfrm>
              <a:off x="3264" y="3634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8" name="Oval 62"/>
            <p:cNvSpPr>
              <a:spLocks noChangeArrowheads="1"/>
            </p:cNvSpPr>
            <p:nvPr/>
          </p:nvSpPr>
          <p:spPr bwMode="auto">
            <a:xfrm>
              <a:off x="3301" y="370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39" name="Line 63"/>
            <p:cNvSpPr>
              <a:spLocks noChangeShapeType="1"/>
            </p:cNvSpPr>
            <p:nvPr/>
          </p:nvSpPr>
          <p:spPr bwMode="auto">
            <a:xfrm>
              <a:off x="3061" y="3884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40" name="Rectangle 64"/>
            <p:cNvSpPr>
              <a:spLocks noChangeArrowheads="1"/>
            </p:cNvSpPr>
            <p:nvPr/>
          </p:nvSpPr>
          <p:spPr bwMode="auto">
            <a:xfrm>
              <a:off x="3061" y="3906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41" name="AutoShape 65"/>
            <p:cNvSpPr>
              <a:spLocks noChangeArrowheads="1"/>
            </p:cNvSpPr>
            <p:nvPr/>
          </p:nvSpPr>
          <p:spPr bwMode="auto">
            <a:xfrm>
              <a:off x="3990" y="3770"/>
              <a:ext cx="182" cy="3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42" name="Oval 66"/>
            <p:cNvSpPr>
              <a:spLocks noChangeArrowheads="1"/>
            </p:cNvSpPr>
            <p:nvPr/>
          </p:nvSpPr>
          <p:spPr bwMode="auto">
            <a:xfrm>
              <a:off x="4035" y="3806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43" name="Line 67"/>
            <p:cNvSpPr>
              <a:spLocks noChangeShapeType="1"/>
            </p:cNvSpPr>
            <p:nvPr/>
          </p:nvSpPr>
          <p:spPr bwMode="auto">
            <a:xfrm>
              <a:off x="3787" y="4020"/>
              <a:ext cx="5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44" name="Rectangle 68"/>
            <p:cNvSpPr>
              <a:spLocks noChangeArrowheads="1"/>
            </p:cNvSpPr>
            <p:nvPr/>
          </p:nvSpPr>
          <p:spPr bwMode="auto">
            <a:xfrm>
              <a:off x="3787" y="4042"/>
              <a:ext cx="590" cy="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38945" name="Oval 69"/>
            <p:cNvSpPr>
              <a:spLocks noChangeArrowheads="1"/>
            </p:cNvSpPr>
            <p:nvPr/>
          </p:nvSpPr>
          <p:spPr bwMode="auto">
            <a:xfrm>
              <a:off x="4658" y="1842"/>
              <a:ext cx="90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092365" y="3758706"/>
            <a:ext cx="29888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 smtClean="0"/>
              <a:t>N = 3.n</a:t>
            </a:r>
            <a:r>
              <a:rPr lang="pt-BR" baseline="-25000" dirty="0" smtClean="0"/>
              <a:t>B </a:t>
            </a:r>
            <a:r>
              <a:rPr lang="pt-BR" dirty="0" smtClean="0"/>
              <a:t> – </a:t>
            </a:r>
            <a:r>
              <a:rPr lang="pt-BR" sz="3600" dirty="0" smtClean="0">
                <a:latin typeface="Symbol" panose="05050102010706020507" pitchFamily="18" charset="2"/>
              </a:rPr>
              <a:t>S</a:t>
            </a:r>
            <a:r>
              <a:rPr lang="pt-BR" dirty="0" smtClean="0"/>
              <a:t> (3 - </a:t>
            </a:r>
            <a:r>
              <a:rPr lang="pt-BR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)</a:t>
            </a:r>
            <a:endParaRPr lang="pt-BR" baseline="-25000" dirty="0" smtClean="0"/>
          </a:p>
          <a:p>
            <a:pPr eaLnBrk="1" hangingPunct="1">
              <a:buFontTx/>
              <a:buNone/>
            </a:pPr>
            <a:r>
              <a:rPr lang="pt-BR" dirty="0" smtClean="0"/>
              <a:t>N = 3.8 – [11.(3-1) + 1(3-1)]</a:t>
            </a:r>
          </a:p>
          <a:p>
            <a:pPr eaLnBrk="1" hangingPunct="1">
              <a:buFontTx/>
              <a:buNone/>
            </a:pPr>
            <a:r>
              <a:rPr lang="pt-BR" dirty="0" smtClean="0"/>
              <a:t>N = 0 </a:t>
            </a:r>
            <a:r>
              <a:rPr lang="pt-BR" dirty="0" err="1" smtClean="0"/>
              <a:t>gdl</a:t>
            </a:r>
            <a:endParaRPr lang="pt-BR" dirty="0" smtClean="0"/>
          </a:p>
        </p:txBody>
      </p:sp>
      <p:sp>
        <p:nvSpPr>
          <p:cNvPr id="43" name="Retângulo 42"/>
          <p:cNvSpPr/>
          <p:nvPr/>
        </p:nvSpPr>
        <p:spPr>
          <a:xfrm>
            <a:off x="3082997" y="5044202"/>
            <a:ext cx="33073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pt-BR" dirty="0"/>
              <a:t>mas </a:t>
            </a:r>
            <a:r>
              <a:rPr lang="pt-BR" dirty="0" smtClean="0"/>
              <a:t>N </a:t>
            </a:r>
            <a:r>
              <a:rPr lang="pt-BR" dirty="0"/>
              <a:t>= </a:t>
            </a:r>
            <a:r>
              <a:rPr lang="pt-BR" dirty="0" smtClean="0"/>
              <a:t>2, com acionamentos</a:t>
            </a:r>
          </a:p>
          <a:p>
            <a:pPr eaLnBrk="1" hangingPunct="1">
              <a:buFontTx/>
              <a:buNone/>
            </a:pPr>
            <a:r>
              <a:rPr lang="pt-BR" dirty="0" smtClean="0"/>
              <a:t>dos 2 cilindros, ou N=3</a:t>
            </a:r>
          </a:p>
          <a:p>
            <a:pPr eaLnBrk="1" hangingPunct="1">
              <a:buFontTx/>
              <a:buNone/>
            </a:pPr>
            <a:r>
              <a:rPr lang="pt-BR" dirty="0" smtClean="0"/>
              <a:t>se tirar barra do</a:t>
            </a:r>
          </a:p>
          <a:p>
            <a:pPr eaLnBrk="1" hangingPunct="1">
              <a:buFontTx/>
              <a:buNone/>
            </a:pPr>
            <a:r>
              <a:rPr lang="pt-BR" dirty="0" smtClean="0"/>
              <a:t>cilindro superior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Exemplos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pic>
        <p:nvPicPr>
          <p:cNvPr id="39939" name="Picture 44" descr="sp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57388"/>
            <a:ext cx="3009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51"/>
          <p:cNvSpPr>
            <a:spLocks noChangeArrowheads="1"/>
          </p:cNvSpPr>
          <p:nvPr/>
        </p:nvSpPr>
        <p:spPr bwMode="auto">
          <a:xfrm>
            <a:off x="793750" y="3738563"/>
            <a:ext cx="7207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9941" name="Picture 53" descr="aslid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933825"/>
            <a:ext cx="12858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54" descr="barrelc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221163"/>
            <a:ext cx="14382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9" descr="crank2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349500"/>
            <a:ext cx="31686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62" descr="rachet1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08500"/>
            <a:ext cx="280828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Rectangle 63"/>
          <p:cNvSpPr>
            <a:spLocks noChangeArrowheads="1"/>
          </p:cNvSpPr>
          <p:nvPr/>
        </p:nvSpPr>
        <p:spPr bwMode="auto">
          <a:xfrm>
            <a:off x="4716463" y="3573463"/>
            <a:ext cx="1223962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9946" name="Rectangle 64"/>
          <p:cNvSpPr>
            <a:spLocks noChangeArrowheads="1"/>
          </p:cNvSpPr>
          <p:nvPr/>
        </p:nvSpPr>
        <p:spPr bwMode="auto">
          <a:xfrm>
            <a:off x="1201738" y="6256338"/>
            <a:ext cx="935037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9947" name="Oval 65"/>
          <p:cNvSpPr>
            <a:spLocks noChangeArrowheads="1"/>
          </p:cNvSpPr>
          <p:nvPr/>
        </p:nvSpPr>
        <p:spPr bwMode="auto">
          <a:xfrm>
            <a:off x="7810500" y="5157788"/>
            <a:ext cx="21748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Exemplos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pic>
        <p:nvPicPr>
          <p:cNvPr id="40963" name="Picture 5" descr="shper2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4900"/>
            <a:ext cx="24003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 descr="brk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781300"/>
            <a:ext cx="11620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0" descr="crank1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16668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2" descr="geneva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924175"/>
            <a:ext cx="14287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14"/>
          <p:cNvSpPr>
            <a:spLocks noChangeArrowheads="1"/>
          </p:cNvSpPr>
          <p:nvPr/>
        </p:nvSpPr>
        <p:spPr bwMode="auto">
          <a:xfrm>
            <a:off x="1547813" y="3344863"/>
            <a:ext cx="720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0968" name="Rectangle 15"/>
          <p:cNvSpPr>
            <a:spLocks noChangeArrowheads="1"/>
          </p:cNvSpPr>
          <p:nvPr/>
        </p:nvSpPr>
        <p:spPr bwMode="auto">
          <a:xfrm>
            <a:off x="323850" y="6237288"/>
            <a:ext cx="2592388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0969" name="Rectangle 16"/>
          <p:cNvSpPr>
            <a:spLocks noChangeArrowheads="1"/>
          </p:cNvSpPr>
          <p:nvPr/>
        </p:nvSpPr>
        <p:spPr bwMode="auto">
          <a:xfrm>
            <a:off x="1258888" y="5949950"/>
            <a:ext cx="7207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0970" name="Rectangle 18"/>
          <p:cNvSpPr>
            <a:spLocks noChangeArrowheads="1"/>
          </p:cNvSpPr>
          <p:nvPr/>
        </p:nvSpPr>
        <p:spPr bwMode="auto">
          <a:xfrm>
            <a:off x="4500563" y="4994275"/>
            <a:ext cx="719137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0971" name="Rectangle 19"/>
          <p:cNvSpPr>
            <a:spLocks noChangeArrowheads="1"/>
          </p:cNvSpPr>
          <p:nvPr/>
        </p:nvSpPr>
        <p:spPr bwMode="auto">
          <a:xfrm>
            <a:off x="4519613" y="4149725"/>
            <a:ext cx="719137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40972" name="Rectangle 20"/>
          <p:cNvSpPr>
            <a:spLocks noChangeArrowheads="1"/>
          </p:cNvSpPr>
          <p:nvPr/>
        </p:nvSpPr>
        <p:spPr bwMode="auto">
          <a:xfrm>
            <a:off x="4645025" y="3706813"/>
            <a:ext cx="503238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Mecanismos Planares – Exemplos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pic>
        <p:nvPicPr>
          <p:cNvPr id="41987" name="Picture 9" descr="Cópia de epicycl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44675"/>
            <a:ext cx="15509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8" name="Group 37"/>
          <p:cNvGrpSpPr>
            <a:grpSpLocks/>
          </p:cNvGrpSpPr>
          <p:nvPr/>
        </p:nvGrpSpPr>
        <p:grpSpPr bwMode="auto">
          <a:xfrm>
            <a:off x="357188" y="2352675"/>
            <a:ext cx="2798762" cy="2876550"/>
            <a:chOff x="225" y="1482"/>
            <a:chExt cx="1763" cy="1812"/>
          </a:xfrm>
        </p:grpSpPr>
        <p:pic>
          <p:nvPicPr>
            <p:cNvPr id="41989" name="Picture 16" descr="bevelg1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" y="1664"/>
              <a:ext cx="1134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90" name="Oval 20"/>
            <p:cNvSpPr>
              <a:spLocks noChangeArrowheads="1"/>
            </p:cNvSpPr>
            <p:nvPr/>
          </p:nvSpPr>
          <p:spPr bwMode="auto">
            <a:xfrm>
              <a:off x="975" y="3158"/>
              <a:ext cx="227" cy="13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1991" name="Rectangle 21"/>
            <p:cNvSpPr>
              <a:spLocks noChangeArrowheads="1"/>
            </p:cNvSpPr>
            <p:nvPr/>
          </p:nvSpPr>
          <p:spPr bwMode="auto">
            <a:xfrm>
              <a:off x="975" y="2671"/>
              <a:ext cx="227" cy="5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1992" name="Line 24"/>
            <p:cNvSpPr>
              <a:spLocks noChangeShapeType="1"/>
            </p:cNvSpPr>
            <p:nvPr/>
          </p:nvSpPr>
          <p:spPr bwMode="auto">
            <a:xfrm flipH="1" flipV="1">
              <a:off x="1471" y="2375"/>
              <a:ext cx="499" cy="272"/>
            </a:xfrm>
            <a:prstGeom prst="line">
              <a:avLst/>
            </a:prstGeom>
            <a:noFill/>
            <a:ln w="190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93" name="Oval 25"/>
            <p:cNvSpPr>
              <a:spLocks noChangeArrowheads="1"/>
            </p:cNvSpPr>
            <p:nvPr/>
          </p:nvSpPr>
          <p:spPr bwMode="auto">
            <a:xfrm rot="1816639">
              <a:off x="1924" y="2573"/>
              <a:ext cx="58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1994" name="Line 26"/>
            <p:cNvSpPr>
              <a:spLocks noChangeShapeType="1"/>
            </p:cNvSpPr>
            <p:nvPr/>
          </p:nvSpPr>
          <p:spPr bwMode="auto">
            <a:xfrm flipH="1" flipV="1">
              <a:off x="242" y="1673"/>
              <a:ext cx="341" cy="181"/>
            </a:xfrm>
            <a:prstGeom prst="line">
              <a:avLst/>
            </a:prstGeom>
            <a:noFill/>
            <a:ln w="190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95" name="Oval 27"/>
            <p:cNvSpPr>
              <a:spLocks noChangeArrowheads="1"/>
            </p:cNvSpPr>
            <p:nvPr/>
          </p:nvSpPr>
          <p:spPr bwMode="auto">
            <a:xfrm rot="1816639">
              <a:off x="225" y="1616"/>
              <a:ext cx="58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1996" name="Arc 28"/>
            <p:cNvSpPr>
              <a:spLocks/>
            </p:cNvSpPr>
            <p:nvPr/>
          </p:nvSpPr>
          <p:spPr bwMode="auto">
            <a:xfrm>
              <a:off x="612" y="2840"/>
              <a:ext cx="953" cy="347"/>
            </a:xfrm>
            <a:custGeom>
              <a:avLst/>
              <a:gdLst>
                <a:gd name="T0" fmla="*/ 671 w 42621"/>
                <a:gd name="T1" fmla="*/ 0 h 41239"/>
                <a:gd name="T2" fmla="*/ 0 w 42621"/>
                <a:gd name="T3" fmla="*/ 207 h 41239"/>
                <a:gd name="T4" fmla="*/ 470 w 42621"/>
                <a:gd name="T5" fmla="*/ 165 h 412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21" h="41239" fill="none" extrusionOk="0">
                  <a:moveTo>
                    <a:pt x="30013" y="-1"/>
                  </a:moveTo>
                  <a:cubicBezTo>
                    <a:pt x="37695" y="3516"/>
                    <a:pt x="42621" y="11190"/>
                    <a:pt x="42621" y="19639"/>
                  </a:cubicBezTo>
                  <a:cubicBezTo>
                    <a:pt x="42621" y="31568"/>
                    <a:pt x="32950" y="41239"/>
                    <a:pt x="21021" y="41239"/>
                  </a:cubicBezTo>
                  <a:cubicBezTo>
                    <a:pt x="11005" y="41239"/>
                    <a:pt x="2303" y="34354"/>
                    <a:pt x="0" y="24606"/>
                  </a:cubicBezTo>
                </a:path>
                <a:path w="42621" h="41239" stroke="0" extrusionOk="0">
                  <a:moveTo>
                    <a:pt x="30013" y="-1"/>
                  </a:moveTo>
                  <a:cubicBezTo>
                    <a:pt x="37695" y="3516"/>
                    <a:pt x="42621" y="11190"/>
                    <a:pt x="42621" y="19639"/>
                  </a:cubicBezTo>
                  <a:cubicBezTo>
                    <a:pt x="42621" y="31568"/>
                    <a:pt x="32950" y="41239"/>
                    <a:pt x="21021" y="41239"/>
                  </a:cubicBezTo>
                  <a:cubicBezTo>
                    <a:pt x="11005" y="41239"/>
                    <a:pt x="2303" y="34354"/>
                    <a:pt x="0" y="24606"/>
                  </a:cubicBezTo>
                  <a:lnTo>
                    <a:pt x="21021" y="19639"/>
                  </a:lnTo>
                  <a:lnTo>
                    <a:pt x="30013" y="-1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97" name="Arc 29"/>
            <p:cNvSpPr>
              <a:spLocks/>
            </p:cNvSpPr>
            <p:nvPr/>
          </p:nvSpPr>
          <p:spPr bwMode="auto">
            <a:xfrm rot="-5577598">
              <a:off x="1541" y="2407"/>
              <a:ext cx="558" cy="336"/>
            </a:xfrm>
            <a:custGeom>
              <a:avLst/>
              <a:gdLst>
                <a:gd name="T0" fmla="*/ 0 w 34951"/>
                <a:gd name="T1" fmla="*/ 39 h 39934"/>
                <a:gd name="T2" fmla="*/ 395 w 34951"/>
                <a:gd name="T3" fmla="*/ 336 h 39934"/>
                <a:gd name="T4" fmla="*/ 213 w 34951"/>
                <a:gd name="T5" fmla="*/ 182 h 399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951" h="39934" fill="none" extrusionOk="0">
                  <a:moveTo>
                    <a:pt x="0" y="4620"/>
                  </a:moveTo>
                  <a:cubicBezTo>
                    <a:pt x="3806" y="1627"/>
                    <a:pt x="8508" y="-1"/>
                    <a:pt x="13351" y="0"/>
                  </a:cubicBezTo>
                  <a:cubicBezTo>
                    <a:pt x="25280" y="0"/>
                    <a:pt x="34951" y="9670"/>
                    <a:pt x="34951" y="21600"/>
                  </a:cubicBezTo>
                  <a:cubicBezTo>
                    <a:pt x="34951" y="29059"/>
                    <a:pt x="31102" y="35990"/>
                    <a:pt x="24771" y="39934"/>
                  </a:cubicBezTo>
                </a:path>
                <a:path w="34951" h="39934" stroke="0" extrusionOk="0">
                  <a:moveTo>
                    <a:pt x="0" y="4620"/>
                  </a:moveTo>
                  <a:cubicBezTo>
                    <a:pt x="3806" y="1627"/>
                    <a:pt x="8508" y="-1"/>
                    <a:pt x="13351" y="0"/>
                  </a:cubicBezTo>
                  <a:cubicBezTo>
                    <a:pt x="25280" y="0"/>
                    <a:pt x="34951" y="9670"/>
                    <a:pt x="34951" y="21600"/>
                  </a:cubicBezTo>
                  <a:cubicBezTo>
                    <a:pt x="34951" y="29059"/>
                    <a:pt x="31102" y="35990"/>
                    <a:pt x="24771" y="39934"/>
                  </a:cubicBezTo>
                  <a:lnTo>
                    <a:pt x="13351" y="21600"/>
                  </a:lnTo>
                  <a:lnTo>
                    <a:pt x="0" y="462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98" name="Arc 31"/>
            <p:cNvSpPr>
              <a:spLocks/>
            </p:cNvSpPr>
            <p:nvPr/>
          </p:nvSpPr>
          <p:spPr bwMode="auto">
            <a:xfrm rot="-5577598">
              <a:off x="185" y="1593"/>
              <a:ext cx="557" cy="336"/>
            </a:xfrm>
            <a:custGeom>
              <a:avLst/>
              <a:gdLst>
                <a:gd name="T0" fmla="*/ 0 w 34900"/>
                <a:gd name="T1" fmla="*/ 39 h 39934"/>
                <a:gd name="T2" fmla="*/ 395 w 34900"/>
                <a:gd name="T3" fmla="*/ 336 h 39934"/>
                <a:gd name="T4" fmla="*/ 212 w 34900"/>
                <a:gd name="T5" fmla="*/ 182 h 399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900" h="39934" fill="none" extrusionOk="0">
                  <a:moveTo>
                    <a:pt x="0" y="4580"/>
                  </a:moveTo>
                  <a:cubicBezTo>
                    <a:pt x="3798" y="1612"/>
                    <a:pt x="8479" y="-1"/>
                    <a:pt x="13300" y="0"/>
                  </a:cubicBezTo>
                  <a:cubicBezTo>
                    <a:pt x="25229" y="0"/>
                    <a:pt x="34900" y="9670"/>
                    <a:pt x="34900" y="21600"/>
                  </a:cubicBezTo>
                  <a:cubicBezTo>
                    <a:pt x="34900" y="29059"/>
                    <a:pt x="31051" y="35990"/>
                    <a:pt x="24720" y="39934"/>
                  </a:cubicBezTo>
                </a:path>
                <a:path w="34900" h="39934" stroke="0" extrusionOk="0">
                  <a:moveTo>
                    <a:pt x="0" y="4580"/>
                  </a:moveTo>
                  <a:cubicBezTo>
                    <a:pt x="3798" y="1612"/>
                    <a:pt x="8479" y="-1"/>
                    <a:pt x="13300" y="0"/>
                  </a:cubicBezTo>
                  <a:cubicBezTo>
                    <a:pt x="25229" y="0"/>
                    <a:pt x="34900" y="9670"/>
                    <a:pt x="34900" y="21600"/>
                  </a:cubicBezTo>
                  <a:cubicBezTo>
                    <a:pt x="34900" y="29059"/>
                    <a:pt x="31051" y="35990"/>
                    <a:pt x="24720" y="39934"/>
                  </a:cubicBezTo>
                  <a:lnTo>
                    <a:pt x="13300" y="21600"/>
                  </a:lnTo>
                  <a:lnTo>
                    <a:pt x="0" y="458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Pergunta da Aula Passada</a:t>
            </a:r>
            <a:endParaRPr lang="pt-BR" sz="4800" b="1" smtClean="0">
              <a:solidFill>
                <a:schemeClr val="accent2"/>
              </a:solidFill>
            </a:endParaRPr>
          </a:p>
        </p:txBody>
      </p:sp>
      <p:pic>
        <p:nvPicPr>
          <p:cNvPr id="43011" name="Picture 14" descr="Wrist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7100" y="2943225"/>
            <a:ext cx="4679950" cy="3509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2" name="Text Box 16"/>
          <p:cNvSpPr txBox="1">
            <a:spLocks noChangeArrowheads="1"/>
          </p:cNvSpPr>
          <p:nvPr/>
        </p:nvSpPr>
        <p:spPr bwMode="auto">
          <a:xfrm>
            <a:off x="3368675" y="2644775"/>
            <a:ext cx="2139950" cy="43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7700">
                <a:solidFill>
                  <a:srgbClr val="66FF33"/>
                </a:solidFill>
              </a:rPr>
              <a:t>?</a:t>
            </a:r>
          </a:p>
        </p:txBody>
      </p:sp>
      <p:sp>
        <p:nvSpPr>
          <p:cNvPr id="43013" name="Text Box 17"/>
          <p:cNvSpPr txBox="1">
            <a:spLocks noChangeArrowheads="1"/>
          </p:cNvSpPr>
          <p:nvPr/>
        </p:nvSpPr>
        <p:spPr bwMode="auto">
          <a:xfrm>
            <a:off x="447675" y="1763713"/>
            <a:ext cx="6183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/>
              <a:t>Quantos GDLs possui uma mão?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pPr eaLnBrk="1" hangingPunct="1"/>
            <a:r>
              <a:rPr lang="pt-BR" smtClean="0"/>
              <a:t>No Plano: 3 GDL</a:t>
            </a:r>
          </a:p>
          <a:p>
            <a:pPr eaLnBrk="1" hangingPunct="1">
              <a:buFontTx/>
              <a:buNone/>
            </a:pPr>
            <a:endParaRPr lang="pt-BR" smtClean="0"/>
          </a:p>
          <a:p>
            <a:pPr eaLnBrk="1" hangingPunct="1"/>
            <a:endParaRPr lang="pt-BR" smtClean="0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482850" y="5646738"/>
            <a:ext cx="381793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 flipV="1">
            <a:off x="2625725" y="2636838"/>
            <a:ext cx="1588" cy="315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V="1">
            <a:off x="2625725" y="4510088"/>
            <a:ext cx="1514475" cy="1136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5" name="Arc 8"/>
          <p:cNvSpPr>
            <a:spLocks/>
          </p:cNvSpPr>
          <p:nvPr/>
        </p:nvSpPr>
        <p:spPr bwMode="auto">
          <a:xfrm>
            <a:off x="4140200" y="4041775"/>
            <a:ext cx="719138" cy="473075"/>
          </a:xfrm>
          <a:custGeom>
            <a:avLst/>
            <a:gdLst>
              <a:gd name="T0" fmla="*/ 492044 w 21600"/>
              <a:gd name="T1" fmla="*/ 0 h 15752"/>
              <a:gd name="T2" fmla="*/ 719138 w 21600"/>
              <a:gd name="T3" fmla="*/ 473075 h 15752"/>
              <a:gd name="T4" fmla="*/ 0 w 21600"/>
              <a:gd name="T5" fmla="*/ 473075 h 157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5752" fill="none" extrusionOk="0">
                <a:moveTo>
                  <a:pt x="14779" y="-1"/>
                </a:moveTo>
                <a:cubicBezTo>
                  <a:pt x="19131" y="4082"/>
                  <a:pt x="21600" y="9784"/>
                  <a:pt x="21600" y="15752"/>
                </a:cubicBezTo>
              </a:path>
              <a:path w="21600" h="15752" stroke="0" extrusionOk="0">
                <a:moveTo>
                  <a:pt x="14779" y="-1"/>
                </a:moveTo>
                <a:cubicBezTo>
                  <a:pt x="19131" y="4082"/>
                  <a:pt x="21600" y="9784"/>
                  <a:pt x="21600" y="15752"/>
                </a:cubicBezTo>
                <a:lnTo>
                  <a:pt x="0" y="15752"/>
                </a:lnTo>
                <a:lnTo>
                  <a:pt x="14779" y="-1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flipV="1">
            <a:off x="2627313" y="4508500"/>
            <a:ext cx="1512887" cy="1588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4140200" y="4492625"/>
            <a:ext cx="0" cy="1152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8" name="Oval 11"/>
          <p:cNvSpPr>
            <a:spLocks noChangeArrowheads="1"/>
          </p:cNvSpPr>
          <p:nvPr/>
        </p:nvSpPr>
        <p:spPr bwMode="auto">
          <a:xfrm>
            <a:off x="4067175" y="44211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3994150" y="55737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2122488" y="42767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FF3300"/>
                </a:solidFill>
              </a:rPr>
              <a:t>y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4932363" y="3989388"/>
            <a:ext cx="36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 flipV="1">
            <a:off x="4140200" y="3213100"/>
            <a:ext cx="1295400" cy="12795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4140200" y="4511675"/>
            <a:ext cx="13684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5651500" y="3068638"/>
            <a:ext cx="45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7185" name="Line 18"/>
          <p:cNvSpPr>
            <a:spLocks noChangeShapeType="1"/>
          </p:cNvSpPr>
          <p:nvPr/>
        </p:nvSpPr>
        <p:spPr bwMode="auto">
          <a:xfrm>
            <a:off x="5761038" y="3144838"/>
            <a:ext cx="28892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6" name="Text Box 19"/>
          <p:cNvSpPr txBox="1">
            <a:spLocks noChangeArrowheads="1"/>
          </p:cNvSpPr>
          <p:nvPr/>
        </p:nvSpPr>
        <p:spPr bwMode="auto">
          <a:xfrm>
            <a:off x="2195513" y="573405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Group 2"/>
          <p:cNvGraphicFramePr>
            <a:graphicFrameLocks noGrp="1"/>
          </p:cNvGraphicFramePr>
          <p:nvPr>
            <p:ph sz="half" idx="2"/>
          </p:nvPr>
        </p:nvGraphicFramePr>
        <p:xfrm>
          <a:off x="539750" y="1412875"/>
          <a:ext cx="8064500" cy="5111751"/>
        </p:xfrm>
        <a:graphic>
          <a:graphicData uri="http://schemas.openxmlformats.org/drawingml/2006/table">
            <a:tbl>
              <a:tblPr/>
              <a:tblGrid>
                <a:gridCol w="1766888"/>
                <a:gridCol w="1257300"/>
                <a:gridCol w="2592387"/>
                <a:gridCol w="1008063"/>
                <a:gridCol w="1439862"/>
              </a:tblGrid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Símbolo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Esquema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GDL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76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Helicoidal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Rotação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Prismática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Cilíndrica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 </a:t>
                      </a: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072" name="Group 40"/>
          <p:cNvGrpSpPr>
            <a:grpSpLocks/>
          </p:cNvGrpSpPr>
          <p:nvPr/>
        </p:nvGrpSpPr>
        <p:grpSpPr bwMode="auto">
          <a:xfrm>
            <a:off x="4140200" y="1976438"/>
            <a:ext cx="1697038" cy="731837"/>
            <a:chOff x="4528" y="2718"/>
            <a:chExt cx="2672" cy="1152"/>
          </a:xfrm>
        </p:grpSpPr>
        <p:sp>
          <p:nvSpPr>
            <p:cNvPr id="44105" name="Oval 41"/>
            <p:cNvSpPr>
              <a:spLocks noChangeArrowheads="1"/>
            </p:cNvSpPr>
            <p:nvPr/>
          </p:nvSpPr>
          <p:spPr bwMode="auto">
            <a:xfrm>
              <a:off x="5328" y="315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106" name="Oval 42"/>
            <p:cNvSpPr>
              <a:spLocks noChangeArrowheads="1"/>
            </p:cNvSpPr>
            <p:nvPr/>
          </p:nvSpPr>
          <p:spPr bwMode="auto">
            <a:xfrm>
              <a:off x="5060" y="325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33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107" name="Oval 43"/>
            <p:cNvSpPr>
              <a:spLocks noChangeArrowheads="1"/>
            </p:cNvSpPr>
            <p:nvPr/>
          </p:nvSpPr>
          <p:spPr bwMode="auto">
            <a:xfrm>
              <a:off x="4896" y="358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108" name="Oval 44"/>
            <p:cNvSpPr>
              <a:spLocks noChangeArrowheads="1"/>
            </p:cNvSpPr>
            <p:nvPr/>
          </p:nvSpPr>
          <p:spPr bwMode="auto">
            <a:xfrm flipH="1">
              <a:off x="5760" y="342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">
                <a:rot lat="20999997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109" name="Line 45"/>
            <p:cNvSpPr>
              <a:spLocks noChangeShapeType="1"/>
            </p:cNvSpPr>
            <p:nvPr/>
          </p:nvSpPr>
          <p:spPr bwMode="auto">
            <a:xfrm>
              <a:off x="5472" y="329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110" name="Line 46"/>
            <p:cNvSpPr>
              <a:spLocks noChangeShapeType="1"/>
            </p:cNvSpPr>
            <p:nvPr/>
          </p:nvSpPr>
          <p:spPr bwMode="auto">
            <a:xfrm>
              <a:off x="5472" y="3294"/>
              <a:ext cx="1008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111" name="Arc 47"/>
            <p:cNvSpPr>
              <a:spLocks/>
            </p:cNvSpPr>
            <p:nvPr/>
          </p:nvSpPr>
          <p:spPr bwMode="auto">
            <a:xfrm>
              <a:off x="5472" y="3288"/>
              <a:ext cx="1153" cy="498"/>
            </a:xfrm>
            <a:custGeom>
              <a:avLst/>
              <a:gdLst>
                <a:gd name="T0" fmla="*/ 1153 w 21600"/>
                <a:gd name="T1" fmla="*/ 0 h 12435"/>
                <a:gd name="T2" fmla="*/ 948 w 21600"/>
                <a:gd name="T3" fmla="*/ 498 h 12435"/>
                <a:gd name="T4" fmla="*/ 0 w 21600"/>
                <a:gd name="T5" fmla="*/ 6 h 124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2435" fill="none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</a:path>
                <a:path w="21600" h="12435" stroke="0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  <a:lnTo>
                    <a:pt x="0" y="150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112" name="Text Box 48"/>
            <p:cNvSpPr txBox="1">
              <a:spLocks noChangeArrowheads="1"/>
            </p:cNvSpPr>
            <p:nvPr/>
          </p:nvSpPr>
          <p:spPr bwMode="auto">
            <a:xfrm>
              <a:off x="6624" y="3294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endParaRPr lang="pt-BR"/>
            </a:p>
          </p:txBody>
        </p:sp>
        <p:sp>
          <p:nvSpPr>
            <p:cNvPr id="44113" name="Line 49"/>
            <p:cNvSpPr>
              <a:spLocks noChangeShapeType="1"/>
            </p:cNvSpPr>
            <p:nvPr/>
          </p:nvSpPr>
          <p:spPr bwMode="auto">
            <a:xfrm flipV="1">
              <a:off x="4752" y="2862"/>
              <a:ext cx="604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114" name="Text Box 50"/>
            <p:cNvSpPr txBox="1">
              <a:spLocks noChangeArrowheads="1"/>
            </p:cNvSpPr>
            <p:nvPr/>
          </p:nvSpPr>
          <p:spPr bwMode="auto">
            <a:xfrm>
              <a:off x="4608" y="2718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1200"/>
                <a:t>s</a:t>
              </a:r>
              <a:endParaRPr lang="pt-BR"/>
            </a:p>
          </p:txBody>
        </p:sp>
        <p:sp>
          <p:nvSpPr>
            <p:cNvPr id="44115" name="Oval 51"/>
            <p:cNvSpPr>
              <a:spLocks noChangeArrowheads="1"/>
            </p:cNvSpPr>
            <p:nvPr/>
          </p:nvSpPr>
          <p:spPr bwMode="auto">
            <a:xfrm>
              <a:off x="4528" y="358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44073" name="Group 52"/>
          <p:cNvGrpSpPr>
            <a:grpSpLocks/>
          </p:cNvGrpSpPr>
          <p:nvPr/>
        </p:nvGrpSpPr>
        <p:grpSpPr bwMode="auto">
          <a:xfrm>
            <a:off x="4140200" y="3324225"/>
            <a:ext cx="1689100" cy="392113"/>
            <a:chOff x="4684" y="4838"/>
            <a:chExt cx="2660" cy="616"/>
          </a:xfrm>
        </p:grpSpPr>
        <p:sp>
          <p:nvSpPr>
            <p:cNvPr id="44097" name="Oval 53"/>
            <p:cNvSpPr>
              <a:spLocks noChangeArrowheads="1"/>
            </p:cNvSpPr>
            <p:nvPr/>
          </p:nvSpPr>
          <p:spPr bwMode="auto">
            <a:xfrm>
              <a:off x="5204" y="483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33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98" name="Oval 54"/>
            <p:cNvSpPr>
              <a:spLocks noChangeArrowheads="1"/>
            </p:cNvSpPr>
            <p:nvPr/>
          </p:nvSpPr>
          <p:spPr bwMode="auto">
            <a:xfrm>
              <a:off x="5040" y="516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99" name="Oval 55"/>
            <p:cNvSpPr>
              <a:spLocks noChangeArrowheads="1"/>
            </p:cNvSpPr>
            <p:nvPr/>
          </p:nvSpPr>
          <p:spPr bwMode="auto">
            <a:xfrm flipH="1">
              <a:off x="5904" y="500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">
                <a:rot lat="20999997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100" name="Line 56"/>
            <p:cNvSpPr>
              <a:spLocks noChangeShapeType="1"/>
            </p:cNvSpPr>
            <p:nvPr/>
          </p:nvSpPr>
          <p:spPr bwMode="auto">
            <a:xfrm>
              <a:off x="5616" y="4878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101" name="Line 57"/>
            <p:cNvSpPr>
              <a:spLocks noChangeShapeType="1"/>
            </p:cNvSpPr>
            <p:nvPr/>
          </p:nvSpPr>
          <p:spPr bwMode="auto">
            <a:xfrm>
              <a:off x="5616" y="4878"/>
              <a:ext cx="1008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102" name="Arc 58"/>
            <p:cNvSpPr>
              <a:spLocks/>
            </p:cNvSpPr>
            <p:nvPr/>
          </p:nvSpPr>
          <p:spPr bwMode="auto">
            <a:xfrm>
              <a:off x="5616" y="4872"/>
              <a:ext cx="1153" cy="498"/>
            </a:xfrm>
            <a:custGeom>
              <a:avLst/>
              <a:gdLst>
                <a:gd name="T0" fmla="*/ 1153 w 21600"/>
                <a:gd name="T1" fmla="*/ 0 h 12435"/>
                <a:gd name="T2" fmla="*/ 948 w 21600"/>
                <a:gd name="T3" fmla="*/ 498 h 12435"/>
                <a:gd name="T4" fmla="*/ 0 w 21600"/>
                <a:gd name="T5" fmla="*/ 6 h 124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2435" fill="none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</a:path>
                <a:path w="21600" h="12435" stroke="0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  <a:lnTo>
                    <a:pt x="0" y="150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103" name="Text Box 59"/>
            <p:cNvSpPr txBox="1">
              <a:spLocks noChangeArrowheads="1"/>
            </p:cNvSpPr>
            <p:nvPr/>
          </p:nvSpPr>
          <p:spPr bwMode="auto">
            <a:xfrm>
              <a:off x="6768" y="4878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endParaRPr lang="pt-BR"/>
            </a:p>
          </p:txBody>
        </p:sp>
        <p:sp>
          <p:nvSpPr>
            <p:cNvPr id="44104" name="Oval 60"/>
            <p:cNvSpPr>
              <a:spLocks noChangeArrowheads="1"/>
            </p:cNvSpPr>
            <p:nvPr/>
          </p:nvSpPr>
          <p:spPr bwMode="auto">
            <a:xfrm>
              <a:off x="4684" y="516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44074" name="Group 61"/>
          <p:cNvGrpSpPr>
            <a:grpSpLocks/>
          </p:cNvGrpSpPr>
          <p:nvPr/>
        </p:nvGrpSpPr>
        <p:grpSpPr bwMode="auto">
          <a:xfrm>
            <a:off x="4427538" y="4164013"/>
            <a:ext cx="871537" cy="704850"/>
            <a:chOff x="4692" y="5886"/>
            <a:chExt cx="1372" cy="1108"/>
          </a:xfrm>
        </p:grpSpPr>
        <p:sp>
          <p:nvSpPr>
            <p:cNvPr id="44090" name="Rectangle 62"/>
            <p:cNvSpPr>
              <a:spLocks noChangeArrowheads="1"/>
            </p:cNvSpPr>
            <p:nvPr/>
          </p:nvSpPr>
          <p:spPr bwMode="auto">
            <a:xfrm>
              <a:off x="5396" y="6454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91" name="Rectangle 63"/>
            <p:cNvSpPr>
              <a:spLocks noChangeArrowheads="1"/>
            </p:cNvSpPr>
            <p:nvPr/>
          </p:nvSpPr>
          <p:spPr bwMode="auto">
            <a:xfrm>
              <a:off x="5204" y="654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92" name="Rectangle 64"/>
            <p:cNvSpPr>
              <a:spLocks noChangeArrowheads="1"/>
            </p:cNvSpPr>
            <p:nvPr/>
          </p:nvSpPr>
          <p:spPr bwMode="auto">
            <a:xfrm>
              <a:off x="5040" y="6850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93" name="Rectangle 65"/>
            <p:cNvSpPr>
              <a:spLocks noChangeArrowheads="1"/>
            </p:cNvSpPr>
            <p:nvPr/>
          </p:nvSpPr>
          <p:spPr bwMode="auto">
            <a:xfrm>
              <a:off x="4692" y="6850"/>
              <a:ext cx="144" cy="144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94" name="Oval 66"/>
            <p:cNvSpPr>
              <a:spLocks noChangeArrowheads="1"/>
            </p:cNvSpPr>
            <p:nvPr/>
          </p:nvSpPr>
          <p:spPr bwMode="auto">
            <a:xfrm flipH="1">
              <a:off x="5920" y="670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">
                <a:rot lat="20999997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95" name="Line 67"/>
            <p:cNvSpPr>
              <a:spLocks noChangeShapeType="1"/>
            </p:cNvSpPr>
            <p:nvPr/>
          </p:nvSpPr>
          <p:spPr bwMode="auto">
            <a:xfrm flipV="1">
              <a:off x="4896" y="6030"/>
              <a:ext cx="604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96" name="Text Box 68"/>
            <p:cNvSpPr txBox="1">
              <a:spLocks noChangeArrowheads="1"/>
            </p:cNvSpPr>
            <p:nvPr/>
          </p:nvSpPr>
          <p:spPr bwMode="auto">
            <a:xfrm>
              <a:off x="4752" y="588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1200"/>
                <a:t>s</a:t>
              </a:r>
              <a:endParaRPr lang="pt-BR"/>
            </a:p>
          </p:txBody>
        </p:sp>
      </p:grpSp>
      <p:grpSp>
        <p:nvGrpSpPr>
          <p:cNvPr id="44075" name="Group 69"/>
          <p:cNvGrpSpPr>
            <a:grpSpLocks/>
          </p:cNvGrpSpPr>
          <p:nvPr/>
        </p:nvGrpSpPr>
        <p:grpSpPr bwMode="auto">
          <a:xfrm>
            <a:off x="4140200" y="5662613"/>
            <a:ext cx="1662113" cy="574675"/>
            <a:chOff x="4728" y="8006"/>
            <a:chExt cx="2616" cy="904"/>
          </a:xfrm>
        </p:grpSpPr>
        <p:sp>
          <p:nvSpPr>
            <p:cNvPr id="44080" name="Oval 70"/>
            <p:cNvSpPr>
              <a:spLocks noChangeArrowheads="1"/>
            </p:cNvSpPr>
            <p:nvPr/>
          </p:nvSpPr>
          <p:spPr bwMode="auto">
            <a:xfrm>
              <a:off x="4728" y="817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81" name="Oval 71"/>
            <p:cNvSpPr>
              <a:spLocks noChangeArrowheads="1"/>
            </p:cNvSpPr>
            <p:nvPr/>
          </p:nvSpPr>
          <p:spPr bwMode="auto">
            <a:xfrm>
              <a:off x="5472" y="819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82" name="Oval 72"/>
            <p:cNvSpPr>
              <a:spLocks noChangeArrowheads="1"/>
            </p:cNvSpPr>
            <p:nvPr/>
          </p:nvSpPr>
          <p:spPr bwMode="auto">
            <a:xfrm>
              <a:off x="5204" y="829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33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83" name="Oval 73"/>
            <p:cNvSpPr>
              <a:spLocks noChangeArrowheads="1"/>
            </p:cNvSpPr>
            <p:nvPr/>
          </p:nvSpPr>
          <p:spPr bwMode="auto">
            <a:xfrm>
              <a:off x="5040" y="862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84" name="Oval 74"/>
            <p:cNvSpPr>
              <a:spLocks noChangeArrowheads="1"/>
            </p:cNvSpPr>
            <p:nvPr/>
          </p:nvSpPr>
          <p:spPr bwMode="auto">
            <a:xfrm flipH="1">
              <a:off x="6044" y="814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">
                <a:rot lat="20999997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4085" name="Arc 75"/>
            <p:cNvSpPr>
              <a:spLocks/>
            </p:cNvSpPr>
            <p:nvPr/>
          </p:nvSpPr>
          <p:spPr bwMode="auto">
            <a:xfrm>
              <a:off x="5636" y="8006"/>
              <a:ext cx="1153" cy="498"/>
            </a:xfrm>
            <a:custGeom>
              <a:avLst/>
              <a:gdLst>
                <a:gd name="T0" fmla="*/ 1153 w 21600"/>
                <a:gd name="T1" fmla="*/ 0 h 12435"/>
                <a:gd name="T2" fmla="*/ 948 w 21600"/>
                <a:gd name="T3" fmla="*/ 498 h 12435"/>
                <a:gd name="T4" fmla="*/ 0 w 21600"/>
                <a:gd name="T5" fmla="*/ 6 h 124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2435" fill="none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</a:path>
                <a:path w="21600" h="12435" stroke="0" extrusionOk="0">
                  <a:moveTo>
                    <a:pt x="21599" y="-1"/>
                  </a:moveTo>
                  <a:cubicBezTo>
                    <a:pt x="21599" y="49"/>
                    <a:pt x="21600" y="99"/>
                    <a:pt x="21600" y="150"/>
                  </a:cubicBezTo>
                  <a:cubicBezTo>
                    <a:pt x="21600" y="4539"/>
                    <a:pt x="20262" y="8824"/>
                    <a:pt x="17766" y="12435"/>
                  </a:cubicBezTo>
                  <a:lnTo>
                    <a:pt x="0" y="150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6" name="Text Box 76"/>
            <p:cNvSpPr txBox="1">
              <a:spLocks noChangeArrowheads="1"/>
            </p:cNvSpPr>
            <p:nvPr/>
          </p:nvSpPr>
          <p:spPr bwMode="auto">
            <a:xfrm>
              <a:off x="6768" y="8046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endParaRPr lang="pt-BR"/>
            </a:p>
          </p:txBody>
        </p:sp>
        <p:sp>
          <p:nvSpPr>
            <p:cNvPr id="44087" name="Line 77"/>
            <p:cNvSpPr>
              <a:spLocks noChangeShapeType="1"/>
            </p:cNvSpPr>
            <p:nvPr/>
          </p:nvSpPr>
          <p:spPr bwMode="auto">
            <a:xfrm flipV="1">
              <a:off x="5288" y="8334"/>
              <a:ext cx="60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8" name="Line 78"/>
            <p:cNvSpPr>
              <a:spLocks noChangeShapeType="1"/>
            </p:cNvSpPr>
            <p:nvPr/>
          </p:nvSpPr>
          <p:spPr bwMode="auto">
            <a:xfrm>
              <a:off x="5756" y="801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9" name="Line 79"/>
            <p:cNvSpPr>
              <a:spLocks noChangeShapeType="1"/>
            </p:cNvSpPr>
            <p:nvPr/>
          </p:nvSpPr>
          <p:spPr bwMode="auto">
            <a:xfrm>
              <a:off x="5760" y="8006"/>
              <a:ext cx="1008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4076" name="Rectangle 8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Juntas versus DOF</a:t>
            </a:r>
          </a:p>
        </p:txBody>
      </p:sp>
      <p:sp>
        <p:nvSpPr>
          <p:cNvPr id="44077" name="Text Box 81"/>
          <p:cNvSpPr txBox="1">
            <a:spLocks noChangeArrowheads="1"/>
          </p:cNvSpPr>
          <p:nvPr/>
        </p:nvSpPr>
        <p:spPr bwMode="auto">
          <a:xfrm>
            <a:off x="4716463" y="6092825"/>
            <a:ext cx="285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</a:p>
        </p:txBody>
      </p:sp>
      <p:sp>
        <p:nvSpPr>
          <p:cNvPr id="44078" name="Text Box 82"/>
          <p:cNvSpPr txBox="1">
            <a:spLocks noChangeArrowheads="1"/>
          </p:cNvSpPr>
          <p:nvPr/>
        </p:nvSpPr>
        <p:spPr bwMode="auto">
          <a:xfrm>
            <a:off x="4356100" y="4076700"/>
            <a:ext cx="285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</a:p>
        </p:txBody>
      </p:sp>
      <p:sp>
        <p:nvSpPr>
          <p:cNvPr id="44079" name="Text Box 83"/>
          <p:cNvSpPr txBox="1">
            <a:spLocks noChangeArrowheads="1"/>
          </p:cNvSpPr>
          <p:nvPr/>
        </p:nvSpPr>
        <p:spPr bwMode="auto">
          <a:xfrm>
            <a:off x="4273550" y="2046288"/>
            <a:ext cx="1016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Group 2"/>
          <p:cNvGraphicFramePr>
            <a:graphicFrameLocks noGrp="1"/>
          </p:cNvGraphicFramePr>
          <p:nvPr>
            <p:ph sz="half" idx="2"/>
          </p:nvPr>
        </p:nvGraphicFramePr>
        <p:xfrm>
          <a:off x="539750" y="1339850"/>
          <a:ext cx="8064500" cy="5184776"/>
        </p:xfrm>
        <a:graphic>
          <a:graphicData uri="http://schemas.openxmlformats.org/drawingml/2006/table">
            <a:tbl>
              <a:tblPr/>
              <a:tblGrid>
                <a:gridCol w="1766888"/>
                <a:gridCol w="1257300"/>
                <a:gridCol w="2592387"/>
                <a:gridCol w="1008063"/>
                <a:gridCol w="1439862"/>
              </a:tblGrid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Símbolo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Esquema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GDL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44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Universal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1</a:t>
                      </a: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 q</a:t>
                      </a: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</a:t>
                      </a: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</a:t>
                      </a:r>
                      <a:r>
                        <a:rPr kumimoji="0" lang="pt-BR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Esférica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q y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0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Juntas versus DOF</a:t>
            </a:r>
          </a:p>
        </p:txBody>
      </p:sp>
      <p:grpSp>
        <p:nvGrpSpPr>
          <p:cNvPr id="45091" name="Group 35"/>
          <p:cNvGrpSpPr>
            <a:grpSpLocks/>
          </p:cNvGrpSpPr>
          <p:nvPr/>
        </p:nvGrpSpPr>
        <p:grpSpPr bwMode="auto">
          <a:xfrm>
            <a:off x="3924300" y="5589588"/>
            <a:ext cx="1933575" cy="517525"/>
            <a:chOff x="5020" y="13308"/>
            <a:chExt cx="3044" cy="814"/>
          </a:xfrm>
        </p:grpSpPr>
        <p:sp>
          <p:nvSpPr>
            <p:cNvPr id="45119" name="Oval 36"/>
            <p:cNvSpPr>
              <a:spLocks noChangeArrowheads="1"/>
            </p:cNvSpPr>
            <p:nvPr/>
          </p:nvSpPr>
          <p:spPr bwMode="auto">
            <a:xfrm>
              <a:off x="5824" y="13704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b"/>
            </a:scene3d>
            <a:sp3d extrusionH="6080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20" name="Oval 37"/>
            <p:cNvSpPr>
              <a:spLocks noChangeArrowheads="1"/>
            </p:cNvSpPr>
            <p:nvPr/>
          </p:nvSpPr>
          <p:spPr bwMode="auto">
            <a:xfrm>
              <a:off x="5312" y="13308"/>
              <a:ext cx="346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21" name="Oval 38"/>
            <p:cNvSpPr>
              <a:spLocks noChangeArrowheads="1"/>
            </p:cNvSpPr>
            <p:nvPr/>
          </p:nvSpPr>
          <p:spPr bwMode="auto">
            <a:xfrm>
              <a:off x="5328" y="13356"/>
              <a:ext cx="1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22" name="Oval 39"/>
            <p:cNvSpPr>
              <a:spLocks noChangeArrowheads="1"/>
            </p:cNvSpPr>
            <p:nvPr/>
          </p:nvSpPr>
          <p:spPr bwMode="auto">
            <a:xfrm>
              <a:off x="5020" y="13744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23" name="Line 40"/>
            <p:cNvSpPr>
              <a:spLocks noChangeShapeType="1"/>
            </p:cNvSpPr>
            <p:nvPr/>
          </p:nvSpPr>
          <p:spPr bwMode="auto">
            <a:xfrm flipH="1">
              <a:off x="6500" y="13868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24" name="Oval 41"/>
            <p:cNvSpPr>
              <a:spLocks noChangeArrowheads="1"/>
            </p:cNvSpPr>
            <p:nvPr/>
          </p:nvSpPr>
          <p:spPr bwMode="auto">
            <a:xfrm>
              <a:off x="6912" y="1368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25" name="Arc 42"/>
            <p:cNvSpPr>
              <a:spLocks/>
            </p:cNvSpPr>
            <p:nvPr/>
          </p:nvSpPr>
          <p:spPr bwMode="auto">
            <a:xfrm>
              <a:off x="6823" y="13537"/>
              <a:ext cx="524" cy="585"/>
            </a:xfrm>
            <a:custGeom>
              <a:avLst/>
              <a:gdLst>
                <a:gd name="T0" fmla="*/ 0 w 38893"/>
                <a:gd name="T1" fmla="*/ 117 h 43200"/>
                <a:gd name="T2" fmla="*/ 145 w 38893"/>
                <a:gd name="T3" fmla="*/ 571 h 43200"/>
                <a:gd name="T4" fmla="*/ 233 w 38893"/>
                <a:gd name="T5" fmla="*/ 29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893" h="43200" fill="none" extrusionOk="0">
                  <a:moveTo>
                    <a:pt x="0" y="8657"/>
                  </a:moveTo>
                  <a:cubicBezTo>
                    <a:pt x="4078" y="3208"/>
                    <a:pt x="10486" y="-1"/>
                    <a:pt x="17293" y="0"/>
                  </a:cubicBezTo>
                  <a:cubicBezTo>
                    <a:pt x="29222" y="0"/>
                    <a:pt x="38893" y="9670"/>
                    <a:pt x="38893" y="21600"/>
                  </a:cubicBezTo>
                  <a:cubicBezTo>
                    <a:pt x="38893" y="33529"/>
                    <a:pt x="29222" y="43200"/>
                    <a:pt x="17293" y="43200"/>
                  </a:cubicBezTo>
                  <a:cubicBezTo>
                    <a:pt x="15087" y="43200"/>
                    <a:pt x="12895" y="42862"/>
                    <a:pt x="10792" y="42198"/>
                  </a:cubicBezTo>
                </a:path>
                <a:path w="38893" h="43200" stroke="0" extrusionOk="0">
                  <a:moveTo>
                    <a:pt x="0" y="8657"/>
                  </a:moveTo>
                  <a:cubicBezTo>
                    <a:pt x="4078" y="3208"/>
                    <a:pt x="10486" y="-1"/>
                    <a:pt x="17293" y="0"/>
                  </a:cubicBezTo>
                  <a:cubicBezTo>
                    <a:pt x="29222" y="0"/>
                    <a:pt x="38893" y="9670"/>
                    <a:pt x="38893" y="21600"/>
                  </a:cubicBezTo>
                  <a:cubicBezTo>
                    <a:pt x="38893" y="33529"/>
                    <a:pt x="29222" y="43200"/>
                    <a:pt x="17293" y="43200"/>
                  </a:cubicBezTo>
                  <a:cubicBezTo>
                    <a:pt x="15087" y="43200"/>
                    <a:pt x="12895" y="42862"/>
                    <a:pt x="10792" y="42198"/>
                  </a:cubicBezTo>
                  <a:lnTo>
                    <a:pt x="17293" y="21600"/>
                  </a:lnTo>
                  <a:lnTo>
                    <a:pt x="0" y="865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26" name="Line 43"/>
            <p:cNvSpPr>
              <a:spLocks noChangeShapeType="1"/>
            </p:cNvSpPr>
            <p:nvPr/>
          </p:nvSpPr>
          <p:spPr bwMode="auto">
            <a:xfrm>
              <a:off x="7344" y="1382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5092" name="Group 44"/>
          <p:cNvGrpSpPr>
            <a:grpSpLocks/>
          </p:cNvGrpSpPr>
          <p:nvPr/>
        </p:nvGrpSpPr>
        <p:grpSpPr bwMode="auto">
          <a:xfrm>
            <a:off x="3851275" y="3933825"/>
            <a:ext cx="1711325" cy="822325"/>
            <a:chOff x="4752" y="11340"/>
            <a:chExt cx="2696" cy="1296"/>
          </a:xfrm>
        </p:grpSpPr>
        <p:sp>
          <p:nvSpPr>
            <p:cNvPr id="45109" name="AutoShape 45"/>
            <p:cNvSpPr>
              <a:spLocks noChangeArrowheads="1"/>
            </p:cNvSpPr>
            <p:nvPr/>
          </p:nvSpPr>
          <p:spPr bwMode="auto">
            <a:xfrm>
              <a:off x="5472" y="12060"/>
              <a:ext cx="1728" cy="432"/>
            </a:xfrm>
            <a:prstGeom prst="parallelogram">
              <a:avLst>
                <a:gd name="adj" fmla="val 90741"/>
              </a:avLst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10" name="Oval 46"/>
            <p:cNvSpPr>
              <a:spLocks noChangeArrowheads="1"/>
            </p:cNvSpPr>
            <p:nvPr/>
          </p:nvSpPr>
          <p:spPr bwMode="auto">
            <a:xfrm>
              <a:off x="7304" y="12164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Lef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11" name="AutoShape 47"/>
            <p:cNvSpPr>
              <a:spLocks noChangeArrowheads="1"/>
            </p:cNvSpPr>
            <p:nvPr/>
          </p:nvSpPr>
          <p:spPr bwMode="auto">
            <a:xfrm rot="1006351">
              <a:off x="6094" y="12046"/>
              <a:ext cx="359" cy="249"/>
            </a:xfrm>
            <a:prstGeom prst="parallelogram">
              <a:avLst>
                <a:gd name="adj" fmla="val 40163"/>
              </a:avLst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49200" prstMaterial="legacyMetal">
              <a:bevelT w="13500" h="13500" prst="angle"/>
              <a:bevelB w="13500" h="13500" prst="angle"/>
              <a:extrusionClr>
                <a:srgbClr val="333333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12" name="Oval 48"/>
            <p:cNvSpPr>
              <a:spLocks noChangeArrowheads="1"/>
            </p:cNvSpPr>
            <p:nvPr/>
          </p:nvSpPr>
          <p:spPr bwMode="auto">
            <a:xfrm>
              <a:off x="6212" y="1169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13" name="Oval 49"/>
            <p:cNvSpPr>
              <a:spLocks noChangeArrowheads="1"/>
            </p:cNvSpPr>
            <p:nvPr/>
          </p:nvSpPr>
          <p:spPr bwMode="auto">
            <a:xfrm>
              <a:off x="6484" y="1142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14" name="Line 50"/>
            <p:cNvSpPr>
              <a:spLocks noChangeShapeType="1"/>
            </p:cNvSpPr>
            <p:nvPr/>
          </p:nvSpPr>
          <p:spPr bwMode="auto">
            <a:xfrm>
              <a:off x="5616" y="1263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15" name="Line 51"/>
            <p:cNvSpPr>
              <a:spLocks noChangeShapeType="1"/>
            </p:cNvSpPr>
            <p:nvPr/>
          </p:nvSpPr>
          <p:spPr bwMode="auto">
            <a:xfrm flipH="1">
              <a:off x="5184" y="11916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16" name="Text Box 52"/>
            <p:cNvSpPr txBox="1">
              <a:spLocks noChangeArrowheads="1"/>
            </p:cNvSpPr>
            <p:nvPr/>
          </p:nvSpPr>
          <p:spPr bwMode="auto">
            <a:xfrm>
              <a:off x="4752" y="11772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1200"/>
                <a:t>s</a:t>
              </a:r>
              <a:r>
                <a:rPr lang="pt-BR" sz="1200" baseline="-25000"/>
                <a:t>1</a:t>
              </a:r>
              <a:endParaRPr lang="pt-BR"/>
            </a:p>
          </p:txBody>
        </p:sp>
        <p:sp>
          <p:nvSpPr>
            <p:cNvPr id="45117" name="Arc 53"/>
            <p:cNvSpPr>
              <a:spLocks/>
            </p:cNvSpPr>
            <p:nvPr/>
          </p:nvSpPr>
          <p:spPr bwMode="auto">
            <a:xfrm flipV="1">
              <a:off x="6000" y="11772"/>
              <a:ext cx="576" cy="198"/>
            </a:xfrm>
            <a:custGeom>
              <a:avLst/>
              <a:gdLst>
                <a:gd name="T0" fmla="*/ 5 w 43200"/>
                <a:gd name="T1" fmla="*/ 198 h 25641"/>
                <a:gd name="T2" fmla="*/ 576 w 43200"/>
                <a:gd name="T3" fmla="*/ 167 h 25641"/>
                <a:gd name="T4" fmla="*/ 288 w 43200"/>
                <a:gd name="T5" fmla="*/ 167 h 256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5641" fill="none" extrusionOk="0">
                  <a:moveTo>
                    <a:pt x="381" y="25640"/>
                  </a:moveTo>
                  <a:cubicBezTo>
                    <a:pt x="127" y="24308"/>
                    <a:pt x="0" y="229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5641" stroke="0" extrusionOk="0">
                  <a:moveTo>
                    <a:pt x="381" y="25640"/>
                  </a:moveTo>
                  <a:cubicBezTo>
                    <a:pt x="127" y="24308"/>
                    <a:pt x="0" y="229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81" y="256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18" name="Text Box 54"/>
            <p:cNvSpPr txBox="1">
              <a:spLocks noChangeArrowheads="1"/>
            </p:cNvSpPr>
            <p:nvPr/>
          </p:nvSpPr>
          <p:spPr bwMode="auto">
            <a:xfrm>
              <a:off x="5472" y="11340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endParaRPr lang="pt-BR"/>
            </a:p>
          </p:txBody>
        </p:sp>
      </p:grpSp>
      <p:grpSp>
        <p:nvGrpSpPr>
          <p:cNvPr id="45093" name="Group 55"/>
          <p:cNvGrpSpPr>
            <a:grpSpLocks/>
          </p:cNvGrpSpPr>
          <p:nvPr/>
        </p:nvGrpSpPr>
        <p:grpSpPr bwMode="auto">
          <a:xfrm>
            <a:off x="3924300" y="2224088"/>
            <a:ext cx="1757363" cy="1204912"/>
            <a:chOff x="4608" y="9198"/>
            <a:chExt cx="2768" cy="1896"/>
          </a:xfrm>
        </p:grpSpPr>
        <p:sp>
          <p:nvSpPr>
            <p:cNvPr id="45098" name="Oval 56"/>
            <p:cNvSpPr>
              <a:spLocks noChangeArrowheads="1"/>
            </p:cNvSpPr>
            <p:nvPr/>
          </p:nvSpPr>
          <p:spPr bwMode="auto">
            <a:xfrm>
              <a:off x="5760" y="1026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099" name="Oval 57"/>
            <p:cNvSpPr>
              <a:spLocks noChangeArrowheads="1"/>
            </p:cNvSpPr>
            <p:nvPr/>
          </p:nvSpPr>
          <p:spPr bwMode="auto">
            <a:xfrm>
              <a:off x="6020" y="960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11160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00" name="Arc 58"/>
            <p:cNvSpPr>
              <a:spLocks/>
            </p:cNvSpPr>
            <p:nvPr/>
          </p:nvSpPr>
          <p:spPr bwMode="auto">
            <a:xfrm flipH="1">
              <a:off x="5472" y="9646"/>
              <a:ext cx="629" cy="1008"/>
            </a:xfrm>
            <a:custGeom>
              <a:avLst/>
              <a:gdLst>
                <a:gd name="T0" fmla="*/ 53 w 23576"/>
                <a:gd name="T1" fmla="*/ 0 h 43200"/>
                <a:gd name="T2" fmla="*/ 0 w 23576"/>
                <a:gd name="T3" fmla="*/ 1006 h 43200"/>
                <a:gd name="T4" fmla="*/ 53 w 23576"/>
                <a:gd name="T5" fmla="*/ 50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576" h="43200" fill="none" extrusionOk="0">
                  <a:moveTo>
                    <a:pt x="1976" y="0"/>
                  </a:moveTo>
                  <a:cubicBezTo>
                    <a:pt x="13905" y="0"/>
                    <a:pt x="23576" y="9670"/>
                    <a:pt x="23576" y="21600"/>
                  </a:cubicBezTo>
                  <a:cubicBezTo>
                    <a:pt x="23576" y="33529"/>
                    <a:pt x="13905" y="43200"/>
                    <a:pt x="1976" y="43200"/>
                  </a:cubicBezTo>
                  <a:cubicBezTo>
                    <a:pt x="1316" y="43200"/>
                    <a:pt x="656" y="43169"/>
                    <a:pt x="-1" y="43109"/>
                  </a:cubicBezTo>
                </a:path>
                <a:path w="23576" h="43200" stroke="0" extrusionOk="0">
                  <a:moveTo>
                    <a:pt x="1976" y="0"/>
                  </a:moveTo>
                  <a:cubicBezTo>
                    <a:pt x="13905" y="0"/>
                    <a:pt x="23576" y="9670"/>
                    <a:pt x="23576" y="21600"/>
                  </a:cubicBezTo>
                  <a:cubicBezTo>
                    <a:pt x="23576" y="33529"/>
                    <a:pt x="13905" y="43200"/>
                    <a:pt x="1976" y="43200"/>
                  </a:cubicBezTo>
                  <a:cubicBezTo>
                    <a:pt x="1316" y="43200"/>
                    <a:pt x="656" y="43169"/>
                    <a:pt x="-1" y="43109"/>
                  </a:cubicBezTo>
                  <a:lnTo>
                    <a:pt x="1976" y="21600"/>
                  </a:lnTo>
                  <a:lnTo>
                    <a:pt x="1976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01" name="Arc 59"/>
            <p:cNvSpPr>
              <a:spLocks/>
            </p:cNvSpPr>
            <p:nvPr/>
          </p:nvSpPr>
          <p:spPr bwMode="auto">
            <a:xfrm>
              <a:off x="5840" y="9830"/>
              <a:ext cx="897" cy="561"/>
            </a:xfrm>
            <a:custGeom>
              <a:avLst/>
              <a:gdLst>
                <a:gd name="T0" fmla="*/ 504 w 33650"/>
                <a:gd name="T1" fmla="*/ 0 h 42078"/>
                <a:gd name="T2" fmla="*/ 0 w 33650"/>
                <a:gd name="T3" fmla="*/ 512 h 42078"/>
                <a:gd name="T4" fmla="*/ 321 w 33650"/>
                <a:gd name="T5" fmla="*/ 273 h 420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50" h="42078" fill="none" extrusionOk="0">
                  <a:moveTo>
                    <a:pt x="18921" y="-1"/>
                  </a:moveTo>
                  <a:cubicBezTo>
                    <a:pt x="27720" y="2952"/>
                    <a:pt x="33650" y="11196"/>
                    <a:pt x="33650" y="20478"/>
                  </a:cubicBezTo>
                  <a:cubicBezTo>
                    <a:pt x="33650" y="32407"/>
                    <a:pt x="23979" y="42078"/>
                    <a:pt x="12050" y="42078"/>
                  </a:cubicBezTo>
                  <a:cubicBezTo>
                    <a:pt x="7757" y="42078"/>
                    <a:pt x="3562" y="40799"/>
                    <a:pt x="-1" y="38404"/>
                  </a:cubicBezTo>
                </a:path>
                <a:path w="33650" h="42078" stroke="0" extrusionOk="0">
                  <a:moveTo>
                    <a:pt x="18921" y="-1"/>
                  </a:moveTo>
                  <a:cubicBezTo>
                    <a:pt x="27720" y="2952"/>
                    <a:pt x="33650" y="11196"/>
                    <a:pt x="33650" y="20478"/>
                  </a:cubicBezTo>
                  <a:cubicBezTo>
                    <a:pt x="33650" y="32407"/>
                    <a:pt x="23979" y="42078"/>
                    <a:pt x="12050" y="42078"/>
                  </a:cubicBezTo>
                  <a:cubicBezTo>
                    <a:pt x="7757" y="42078"/>
                    <a:pt x="3562" y="40799"/>
                    <a:pt x="-1" y="38404"/>
                  </a:cubicBezTo>
                  <a:lnTo>
                    <a:pt x="12050" y="20478"/>
                  </a:lnTo>
                  <a:lnTo>
                    <a:pt x="18921" y="-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02" name="Oval 60"/>
            <p:cNvSpPr>
              <a:spLocks noChangeArrowheads="1"/>
            </p:cNvSpPr>
            <p:nvPr/>
          </p:nvSpPr>
          <p:spPr bwMode="auto">
            <a:xfrm>
              <a:off x="5000" y="10098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03" name="Oval 61"/>
            <p:cNvSpPr>
              <a:spLocks noChangeArrowheads="1"/>
            </p:cNvSpPr>
            <p:nvPr/>
          </p:nvSpPr>
          <p:spPr bwMode="auto">
            <a:xfrm>
              <a:off x="7232" y="1036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TopLeft">
                <a:rot lat="0" lon="19799998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5104" name="Line 62"/>
            <p:cNvSpPr>
              <a:spLocks noChangeShapeType="1"/>
            </p:cNvSpPr>
            <p:nvPr/>
          </p:nvSpPr>
          <p:spPr bwMode="auto">
            <a:xfrm>
              <a:off x="6088" y="9318"/>
              <a:ext cx="0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05" name="Line 63"/>
            <p:cNvSpPr>
              <a:spLocks noChangeShapeType="1"/>
            </p:cNvSpPr>
            <p:nvPr/>
          </p:nvSpPr>
          <p:spPr bwMode="auto">
            <a:xfrm flipV="1">
              <a:off x="5328" y="9402"/>
              <a:ext cx="14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06" name="Arc 64"/>
            <p:cNvSpPr>
              <a:spLocks/>
            </p:cNvSpPr>
            <p:nvPr/>
          </p:nvSpPr>
          <p:spPr bwMode="auto">
            <a:xfrm>
              <a:off x="5184" y="10638"/>
              <a:ext cx="433" cy="289"/>
            </a:xfrm>
            <a:custGeom>
              <a:avLst/>
              <a:gdLst>
                <a:gd name="T0" fmla="*/ 52 w 24533"/>
                <a:gd name="T1" fmla="*/ 0 h 43200"/>
                <a:gd name="T2" fmla="*/ 0 w 24533"/>
                <a:gd name="T3" fmla="*/ 288 h 43200"/>
                <a:gd name="T4" fmla="*/ 52 w 24533"/>
                <a:gd name="T5" fmla="*/ 145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33" h="43200" fill="none" extrusionOk="0">
                  <a:moveTo>
                    <a:pt x="2933" y="0"/>
                  </a:moveTo>
                  <a:cubicBezTo>
                    <a:pt x="14862" y="0"/>
                    <a:pt x="24533" y="9670"/>
                    <a:pt x="24533" y="21600"/>
                  </a:cubicBezTo>
                  <a:cubicBezTo>
                    <a:pt x="24533" y="33529"/>
                    <a:pt x="14862" y="43200"/>
                    <a:pt x="2933" y="43200"/>
                  </a:cubicBezTo>
                  <a:cubicBezTo>
                    <a:pt x="1951" y="43200"/>
                    <a:pt x="971" y="43133"/>
                    <a:pt x="0" y="42999"/>
                  </a:cubicBezTo>
                </a:path>
                <a:path w="24533" h="43200" stroke="0" extrusionOk="0">
                  <a:moveTo>
                    <a:pt x="2933" y="0"/>
                  </a:moveTo>
                  <a:cubicBezTo>
                    <a:pt x="14862" y="0"/>
                    <a:pt x="24533" y="9670"/>
                    <a:pt x="24533" y="21600"/>
                  </a:cubicBezTo>
                  <a:cubicBezTo>
                    <a:pt x="24533" y="33529"/>
                    <a:pt x="14862" y="43200"/>
                    <a:pt x="2933" y="43200"/>
                  </a:cubicBezTo>
                  <a:cubicBezTo>
                    <a:pt x="1951" y="43200"/>
                    <a:pt x="971" y="43133"/>
                    <a:pt x="0" y="42999"/>
                  </a:cubicBezTo>
                  <a:lnTo>
                    <a:pt x="2933" y="21600"/>
                  </a:lnTo>
                  <a:lnTo>
                    <a:pt x="29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07" name="Arc 65"/>
            <p:cNvSpPr>
              <a:spLocks/>
            </p:cNvSpPr>
            <p:nvPr/>
          </p:nvSpPr>
          <p:spPr bwMode="auto">
            <a:xfrm>
              <a:off x="5904" y="9198"/>
              <a:ext cx="433" cy="289"/>
            </a:xfrm>
            <a:custGeom>
              <a:avLst/>
              <a:gdLst>
                <a:gd name="T0" fmla="*/ 52 w 24533"/>
                <a:gd name="T1" fmla="*/ 0 h 43200"/>
                <a:gd name="T2" fmla="*/ 0 w 24533"/>
                <a:gd name="T3" fmla="*/ 288 h 43200"/>
                <a:gd name="T4" fmla="*/ 52 w 24533"/>
                <a:gd name="T5" fmla="*/ 145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33" h="43200" fill="none" extrusionOk="0">
                  <a:moveTo>
                    <a:pt x="2933" y="0"/>
                  </a:moveTo>
                  <a:cubicBezTo>
                    <a:pt x="14862" y="0"/>
                    <a:pt x="24533" y="9670"/>
                    <a:pt x="24533" y="21600"/>
                  </a:cubicBezTo>
                  <a:cubicBezTo>
                    <a:pt x="24533" y="33529"/>
                    <a:pt x="14862" y="43200"/>
                    <a:pt x="2933" y="43200"/>
                  </a:cubicBezTo>
                  <a:cubicBezTo>
                    <a:pt x="1951" y="43200"/>
                    <a:pt x="971" y="43133"/>
                    <a:pt x="0" y="42999"/>
                  </a:cubicBezTo>
                </a:path>
                <a:path w="24533" h="43200" stroke="0" extrusionOk="0">
                  <a:moveTo>
                    <a:pt x="2933" y="0"/>
                  </a:moveTo>
                  <a:cubicBezTo>
                    <a:pt x="14862" y="0"/>
                    <a:pt x="24533" y="9670"/>
                    <a:pt x="24533" y="21600"/>
                  </a:cubicBezTo>
                  <a:cubicBezTo>
                    <a:pt x="24533" y="33529"/>
                    <a:pt x="14862" y="43200"/>
                    <a:pt x="2933" y="43200"/>
                  </a:cubicBezTo>
                  <a:cubicBezTo>
                    <a:pt x="1951" y="43200"/>
                    <a:pt x="971" y="43133"/>
                    <a:pt x="0" y="42999"/>
                  </a:cubicBezTo>
                  <a:lnTo>
                    <a:pt x="2933" y="21600"/>
                  </a:lnTo>
                  <a:lnTo>
                    <a:pt x="29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108" name="Text Box 66"/>
            <p:cNvSpPr txBox="1">
              <a:spLocks noChangeArrowheads="1"/>
            </p:cNvSpPr>
            <p:nvPr/>
          </p:nvSpPr>
          <p:spPr bwMode="auto">
            <a:xfrm>
              <a:off x="4608" y="10518"/>
              <a:ext cx="72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>
                  <a:latin typeface="Symbol" panose="05050102010706020507" pitchFamily="18" charset="2"/>
                </a:rPr>
                <a:t>q</a:t>
              </a:r>
              <a:r>
                <a:rPr lang="pt-BR" baseline="-25000">
                  <a:latin typeface="Symbol" panose="05050102010706020507" pitchFamily="18" charset="2"/>
                </a:rPr>
                <a:t>2</a:t>
              </a:r>
              <a:endParaRPr lang="pt-BR"/>
            </a:p>
          </p:txBody>
        </p:sp>
      </p:grpSp>
      <p:sp>
        <p:nvSpPr>
          <p:cNvPr id="45094" name="Text Box 67"/>
          <p:cNvSpPr txBox="1">
            <a:spLocks noChangeArrowheads="1"/>
          </p:cNvSpPr>
          <p:nvPr/>
        </p:nvSpPr>
        <p:spPr bwMode="auto">
          <a:xfrm>
            <a:off x="3851275" y="4149725"/>
            <a:ext cx="36353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  <a:r>
              <a:rPr lang="pt-BR" sz="1600" baseline="-25000"/>
              <a:t>1</a:t>
            </a:r>
          </a:p>
        </p:txBody>
      </p:sp>
      <p:sp>
        <p:nvSpPr>
          <p:cNvPr id="45095" name="Text Box 68"/>
          <p:cNvSpPr txBox="1">
            <a:spLocks noChangeArrowheads="1"/>
          </p:cNvSpPr>
          <p:nvPr/>
        </p:nvSpPr>
        <p:spPr bwMode="auto">
          <a:xfrm>
            <a:off x="4427538" y="4868863"/>
            <a:ext cx="363537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/>
              <a:t>s</a:t>
            </a:r>
            <a:r>
              <a:rPr lang="pt-BR" sz="1600" baseline="-25000"/>
              <a:t>2</a:t>
            </a:r>
          </a:p>
        </p:txBody>
      </p:sp>
      <p:sp>
        <p:nvSpPr>
          <p:cNvPr id="45096" name="Text Box 69"/>
          <p:cNvSpPr txBox="1">
            <a:spLocks noChangeArrowheads="1"/>
          </p:cNvSpPr>
          <p:nvPr/>
        </p:nvSpPr>
        <p:spPr bwMode="auto">
          <a:xfrm>
            <a:off x="3924300" y="3141663"/>
            <a:ext cx="3683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>
                <a:latin typeface="Symbol" panose="05050102010706020507" pitchFamily="18" charset="2"/>
              </a:rPr>
              <a:t>q</a:t>
            </a:r>
            <a:r>
              <a:rPr lang="pt-BR" sz="1600" baseline="-25000"/>
              <a:t>2</a:t>
            </a:r>
          </a:p>
        </p:txBody>
      </p:sp>
      <p:sp>
        <p:nvSpPr>
          <p:cNvPr id="45097" name="Text Box 70"/>
          <p:cNvSpPr txBox="1">
            <a:spLocks noChangeArrowheads="1"/>
          </p:cNvSpPr>
          <p:nvPr/>
        </p:nvSpPr>
        <p:spPr bwMode="auto">
          <a:xfrm>
            <a:off x="4284663" y="2205038"/>
            <a:ext cx="3683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1600">
                <a:latin typeface="Symbol" panose="05050102010706020507" pitchFamily="18" charset="2"/>
              </a:rPr>
              <a:t>q</a:t>
            </a:r>
            <a:r>
              <a:rPr lang="pt-BR" sz="16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  <a:br>
              <a:rPr lang="pt-BR" sz="4800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Pergunta da Aula Passada</a:t>
            </a:r>
          </a:p>
        </p:txBody>
      </p:sp>
      <p:pic>
        <p:nvPicPr>
          <p:cNvPr id="46083" name="Picture 3" descr="Wrist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00213"/>
            <a:ext cx="2520950" cy="189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62893" name="Group 77"/>
          <p:cNvGrpSpPr>
            <a:grpSpLocks/>
          </p:cNvGrpSpPr>
          <p:nvPr/>
        </p:nvGrpSpPr>
        <p:grpSpPr bwMode="auto">
          <a:xfrm>
            <a:off x="3568701" y="2892425"/>
            <a:ext cx="5400675" cy="3282950"/>
            <a:chOff x="2154" y="1589"/>
            <a:chExt cx="3402" cy="2068"/>
          </a:xfrm>
        </p:grpSpPr>
        <p:grpSp>
          <p:nvGrpSpPr>
            <p:cNvPr id="46106" name="Group 46"/>
            <p:cNvGrpSpPr>
              <a:grpSpLocks/>
            </p:cNvGrpSpPr>
            <p:nvPr/>
          </p:nvGrpSpPr>
          <p:grpSpPr bwMode="auto">
            <a:xfrm>
              <a:off x="3985" y="1589"/>
              <a:ext cx="1571" cy="2023"/>
              <a:chOff x="3016" y="1525"/>
              <a:chExt cx="1571" cy="2023"/>
            </a:xfrm>
          </p:grpSpPr>
          <p:sp>
            <p:nvSpPr>
              <p:cNvPr id="46119" name="Arc 29"/>
              <p:cNvSpPr>
                <a:spLocks/>
              </p:cNvSpPr>
              <p:nvPr/>
            </p:nvSpPr>
            <p:spPr bwMode="auto">
              <a:xfrm flipH="1" flipV="1">
                <a:off x="4397" y="2998"/>
                <a:ext cx="143" cy="376"/>
              </a:xfrm>
              <a:custGeom>
                <a:avLst/>
                <a:gdLst>
                  <a:gd name="T0" fmla="*/ 0 w 37823"/>
                  <a:gd name="T1" fmla="*/ 145 h 21600"/>
                  <a:gd name="T2" fmla="*/ 143 w 37823"/>
                  <a:gd name="T3" fmla="*/ 274 h 21600"/>
                  <a:gd name="T4" fmla="*/ 64 w 37823"/>
                  <a:gd name="T5" fmla="*/ 37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823" h="21600" fill="none" extrusionOk="0">
                    <a:moveTo>
                      <a:pt x="-1" y="8311"/>
                    </a:moveTo>
                    <a:cubicBezTo>
                      <a:pt x="4093" y="3066"/>
                      <a:pt x="10375" y="-1"/>
                      <a:pt x="17029" y="0"/>
                    </a:cubicBezTo>
                    <a:cubicBezTo>
                      <a:pt x="26707" y="0"/>
                      <a:pt x="35204" y="6437"/>
                      <a:pt x="37823" y="15754"/>
                    </a:cubicBezTo>
                  </a:path>
                  <a:path w="37823" h="21600" stroke="0" extrusionOk="0">
                    <a:moveTo>
                      <a:pt x="-1" y="8311"/>
                    </a:moveTo>
                    <a:cubicBezTo>
                      <a:pt x="4093" y="3066"/>
                      <a:pt x="10375" y="-1"/>
                      <a:pt x="17029" y="0"/>
                    </a:cubicBezTo>
                    <a:cubicBezTo>
                      <a:pt x="26707" y="0"/>
                      <a:pt x="35204" y="6437"/>
                      <a:pt x="37823" y="15754"/>
                    </a:cubicBezTo>
                    <a:lnTo>
                      <a:pt x="17029" y="21600"/>
                    </a:lnTo>
                    <a:lnTo>
                      <a:pt x="-1" y="8311"/>
                    </a:lnTo>
                    <a:close/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120" name="Oval 30"/>
              <p:cNvSpPr>
                <a:spLocks noChangeArrowheads="1"/>
              </p:cNvSpPr>
              <p:nvPr/>
            </p:nvSpPr>
            <p:spPr bwMode="auto">
              <a:xfrm>
                <a:off x="4293" y="3250"/>
                <a:ext cx="91" cy="46"/>
              </a:xfrm>
              <a:prstGeom prst="ellipse">
                <a:avLst/>
              </a:pr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2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6121" name="Arc 28"/>
              <p:cNvSpPr>
                <a:spLocks/>
              </p:cNvSpPr>
              <p:nvPr/>
            </p:nvSpPr>
            <p:spPr bwMode="auto">
              <a:xfrm rot="9093962" flipH="1" flipV="1">
                <a:off x="4262" y="3011"/>
                <a:ext cx="325" cy="202"/>
              </a:xfrm>
              <a:custGeom>
                <a:avLst/>
                <a:gdLst>
                  <a:gd name="T0" fmla="*/ 8 w 43153"/>
                  <a:gd name="T1" fmla="*/ 202 h 28338"/>
                  <a:gd name="T2" fmla="*/ 325 w 43153"/>
                  <a:gd name="T3" fmla="*/ 144 h 28338"/>
                  <a:gd name="T4" fmla="*/ 163 w 43153"/>
                  <a:gd name="T5" fmla="*/ 154 h 283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53" h="28338" fill="none" extrusionOk="0">
                    <a:moveTo>
                      <a:pt x="1077" y="28338"/>
                    </a:moveTo>
                    <a:cubicBezTo>
                      <a:pt x="363" y="26163"/>
                      <a:pt x="0" y="2388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978" y="-1"/>
                      <a:pt x="42405" y="8826"/>
                      <a:pt x="43153" y="20179"/>
                    </a:cubicBezTo>
                  </a:path>
                  <a:path w="43153" h="28338" stroke="0" extrusionOk="0">
                    <a:moveTo>
                      <a:pt x="1077" y="28338"/>
                    </a:moveTo>
                    <a:cubicBezTo>
                      <a:pt x="363" y="26163"/>
                      <a:pt x="0" y="2388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978" y="-1"/>
                      <a:pt x="42405" y="8826"/>
                      <a:pt x="43153" y="20179"/>
                    </a:cubicBezTo>
                    <a:lnTo>
                      <a:pt x="21600" y="21600"/>
                    </a:lnTo>
                    <a:lnTo>
                      <a:pt x="1077" y="28338"/>
                    </a:lnTo>
                    <a:close/>
                  </a:path>
                </a:pathLst>
              </a:custGeom>
              <a:noFill/>
              <a:ln w="76200">
                <a:solidFill>
                  <a:srgbClr val="E9E4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122" name="Oval 32"/>
              <p:cNvSpPr>
                <a:spLocks noChangeArrowheads="1"/>
              </p:cNvSpPr>
              <p:nvPr/>
            </p:nvSpPr>
            <p:spPr bwMode="auto">
              <a:xfrm>
                <a:off x="4508" y="3209"/>
                <a:ext cx="45" cy="46"/>
              </a:xfrm>
              <a:prstGeom prst="ellipse">
                <a:avLst/>
              </a:prstGeom>
              <a:solidFill>
                <a:srgbClr val="66FF33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20099998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6FF33"/>
                </a:extrusionClr>
                <a:contourClr>
                  <a:srgbClr val="66FF33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6123" name="Line 36"/>
              <p:cNvSpPr>
                <a:spLocks noChangeShapeType="1"/>
              </p:cNvSpPr>
              <p:nvPr/>
            </p:nvSpPr>
            <p:spPr bwMode="auto">
              <a:xfrm>
                <a:off x="4474" y="3366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124" name="Oval 25"/>
              <p:cNvSpPr>
                <a:spLocks noChangeArrowheads="1"/>
              </p:cNvSpPr>
              <p:nvPr/>
            </p:nvSpPr>
            <p:spPr bwMode="auto">
              <a:xfrm rot="5063444">
                <a:off x="3899" y="2513"/>
                <a:ext cx="862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6125" name="Oval 27"/>
              <p:cNvSpPr>
                <a:spLocks noChangeArrowheads="1"/>
              </p:cNvSpPr>
              <p:nvPr/>
            </p:nvSpPr>
            <p:spPr bwMode="auto">
              <a:xfrm>
                <a:off x="4150" y="2095"/>
                <a:ext cx="182" cy="182"/>
              </a:xfrm>
              <a:prstGeom prst="ellipse">
                <a:avLst/>
              </a:prstGeom>
              <a:solidFill>
                <a:srgbClr val="FF3300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3300"/>
                </a:extrusionClr>
                <a:contourClr>
                  <a:srgbClr val="FF33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6126" name="Oval 24"/>
              <p:cNvSpPr>
                <a:spLocks noChangeArrowheads="1"/>
              </p:cNvSpPr>
              <p:nvPr/>
            </p:nvSpPr>
            <p:spPr bwMode="auto">
              <a:xfrm rot="2576749">
                <a:off x="3627" y="1787"/>
                <a:ext cx="725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6127" name="Oval 26"/>
              <p:cNvSpPr>
                <a:spLocks noChangeArrowheads="1"/>
              </p:cNvSpPr>
              <p:nvPr/>
            </p:nvSpPr>
            <p:spPr bwMode="auto">
              <a:xfrm>
                <a:off x="3537" y="1561"/>
                <a:ext cx="182" cy="182"/>
              </a:xfrm>
              <a:prstGeom prst="ellipse">
                <a:avLst/>
              </a:prstGeom>
              <a:solidFill>
                <a:srgbClr val="FF3300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3300"/>
                </a:extrusionClr>
                <a:contourClr>
                  <a:srgbClr val="FF33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6128" name="Oval 23"/>
              <p:cNvSpPr>
                <a:spLocks noChangeArrowheads="1"/>
              </p:cNvSpPr>
              <p:nvPr/>
            </p:nvSpPr>
            <p:spPr bwMode="auto">
              <a:xfrm>
                <a:off x="3016" y="1525"/>
                <a:ext cx="544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46107" name="Group 58"/>
            <p:cNvGrpSpPr>
              <a:grpSpLocks/>
            </p:cNvGrpSpPr>
            <p:nvPr/>
          </p:nvGrpSpPr>
          <p:grpSpPr bwMode="auto">
            <a:xfrm>
              <a:off x="2154" y="2478"/>
              <a:ext cx="364" cy="714"/>
              <a:chOff x="3264" y="3261"/>
              <a:chExt cx="364" cy="714"/>
            </a:xfrm>
          </p:grpSpPr>
          <p:sp>
            <p:nvSpPr>
              <p:cNvPr id="46113" name="Arc 41"/>
              <p:cNvSpPr>
                <a:spLocks/>
              </p:cNvSpPr>
              <p:nvPr/>
            </p:nvSpPr>
            <p:spPr bwMode="auto">
              <a:xfrm flipH="1" flipV="1">
                <a:off x="3438" y="3425"/>
                <a:ext cx="143" cy="376"/>
              </a:xfrm>
              <a:custGeom>
                <a:avLst/>
                <a:gdLst>
                  <a:gd name="T0" fmla="*/ 0 w 37823"/>
                  <a:gd name="T1" fmla="*/ 145 h 21600"/>
                  <a:gd name="T2" fmla="*/ 143 w 37823"/>
                  <a:gd name="T3" fmla="*/ 274 h 21600"/>
                  <a:gd name="T4" fmla="*/ 64 w 37823"/>
                  <a:gd name="T5" fmla="*/ 37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823" h="21600" fill="none" extrusionOk="0">
                    <a:moveTo>
                      <a:pt x="-1" y="8311"/>
                    </a:moveTo>
                    <a:cubicBezTo>
                      <a:pt x="4093" y="3066"/>
                      <a:pt x="10375" y="-1"/>
                      <a:pt x="17029" y="0"/>
                    </a:cubicBezTo>
                    <a:cubicBezTo>
                      <a:pt x="26707" y="0"/>
                      <a:pt x="35204" y="6437"/>
                      <a:pt x="37823" y="15754"/>
                    </a:cubicBezTo>
                  </a:path>
                  <a:path w="37823" h="21600" stroke="0" extrusionOk="0">
                    <a:moveTo>
                      <a:pt x="-1" y="8311"/>
                    </a:moveTo>
                    <a:cubicBezTo>
                      <a:pt x="4093" y="3066"/>
                      <a:pt x="10375" y="-1"/>
                      <a:pt x="17029" y="0"/>
                    </a:cubicBezTo>
                    <a:cubicBezTo>
                      <a:pt x="26707" y="0"/>
                      <a:pt x="35204" y="6437"/>
                      <a:pt x="37823" y="15754"/>
                    </a:cubicBezTo>
                    <a:lnTo>
                      <a:pt x="17029" y="21600"/>
                    </a:lnTo>
                    <a:lnTo>
                      <a:pt x="-1" y="8311"/>
                    </a:lnTo>
                    <a:close/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114" name="Oval 42"/>
              <p:cNvSpPr>
                <a:spLocks noChangeArrowheads="1"/>
              </p:cNvSpPr>
              <p:nvPr/>
            </p:nvSpPr>
            <p:spPr bwMode="auto">
              <a:xfrm>
                <a:off x="3334" y="3677"/>
                <a:ext cx="91" cy="46"/>
              </a:xfrm>
              <a:prstGeom prst="ellipse">
                <a:avLst/>
              </a:pr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2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6115" name="Arc 43"/>
              <p:cNvSpPr>
                <a:spLocks/>
              </p:cNvSpPr>
              <p:nvPr/>
            </p:nvSpPr>
            <p:spPr bwMode="auto">
              <a:xfrm rot="9093962" flipH="1" flipV="1">
                <a:off x="3303" y="3438"/>
                <a:ext cx="325" cy="202"/>
              </a:xfrm>
              <a:custGeom>
                <a:avLst/>
                <a:gdLst>
                  <a:gd name="T0" fmla="*/ 8 w 43153"/>
                  <a:gd name="T1" fmla="*/ 202 h 28338"/>
                  <a:gd name="T2" fmla="*/ 325 w 43153"/>
                  <a:gd name="T3" fmla="*/ 144 h 28338"/>
                  <a:gd name="T4" fmla="*/ 163 w 43153"/>
                  <a:gd name="T5" fmla="*/ 154 h 283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53" h="28338" fill="none" extrusionOk="0">
                    <a:moveTo>
                      <a:pt x="1077" y="28338"/>
                    </a:moveTo>
                    <a:cubicBezTo>
                      <a:pt x="363" y="26163"/>
                      <a:pt x="0" y="2388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978" y="-1"/>
                      <a:pt x="42405" y="8826"/>
                      <a:pt x="43153" y="20179"/>
                    </a:cubicBezTo>
                  </a:path>
                  <a:path w="43153" h="28338" stroke="0" extrusionOk="0">
                    <a:moveTo>
                      <a:pt x="1077" y="28338"/>
                    </a:moveTo>
                    <a:cubicBezTo>
                      <a:pt x="363" y="26163"/>
                      <a:pt x="0" y="2388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978" y="-1"/>
                      <a:pt x="42405" y="8826"/>
                      <a:pt x="43153" y="20179"/>
                    </a:cubicBezTo>
                    <a:lnTo>
                      <a:pt x="21600" y="21600"/>
                    </a:lnTo>
                    <a:lnTo>
                      <a:pt x="1077" y="28338"/>
                    </a:lnTo>
                    <a:close/>
                  </a:path>
                </a:pathLst>
              </a:custGeom>
              <a:noFill/>
              <a:ln w="76200">
                <a:solidFill>
                  <a:srgbClr val="E9E4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116" name="Oval 44"/>
              <p:cNvSpPr>
                <a:spLocks noChangeArrowheads="1"/>
              </p:cNvSpPr>
              <p:nvPr/>
            </p:nvSpPr>
            <p:spPr bwMode="auto">
              <a:xfrm>
                <a:off x="3549" y="3636"/>
                <a:ext cx="45" cy="46"/>
              </a:xfrm>
              <a:prstGeom prst="ellipse">
                <a:avLst/>
              </a:prstGeom>
              <a:solidFill>
                <a:srgbClr val="66FF33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20099998" rev="0"/>
                </a:camera>
                <a:lightRig rig="legacyFlat4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6FF33"/>
                </a:extrusionClr>
                <a:contourClr>
                  <a:srgbClr val="66FF33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46117" name="Line 45"/>
              <p:cNvSpPr>
                <a:spLocks noChangeShapeType="1"/>
              </p:cNvSpPr>
              <p:nvPr/>
            </p:nvSpPr>
            <p:spPr bwMode="auto">
              <a:xfrm>
                <a:off x="3515" y="3793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118" name="Line 57"/>
              <p:cNvSpPr>
                <a:spLocks noChangeShapeType="1"/>
              </p:cNvSpPr>
              <p:nvPr/>
            </p:nvSpPr>
            <p:spPr bwMode="auto">
              <a:xfrm>
                <a:off x="3264" y="3261"/>
                <a:ext cx="136" cy="181"/>
              </a:xfrm>
              <a:prstGeom prst="line">
                <a:avLst/>
              </a:prstGeom>
              <a:noFill/>
              <a:ln w="57150">
                <a:solidFill>
                  <a:srgbClr val="E9E4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6108" name="Oval 59"/>
            <p:cNvSpPr>
              <a:spLocks noChangeArrowheads="1"/>
            </p:cNvSpPr>
            <p:nvPr/>
          </p:nvSpPr>
          <p:spPr bwMode="auto">
            <a:xfrm>
              <a:off x="2381" y="3475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109" name="Text Box 60"/>
            <p:cNvSpPr txBox="1">
              <a:spLocks noChangeArrowheads="1"/>
            </p:cNvSpPr>
            <p:nvPr/>
          </p:nvSpPr>
          <p:spPr bwMode="auto">
            <a:xfrm>
              <a:off x="2971" y="2659"/>
              <a:ext cx="16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 dirty="0"/>
                <a:t>Junta Universal</a:t>
              </a:r>
            </a:p>
          </p:txBody>
        </p:sp>
        <p:sp>
          <p:nvSpPr>
            <p:cNvPr id="46110" name="Text Box 61"/>
            <p:cNvSpPr txBox="1">
              <a:spLocks noChangeArrowheads="1"/>
            </p:cNvSpPr>
            <p:nvPr/>
          </p:nvSpPr>
          <p:spPr bwMode="auto">
            <a:xfrm>
              <a:off x="2971" y="3330"/>
              <a:ext cx="1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Junta Rotacional</a:t>
              </a:r>
            </a:p>
          </p:txBody>
        </p:sp>
        <p:sp>
          <p:nvSpPr>
            <p:cNvPr id="46111" name="Oval 62"/>
            <p:cNvSpPr>
              <a:spLocks noChangeArrowheads="1"/>
            </p:cNvSpPr>
            <p:nvPr/>
          </p:nvSpPr>
          <p:spPr bwMode="auto">
            <a:xfrm>
              <a:off x="2744" y="3430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112" name="Text Box 69"/>
            <p:cNvSpPr txBox="1">
              <a:spLocks noChangeArrowheads="1"/>
            </p:cNvSpPr>
            <p:nvPr/>
          </p:nvSpPr>
          <p:spPr bwMode="auto">
            <a:xfrm>
              <a:off x="2699" y="26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>
                  <a:solidFill>
                    <a:schemeClr val="folHlink"/>
                  </a:solidFill>
                </a:rPr>
                <a:t>x</a:t>
              </a:r>
            </a:p>
          </p:txBody>
        </p:sp>
      </p:grpSp>
      <p:pic>
        <p:nvPicPr>
          <p:cNvPr id="162898" name="Picture 82" descr="h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89363"/>
            <a:ext cx="251936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7" name="Group 83"/>
          <p:cNvGrpSpPr>
            <a:grpSpLocks/>
          </p:cNvGrpSpPr>
          <p:nvPr/>
        </p:nvGrpSpPr>
        <p:grpSpPr bwMode="auto">
          <a:xfrm>
            <a:off x="1116013" y="4652963"/>
            <a:ext cx="1695450" cy="1152525"/>
            <a:chOff x="703" y="2931"/>
            <a:chExt cx="1068" cy="726"/>
          </a:xfrm>
        </p:grpSpPr>
        <p:sp>
          <p:nvSpPr>
            <p:cNvPr id="46096" name="Oval 84"/>
            <p:cNvSpPr>
              <a:spLocks noChangeArrowheads="1"/>
            </p:cNvSpPr>
            <p:nvPr/>
          </p:nvSpPr>
          <p:spPr bwMode="auto">
            <a:xfrm>
              <a:off x="1524" y="3540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097" name="Oval 85"/>
            <p:cNvSpPr>
              <a:spLocks noChangeArrowheads="1"/>
            </p:cNvSpPr>
            <p:nvPr/>
          </p:nvSpPr>
          <p:spPr bwMode="auto">
            <a:xfrm>
              <a:off x="1380" y="3372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098" name="Oval 86"/>
            <p:cNvSpPr>
              <a:spLocks noChangeArrowheads="1"/>
            </p:cNvSpPr>
            <p:nvPr/>
          </p:nvSpPr>
          <p:spPr bwMode="auto">
            <a:xfrm>
              <a:off x="863" y="3566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099" name="Oval 87"/>
            <p:cNvSpPr>
              <a:spLocks noChangeArrowheads="1"/>
            </p:cNvSpPr>
            <p:nvPr/>
          </p:nvSpPr>
          <p:spPr bwMode="auto">
            <a:xfrm>
              <a:off x="703" y="3372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100" name="Oval 88"/>
            <p:cNvSpPr>
              <a:spLocks noChangeArrowheads="1"/>
            </p:cNvSpPr>
            <p:nvPr/>
          </p:nvSpPr>
          <p:spPr bwMode="auto">
            <a:xfrm>
              <a:off x="1553" y="3222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101" name="Oval 89"/>
            <p:cNvSpPr>
              <a:spLocks noChangeArrowheads="1"/>
            </p:cNvSpPr>
            <p:nvPr/>
          </p:nvSpPr>
          <p:spPr bwMode="auto">
            <a:xfrm>
              <a:off x="1577" y="2995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102" name="Oval 90"/>
            <p:cNvSpPr>
              <a:spLocks noChangeArrowheads="1"/>
            </p:cNvSpPr>
            <p:nvPr/>
          </p:nvSpPr>
          <p:spPr bwMode="auto">
            <a:xfrm>
              <a:off x="1474" y="2931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103" name="Oval 91"/>
            <p:cNvSpPr>
              <a:spLocks noChangeArrowheads="1"/>
            </p:cNvSpPr>
            <p:nvPr/>
          </p:nvSpPr>
          <p:spPr bwMode="auto">
            <a:xfrm>
              <a:off x="1536" y="3072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104" name="Oval 92"/>
            <p:cNvSpPr>
              <a:spLocks noChangeArrowheads="1"/>
            </p:cNvSpPr>
            <p:nvPr/>
          </p:nvSpPr>
          <p:spPr bwMode="auto">
            <a:xfrm>
              <a:off x="1680" y="3360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46105" name="Oval 93"/>
            <p:cNvSpPr>
              <a:spLocks noChangeArrowheads="1"/>
            </p:cNvSpPr>
            <p:nvPr/>
          </p:nvSpPr>
          <p:spPr bwMode="auto">
            <a:xfrm>
              <a:off x="1632" y="3168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46088" name="Group 94"/>
          <p:cNvGrpSpPr>
            <a:grpSpLocks/>
          </p:cNvGrpSpPr>
          <p:nvPr/>
        </p:nvGrpSpPr>
        <p:grpSpPr bwMode="auto">
          <a:xfrm>
            <a:off x="804863" y="4133850"/>
            <a:ext cx="1452562" cy="1169988"/>
            <a:chOff x="507" y="2604"/>
            <a:chExt cx="915" cy="737"/>
          </a:xfrm>
        </p:grpSpPr>
        <p:grpSp>
          <p:nvGrpSpPr>
            <p:cNvPr id="46089" name="Group 95"/>
            <p:cNvGrpSpPr>
              <a:grpSpLocks/>
            </p:cNvGrpSpPr>
            <p:nvPr/>
          </p:nvGrpSpPr>
          <p:grpSpPr bwMode="auto">
            <a:xfrm>
              <a:off x="507" y="2604"/>
              <a:ext cx="903" cy="737"/>
              <a:chOff x="507" y="2604"/>
              <a:chExt cx="903" cy="737"/>
            </a:xfrm>
          </p:grpSpPr>
          <p:sp>
            <p:nvSpPr>
              <p:cNvPr id="46091" name="Text Box 96"/>
              <p:cNvSpPr txBox="1">
                <a:spLocks noChangeArrowheads="1"/>
              </p:cNvSpPr>
              <p:nvPr/>
            </p:nvSpPr>
            <p:spPr bwMode="auto">
              <a:xfrm>
                <a:off x="576" y="2604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  <p:sp>
            <p:nvSpPr>
              <p:cNvPr id="46092" name="Text Box 97"/>
              <p:cNvSpPr txBox="1">
                <a:spLocks noChangeArrowheads="1"/>
              </p:cNvSpPr>
              <p:nvPr/>
            </p:nvSpPr>
            <p:spPr bwMode="auto">
              <a:xfrm>
                <a:off x="507" y="2905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  <p:sp>
            <p:nvSpPr>
              <p:cNvPr id="46093" name="Text Box 98"/>
              <p:cNvSpPr txBox="1">
                <a:spLocks noChangeArrowheads="1"/>
              </p:cNvSpPr>
              <p:nvPr/>
            </p:nvSpPr>
            <p:spPr bwMode="auto">
              <a:xfrm>
                <a:off x="1116" y="2856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  <p:sp>
            <p:nvSpPr>
              <p:cNvPr id="46094" name="Text Box 99"/>
              <p:cNvSpPr txBox="1">
                <a:spLocks noChangeArrowheads="1"/>
              </p:cNvSpPr>
              <p:nvPr/>
            </p:nvSpPr>
            <p:spPr bwMode="auto">
              <a:xfrm>
                <a:off x="1008" y="2976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  <p:sp>
            <p:nvSpPr>
              <p:cNvPr id="46095" name="Text Box 100"/>
              <p:cNvSpPr txBox="1">
                <a:spLocks noChangeArrowheads="1"/>
              </p:cNvSpPr>
              <p:nvPr/>
            </p:nvSpPr>
            <p:spPr bwMode="auto">
              <a:xfrm>
                <a:off x="1152" y="2748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 b="1">
                    <a:solidFill>
                      <a:srgbClr val="66FF33"/>
                    </a:solidFill>
                  </a:rPr>
                  <a:t>x</a:t>
                </a:r>
              </a:p>
            </p:txBody>
          </p:sp>
        </p:grpSp>
        <p:sp>
          <p:nvSpPr>
            <p:cNvPr id="46090" name="Text Box 101"/>
            <p:cNvSpPr txBox="1">
              <a:spLocks noChangeArrowheads="1"/>
            </p:cNvSpPr>
            <p:nvPr/>
          </p:nvSpPr>
          <p:spPr bwMode="auto">
            <a:xfrm>
              <a:off x="1164" y="266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 b="1">
                  <a:solidFill>
                    <a:srgbClr val="66FF33"/>
                  </a:solidFill>
                </a:rPr>
                <a:t>x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3298855" y="1552290"/>
            <a:ext cx="319831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pt-BR" dirty="0" smtClean="0"/>
              <a:t>N = 3.n</a:t>
            </a:r>
            <a:r>
              <a:rPr lang="pt-BR" baseline="-25000" dirty="0" smtClean="0"/>
              <a:t>B </a:t>
            </a:r>
            <a:r>
              <a:rPr lang="pt-BR" dirty="0" smtClean="0"/>
              <a:t> – </a:t>
            </a:r>
            <a:r>
              <a:rPr lang="pt-BR" sz="3600" dirty="0" smtClean="0">
                <a:latin typeface="Symbol" panose="05050102010706020507" pitchFamily="18" charset="2"/>
              </a:rPr>
              <a:t>S</a:t>
            </a:r>
            <a:r>
              <a:rPr lang="pt-BR" dirty="0" smtClean="0"/>
              <a:t> (3 - </a:t>
            </a:r>
            <a:r>
              <a:rPr lang="pt-BR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)</a:t>
            </a:r>
          </a:p>
          <a:p>
            <a:pPr eaLnBrk="1" hangingPunct="1">
              <a:buFontTx/>
              <a:buNone/>
            </a:pPr>
            <a:endParaRPr lang="pt-BR" baseline="30000" dirty="0" smtClean="0"/>
          </a:p>
          <a:p>
            <a:pPr eaLnBrk="1" hangingPunct="1">
              <a:buFontTx/>
              <a:buNone/>
            </a:pPr>
            <a:r>
              <a:rPr lang="pt-BR" baseline="30000" dirty="0" err="1" smtClean="0"/>
              <a:t>n</a:t>
            </a:r>
            <a:r>
              <a:rPr lang="pt-BR" baseline="-25000" dirty="0" err="1" smtClean="0"/>
              <a:t>B</a:t>
            </a:r>
            <a:r>
              <a:rPr lang="pt-BR" dirty="0" smtClean="0"/>
              <a:t> = 16 (15 falanges + dorso)</a:t>
            </a:r>
          </a:p>
          <a:p>
            <a:pPr eaLnBrk="1" hangingPunct="1">
              <a:buFontTx/>
              <a:buNone/>
            </a:pPr>
            <a:endParaRPr lang="pt-BR" baseline="30000" dirty="0" smtClean="0"/>
          </a:p>
          <a:p>
            <a:pPr eaLnBrk="1" hangingPunct="1">
              <a:buFontTx/>
              <a:buNone/>
            </a:pPr>
            <a:r>
              <a:rPr lang="pt-BR" baseline="30000" dirty="0" err="1" smtClean="0"/>
              <a:t>f</a:t>
            </a:r>
            <a:r>
              <a:rPr lang="pt-BR" baseline="-25000" dirty="0" err="1" smtClean="0"/>
              <a:t>i</a:t>
            </a:r>
            <a:r>
              <a:rPr lang="pt-BR" dirty="0" smtClean="0"/>
              <a:t> = 10 (1gdl) + 6 (2gdl)</a:t>
            </a:r>
          </a:p>
          <a:p>
            <a:pPr eaLnBrk="1" hangingPunct="1">
              <a:buFontTx/>
              <a:buNone/>
            </a:pPr>
            <a:endParaRPr lang="pt-BR" baseline="-25000" dirty="0" smtClean="0"/>
          </a:p>
          <a:p>
            <a:pPr eaLnBrk="1" hangingPunct="1"/>
            <a:r>
              <a:rPr lang="pt-BR" dirty="0" smtClean="0"/>
              <a:t>N = 3.16 – [10.(3-1) + 6.(3-2)]</a:t>
            </a:r>
          </a:p>
          <a:p>
            <a:pPr eaLnBrk="1" hangingPunct="1"/>
            <a:r>
              <a:rPr lang="pt-BR" dirty="0"/>
              <a:t> </a:t>
            </a:r>
            <a:r>
              <a:rPr lang="pt-BR" dirty="0" smtClean="0"/>
              <a:t>   = 48 – [20+6] = 48 – 26 </a:t>
            </a:r>
          </a:p>
          <a:p>
            <a:pPr algn="ctr" eaLnBrk="1" hangingPunct="1">
              <a:buFontTx/>
              <a:buNone/>
            </a:pPr>
            <a:r>
              <a:rPr lang="pt-BR" sz="3600" baseline="-25000" dirty="0" smtClean="0"/>
              <a:t>N = 22 GDL</a:t>
            </a:r>
          </a:p>
        </p:txBody>
      </p:sp>
    </p:spTree>
    <p:extLst>
      <p:ext uri="{BB962C8B-B14F-4D97-AF65-F5344CB8AC3E}">
        <p14:creationId xmlns:p14="http://schemas.microsoft.com/office/powerpoint/2010/main" val="34289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Próxima Aula</a:t>
            </a:r>
          </a:p>
        </p:txBody>
      </p:sp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457200" y="1600200"/>
            <a:ext cx="82296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/>
              <a:t>Mecanismos Simples</a:t>
            </a:r>
          </a:p>
          <a:p>
            <a:pPr eaLnBrk="1" hangingPunct="1">
              <a:lnSpc>
                <a:spcPct val="90000"/>
              </a:lnSpc>
            </a:pPr>
            <a:r>
              <a:rPr lang="pt-BR"/>
              <a:t>Mecanismos Complexos</a:t>
            </a:r>
          </a:p>
          <a:p>
            <a:pPr eaLnBrk="1" hangingPunct="1">
              <a:lnSpc>
                <a:spcPct val="90000"/>
              </a:lnSpc>
            </a:pPr>
            <a:endParaRPr lang="pt-BR"/>
          </a:p>
          <a:p>
            <a:pPr eaLnBrk="1" hangingPunct="1">
              <a:lnSpc>
                <a:spcPct val="90000"/>
              </a:lnSpc>
            </a:pPr>
            <a:endParaRPr lang="pt-BR"/>
          </a:p>
          <a:p>
            <a:pPr eaLnBrk="1" hangingPunct="1">
              <a:lnSpc>
                <a:spcPct val="90000"/>
              </a:lnSpc>
            </a:pPr>
            <a:r>
              <a:rPr lang="pt-BR"/>
              <a:t>Pergunta:</a:t>
            </a:r>
          </a:p>
        </p:txBody>
      </p:sp>
      <p:pic>
        <p:nvPicPr>
          <p:cNvPr id="47108" name="Picture 8" descr="biomechanics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638" y="3284538"/>
            <a:ext cx="4676775" cy="301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09" name="Text Box 10"/>
          <p:cNvSpPr txBox="1">
            <a:spLocks noChangeArrowheads="1"/>
          </p:cNvSpPr>
          <p:nvPr/>
        </p:nvSpPr>
        <p:spPr bwMode="auto">
          <a:xfrm>
            <a:off x="539750" y="4508500"/>
            <a:ext cx="31162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2800"/>
              <a:t>E o conjunto braço, ante-braço e mão, quantos GDLs possui?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pPr eaLnBrk="1" hangingPunct="1"/>
            <a:r>
              <a:rPr lang="pt-BR" smtClean="0"/>
              <a:t>No Espaço: 6 GDL</a:t>
            </a:r>
          </a:p>
          <a:p>
            <a:pPr eaLnBrk="1" hangingPunct="1">
              <a:buFontTx/>
              <a:buNone/>
            </a:pPr>
            <a:endParaRPr lang="pt-BR" smtClean="0"/>
          </a:p>
          <a:p>
            <a:pPr eaLnBrk="1" hangingPunct="1"/>
            <a:endParaRPr lang="pt-BR" smtClean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698750" y="5411788"/>
            <a:ext cx="381793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2841625" y="2978150"/>
            <a:ext cx="1588" cy="257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2841625" y="4849813"/>
            <a:ext cx="36195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 flipV="1">
            <a:off x="2843213" y="4273550"/>
            <a:ext cx="1512887" cy="1588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4356100" y="4257675"/>
            <a:ext cx="0" cy="1152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210050" y="53387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1403350" y="55705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FF3300"/>
                </a:solidFill>
              </a:rPr>
              <a:t>y</a:t>
            </a:r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flipV="1">
            <a:off x="3217863" y="2978150"/>
            <a:ext cx="993775" cy="18049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4" name="Line 16"/>
          <p:cNvSpPr>
            <a:spLocks noChangeShapeType="1"/>
          </p:cNvSpPr>
          <p:nvPr/>
        </p:nvSpPr>
        <p:spPr bwMode="auto">
          <a:xfrm flipH="1">
            <a:off x="1211263" y="5373688"/>
            <a:ext cx="17272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 flipV="1">
            <a:off x="3184525" y="4275138"/>
            <a:ext cx="1152525" cy="576262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>
            <a:off x="3203575" y="4835525"/>
            <a:ext cx="0" cy="1152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7" name="Line 19"/>
          <p:cNvSpPr>
            <a:spLocks noChangeShapeType="1"/>
          </p:cNvSpPr>
          <p:nvPr/>
        </p:nvSpPr>
        <p:spPr bwMode="auto">
          <a:xfrm flipV="1">
            <a:off x="1835150" y="5930900"/>
            <a:ext cx="1368425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8" name="Line 20"/>
          <p:cNvSpPr>
            <a:spLocks noChangeShapeType="1"/>
          </p:cNvSpPr>
          <p:nvPr/>
        </p:nvSpPr>
        <p:spPr bwMode="auto">
          <a:xfrm flipV="1">
            <a:off x="3203575" y="5407025"/>
            <a:ext cx="1190625" cy="52387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9" name="Oval 10"/>
          <p:cNvSpPr>
            <a:spLocks noChangeArrowheads="1"/>
          </p:cNvSpPr>
          <p:nvPr/>
        </p:nvSpPr>
        <p:spPr bwMode="auto">
          <a:xfrm>
            <a:off x="3132138" y="47434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10" name="Arc 22"/>
          <p:cNvSpPr>
            <a:spLocks/>
          </p:cNvSpPr>
          <p:nvPr/>
        </p:nvSpPr>
        <p:spPr bwMode="auto">
          <a:xfrm>
            <a:off x="3203575" y="3935413"/>
            <a:ext cx="866775" cy="914400"/>
          </a:xfrm>
          <a:custGeom>
            <a:avLst/>
            <a:gdLst>
              <a:gd name="T0" fmla="*/ 499076 w 19773"/>
              <a:gd name="T1" fmla="*/ 0 h 18356"/>
              <a:gd name="T2" fmla="*/ 866775 w 19773"/>
              <a:gd name="T3" fmla="*/ 481261 h 18356"/>
              <a:gd name="T4" fmla="*/ 0 w 19773"/>
              <a:gd name="T5" fmla="*/ 914400 h 183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773" h="18356" fill="none" extrusionOk="0">
                <a:moveTo>
                  <a:pt x="11384" y="0"/>
                </a:moveTo>
                <a:cubicBezTo>
                  <a:pt x="15092" y="2299"/>
                  <a:pt x="18016" y="5667"/>
                  <a:pt x="19772" y="9661"/>
                </a:cubicBezTo>
              </a:path>
              <a:path w="19773" h="18356" stroke="0" extrusionOk="0">
                <a:moveTo>
                  <a:pt x="11384" y="0"/>
                </a:moveTo>
                <a:cubicBezTo>
                  <a:pt x="15092" y="2299"/>
                  <a:pt x="18016" y="5667"/>
                  <a:pt x="19772" y="9661"/>
                </a:cubicBezTo>
                <a:lnTo>
                  <a:pt x="0" y="18356"/>
                </a:lnTo>
                <a:lnTo>
                  <a:pt x="11384" y="0"/>
                </a:lnTo>
                <a:close/>
              </a:path>
            </a:pathLst>
          </a:custGeom>
          <a:solidFill>
            <a:schemeClr val="folHlink">
              <a:alpha val="45097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3924300" y="3698875"/>
            <a:ext cx="407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8212" name="Arc 7"/>
          <p:cNvSpPr>
            <a:spLocks/>
          </p:cNvSpPr>
          <p:nvPr/>
        </p:nvSpPr>
        <p:spPr bwMode="auto">
          <a:xfrm>
            <a:off x="3184525" y="4270375"/>
            <a:ext cx="719138" cy="554038"/>
          </a:xfrm>
          <a:custGeom>
            <a:avLst/>
            <a:gdLst>
              <a:gd name="T0" fmla="*/ 374651 w 21600"/>
              <a:gd name="T1" fmla="*/ 0 h 18437"/>
              <a:gd name="T2" fmla="*/ 719138 w 21600"/>
              <a:gd name="T3" fmla="*/ 554038 h 18437"/>
              <a:gd name="T4" fmla="*/ 0 w 21600"/>
              <a:gd name="T5" fmla="*/ 554038 h 184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437" fill="none" extrusionOk="0">
                <a:moveTo>
                  <a:pt x="11253" y="-1"/>
                </a:moveTo>
                <a:cubicBezTo>
                  <a:pt x="17679" y="3922"/>
                  <a:pt x="21600" y="10908"/>
                  <a:pt x="21600" y="18437"/>
                </a:cubicBezTo>
              </a:path>
              <a:path w="21600" h="18437" stroke="0" extrusionOk="0">
                <a:moveTo>
                  <a:pt x="11253" y="-1"/>
                </a:moveTo>
                <a:cubicBezTo>
                  <a:pt x="17679" y="3922"/>
                  <a:pt x="21600" y="10908"/>
                  <a:pt x="21600" y="18437"/>
                </a:cubicBezTo>
                <a:lnTo>
                  <a:pt x="0" y="18437"/>
                </a:lnTo>
                <a:lnTo>
                  <a:pt x="11253" y="-1"/>
                </a:lnTo>
                <a:close/>
              </a:path>
            </a:pathLst>
          </a:custGeom>
          <a:solidFill>
            <a:srgbClr val="FFFF99">
              <a:alpha val="5411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3" name="Line 15"/>
          <p:cNvSpPr>
            <a:spLocks noChangeShapeType="1"/>
          </p:cNvSpPr>
          <p:nvPr/>
        </p:nvSpPr>
        <p:spPr bwMode="auto">
          <a:xfrm>
            <a:off x="3198813" y="4811713"/>
            <a:ext cx="13684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4" name="Text Box 13"/>
          <p:cNvSpPr txBox="1">
            <a:spLocks noChangeArrowheads="1"/>
          </p:cNvSpPr>
          <p:nvPr/>
        </p:nvSpPr>
        <p:spPr bwMode="auto">
          <a:xfrm>
            <a:off x="3490913" y="4781550"/>
            <a:ext cx="36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2266950" y="3986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2843213" y="3770313"/>
            <a:ext cx="379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8217" name="Arc 27"/>
          <p:cNvSpPr>
            <a:spLocks/>
          </p:cNvSpPr>
          <p:nvPr/>
        </p:nvSpPr>
        <p:spPr bwMode="auto">
          <a:xfrm>
            <a:off x="3203575" y="3714750"/>
            <a:ext cx="465138" cy="1079500"/>
          </a:xfrm>
          <a:custGeom>
            <a:avLst/>
            <a:gdLst>
              <a:gd name="T0" fmla="*/ 0 w 11382"/>
              <a:gd name="T1" fmla="*/ 0 h 21600"/>
              <a:gd name="T2" fmla="*/ 465138 w 11382"/>
              <a:gd name="T3" fmla="*/ 162025 h 21600"/>
              <a:gd name="T4" fmla="*/ 0 w 11382"/>
              <a:gd name="T5" fmla="*/ 10795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382" h="21600" fill="none" extrusionOk="0">
                <a:moveTo>
                  <a:pt x="0" y="0"/>
                </a:moveTo>
                <a:cubicBezTo>
                  <a:pt x="4021" y="0"/>
                  <a:pt x="7963" y="1122"/>
                  <a:pt x="11381" y="3242"/>
                </a:cubicBezTo>
              </a:path>
              <a:path w="11382" h="21600" stroke="0" extrusionOk="0">
                <a:moveTo>
                  <a:pt x="0" y="0"/>
                </a:moveTo>
                <a:cubicBezTo>
                  <a:pt x="4021" y="0"/>
                  <a:pt x="7963" y="1122"/>
                  <a:pt x="11381" y="3242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330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8" name="Text Box 28"/>
          <p:cNvSpPr txBox="1">
            <a:spLocks noChangeArrowheads="1"/>
          </p:cNvSpPr>
          <p:nvPr/>
        </p:nvSpPr>
        <p:spPr bwMode="auto">
          <a:xfrm>
            <a:off x="4356100" y="2492375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8219" name="Line 29"/>
          <p:cNvSpPr>
            <a:spLocks noChangeShapeType="1"/>
          </p:cNvSpPr>
          <p:nvPr/>
        </p:nvSpPr>
        <p:spPr bwMode="auto">
          <a:xfrm>
            <a:off x="4465638" y="2568575"/>
            <a:ext cx="28892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20" name="Line 24"/>
          <p:cNvSpPr>
            <a:spLocks noChangeShapeType="1"/>
          </p:cNvSpPr>
          <p:nvPr/>
        </p:nvSpPr>
        <p:spPr bwMode="auto">
          <a:xfrm>
            <a:off x="3203575" y="3625850"/>
            <a:ext cx="0" cy="1152525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2339975" y="501332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Corpo Rígido</a:t>
            </a:r>
          </a:p>
          <a:p>
            <a:pPr eaLnBrk="1" hangingPunct="1">
              <a:buFontTx/>
              <a:buNone/>
            </a:pPr>
            <a:endParaRPr lang="pt-BR" sz="280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9750" y="2506663"/>
            <a:ext cx="8208963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u="sng"/>
              <a:t>Definição</a:t>
            </a:r>
            <a:r>
              <a:rPr lang="pt-BR" sz="3200"/>
              <a:t>: Corpo que não sofre defor-mações em nenhuma de suas direções</a:t>
            </a:r>
          </a:p>
        </p:txBody>
      </p:sp>
      <p:pic>
        <p:nvPicPr>
          <p:cNvPr id="9221" name="Picture 9" descr="gea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161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c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111625"/>
            <a:ext cx="18811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4643438" y="5502275"/>
            <a:ext cx="504825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4" name="Oval 13"/>
          <p:cNvSpPr>
            <a:spLocks noChangeArrowheads="1"/>
          </p:cNvSpPr>
          <p:nvPr/>
        </p:nvSpPr>
        <p:spPr bwMode="auto">
          <a:xfrm>
            <a:off x="5537200" y="4887913"/>
            <a:ext cx="504825" cy="5048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Link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39750" y="2420938"/>
            <a:ext cx="8208963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u="sng"/>
              <a:t>Definição</a:t>
            </a:r>
            <a:r>
              <a:rPr lang="pt-BR" sz="3200"/>
              <a:t>: Corpo que une 2 juntas</a:t>
            </a:r>
          </a:p>
        </p:txBody>
      </p:sp>
      <p:pic>
        <p:nvPicPr>
          <p:cNvPr id="10245" name="Picture 11" descr="cocre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14323" r="56898" b="14008"/>
          <a:stretch>
            <a:fillRect/>
          </a:stretch>
        </p:blipFill>
        <p:spPr bwMode="auto">
          <a:xfrm>
            <a:off x="1258888" y="3573463"/>
            <a:ext cx="193198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6" name="Group 31"/>
          <p:cNvGrpSpPr>
            <a:grpSpLocks/>
          </p:cNvGrpSpPr>
          <p:nvPr/>
        </p:nvGrpSpPr>
        <p:grpSpPr bwMode="auto">
          <a:xfrm>
            <a:off x="3694113" y="3611563"/>
            <a:ext cx="1871662" cy="2447925"/>
            <a:chOff x="3425" y="2275"/>
            <a:chExt cx="1179" cy="1542"/>
          </a:xfrm>
        </p:grpSpPr>
        <p:sp>
          <p:nvSpPr>
            <p:cNvPr id="118796" name="Rectangle 12"/>
            <p:cNvSpPr>
              <a:spLocks noChangeArrowheads="1"/>
            </p:cNvSpPr>
            <p:nvPr/>
          </p:nvSpPr>
          <p:spPr bwMode="auto">
            <a:xfrm>
              <a:off x="3425" y="2275"/>
              <a:ext cx="1179" cy="1542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0251" name="Rectangle 13"/>
            <p:cNvSpPr>
              <a:spLocks noChangeArrowheads="1"/>
            </p:cNvSpPr>
            <p:nvPr/>
          </p:nvSpPr>
          <p:spPr bwMode="auto">
            <a:xfrm>
              <a:off x="3797" y="2432"/>
              <a:ext cx="454" cy="590"/>
            </a:xfrm>
            <a:prstGeom prst="rect">
              <a:avLst/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3787" y="252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3797" y="256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54" name="Oval 16"/>
            <p:cNvSpPr>
              <a:spLocks noChangeArrowheads="1"/>
            </p:cNvSpPr>
            <p:nvPr/>
          </p:nvSpPr>
          <p:spPr bwMode="auto">
            <a:xfrm>
              <a:off x="3936" y="2659"/>
              <a:ext cx="181" cy="18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55" name="Oval 17"/>
            <p:cNvSpPr>
              <a:spLocks noChangeArrowheads="1"/>
            </p:cNvSpPr>
            <p:nvPr/>
          </p:nvSpPr>
          <p:spPr bwMode="auto">
            <a:xfrm>
              <a:off x="3933" y="3430"/>
              <a:ext cx="181" cy="18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56" name="Line 18"/>
            <p:cNvSpPr>
              <a:spLocks noChangeShapeType="1"/>
            </p:cNvSpPr>
            <p:nvPr/>
          </p:nvSpPr>
          <p:spPr bwMode="auto">
            <a:xfrm>
              <a:off x="4026" y="2738"/>
              <a:ext cx="0" cy="771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1303338" y="3611563"/>
            <a:ext cx="1871662" cy="2447925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pt-BR"/>
          </a:p>
        </p:txBody>
      </p:sp>
      <p:pic>
        <p:nvPicPr>
          <p:cNvPr id="10248" name="Picture 35" descr="link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573463"/>
            <a:ext cx="20875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36" descr="link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5230813"/>
            <a:ext cx="2087563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6"/>
          <p:cNvSpPr>
            <a:spLocks noChangeArrowheads="1"/>
          </p:cNvSpPr>
          <p:nvPr/>
        </p:nvSpPr>
        <p:spPr bwMode="auto">
          <a:xfrm>
            <a:off x="900113" y="4740275"/>
            <a:ext cx="3959225" cy="9937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267" name="Rectangle 23"/>
          <p:cNvSpPr>
            <a:spLocks noChangeArrowheads="1"/>
          </p:cNvSpPr>
          <p:nvPr/>
        </p:nvSpPr>
        <p:spPr bwMode="auto">
          <a:xfrm>
            <a:off x="900113" y="3716338"/>
            <a:ext cx="3167062" cy="576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268" name="Rectangle 22"/>
          <p:cNvSpPr>
            <a:spLocks noChangeArrowheads="1"/>
          </p:cNvSpPr>
          <p:nvPr/>
        </p:nvSpPr>
        <p:spPr bwMode="auto">
          <a:xfrm>
            <a:off x="900113" y="2689225"/>
            <a:ext cx="2735262" cy="5762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pt-BR" smtClean="0"/>
              <a:t>Tipos de Movimento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Rotação Pura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Translação Pura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Movimento Complexo</a:t>
            </a:r>
          </a:p>
          <a:p>
            <a:pPr lvl="2" eaLnBrk="1" hangingPunct="1"/>
            <a:r>
              <a:rPr lang="pt-BR" smtClean="0"/>
              <a:t>Rotação + Translação</a:t>
            </a:r>
          </a:p>
        </p:txBody>
      </p:sp>
      <p:pic>
        <p:nvPicPr>
          <p:cNvPr id="11271" name="Picture 18" descr="crank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41293" y="2297907"/>
            <a:ext cx="11668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5981700" y="1844675"/>
            <a:ext cx="288925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273" name="Text Box 20"/>
          <p:cNvSpPr txBox="1">
            <a:spLocks noChangeArrowheads="1"/>
          </p:cNvSpPr>
          <p:nvPr/>
        </p:nvSpPr>
        <p:spPr bwMode="auto">
          <a:xfrm>
            <a:off x="6705600" y="4419600"/>
            <a:ext cx="140652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Manivela</a:t>
            </a:r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7505700" y="3962400"/>
            <a:ext cx="4953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75" name="Text Box 24"/>
          <p:cNvSpPr txBox="1">
            <a:spLocks noChangeArrowheads="1"/>
          </p:cNvSpPr>
          <p:nvPr/>
        </p:nvSpPr>
        <p:spPr bwMode="auto">
          <a:xfrm>
            <a:off x="6172200" y="2286000"/>
            <a:ext cx="10318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Pistão</a:t>
            </a:r>
          </a:p>
        </p:txBody>
      </p:sp>
      <p:sp>
        <p:nvSpPr>
          <p:cNvPr id="11276" name="Text Box 25"/>
          <p:cNvSpPr txBox="1">
            <a:spLocks noChangeArrowheads="1"/>
          </p:cNvSpPr>
          <p:nvPr/>
        </p:nvSpPr>
        <p:spPr bwMode="auto">
          <a:xfrm>
            <a:off x="7451725" y="2476500"/>
            <a:ext cx="8636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Biela</a:t>
            </a:r>
          </a:p>
        </p:txBody>
      </p:sp>
      <p:sp>
        <p:nvSpPr>
          <p:cNvPr id="11277" name="Line 27"/>
          <p:cNvSpPr>
            <a:spLocks noChangeShapeType="1"/>
          </p:cNvSpPr>
          <p:nvPr/>
        </p:nvSpPr>
        <p:spPr bwMode="auto">
          <a:xfrm flipH="1">
            <a:off x="7315200" y="2971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78" name="Line 28"/>
          <p:cNvSpPr>
            <a:spLocks noChangeShapeType="1"/>
          </p:cNvSpPr>
          <p:nvPr/>
        </p:nvSpPr>
        <p:spPr bwMode="auto">
          <a:xfrm flipV="1">
            <a:off x="6172200" y="2819400"/>
            <a:ext cx="4191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79" name="Rectangle 29"/>
          <p:cNvSpPr>
            <a:spLocks noChangeArrowheads="1"/>
          </p:cNvSpPr>
          <p:nvPr/>
        </p:nvSpPr>
        <p:spPr bwMode="auto">
          <a:xfrm>
            <a:off x="5410200" y="42291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Graus de Liberdade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Rotação Pura</a:t>
            </a:r>
          </a:p>
          <a:p>
            <a:pPr lvl="1" eaLnBrk="1" hangingPunct="1"/>
            <a:r>
              <a:rPr lang="pt-BR" smtClean="0"/>
              <a:t>Todos os pontos do corpo descrevem trajetórias circulares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6011863" y="3644900"/>
            <a:ext cx="2376487" cy="2376488"/>
          </a:xfrm>
          <a:prstGeom prst="ellipse">
            <a:avLst/>
          </a:prstGeom>
          <a:noFill/>
          <a:ln w="57150" cap="rnd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8027988" y="40767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073900" y="4691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x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5632450" y="4884738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216775" y="3357563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7235825" y="4149725"/>
            <a:ext cx="9366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732588" y="44370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n_Aula_01">
  <a:themeElements>
    <a:clrScheme name="Cin_Aula_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n_Aula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n_Aula_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Cin_Aula_01</Template>
  <TotalTime>1663</TotalTime>
  <Words>1326</Words>
  <Application>Microsoft Office PowerPoint</Application>
  <PresentationFormat>Apresentação na tela (4:3)</PresentationFormat>
  <Paragraphs>449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6" baseType="lpstr">
      <vt:lpstr>Arial</vt:lpstr>
      <vt:lpstr>Symbol</vt:lpstr>
      <vt:lpstr>Cin_Aula_01</vt:lpstr>
      <vt:lpstr>Apresentação do PowerPoint</vt:lpstr>
      <vt:lpstr>Sumário da Aula</vt:lpstr>
      <vt:lpstr>Graus de Liberdade</vt:lpstr>
      <vt:lpstr>Graus de Liberdade</vt:lpstr>
      <vt:lpstr>Graus de Liberdade</vt:lpstr>
      <vt:lpstr>Graus de Liberdade</vt:lpstr>
      <vt:lpstr>Graus de Liberdade</vt:lpstr>
      <vt:lpstr>Graus de Liberdade</vt:lpstr>
      <vt:lpstr>Graus de Liberdade</vt:lpstr>
      <vt:lpstr>Graus de Liberdade</vt:lpstr>
      <vt:lpstr>Graus de Liberdade</vt:lpstr>
      <vt:lpstr>Graus de Liberdade</vt:lpstr>
      <vt:lpstr>Juntas versus DOF</vt:lpstr>
      <vt:lpstr>Juntas versus DOF</vt:lpstr>
      <vt:lpstr>Juntas versus DOF</vt:lpstr>
      <vt:lpstr>Graus de Liberdade Mecanismos Planares</vt:lpstr>
      <vt:lpstr>Graus de Liberdade Mecanismos Planares</vt:lpstr>
      <vt:lpstr>Graus de Liberdade Mecanismos Planares - Exemplos</vt:lpstr>
      <vt:lpstr>Graus de Liberdade Mecanismos Planares – Pêndulo Simples</vt:lpstr>
      <vt:lpstr>Graus de Liberdade Mecanismos Planares – Pêndulo Simples</vt:lpstr>
      <vt:lpstr>Graus de Liberdade Mecanismos Planares – Pêndulo Duplo</vt:lpstr>
      <vt:lpstr>Graus de Liberdade Mecanismos Planares – Pêndulo Duplo</vt:lpstr>
      <vt:lpstr>Graus de Liberdade Mecanismos Planares – Observações</vt:lpstr>
      <vt:lpstr>Graus de Liberdade Mecanismos Planares – Observações</vt:lpstr>
      <vt:lpstr>Sumário da Aula</vt:lpstr>
      <vt:lpstr>Cadeias Cinemáticas Topologias</vt:lpstr>
      <vt:lpstr>Cadeias Cinemáticas Topologias</vt:lpstr>
      <vt:lpstr>Cadeias Cinemáticas Topologias</vt:lpstr>
      <vt:lpstr>Cadeias Cinemáticas Topologias</vt:lpstr>
      <vt:lpstr>Cadeias Cinemáticas Graus de Liberdade</vt:lpstr>
      <vt:lpstr>Graus de Liberdade Mecanismos Planares – Exemplos</vt:lpstr>
      <vt:lpstr>Graus de Liberdade Mecanismos Planares – Exemplos</vt:lpstr>
      <vt:lpstr>Graus de Liberdade Mecanismos Planares – Exemplos</vt:lpstr>
      <vt:lpstr>Graus de Liberdade Mecanismos Planares – Exemplos</vt:lpstr>
      <vt:lpstr>Graus de Liberdade Mecanismos Planares – Exemplos</vt:lpstr>
      <vt:lpstr>Graus de Liberdade Mecanismos Planares – Exemplos</vt:lpstr>
      <vt:lpstr>Graus de Liberdade Mecanismos Planares – Exemplos</vt:lpstr>
      <vt:lpstr>Graus de Liberdade Mecanismos Planares – Exemplos</vt:lpstr>
      <vt:lpstr>Graus de Liberdade Pergunta da Aula Passada</vt:lpstr>
      <vt:lpstr>Juntas versus DOF</vt:lpstr>
      <vt:lpstr>Juntas versus DOF</vt:lpstr>
      <vt:lpstr>Graus de Liberdade Pergunta da Aula Passada</vt:lpstr>
      <vt:lpstr>Próxima Aula</vt:lpstr>
    </vt:vector>
  </TitlesOfParts>
  <Company>Sandra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</dc:creator>
  <cp:lastModifiedBy>Usuario</cp:lastModifiedBy>
  <cp:revision>99</cp:revision>
  <dcterms:created xsi:type="dcterms:W3CDTF">2003-01-23T18:18:52Z</dcterms:created>
  <dcterms:modified xsi:type="dcterms:W3CDTF">2018-08-30T11:26:33Z</dcterms:modified>
</cp:coreProperties>
</file>