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7" r:id="rId2"/>
    <p:sldId id="318" r:id="rId3"/>
    <p:sldId id="321" r:id="rId4"/>
    <p:sldId id="377" r:id="rId5"/>
    <p:sldId id="378" r:id="rId6"/>
    <p:sldId id="258" r:id="rId7"/>
    <p:sldId id="339" r:id="rId8"/>
    <p:sldId id="338" r:id="rId9"/>
    <p:sldId id="340" r:id="rId10"/>
    <p:sldId id="341" r:id="rId11"/>
    <p:sldId id="343" r:id="rId12"/>
    <p:sldId id="344" r:id="rId13"/>
    <p:sldId id="345" r:id="rId14"/>
    <p:sldId id="346" r:id="rId15"/>
    <p:sldId id="347" r:id="rId16"/>
    <p:sldId id="348" r:id="rId17"/>
    <p:sldId id="380" r:id="rId18"/>
    <p:sldId id="349" r:id="rId19"/>
    <p:sldId id="361" r:id="rId20"/>
    <p:sldId id="362" r:id="rId21"/>
    <p:sldId id="357" r:id="rId22"/>
    <p:sldId id="358" r:id="rId23"/>
    <p:sldId id="359" r:id="rId24"/>
    <p:sldId id="360" r:id="rId25"/>
    <p:sldId id="350" r:id="rId26"/>
    <p:sldId id="354" r:id="rId27"/>
    <p:sldId id="351" r:id="rId28"/>
    <p:sldId id="356" r:id="rId29"/>
    <p:sldId id="334" r:id="rId30"/>
    <p:sldId id="363" r:id="rId31"/>
    <p:sldId id="364" r:id="rId32"/>
    <p:sldId id="365" r:id="rId33"/>
    <p:sldId id="366" r:id="rId34"/>
    <p:sldId id="335" r:id="rId35"/>
    <p:sldId id="367" r:id="rId36"/>
    <p:sldId id="370" r:id="rId37"/>
    <p:sldId id="368" r:id="rId38"/>
    <p:sldId id="324" r:id="rId39"/>
    <p:sldId id="379" r:id="rId40"/>
    <p:sldId id="333" r:id="rId41"/>
    <p:sldId id="381" r:id="rId42"/>
    <p:sldId id="371" r:id="rId43"/>
    <p:sldId id="382" r:id="rId44"/>
    <p:sldId id="383" r:id="rId45"/>
    <p:sldId id="286" r:id="rId46"/>
    <p:sldId id="325" r:id="rId47"/>
    <p:sldId id="326" r:id="rId48"/>
    <p:sldId id="369" r:id="rId49"/>
    <p:sldId id="332" r:id="rId50"/>
    <p:sldId id="374" r:id="rId51"/>
    <p:sldId id="373" r:id="rId52"/>
    <p:sldId id="376" r:id="rId53"/>
    <p:sldId id="375" r:id="rId54"/>
  </p:sldIdLst>
  <p:sldSz cx="9144000" cy="6858000" type="screen4x3"/>
  <p:notesSz cx="7302500" cy="95885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9E400"/>
    <a:srgbClr val="008000"/>
    <a:srgbClr val="FF9900"/>
    <a:srgbClr val="66FF33"/>
    <a:srgbClr val="FFFF0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2944" autoAdjust="0"/>
  </p:normalViewPr>
  <p:slideViewPr>
    <p:cSldViewPr>
      <p:cViewPr varScale="1">
        <p:scale>
          <a:sx n="86" d="100"/>
          <a:sy n="86" d="100"/>
        </p:scale>
        <p:origin x="10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24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24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E10A7D8D-31FD-4256-8190-A4B2F6BF69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5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F7B1B68C-D0A8-41A4-80F2-6951BE539A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86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3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92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4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146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2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317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9701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../Cinem&#225;tica%20dos%20mecanismos/Apoio_Didatico/Caderno%20Claysson/Capitulo-2.pdf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7" Type="http://schemas.openxmlformats.org/officeDocument/2006/relationships/image" Target="../media/image67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989138"/>
            <a:ext cx="7775575" cy="2160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Aula 3 </a:t>
            </a:r>
          </a:p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Tipos de Mecanismos: Simples e Complexos</a:t>
            </a:r>
          </a:p>
          <a:p>
            <a:pPr eaLnBrk="1" hangingPunct="1">
              <a:lnSpc>
                <a:spcPct val="80000"/>
              </a:lnSpc>
            </a:pPr>
            <a:endParaRPr lang="pt-BR" sz="2800" smtClean="0"/>
          </a:p>
        </p:txBody>
      </p:sp>
      <p:pic>
        <p:nvPicPr>
          <p:cNvPr id="4099" name="Picture 4" descr="logo_puc_int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16563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5465763"/>
            <a:ext cx="65468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Pontifícia Universidade Católica de Minas Gerais – PUC Minas</a:t>
            </a:r>
          </a:p>
          <a:p>
            <a:pPr algn="ctr" eaLnBrk="1" hangingPunct="1"/>
            <a:r>
              <a:rPr lang="pt-BR" sz="1600"/>
              <a:t>Instituto Politécnico – IPUC</a:t>
            </a:r>
          </a:p>
          <a:p>
            <a:pPr algn="ctr" eaLnBrk="1" hangingPunct="1"/>
            <a:endParaRPr lang="pt-BR" sz="1600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4213" y="333375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 de Graduação em Engenharia Mecânica</a:t>
            </a:r>
          </a:p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Cinemática dos Mecanismos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675687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Hesitação, Pausa e Parada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Came-Seguidor</a:t>
            </a:r>
          </a:p>
        </p:txBody>
      </p:sp>
      <p:pic>
        <p:nvPicPr>
          <p:cNvPr id="13316" name="Picture 4" descr="sp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009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Cam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14509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Cópia de newengdes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4" t="4317" r="18355" b="6413"/>
          <a:stretch>
            <a:fillRect/>
          </a:stretch>
        </p:blipFill>
        <p:spPr bwMode="auto">
          <a:xfrm>
            <a:off x="5638800" y="1828800"/>
            <a:ext cx="24384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685800" y="4648200"/>
            <a:ext cx="7921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716463" y="4365625"/>
            <a:ext cx="7921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1044575" y="43307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3322" name="Picture 14" descr="http://static.howstuffworks.com/gif/engine-cam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Catraca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Ratchet</a:t>
            </a:r>
          </a:p>
          <a:p>
            <a:pPr eaLnBrk="1" hangingPunct="1"/>
            <a:endParaRPr lang="pt-BR" smtClean="0"/>
          </a:p>
        </p:txBody>
      </p:sp>
      <p:pic>
        <p:nvPicPr>
          <p:cNvPr id="14340" name="Picture 4" descr="ratchetscr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9" b="26079"/>
          <a:stretch>
            <a:fillRect/>
          </a:stretch>
        </p:blipFill>
        <p:spPr bwMode="auto">
          <a:xfrm>
            <a:off x="7019925" y="2565400"/>
            <a:ext cx="16557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Cópia de doubra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829175"/>
            <a:ext cx="22193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ópia de ratch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79688"/>
            <a:ext cx="26638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rachet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05038"/>
            <a:ext cx="24669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 descr="rahet2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076700"/>
            <a:ext cx="25336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635375" y="5627688"/>
            <a:ext cx="64928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Contadores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Roda de Genebra</a:t>
            </a:r>
          </a:p>
          <a:p>
            <a:pPr eaLnBrk="1" hangingPunct="1"/>
            <a:r>
              <a:rPr lang="pt-BR" smtClean="0"/>
              <a:t>Ratchet</a:t>
            </a:r>
          </a:p>
        </p:txBody>
      </p:sp>
      <p:pic>
        <p:nvPicPr>
          <p:cNvPr id="15364" name="Picture 7" descr="escapement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916113"/>
            <a:ext cx="15494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4" descr="escapemen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r="13426" b="8978"/>
          <a:stretch>
            <a:fillRect/>
          </a:stretch>
        </p:blipFill>
        <p:spPr bwMode="auto">
          <a:xfrm>
            <a:off x="4859338" y="3644900"/>
            <a:ext cx="1512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step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r="32657" b="8646"/>
          <a:stretch>
            <a:fillRect/>
          </a:stretch>
        </p:blipFill>
        <p:spPr bwMode="auto">
          <a:xfrm>
            <a:off x="6694488" y="2133600"/>
            <a:ext cx="244951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geneva1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213100"/>
            <a:ext cx="2081213" cy="3024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Osciladores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Biela-Manivela</a:t>
            </a:r>
          </a:p>
        </p:txBody>
      </p:sp>
      <p:pic>
        <p:nvPicPr>
          <p:cNvPr id="16388" name="Picture 4" descr="aslider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357563"/>
            <a:ext cx="1096963" cy="2185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 descr="shper2a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997200"/>
            <a:ext cx="2439988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900113" y="5661025"/>
            <a:ext cx="20875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1816100" y="5338763"/>
            <a:ext cx="86518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Retorno Rápido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Mecanismo de Retorno Rápido</a:t>
            </a:r>
          </a:p>
          <a:p>
            <a:pPr lvl="1" eaLnBrk="1" hangingPunct="1"/>
            <a:r>
              <a:rPr lang="pt-BR" sz="2400" smtClean="0"/>
              <a:t>Caracterizam-se por possuírem 2 fases de movimento para uma dada velocidade angular constante</a:t>
            </a:r>
          </a:p>
          <a:p>
            <a:pPr lvl="1" eaLnBrk="1" hangingPunct="1"/>
            <a:r>
              <a:rPr lang="pt-BR" sz="2400" smtClean="0"/>
              <a:t>Relação de tempo “ida-retorno”</a:t>
            </a:r>
          </a:p>
          <a:p>
            <a:pPr lvl="1" eaLnBrk="1" hangingPunct="1"/>
            <a:r>
              <a:rPr lang="pt-BR" sz="2400" smtClean="0"/>
              <a:t>Podem ser constituídos apenas por uma biela manivela ou por mecanismos mais complexos.</a:t>
            </a:r>
          </a:p>
        </p:txBody>
      </p:sp>
      <p:pic>
        <p:nvPicPr>
          <p:cNvPr id="17412" name="Picture 6" descr="crank1a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4724400"/>
            <a:ext cx="1666875" cy="166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995738" y="61468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Reversíveis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Permitem que a direção de rotação possa ser alterada</a:t>
            </a:r>
          </a:p>
          <a:p>
            <a:pPr lvl="1" eaLnBrk="1" hangingPunct="1"/>
            <a:r>
              <a:rPr lang="pt-BR" smtClean="0"/>
              <a:t>Engrenagens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Etc.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Acoplamento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Junta Universal</a:t>
            </a:r>
          </a:p>
          <a:p>
            <a:pPr eaLnBrk="1" hangingPunct="1"/>
            <a:r>
              <a:rPr lang="pt-BR" smtClean="0"/>
              <a:t>Correia</a:t>
            </a:r>
          </a:p>
          <a:p>
            <a:pPr eaLnBrk="1" hangingPunct="1"/>
            <a:r>
              <a:rPr lang="pt-BR" smtClean="0"/>
              <a:t>Corrente</a:t>
            </a:r>
          </a:p>
          <a:p>
            <a:pPr eaLnBrk="1" hangingPunct="1"/>
            <a:endParaRPr lang="pt-BR" smtClean="0"/>
          </a:p>
        </p:txBody>
      </p:sp>
      <p:pic>
        <p:nvPicPr>
          <p:cNvPr id="19460" name="Picture 4" descr="Cópia de joints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581400"/>
            <a:ext cx="2736850" cy="206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7" descr="http://www.tpub.com/machines/1.htm17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3431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886200" y="59436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Hooke</a:t>
            </a:r>
          </a:p>
        </p:txBody>
      </p:sp>
      <p:pic>
        <p:nvPicPr>
          <p:cNvPr id="19463" name="Picture 10" descr="http://www.tpub.com/machines/1.htm17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336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6477000" y="60198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Ring and Trunnion </a:t>
            </a:r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Acoplamento</a:t>
            </a:r>
          </a:p>
        </p:txBody>
      </p:sp>
      <p:sp>
        <p:nvSpPr>
          <p:cNvPr id="20483" name="Text Box 1030"/>
          <p:cNvSpPr txBox="1">
            <a:spLocks noChangeArrowheads="1"/>
          </p:cNvSpPr>
          <p:nvPr/>
        </p:nvSpPr>
        <p:spPr bwMode="auto">
          <a:xfrm>
            <a:off x="1524000" y="55626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Bendix-Zeiss</a:t>
            </a:r>
          </a:p>
        </p:txBody>
      </p:sp>
      <p:pic>
        <p:nvPicPr>
          <p:cNvPr id="20484" name="Picture 1033" descr="http://www.tpub.com/machines/1.htm1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t="3769" r="3773" b="5655"/>
          <a:stretch>
            <a:fillRect/>
          </a:stretch>
        </p:blipFill>
        <p:spPr bwMode="auto">
          <a:xfrm>
            <a:off x="457200" y="2476500"/>
            <a:ext cx="36576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037" descr="http://www.public.asu.edu/~grover/willys/graphics/bend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39" descr="http://www.public.asu.edu/~grover/willys/graphics/rzepp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" r="2222"/>
          <a:stretch>
            <a:fillRect/>
          </a:stretch>
        </p:blipFill>
        <p:spPr bwMode="auto">
          <a:xfrm>
            <a:off x="5029200" y="3549650"/>
            <a:ext cx="3352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1040"/>
          <p:cNvSpPr txBox="1">
            <a:spLocks noChangeArrowheads="1"/>
          </p:cNvSpPr>
          <p:nvPr/>
        </p:nvSpPr>
        <p:spPr bwMode="auto">
          <a:xfrm>
            <a:off x="6038850" y="57150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Rzeppa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175"/>
          </a:xfrm>
        </p:spPr>
        <p:txBody>
          <a:bodyPr/>
          <a:lstStyle/>
          <a:p>
            <a:pPr eaLnBrk="1" hangingPunct="1"/>
            <a:r>
              <a:rPr lang="pt-BR" smtClean="0"/>
              <a:t>4 Barras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2014538" y="2003425"/>
            <a:ext cx="6518275" cy="4465638"/>
            <a:chOff x="1269" y="1262"/>
            <a:chExt cx="4106" cy="2813"/>
          </a:xfrm>
        </p:grpSpPr>
        <p:grpSp>
          <p:nvGrpSpPr>
            <p:cNvPr id="21509" name="Group 32"/>
            <p:cNvGrpSpPr>
              <a:grpSpLocks/>
            </p:cNvGrpSpPr>
            <p:nvPr/>
          </p:nvGrpSpPr>
          <p:grpSpPr bwMode="auto">
            <a:xfrm>
              <a:off x="2064" y="1343"/>
              <a:ext cx="3311" cy="2732"/>
              <a:chOff x="1565" y="1344"/>
              <a:chExt cx="3311" cy="2732"/>
            </a:xfrm>
          </p:grpSpPr>
          <p:pic>
            <p:nvPicPr>
              <p:cNvPr id="21511" name="Picture 6" descr="Sketch4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344"/>
                <a:ext cx="3311" cy="2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2608" y="3884"/>
                <a:ext cx="499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3" name="AutoShape 17"/>
              <p:cNvSpPr>
                <a:spLocks noChangeArrowheads="1"/>
              </p:cNvSpPr>
              <p:nvPr/>
            </p:nvSpPr>
            <p:spPr bwMode="auto">
              <a:xfrm>
                <a:off x="2043" y="252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4" name="AutoShape 19"/>
              <p:cNvSpPr>
                <a:spLocks noChangeArrowheads="1"/>
              </p:cNvSpPr>
              <p:nvPr/>
            </p:nvSpPr>
            <p:spPr bwMode="auto">
              <a:xfrm rot="-10035935">
                <a:off x="3009" y="1623"/>
                <a:ext cx="46" cy="2268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5" name="AutoShape 20"/>
              <p:cNvSpPr>
                <a:spLocks noChangeArrowheads="1"/>
              </p:cNvSpPr>
              <p:nvPr/>
            </p:nvSpPr>
            <p:spPr bwMode="auto">
              <a:xfrm>
                <a:off x="2972" y="2691"/>
                <a:ext cx="135" cy="125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6" name="Line 22"/>
              <p:cNvSpPr>
                <a:spLocks noChangeShapeType="1"/>
              </p:cNvSpPr>
              <p:nvPr/>
            </p:nvSpPr>
            <p:spPr bwMode="auto">
              <a:xfrm>
                <a:off x="1889" y="2775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17" name="Rectangle 23"/>
              <p:cNvSpPr>
                <a:spLocks noChangeArrowheads="1"/>
              </p:cNvSpPr>
              <p:nvPr/>
            </p:nvSpPr>
            <p:spPr bwMode="auto">
              <a:xfrm>
                <a:off x="1895" y="2804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8" name="AutoShape 24"/>
              <p:cNvSpPr>
                <a:spLocks noChangeArrowheads="1"/>
              </p:cNvSpPr>
              <p:nvPr/>
            </p:nvSpPr>
            <p:spPr bwMode="auto">
              <a:xfrm>
                <a:off x="4241" y="2514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19" name="Oval 25"/>
              <p:cNvSpPr>
                <a:spLocks noChangeArrowheads="1"/>
              </p:cNvSpPr>
              <p:nvPr/>
            </p:nvSpPr>
            <p:spPr bwMode="auto">
              <a:xfrm>
                <a:off x="4286" y="2572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0" name="Line 26"/>
              <p:cNvSpPr>
                <a:spLocks noChangeShapeType="1"/>
              </p:cNvSpPr>
              <p:nvPr/>
            </p:nvSpPr>
            <p:spPr bwMode="auto">
              <a:xfrm>
                <a:off x="4087" y="2766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21" name="Rectangle 27"/>
              <p:cNvSpPr>
                <a:spLocks noChangeArrowheads="1"/>
              </p:cNvSpPr>
              <p:nvPr/>
            </p:nvSpPr>
            <p:spPr bwMode="auto">
              <a:xfrm>
                <a:off x="4093" y="2795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2" name="AutoShape 28"/>
              <p:cNvSpPr>
                <a:spLocks noChangeArrowheads="1"/>
              </p:cNvSpPr>
              <p:nvPr/>
            </p:nvSpPr>
            <p:spPr bwMode="auto">
              <a:xfrm rot="-2919767">
                <a:off x="3762" y="1448"/>
                <a:ext cx="50" cy="1383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3" name="Oval 29"/>
              <p:cNvSpPr>
                <a:spLocks noChangeArrowheads="1"/>
              </p:cNvSpPr>
              <p:nvPr/>
            </p:nvSpPr>
            <p:spPr bwMode="auto">
              <a:xfrm>
                <a:off x="3265" y="1661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4" name="Oval 31"/>
              <p:cNvSpPr>
                <a:spLocks noChangeArrowheads="1"/>
              </p:cNvSpPr>
              <p:nvPr/>
            </p:nvSpPr>
            <p:spPr bwMode="auto">
              <a:xfrm>
                <a:off x="4283" y="2580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5" name="AutoShape 18"/>
              <p:cNvSpPr>
                <a:spLocks noChangeArrowheads="1"/>
              </p:cNvSpPr>
              <p:nvPr/>
            </p:nvSpPr>
            <p:spPr bwMode="auto">
              <a:xfrm rot="9115883">
                <a:off x="2423" y="2498"/>
                <a:ext cx="44" cy="143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6" name="Oval 21"/>
              <p:cNvSpPr>
                <a:spLocks noChangeArrowheads="1"/>
              </p:cNvSpPr>
              <p:nvPr/>
            </p:nvSpPr>
            <p:spPr bwMode="auto">
              <a:xfrm>
                <a:off x="2088" y="2581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21527" name="Oval 30"/>
              <p:cNvSpPr>
                <a:spLocks noChangeArrowheads="1"/>
              </p:cNvSpPr>
              <p:nvPr/>
            </p:nvSpPr>
            <p:spPr bwMode="auto">
              <a:xfrm>
                <a:off x="2742" y="3797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21510" name="Oval 33"/>
            <p:cNvSpPr>
              <a:spLocks noChangeArrowheads="1"/>
            </p:cNvSpPr>
            <p:nvPr/>
          </p:nvSpPr>
          <p:spPr bwMode="auto">
            <a:xfrm>
              <a:off x="1269" y="1262"/>
              <a:ext cx="2720" cy="272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4 Barras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2532" name="Group 52"/>
          <p:cNvGrpSpPr>
            <a:grpSpLocks/>
          </p:cNvGrpSpPr>
          <p:nvPr/>
        </p:nvGrpSpPr>
        <p:grpSpPr bwMode="auto">
          <a:xfrm>
            <a:off x="487363" y="2589213"/>
            <a:ext cx="3613150" cy="3968750"/>
            <a:chOff x="307" y="1631"/>
            <a:chExt cx="2276" cy="2500"/>
          </a:xfrm>
        </p:grpSpPr>
        <p:sp>
          <p:nvSpPr>
            <p:cNvPr id="22553" name="AutoShape 31"/>
            <p:cNvSpPr>
              <a:spLocks noChangeArrowheads="1"/>
            </p:cNvSpPr>
            <p:nvPr/>
          </p:nvSpPr>
          <p:spPr bwMode="auto">
            <a:xfrm rot="5025652">
              <a:off x="268" y="2419"/>
              <a:ext cx="1860" cy="614"/>
            </a:xfrm>
            <a:prstGeom prst="triangle">
              <a:avLst>
                <a:gd name="adj" fmla="val 551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4" name="AutoShape 13"/>
            <p:cNvSpPr>
              <a:spLocks noChangeArrowheads="1"/>
            </p:cNvSpPr>
            <p:nvPr/>
          </p:nvSpPr>
          <p:spPr bwMode="auto">
            <a:xfrm>
              <a:off x="624" y="369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5" name="AutoShape 14"/>
            <p:cNvSpPr>
              <a:spLocks noChangeArrowheads="1"/>
            </p:cNvSpPr>
            <p:nvPr/>
          </p:nvSpPr>
          <p:spPr bwMode="auto">
            <a:xfrm rot="-6922507">
              <a:off x="818" y="3528"/>
              <a:ext cx="44" cy="361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6" name="AutoShape 15"/>
            <p:cNvSpPr>
              <a:spLocks noChangeArrowheads="1"/>
            </p:cNvSpPr>
            <p:nvPr/>
          </p:nvSpPr>
          <p:spPr bwMode="auto">
            <a:xfrm>
              <a:off x="739" y="176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7" name="Line 16"/>
            <p:cNvSpPr>
              <a:spLocks noChangeShapeType="1"/>
            </p:cNvSpPr>
            <p:nvPr/>
          </p:nvSpPr>
          <p:spPr bwMode="auto">
            <a:xfrm>
              <a:off x="470" y="394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8" name="Rectangle 17"/>
            <p:cNvSpPr>
              <a:spLocks noChangeArrowheads="1"/>
            </p:cNvSpPr>
            <p:nvPr/>
          </p:nvSpPr>
          <p:spPr bwMode="auto">
            <a:xfrm>
              <a:off x="476" y="396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9" name="AutoShape 18"/>
            <p:cNvSpPr>
              <a:spLocks noChangeArrowheads="1"/>
            </p:cNvSpPr>
            <p:nvPr/>
          </p:nvSpPr>
          <p:spPr bwMode="auto">
            <a:xfrm>
              <a:off x="2257" y="369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0" name="Oval 19"/>
            <p:cNvSpPr>
              <a:spLocks noChangeArrowheads="1"/>
            </p:cNvSpPr>
            <p:nvPr/>
          </p:nvSpPr>
          <p:spPr bwMode="auto">
            <a:xfrm>
              <a:off x="2302" y="375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1" name="Line 20"/>
            <p:cNvSpPr>
              <a:spLocks noChangeShapeType="1"/>
            </p:cNvSpPr>
            <p:nvPr/>
          </p:nvSpPr>
          <p:spPr bwMode="auto">
            <a:xfrm>
              <a:off x="2103" y="394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2" name="Rectangle 21"/>
            <p:cNvSpPr>
              <a:spLocks noChangeArrowheads="1"/>
            </p:cNvSpPr>
            <p:nvPr/>
          </p:nvSpPr>
          <p:spPr bwMode="auto">
            <a:xfrm>
              <a:off x="2109" y="396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3" name="AutoShape 22"/>
            <p:cNvSpPr>
              <a:spLocks noChangeArrowheads="1"/>
            </p:cNvSpPr>
            <p:nvPr/>
          </p:nvSpPr>
          <p:spPr bwMode="auto">
            <a:xfrm rot="-2433823">
              <a:off x="1893" y="2640"/>
              <a:ext cx="44" cy="131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4" name="Oval 23"/>
            <p:cNvSpPr>
              <a:spLocks noChangeArrowheads="1"/>
            </p:cNvSpPr>
            <p:nvPr/>
          </p:nvSpPr>
          <p:spPr bwMode="auto">
            <a:xfrm>
              <a:off x="1465" y="278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5" name="Oval 24"/>
            <p:cNvSpPr>
              <a:spLocks noChangeArrowheads="1"/>
            </p:cNvSpPr>
            <p:nvPr/>
          </p:nvSpPr>
          <p:spPr bwMode="auto">
            <a:xfrm>
              <a:off x="2299" y="375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6" name="Oval 26"/>
            <p:cNvSpPr>
              <a:spLocks noChangeArrowheads="1"/>
            </p:cNvSpPr>
            <p:nvPr/>
          </p:nvSpPr>
          <p:spPr bwMode="auto">
            <a:xfrm>
              <a:off x="669" y="375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7" name="Oval 27"/>
            <p:cNvSpPr>
              <a:spLocks noChangeArrowheads="1"/>
            </p:cNvSpPr>
            <p:nvPr/>
          </p:nvSpPr>
          <p:spPr bwMode="auto">
            <a:xfrm>
              <a:off x="963" y="361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8" name="Oval 28"/>
            <p:cNvSpPr>
              <a:spLocks noChangeArrowheads="1"/>
            </p:cNvSpPr>
            <p:nvPr/>
          </p:nvSpPr>
          <p:spPr bwMode="auto">
            <a:xfrm>
              <a:off x="307" y="3406"/>
              <a:ext cx="725" cy="725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69" name="Freeform 51"/>
            <p:cNvSpPr>
              <a:spLocks/>
            </p:cNvSpPr>
            <p:nvPr/>
          </p:nvSpPr>
          <p:spPr bwMode="auto">
            <a:xfrm>
              <a:off x="333" y="1631"/>
              <a:ext cx="816" cy="695"/>
            </a:xfrm>
            <a:custGeom>
              <a:avLst/>
              <a:gdLst>
                <a:gd name="T0" fmla="*/ 7 w 816"/>
                <a:gd name="T1" fmla="*/ 665 h 695"/>
                <a:gd name="T2" fmla="*/ 143 w 816"/>
                <a:gd name="T3" fmla="*/ 484 h 695"/>
                <a:gd name="T4" fmla="*/ 324 w 816"/>
                <a:gd name="T5" fmla="*/ 302 h 695"/>
                <a:gd name="T6" fmla="*/ 460 w 816"/>
                <a:gd name="T7" fmla="*/ 166 h 695"/>
                <a:gd name="T8" fmla="*/ 642 w 816"/>
                <a:gd name="T9" fmla="*/ 75 h 695"/>
                <a:gd name="T10" fmla="*/ 778 w 816"/>
                <a:gd name="T11" fmla="*/ 30 h 695"/>
                <a:gd name="T12" fmla="*/ 733 w 816"/>
                <a:gd name="T13" fmla="*/ 257 h 695"/>
                <a:gd name="T14" fmla="*/ 279 w 816"/>
                <a:gd name="T15" fmla="*/ 574 h 695"/>
                <a:gd name="T16" fmla="*/ 98 w 816"/>
                <a:gd name="T17" fmla="*/ 665 h 695"/>
                <a:gd name="T18" fmla="*/ 7 w 816"/>
                <a:gd name="T19" fmla="*/ 665 h 6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6" h="695">
                  <a:moveTo>
                    <a:pt x="7" y="665"/>
                  </a:moveTo>
                  <a:cubicBezTo>
                    <a:pt x="14" y="635"/>
                    <a:pt x="90" y="545"/>
                    <a:pt x="143" y="484"/>
                  </a:cubicBezTo>
                  <a:cubicBezTo>
                    <a:pt x="196" y="423"/>
                    <a:pt x="271" y="355"/>
                    <a:pt x="324" y="302"/>
                  </a:cubicBezTo>
                  <a:cubicBezTo>
                    <a:pt x="377" y="249"/>
                    <a:pt x="407" y="204"/>
                    <a:pt x="460" y="166"/>
                  </a:cubicBezTo>
                  <a:cubicBezTo>
                    <a:pt x="513" y="128"/>
                    <a:pt x="589" y="98"/>
                    <a:pt x="642" y="75"/>
                  </a:cubicBezTo>
                  <a:cubicBezTo>
                    <a:pt x="695" y="52"/>
                    <a:pt x="763" y="0"/>
                    <a:pt x="778" y="30"/>
                  </a:cubicBezTo>
                  <a:cubicBezTo>
                    <a:pt x="793" y="60"/>
                    <a:pt x="816" y="166"/>
                    <a:pt x="733" y="257"/>
                  </a:cubicBezTo>
                  <a:cubicBezTo>
                    <a:pt x="650" y="348"/>
                    <a:pt x="385" y="506"/>
                    <a:pt x="279" y="574"/>
                  </a:cubicBezTo>
                  <a:cubicBezTo>
                    <a:pt x="173" y="642"/>
                    <a:pt x="143" y="650"/>
                    <a:pt x="98" y="665"/>
                  </a:cubicBezTo>
                  <a:cubicBezTo>
                    <a:pt x="53" y="680"/>
                    <a:pt x="0" y="695"/>
                    <a:pt x="7" y="6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533" name="Group 54"/>
          <p:cNvGrpSpPr>
            <a:grpSpLocks/>
          </p:cNvGrpSpPr>
          <p:nvPr/>
        </p:nvGrpSpPr>
        <p:grpSpPr bwMode="auto">
          <a:xfrm>
            <a:off x="4749800" y="2940050"/>
            <a:ext cx="3783013" cy="3440113"/>
            <a:chOff x="2992" y="1852"/>
            <a:chExt cx="2383" cy="2167"/>
          </a:xfrm>
        </p:grpSpPr>
        <p:sp>
          <p:nvSpPr>
            <p:cNvPr id="22534" name="Rectangle 12"/>
            <p:cNvSpPr>
              <a:spLocks noChangeArrowheads="1"/>
            </p:cNvSpPr>
            <p:nvPr/>
          </p:nvSpPr>
          <p:spPr bwMode="auto">
            <a:xfrm>
              <a:off x="3107" y="3883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35" name="AutoShape 33"/>
            <p:cNvSpPr>
              <a:spLocks noChangeArrowheads="1"/>
            </p:cNvSpPr>
            <p:nvPr/>
          </p:nvSpPr>
          <p:spPr bwMode="auto">
            <a:xfrm>
              <a:off x="3560" y="343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36" name="Line 35"/>
            <p:cNvSpPr>
              <a:spLocks noChangeShapeType="1"/>
            </p:cNvSpPr>
            <p:nvPr/>
          </p:nvSpPr>
          <p:spPr bwMode="auto">
            <a:xfrm>
              <a:off x="3406" y="368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37" name="Rectangle 36"/>
            <p:cNvSpPr>
              <a:spLocks noChangeArrowheads="1"/>
            </p:cNvSpPr>
            <p:nvPr/>
          </p:nvSpPr>
          <p:spPr bwMode="auto">
            <a:xfrm>
              <a:off x="3412" y="370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38" name="AutoShape 25"/>
            <p:cNvSpPr>
              <a:spLocks noChangeArrowheads="1"/>
            </p:cNvSpPr>
            <p:nvPr/>
          </p:nvSpPr>
          <p:spPr bwMode="auto">
            <a:xfrm rot="8632388">
              <a:off x="3307" y="2545"/>
              <a:ext cx="45" cy="11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39" name="Oval 34"/>
            <p:cNvSpPr>
              <a:spLocks noChangeArrowheads="1"/>
            </p:cNvSpPr>
            <p:nvPr/>
          </p:nvSpPr>
          <p:spPr bwMode="auto">
            <a:xfrm>
              <a:off x="3605" y="348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0" name="Oval 37"/>
            <p:cNvSpPr>
              <a:spLocks noChangeArrowheads="1"/>
            </p:cNvSpPr>
            <p:nvPr/>
          </p:nvSpPr>
          <p:spPr bwMode="auto">
            <a:xfrm>
              <a:off x="3602" y="349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1" name="AutoShape 38"/>
            <p:cNvSpPr>
              <a:spLocks noChangeArrowheads="1"/>
            </p:cNvSpPr>
            <p:nvPr/>
          </p:nvSpPr>
          <p:spPr bwMode="auto">
            <a:xfrm>
              <a:off x="4304" y="347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2" name="Line 39"/>
            <p:cNvSpPr>
              <a:spLocks noChangeShapeType="1"/>
            </p:cNvSpPr>
            <p:nvPr/>
          </p:nvSpPr>
          <p:spPr bwMode="auto">
            <a:xfrm>
              <a:off x="4150" y="372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Rectangle 40"/>
            <p:cNvSpPr>
              <a:spLocks noChangeArrowheads="1"/>
            </p:cNvSpPr>
            <p:nvPr/>
          </p:nvSpPr>
          <p:spPr bwMode="auto">
            <a:xfrm>
              <a:off x="4156" y="374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4" name="Oval 41"/>
            <p:cNvSpPr>
              <a:spLocks noChangeArrowheads="1"/>
            </p:cNvSpPr>
            <p:nvPr/>
          </p:nvSpPr>
          <p:spPr bwMode="auto">
            <a:xfrm>
              <a:off x="434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5" name="AutoShape 44"/>
            <p:cNvSpPr>
              <a:spLocks noChangeArrowheads="1"/>
            </p:cNvSpPr>
            <p:nvPr/>
          </p:nvSpPr>
          <p:spPr bwMode="auto">
            <a:xfrm rot="1338333">
              <a:off x="3165" y="1852"/>
              <a:ext cx="1860" cy="1228"/>
            </a:xfrm>
            <a:prstGeom prst="triangle">
              <a:avLst>
                <a:gd name="adj" fmla="val 86014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2992" y="264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7" name="AutoShape 43"/>
            <p:cNvSpPr>
              <a:spLocks noChangeArrowheads="1"/>
            </p:cNvSpPr>
            <p:nvPr/>
          </p:nvSpPr>
          <p:spPr bwMode="auto">
            <a:xfrm rot="-7281581">
              <a:off x="4515" y="3280"/>
              <a:ext cx="44" cy="361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8" name="Oval 42"/>
            <p:cNvSpPr>
              <a:spLocks noChangeArrowheads="1"/>
            </p:cNvSpPr>
            <p:nvPr/>
          </p:nvSpPr>
          <p:spPr bwMode="auto">
            <a:xfrm>
              <a:off x="4346" y="353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9" name="Oval 46"/>
            <p:cNvSpPr>
              <a:spLocks noChangeArrowheads="1"/>
            </p:cNvSpPr>
            <p:nvPr/>
          </p:nvSpPr>
          <p:spPr bwMode="auto">
            <a:xfrm>
              <a:off x="4671" y="332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0" name="AutoShape 47"/>
            <p:cNvSpPr>
              <a:spLocks noChangeArrowheads="1"/>
            </p:cNvSpPr>
            <p:nvPr/>
          </p:nvSpPr>
          <p:spPr bwMode="auto">
            <a:xfrm>
              <a:off x="4877" y="2093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1" name="Oval 48"/>
            <p:cNvSpPr>
              <a:spLocks noChangeArrowheads="1"/>
            </p:cNvSpPr>
            <p:nvPr/>
          </p:nvSpPr>
          <p:spPr bwMode="auto">
            <a:xfrm>
              <a:off x="4005" y="3158"/>
              <a:ext cx="780" cy="770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2" name="Freeform 53"/>
            <p:cNvSpPr>
              <a:spLocks/>
            </p:cNvSpPr>
            <p:nvPr/>
          </p:nvSpPr>
          <p:spPr bwMode="auto">
            <a:xfrm>
              <a:off x="3289" y="1956"/>
              <a:ext cx="2086" cy="884"/>
            </a:xfrm>
            <a:custGeom>
              <a:avLst/>
              <a:gdLst>
                <a:gd name="T0" fmla="*/ 2086 w 2086"/>
                <a:gd name="T1" fmla="*/ 884 h 884"/>
                <a:gd name="T2" fmla="*/ 1950 w 2086"/>
                <a:gd name="T3" fmla="*/ 567 h 884"/>
                <a:gd name="T4" fmla="*/ 1904 w 2086"/>
                <a:gd name="T5" fmla="*/ 431 h 884"/>
                <a:gd name="T6" fmla="*/ 1632 w 2086"/>
                <a:gd name="T7" fmla="*/ 159 h 884"/>
                <a:gd name="T8" fmla="*/ 1179 w 2086"/>
                <a:gd name="T9" fmla="*/ 23 h 884"/>
                <a:gd name="T10" fmla="*/ 816 w 2086"/>
                <a:gd name="T11" fmla="*/ 23 h 884"/>
                <a:gd name="T12" fmla="*/ 362 w 2086"/>
                <a:gd name="T13" fmla="*/ 159 h 884"/>
                <a:gd name="T14" fmla="*/ 45 w 2086"/>
                <a:gd name="T15" fmla="*/ 476 h 884"/>
                <a:gd name="T16" fmla="*/ 90 w 2086"/>
                <a:gd name="T17" fmla="*/ 567 h 884"/>
                <a:gd name="T18" fmla="*/ 271 w 2086"/>
                <a:gd name="T19" fmla="*/ 612 h 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86" h="884">
                  <a:moveTo>
                    <a:pt x="2086" y="884"/>
                  </a:moveTo>
                  <a:cubicBezTo>
                    <a:pt x="2033" y="763"/>
                    <a:pt x="1980" y="643"/>
                    <a:pt x="1950" y="567"/>
                  </a:cubicBezTo>
                  <a:cubicBezTo>
                    <a:pt x="1920" y="491"/>
                    <a:pt x="1957" y="499"/>
                    <a:pt x="1904" y="431"/>
                  </a:cubicBezTo>
                  <a:cubicBezTo>
                    <a:pt x="1851" y="363"/>
                    <a:pt x="1753" y="227"/>
                    <a:pt x="1632" y="159"/>
                  </a:cubicBezTo>
                  <a:cubicBezTo>
                    <a:pt x="1511" y="91"/>
                    <a:pt x="1315" y="46"/>
                    <a:pt x="1179" y="23"/>
                  </a:cubicBezTo>
                  <a:cubicBezTo>
                    <a:pt x="1043" y="0"/>
                    <a:pt x="952" y="0"/>
                    <a:pt x="816" y="23"/>
                  </a:cubicBezTo>
                  <a:cubicBezTo>
                    <a:pt x="680" y="46"/>
                    <a:pt x="490" y="84"/>
                    <a:pt x="362" y="159"/>
                  </a:cubicBezTo>
                  <a:cubicBezTo>
                    <a:pt x="234" y="234"/>
                    <a:pt x="90" y="408"/>
                    <a:pt x="45" y="476"/>
                  </a:cubicBezTo>
                  <a:cubicBezTo>
                    <a:pt x="0" y="544"/>
                    <a:pt x="53" y="544"/>
                    <a:pt x="90" y="567"/>
                  </a:cubicBezTo>
                  <a:cubicBezTo>
                    <a:pt x="127" y="590"/>
                    <a:pt x="241" y="605"/>
                    <a:pt x="271" y="6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447675" y="1763713"/>
            <a:ext cx="7796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Quantos GDLs possui o conjunto mão, ante-braço e braço?</a:t>
            </a:r>
          </a:p>
        </p:txBody>
      </p:sp>
      <p:pic>
        <p:nvPicPr>
          <p:cNvPr id="5123" name="Picture 19" descr="biomechanics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3357563"/>
            <a:ext cx="4676775" cy="301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16"/>
          <p:cNvSpPr txBox="1">
            <a:spLocks noChangeArrowheads="1"/>
          </p:cNvSpPr>
          <p:nvPr/>
        </p:nvSpPr>
        <p:spPr bwMode="auto">
          <a:xfrm>
            <a:off x="3368675" y="2644775"/>
            <a:ext cx="213995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7700">
                <a:solidFill>
                  <a:srgbClr val="66FF33"/>
                </a:solidFill>
              </a:rPr>
              <a:t>?</a:t>
            </a:r>
          </a:p>
        </p:txBody>
      </p:sp>
      <p:sp>
        <p:nvSpPr>
          <p:cNvPr id="5125" name="Rectangle 21"/>
          <p:cNvSpPr>
            <a:spLocks noChangeArrowheads="1"/>
          </p:cNvSpPr>
          <p:nvPr/>
        </p:nvSpPr>
        <p:spPr bwMode="auto">
          <a:xfrm>
            <a:off x="5191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800" b="1">
                <a:solidFill>
                  <a:schemeClr val="accent2"/>
                </a:solidFill>
              </a:rPr>
              <a:t>Pergunta da Aula Passada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20738"/>
          </a:xfrm>
        </p:spPr>
        <p:txBody>
          <a:bodyPr/>
          <a:lstStyle/>
          <a:p>
            <a:pPr eaLnBrk="1" hangingPunct="1"/>
            <a:r>
              <a:rPr lang="pt-BR" smtClean="0"/>
              <a:t>4 Barras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grpSp>
        <p:nvGrpSpPr>
          <p:cNvPr id="23556" name="Group 1082"/>
          <p:cNvGrpSpPr>
            <a:grpSpLocks/>
          </p:cNvGrpSpPr>
          <p:nvPr/>
        </p:nvGrpSpPr>
        <p:grpSpPr bwMode="auto">
          <a:xfrm>
            <a:off x="5205413" y="2768600"/>
            <a:ext cx="3575050" cy="3625850"/>
            <a:chOff x="3279" y="1744"/>
            <a:chExt cx="2252" cy="2284"/>
          </a:xfrm>
        </p:grpSpPr>
        <p:sp>
          <p:nvSpPr>
            <p:cNvPr id="23574" name="AutoShape 1035"/>
            <p:cNvSpPr>
              <a:spLocks noChangeArrowheads="1"/>
            </p:cNvSpPr>
            <p:nvPr/>
          </p:nvSpPr>
          <p:spPr bwMode="auto">
            <a:xfrm>
              <a:off x="5205" y="3569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5" name="Line 1036"/>
            <p:cNvSpPr>
              <a:spLocks noChangeShapeType="1"/>
            </p:cNvSpPr>
            <p:nvPr/>
          </p:nvSpPr>
          <p:spPr bwMode="auto">
            <a:xfrm>
              <a:off x="5051" y="3821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6" name="Rectangle 1037"/>
            <p:cNvSpPr>
              <a:spLocks noChangeArrowheads="1"/>
            </p:cNvSpPr>
            <p:nvPr/>
          </p:nvSpPr>
          <p:spPr bwMode="auto">
            <a:xfrm>
              <a:off x="5057" y="3838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7" name="Oval 1039"/>
            <p:cNvSpPr>
              <a:spLocks noChangeArrowheads="1"/>
            </p:cNvSpPr>
            <p:nvPr/>
          </p:nvSpPr>
          <p:spPr bwMode="auto">
            <a:xfrm>
              <a:off x="5250" y="36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8" name="AutoShape 1041"/>
            <p:cNvSpPr>
              <a:spLocks noChangeArrowheads="1"/>
            </p:cNvSpPr>
            <p:nvPr/>
          </p:nvSpPr>
          <p:spPr bwMode="auto">
            <a:xfrm>
              <a:off x="3618" y="3569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9" name="Line 1042"/>
            <p:cNvSpPr>
              <a:spLocks noChangeShapeType="1"/>
            </p:cNvSpPr>
            <p:nvPr/>
          </p:nvSpPr>
          <p:spPr bwMode="auto">
            <a:xfrm>
              <a:off x="3464" y="3821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0" name="Rectangle 1043"/>
            <p:cNvSpPr>
              <a:spLocks noChangeArrowheads="1"/>
            </p:cNvSpPr>
            <p:nvPr/>
          </p:nvSpPr>
          <p:spPr bwMode="auto">
            <a:xfrm>
              <a:off x="3470" y="3838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1" name="Oval 1044"/>
            <p:cNvSpPr>
              <a:spLocks noChangeArrowheads="1"/>
            </p:cNvSpPr>
            <p:nvPr/>
          </p:nvSpPr>
          <p:spPr bwMode="auto">
            <a:xfrm>
              <a:off x="3663" y="36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2" name="AutoShape 1045"/>
            <p:cNvSpPr>
              <a:spLocks noChangeArrowheads="1"/>
            </p:cNvSpPr>
            <p:nvPr/>
          </p:nvSpPr>
          <p:spPr bwMode="auto">
            <a:xfrm rot="6131016">
              <a:off x="3451" y="2555"/>
              <a:ext cx="1817" cy="395"/>
            </a:xfrm>
            <a:prstGeom prst="triangle">
              <a:avLst>
                <a:gd name="adj" fmla="val 67606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3" name="AutoShape 1047"/>
            <p:cNvSpPr>
              <a:spLocks noChangeArrowheads="1"/>
            </p:cNvSpPr>
            <p:nvPr/>
          </p:nvSpPr>
          <p:spPr bwMode="auto">
            <a:xfrm rot="-6086331">
              <a:off x="3787" y="3480"/>
              <a:ext cx="45" cy="318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4" name="Oval 1048"/>
            <p:cNvSpPr>
              <a:spLocks noChangeArrowheads="1"/>
            </p:cNvSpPr>
            <p:nvPr/>
          </p:nvSpPr>
          <p:spPr bwMode="auto">
            <a:xfrm>
              <a:off x="3660" y="363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5" name="Oval 1049"/>
            <p:cNvSpPr>
              <a:spLocks noChangeArrowheads="1"/>
            </p:cNvSpPr>
            <p:nvPr/>
          </p:nvSpPr>
          <p:spPr bwMode="auto">
            <a:xfrm>
              <a:off x="3923" y="357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6" name="AutoShape 1050"/>
            <p:cNvSpPr>
              <a:spLocks noChangeArrowheads="1"/>
            </p:cNvSpPr>
            <p:nvPr/>
          </p:nvSpPr>
          <p:spPr bwMode="auto">
            <a:xfrm>
              <a:off x="4286" y="175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7" name="Oval 1051"/>
            <p:cNvSpPr>
              <a:spLocks noChangeArrowheads="1"/>
            </p:cNvSpPr>
            <p:nvPr/>
          </p:nvSpPr>
          <p:spPr bwMode="auto">
            <a:xfrm>
              <a:off x="3279" y="3339"/>
              <a:ext cx="690" cy="689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8" name="AutoShape 1038"/>
            <p:cNvSpPr>
              <a:spLocks noChangeArrowheads="1"/>
            </p:cNvSpPr>
            <p:nvPr/>
          </p:nvSpPr>
          <p:spPr bwMode="auto">
            <a:xfrm rot="7355826">
              <a:off x="4852" y="2883"/>
              <a:ext cx="45" cy="10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89" name="Oval 1046"/>
            <p:cNvSpPr>
              <a:spLocks noChangeArrowheads="1"/>
            </p:cNvSpPr>
            <p:nvPr/>
          </p:nvSpPr>
          <p:spPr bwMode="auto">
            <a:xfrm>
              <a:off x="4434" y="309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0" name="Oval 1040"/>
            <p:cNvSpPr>
              <a:spLocks noChangeArrowheads="1"/>
            </p:cNvSpPr>
            <p:nvPr/>
          </p:nvSpPr>
          <p:spPr bwMode="auto">
            <a:xfrm>
              <a:off x="5247" y="363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91" name="Freeform 1078"/>
            <p:cNvSpPr>
              <a:spLocks/>
            </p:cNvSpPr>
            <p:nvPr/>
          </p:nvSpPr>
          <p:spPr bwMode="auto">
            <a:xfrm>
              <a:off x="4051" y="1744"/>
              <a:ext cx="1278" cy="915"/>
            </a:xfrm>
            <a:custGeom>
              <a:avLst/>
              <a:gdLst>
                <a:gd name="T0" fmla="*/ 1278 w 1278"/>
                <a:gd name="T1" fmla="*/ 779 h 915"/>
                <a:gd name="T2" fmla="*/ 1052 w 1278"/>
                <a:gd name="T3" fmla="*/ 371 h 915"/>
                <a:gd name="T4" fmla="*/ 779 w 1278"/>
                <a:gd name="T5" fmla="*/ 98 h 915"/>
                <a:gd name="T6" fmla="*/ 417 w 1278"/>
                <a:gd name="T7" fmla="*/ 8 h 915"/>
                <a:gd name="T8" fmla="*/ 99 w 1278"/>
                <a:gd name="T9" fmla="*/ 144 h 915"/>
                <a:gd name="T10" fmla="*/ 54 w 1278"/>
                <a:gd name="T11" fmla="*/ 280 h 915"/>
                <a:gd name="T12" fmla="*/ 144 w 1278"/>
                <a:gd name="T13" fmla="*/ 371 h 915"/>
                <a:gd name="T14" fmla="*/ 916 w 1278"/>
                <a:gd name="T15" fmla="*/ 915 h 9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78" h="915">
                  <a:moveTo>
                    <a:pt x="1278" y="779"/>
                  </a:moveTo>
                  <a:cubicBezTo>
                    <a:pt x="1206" y="631"/>
                    <a:pt x="1135" y="484"/>
                    <a:pt x="1052" y="371"/>
                  </a:cubicBezTo>
                  <a:cubicBezTo>
                    <a:pt x="969" y="258"/>
                    <a:pt x="885" y="158"/>
                    <a:pt x="779" y="98"/>
                  </a:cubicBezTo>
                  <a:cubicBezTo>
                    <a:pt x="673" y="38"/>
                    <a:pt x="530" y="0"/>
                    <a:pt x="417" y="8"/>
                  </a:cubicBezTo>
                  <a:cubicBezTo>
                    <a:pt x="304" y="16"/>
                    <a:pt x="159" y="99"/>
                    <a:pt x="99" y="144"/>
                  </a:cubicBezTo>
                  <a:cubicBezTo>
                    <a:pt x="39" y="189"/>
                    <a:pt x="47" y="242"/>
                    <a:pt x="54" y="280"/>
                  </a:cubicBezTo>
                  <a:cubicBezTo>
                    <a:pt x="61" y="318"/>
                    <a:pt x="0" y="265"/>
                    <a:pt x="144" y="371"/>
                  </a:cubicBezTo>
                  <a:cubicBezTo>
                    <a:pt x="288" y="477"/>
                    <a:pt x="602" y="696"/>
                    <a:pt x="916" y="915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557" name="Group 1081"/>
          <p:cNvGrpSpPr>
            <a:grpSpLocks/>
          </p:cNvGrpSpPr>
          <p:nvPr/>
        </p:nvGrpSpPr>
        <p:grpSpPr bwMode="auto">
          <a:xfrm>
            <a:off x="492125" y="2643188"/>
            <a:ext cx="4476750" cy="3792537"/>
            <a:chOff x="310" y="1665"/>
            <a:chExt cx="2820" cy="2389"/>
          </a:xfrm>
        </p:grpSpPr>
        <p:sp>
          <p:nvSpPr>
            <p:cNvPr id="23558" name="AutoShape 1056"/>
            <p:cNvSpPr>
              <a:spLocks noChangeArrowheads="1"/>
            </p:cNvSpPr>
            <p:nvPr/>
          </p:nvSpPr>
          <p:spPr bwMode="auto">
            <a:xfrm>
              <a:off x="567" y="193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59" name="Line 1057"/>
            <p:cNvSpPr>
              <a:spLocks noChangeShapeType="1"/>
            </p:cNvSpPr>
            <p:nvPr/>
          </p:nvSpPr>
          <p:spPr bwMode="auto">
            <a:xfrm>
              <a:off x="385" y="205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0" name="Rectangle 1058"/>
            <p:cNvSpPr>
              <a:spLocks noChangeArrowheads="1"/>
            </p:cNvSpPr>
            <p:nvPr/>
          </p:nvSpPr>
          <p:spPr bwMode="auto">
            <a:xfrm>
              <a:off x="395" y="1921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1" name="AutoShape 1064"/>
            <p:cNvSpPr>
              <a:spLocks noChangeArrowheads="1"/>
            </p:cNvSpPr>
            <p:nvPr/>
          </p:nvSpPr>
          <p:spPr bwMode="auto">
            <a:xfrm rot="5968656">
              <a:off x="1303" y="1612"/>
              <a:ext cx="46" cy="14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2" name="AutoShape 1067"/>
            <p:cNvSpPr>
              <a:spLocks noChangeArrowheads="1"/>
            </p:cNvSpPr>
            <p:nvPr/>
          </p:nvSpPr>
          <p:spPr bwMode="auto">
            <a:xfrm rot="-5086366">
              <a:off x="1050" y="3112"/>
              <a:ext cx="1591" cy="199"/>
            </a:xfrm>
            <a:prstGeom prst="triangle">
              <a:avLst>
                <a:gd name="adj" fmla="val 8412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3" name="AutoShape 1068"/>
            <p:cNvSpPr>
              <a:spLocks noChangeArrowheads="1"/>
            </p:cNvSpPr>
            <p:nvPr/>
          </p:nvSpPr>
          <p:spPr bwMode="auto">
            <a:xfrm>
              <a:off x="1815" y="3929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4" name="AutoShape 1074"/>
            <p:cNvSpPr>
              <a:spLocks noChangeArrowheads="1"/>
            </p:cNvSpPr>
            <p:nvPr/>
          </p:nvSpPr>
          <p:spPr bwMode="auto">
            <a:xfrm>
              <a:off x="1411" y="193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5" name="Line 1075"/>
            <p:cNvSpPr>
              <a:spLocks noChangeShapeType="1"/>
            </p:cNvSpPr>
            <p:nvPr/>
          </p:nvSpPr>
          <p:spPr bwMode="auto">
            <a:xfrm>
              <a:off x="1229" y="205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6" name="Rectangle 1076"/>
            <p:cNvSpPr>
              <a:spLocks noChangeArrowheads="1"/>
            </p:cNvSpPr>
            <p:nvPr/>
          </p:nvSpPr>
          <p:spPr bwMode="auto">
            <a:xfrm>
              <a:off x="1239" y="191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7" name="AutoShape 1060"/>
            <p:cNvSpPr>
              <a:spLocks noChangeArrowheads="1"/>
            </p:cNvSpPr>
            <p:nvPr/>
          </p:nvSpPr>
          <p:spPr bwMode="auto">
            <a:xfrm rot="-2238798">
              <a:off x="1622" y="2115"/>
              <a:ext cx="46" cy="614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8" name="Oval 1077"/>
            <p:cNvSpPr>
              <a:spLocks noChangeArrowheads="1"/>
            </p:cNvSpPr>
            <p:nvPr/>
          </p:nvSpPr>
          <p:spPr bwMode="auto">
            <a:xfrm>
              <a:off x="1444" y="217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9" name="Oval 1059"/>
            <p:cNvSpPr>
              <a:spLocks noChangeArrowheads="1"/>
            </p:cNvSpPr>
            <p:nvPr/>
          </p:nvSpPr>
          <p:spPr bwMode="auto">
            <a:xfrm>
              <a:off x="1973" y="2432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0" name="Oval 1063"/>
            <p:cNvSpPr>
              <a:spLocks noChangeArrowheads="1"/>
            </p:cNvSpPr>
            <p:nvPr/>
          </p:nvSpPr>
          <p:spPr bwMode="auto">
            <a:xfrm>
              <a:off x="960" y="1665"/>
              <a:ext cx="1088" cy="10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1" name="Oval 1062"/>
            <p:cNvSpPr>
              <a:spLocks noChangeArrowheads="1"/>
            </p:cNvSpPr>
            <p:nvPr/>
          </p:nvSpPr>
          <p:spPr bwMode="auto">
            <a:xfrm>
              <a:off x="1794" y="26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2" name="Oval 1061"/>
            <p:cNvSpPr>
              <a:spLocks noChangeArrowheads="1"/>
            </p:cNvSpPr>
            <p:nvPr/>
          </p:nvSpPr>
          <p:spPr bwMode="auto">
            <a:xfrm>
              <a:off x="600" y="217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3" name="Freeform 1080"/>
            <p:cNvSpPr>
              <a:spLocks/>
            </p:cNvSpPr>
            <p:nvPr/>
          </p:nvSpPr>
          <p:spPr bwMode="auto">
            <a:xfrm>
              <a:off x="310" y="2205"/>
              <a:ext cx="2820" cy="1792"/>
            </a:xfrm>
            <a:custGeom>
              <a:avLst/>
              <a:gdLst>
                <a:gd name="T0" fmla="*/ 121 w 2820"/>
                <a:gd name="T1" fmla="*/ 0 h 1792"/>
                <a:gd name="T2" fmla="*/ 75 w 2820"/>
                <a:gd name="T3" fmla="*/ 454 h 1792"/>
                <a:gd name="T4" fmla="*/ 30 w 2820"/>
                <a:gd name="T5" fmla="*/ 862 h 1792"/>
                <a:gd name="T6" fmla="*/ 257 w 2820"/>
                <a:gd name="T7" fmla="*/ 1361 h 1792"/>
                <a:gd name="T8" fmla="*/ 665 w 2820"/>
                <a:gd name="T9" fmla="*/ 1633 h 1792"/>
                <a:gd name="T10" fmla="*/ 1028 w 2820"/>
                <a:gd name="T11" fmla="*/ 1769 h 1792"/>
                <a:gd name="T12" fmla="*/ 1572 w 2820"/>
                <a:gd name="T13" fmla="*/ 1769 h 1792"/>
                <a:gd name="T14" fmla="*/ 1935 w 2820"/>
                <a:gd name="T15" fmla="*/ 1679 h 1792"/>
                <a:gd name="T16" fmla="*/ 2298 w 2820"/>
                <a:gd name="T17" fmla="*/ 1452 h 1792"/>
                <a:gd name="T18" fmla="*/ 2615 w 2820"/>
                <a:gd name="T19" fmla="*/ 1134 h 1792"/>
                <a:gd name="T20" fmla="*/ 2797 w 2820"/>
                <a:gd name="T21" fmla="*/ 817 h 1792"/>
                <a:gd name="T22" fmla="*/ 2751 w 2820"/>
                <a:gd name="T23" fmla="*/ 590 h 1792"/>
                <a:gd name="T24" fmla="*/ 2434 w 2820"/>
                <a:gd name="T25" fmla="*/ 590 h 1792"/>
                <a:gd name="T26" fmla="*/ 1844 w 2820"/>
                <a:gd name="T27" fmla="*/ 771 h 17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20" h="1792">
                  <a:moveTo>
                    <a:pt x="121" y="0"/>
                  </a:moveTo>
                  <a:cubicBezTo>
                    <a:pt x="105" y="155"/>
                    <a:pt x="90" y="310"/>
                    <a:pt x="75" y="454"/>
                  </a:cubicBezTo>
                  <a:cubicBezTo>
                    <a:pt x="60" y="598"/>
                    <a:pt x="0" y="711"/>
                    <a:pt x="30" y="862"/>
                  </a:cubicBezTo>
                  <a:cubicBezTo>
                    <a:pt x="60" y="1013"/>
                    <a:pt x="151" y="1233"/>
                    <a:pt x="257" y="1361"/>
                  </a:cubicBezTo>
                  <a:cubicBezTo>
                    <a:pt x="363" y="1489"/>
                    <a:pt x="536" y="1565"/>
                    <a:pt x="665" y="1633"/>
                  </a:cubicBezTo>
                  <a:cubicBezTo>
                    <a:pt x="794" y="1701"/>
                    <a:pt x="877" y="1746"/>
                    <a:pt x="1028" y="1769"/>
                  </a:cubicBezTo>
                  <a:cubicBezTo>
                    <a:pt x="1179" y="1792"/>
                    <a:pt x="1421" y="1784"/>
                    <a:pt x="1572" y="1769"/>
                  </a:cubicBezTo>
                  <a:cubicBezTo>
                    <a:pt x="1723" y="1754"/>
                    <a:pt x="1814" y="1732"/>
                    <a:pt x="1935" y="1679"/>
                  </a:cubicBezTo>
                  <a:cubicBezTo>
                    <a:pt x="2056" y="1626"/>
                    <a:pt x="2185" y="1543"/>
                    <a:pt x="2298" y="1452"/>
                  </a:cubicBezTo>
                  <a:cubicBezTo>
                    <a:pt x="2411" y="1361"/>
                    <a:pt x="2532" y="1240"/>
                    <a:pt x="2615" y="1134"/>
                  </a:cubicBezTo>
                  <a:cubicBezTo>
                    <a:pt x="2698" y="1028"/>
                    <a:pt x="2774" y="908"/>
                    <a:pt x="2797" y="817"/>
                  </a:cubicBezTo>
                  <a:cubicBezTo>
                    <a:pt x="2820" y="726"/>
                    <a:pt x="2811" y="628"/>
                    <a:pt x="2751" y="590"/>
                  </a:cubicBezTo>
                  <a:cubicBezTo>
                    <a:pt x="2691" y="552"/>
                    <a:pt x="2585" y="560"/>
                    <a:pt x="2434" y="590"/>
                  </a:cubicBezTo>
                  <a:cubicBezTo>
                    <a:pt x="2283" y="620"/>
                    <a:pt x="2063" y="695"/>
                    <a:pt x="1844" y="771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20738"/>
          </a:xfrm>
        </p:spPr>
        <p:txBody>
          <a:bodyPr/>
          <a:lstStyle/>
          <a:p>
            <a:pPr eaLnBrk="1" hangingPunct="1"/>
            <a:r>
              <a:rPr lang="pt-BR" smtClean="0"/>
              <a:t>Biela-Manivela</a:t>
            </a:r>
          </a:p>
        </p:txBody>
      </p:sp>
      <p:grpSp>
        <p:nvGrpSpPr>
          <p:cNvPr id="24580" name="Group 34"/>
          <p:cNvGrpSpPr>
            <a:grpSpLocks/>
          </p:cNvGrpSpPr>
          <p:nvPr/>
        </p:nvGrpSpPr>
        <p:grpSpPr bwMode="auto">
          <a:xfrm>
            <a:off x="4211638" y="1844675"/>
            <a:ext cx="4073525" cy="4724400"/>
            <a:chOff x="2653" y="1162"/>
            <a:chExt cx="2566" cy="2976"/>
          </a:xfrm>
        </p:grpSpPr>
        <p:sp>
          <p:nvSpPr>
            <p:cNvPr id="24581" name="Arc 32"/>
            <p:cNvSpPr>
              <a:spLocks/>
            </p:cNvSpPr>
            <p:nvPr/>
          </p:nvSpPr>
          <p:spPr bwMode="auto">
            <a:xfrm>
              <a:off x="3200" y="1390"/>
              <a:ext cx="656" cy="726"/>
            </a:xfrm>
            <a:custGeom>
              <a:avLst/>
              <a:gdLst>
                <a:gd name="T0" fmla="*/ 644 w 20145"/>
                <a:gd name="T1" fmla="*/ 726 h 21597"/>
                <a:gd name="T2" fmla="*/ 0 w 20145"/>
                <a:gd name="T3" fmla="*/ 262 h 21597"/>
                <a:gd name="T4" fmla="*/ 656 w 20145"/>
                <a:gd name="T5" fmla="*/ 0 h 215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45" h="21597" fill="none" extrusionOk="0">
                  <a:moveTo>
                    <a:pt x="19787" y="21597"/>
                  </a:moveTo>
                  <a:cubicBezTo>
                    <a:pt x="10997" y="21451"/>
                    <a:pt x="3171" y="15992"/>
                    <a:pt x="-1" y="7793"/>
                  </a:cubicBezTo>
                </a:path>
                <a:path w="20145" h="21597" stroke="0" extrusionOk="0">
                  <a:moveTo>
                    <a:pt x="19787" y="21597"/>
                  </a:moveTo>
                  <a:cubicBezTo>
                    <a:pt x="10997" y="21451"/>
                    <a:pt x="3171" y="15992"/>
                    <a:pt x="-1" y="7793"/>
                  </a:cubicBezTo>
                  <a:lnTo>
                    <a:pt x="20145" y="0"/>
                  </a:lnTo>
                  <a:lnTo>
                    <a:pt x="19787" y="21597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24582" name="Picture 8" descr="Sketch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162"/>
              <a:ext cx="2566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AutoShape 10"/>
            <p:cNvSpPr>
              <a:spLocks noChangeArrowheads="1"/>
            </p:cNvSpPr>
            <p:nvPr/>
          </p:nvSpPr>
          <p:spPr bwMode="auto">
            <a:xfrm rot="2790835">
              <a:off x="3220" y="1820"/>
              <a:ext cx="227" cy="181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84" name="AutoShape 14"/>
            <p:cNvSpPr>
              <a:spLocks noChangeArrowheads="1"/>
            </p:cNvSpPr>
            <p:nvPr/>
          </p:nvSpPr>
          <p:spPr bwMode="auto">
            <a:xfrm>
              <a:off x="3742" y="1298"/>
              <a:ext cx="260" cy="1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85" name="Line 15"/>
            <p:cNvSpPr>
              <a:spLocks noChangeShapeType="1"/>
            </p:cNvSpPr>
            <p:nvPr/>
          </p:nvSpPr>
          <p:spPr bwMode="auto">
            <a:xfrm>
              <a:off x="3902" y="1253"/>
              <a:ext cx="0" cy="4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86" name="Rectangle 16"/>
            <p:cNvSpPr>
              <a:spLocks noChangeArrowheads="1"/>
            </p:cNvSpPr>
            <p:nvPr/>
          </p:nvSpPr>
          <p:spPr bwMode="auto">
            <a:xfrm>
              <a:off x="3923" y="1253"/>
              <a:ext cx="91" cy="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87" name="AutoShape 19"/>
            <p:cNvSpPr>
              <a:spLocks noChangeArrowheads="1"/>
            </p:cNvSpPr>
            <p:nvPr/>
          </p:nvSpPr>
          <p:spPr bwMode="auto">
            <a:xfrm rot="-8235096">
              <a:off x="3551" y="1264"/>
              <a:ext cx="44" cy="749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88" name="Oval 21"/>
            <p:cNvSpPr>
              <a:spLocks noChangeArrowheads="1"/>
            </p:cNvSpPr>
            <p:nvPr/>
          </p:nvSpPr>
          <p:spPr bwMode="auto">
            <a:xfrm>
              <a:off x="3785" y="13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89" name="AutoShape 22"/>
            <p:cNvSpPr>
              <a:spLocks noChangeArrowheads="1"/>
            </p:cNvSpPr>
            <p:nvPr/>
          </p:nvSpPr>
          <p:spPr bwMode="auto">
            <a:xfrm>
              <a:off x="4558" y="329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90" name="Oval 26"/>
            <p:cNvSpPr>
              <a:spLocks noChangeArrowheads="1"/>
            </p:cNvSpPr>
            <p:nvPr/>
          </p:nvSpPr>
          <p:spPr bwMode="auto">
            <a:xfrm>
              <a:off x="3300" y="186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91" name="AutoShape 28"/>
            <p:cNvSpPr>
              <a:spLocks noChangeArrowheads="1"/>
            </p:cNvSpPr>
            <p:nvPr/>
          </p:nvSpPr>
          <p:spPr bwMode="auto">
            <a:xfrm>
              <a:off x="3742" y="2387"/>
              <a:ext cx="260" cy="1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92" name="Line 29"/>
            <p:cNvSpPr>
              <a:spLocks noChangeShapeType="1"/>
            </p:cNvSpPr>
            <p:nvPr/>
          </p:nvSpPr>
          <p:spPr bwMode="auto">
            <a:xfrm>
              <a:off x="3902" y="2342"/>
              <a:ext cx="0" cy="4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Rectangle 30"/>
            <p:cNvSpPr>
              <a:spLocks noChangeArrowheads="1"/>
            </p:cNvSpPr>
            <p:nvPr/>
          </p:nvSpPr>
          <p:spPr bwMode="auto">
            <a:xfrm>
              <a:off x="3923" y="2342"/>
              <a:ext cx="91" cy="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594" name="Oval 31"/>
            <p:cNvSpPr>
              <a:spLocks noChangeArrowheads="1"/>
            </p:cNvSpPr>
            <p:nvPr/>
          </p:nvSpPr>
          <p:spPr bwMode="auto">
            <a:xfrm>
              <a:off x="3785" y="243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Biela-Manivela</a:t>
            </a:r>
          </a:p>
        </p:txBody>
      </p:sp>
      <p:grpSp>
        <p:nvGrpSpPr>
          <p:cNvPr id="25604" name="Group 29"/>
          <p:cNvGrpSpPr>
            <a:grpSpLocks/>
          </p:cNvGrpSpPr>
          <p:nvPr/>
        </p:nvGrpSpPr>
        <p:grpSpPr bwMode="auto">
          <a:xfrm>
            <a:off x="4356100" y="2530475"/>
            <a:ext cx="4032250" cy="3851275"/>
            <a:chOff x="2744" y="1594"/>
            <a:chExt cx="2540" cy="2426"/>
          </a:xfrm>
        </p:grpSpPr>
        <p:pic>
          <p:nvPicPr>
            <p:cNvPr id="25605" name="Picture 5" descr="Sketch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56" r="2156" b="14832"/>
            <a:stretch>
              <a:fillRect/>
            </a:stretch>
          </p:blipFill>
          <p:spPr bwMode="auto">
            <a:xfrm>
              <a:off x="2744" y="1616"/>
              <a:ext cx="2540" cy="2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6" name="Arc 10"/>
            <p:cNvSpPr>
              <a:spLocks/>
            </p:cNvSpPr>
            <p:nvPr/>
          </p:nvSpPr>
          <p:spPr bwMode="auto">
            <a:xfrm>
              <a:off x="3155" y="1594"/>
              <a:ext cx="1791" cy="1791"/>
            </a:xfrm>
            <a:custGeom>
              <a:avLst/>
              <a:gdLst>
                <a:gd name="T0" fmla="*/ 751 w 43200"/>
                <a:gd name="T1" fmla="*/ 1779 h 43200"/>
                <a:gd name="T2" fmla="*/ 812 w 43200"/>
                <a:gd name="T3" fmla="*/ 1787 h 43200"/>
                <a:gd name="T4" fmla="*/ 896 w 43200"/>
                <a:gd name="T5" fmla="*/ 89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3" y="42918"/>
                  </a:moveTo>
                  <a:cubicBezTo>
                    <a:pt x="7674" y="41214"/>
                    <a:pt x="0" y="3218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926" y="43200"/>
                    <a:pt x="20253" y="43168"/>
                    <a:pt x="19583" y="43105"/>
                  </a:cubicBezTo>
                </a:path>
                <a:path w="43200" h="43200" stroke="0" extrusionOk="0">
                  <a:moveTo>
                    <a:pt x="18123" y="42918"/>
                  </a:moveTo>
                  <a:cubicBezTo>
                    <a:pt x="7674" y="41214"/>
                    <a:pt x="0" y="3218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926" y="43200"/>
                    <a:pt x="20253" y="43168"/>
                    <a:pt x="19583" y="43105"/>
                  </a:cubicBezTo>
                  <a:lnTo>
                    <a:pt x="21600" y="21600"/>
                  </a:lnTo>
                  <a:lnTo>
                    <a:pt x="18123" y="42918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4901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7" name="AutoShape 11"/>
            <p:cNvSpPr>
              <a:spLocks noChangeArrowheads="1"/>
            </p:cNvSpPr>
            <p:nvPr/>
          </p:nvSpPr>
          <p:spPr bwMode="auto">
            <a:xfrm rot="3559340">
              <a:off x="3061" y="2024"/>
              <a:ext cx="363" cy="91"/>
            </a:xfrm>
            <a:prstGeom prst="roundRect">
              <a:avLst>
                <a:gd name="adj" fmla="val 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08" name="AutoShape 12"/>
            <p:cNvSpPr>
              <a:spLocks noChangeArrowheads="1"/>
            </p:cNvSpPr>
            <p:nvPr/>
          </p:nvSpPr>
          <p:spPr bwMode="auto">
            <a:xfrm rot="5400000">
              <a:off x="3101" y="3402"/>
              <a:ext cx="260" cy="1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09" name="Line 13"/>
            <p:cNvSpPr>
              <a:spLocks noChangeShapeType="1"/>
            </p:cNvSpPr>
            <p:nvPr/>
          </p:nvSpPr>
          <p:spPr bwMode="auto">
            <a:xfrm rot="5400000">
              <a:off x="3221" y="3316"/>
              <a:ext cx="1" cy="4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 rot="5400000">
              <a:off x="3188" y="3371"/>
              <a:ext cx="91" cy="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 rot="7051182">
              <a:off x="3594" y="1841"/>
              <a:ext cx="45" cy="862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2" name="Oval 16"/>
            <p:cNvSpPr>
              <a:spLocks noChangeArrowheads="1"/>
            </p:cNvSpPr>
            <p:nvPr/>
          </p:nvSpPr>
          <p:spPr bwMode="auto">
            <a:xfrm>
              <a:off x="3210" y="204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3" name="AutoShape 17"/>
            <p:cNvSpPr>
              <a:spLocks noChangeArrowheads="1"/>
            </p:cNvSpPr>
            <p:nvPr/>
          </p:nvSpPr>
          <p:spPr bwMode="auto">
            <a:xfrm>
              <a:off x="3773" y="2988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4" name="AutoShape 19"/>
            <p:cNvSpPr>
              <a:spLocks noChangeArrowheads="1"/>
            </p:cNvSpPr>
            <p:nvPr/>
          </p:nvSpPr>
          <p:spPr bwMode="auto">
            <a:xfrm>
              <a:off x="3918" y="2391"/>
              <a:ext cx="311" cy="2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5" name="Line 20"/>
            <p:cNvSpPr>
              <a:spLocks noChangeShapeType="1"/>
            </p:cNvSpPr>
            <p:nvPr/>
          </p:nvSpPr>
          <p:spPr bwMode="auto">
            <a:xfrm>
              <a:off x="4126" y="2275"/>
              <a:ext cx="0" cy="4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6" name="Rectangle 21"/>
            <p:cNvSpPr>
              <a:spLocks noChangeArrowheads="1"/>
            </p:cNvSpPr>
            <p:nvPr/>
          </p:nvSpPr>
          <p:spPr bwMode="auto">
            <a:xfrm>
              <a:off x="4147" y="2287"/>
              <a:ext cx="91" cy="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7" name="Oval 22"/>
            <p:cNvSpPr>
              <a:spLocks noChangeArrowheads="1"/>
            </p:cNvSpPr>
            <p:nvPr/>
          </p:nvSpPr>
          <p:spPr bwMode="auto">
            <a:xfrm>
              <a:off x="3997" y="24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8" name="Oval 23"/>
            <p:cNvSpPr>
              <a:spLocks noChangeArrowheads="1"/>
            </p:cNvSpPr>
            <p:nvPr/>
          </p:nvSpPr>
          <p:spPr bwMode="auto">
            <a:xfrm>
              <a:off x="3198" y="337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5619" name="Arc 28"/>
            <p:cNvSpPr>
              <a:spLocks/>
            </p:cNvSpPr>
            <p:nvPr/>
          </p:nvSpPr>
          <p:spPr bwMode="auto">
            <a:xfrm rot="16780305" flipV="1">
              <a:off x="4016" y="3323"/>
              <a:ext cx="62" cy="113"/>
            </a:xfrm>
            <a:custGeom>
              <a:avLst/>
              <a:gdLst>
                <a:gd name="T0" fmla="*/ 11 w 26511"/>
                <a:gd name="T1" fmla="*/ 0 h 43200"/>
                <a:gd name="T2" fmla="*/ 0 w 26511"/>
                <a:gd name="T3" fmla="*/ 112 h 43200"/>
                <a:gd name="T4" fmla="*/ 11 w 26511"/>
                <a:gd name="T5" fmla="*/ 5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11" h="43200" fill="none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</a:path>
                <a:path w="26511" h="43200" stroke="0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  <a:lnTo>
                    <a:pt x="4911" y="21600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6 Barras</a:t>
            </a:r>
          </a:p>
          <a:p>
            <a:pPr eaLnBrk="1" hangingPunct="1"/>
            <a:r>
              <a:rPr lang="pt-BR" smtClean="0"/>
              <a:t>8 Barras</a:t>
            </a:r>
          </a:p>
        </p:txBody>
      </p:sp>
      <p:grpSp>
        <p:nvGrpSpPr>
          <p:cNvPr id="26628" name="Group 55"/>
          <p:cNvGrpSpPr>
            <a:grpSpLocks/>
          </p:cNvGrpSpPr>
          <p:nvPr/>
        </p:nvGrpSpPr>
        <p:grpSpPr bwMode="auto">
          <a:xfrm>
            <a:off x="4941888" y="1844675"/>
            <a:ext cx="4202112" cy="4608513"/>
            <a:chOff x="3113" y="1162"/>
            <a:chExt cx="2647" cy="2903"/>
          </a:xfrm>
        </p:grpSpPr>
        <p:pic>
          <p:nvPicPr>
            <p:cNvPr id="26645" name="Picture 7" descr="Sketch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" y="1162"/>
              <a:ext cx="2647" cy="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6" name="Oval 16"/>
            <p:cNvSpPr>
              <a:spLocks noChangeArrowheads="1"/>
            </p:cNvSpPr>
            <p:nvPr/>
          </p:nvSpPr>
          <p:spPr bwMode="auto">
            <a:xfrm>
              <a:off x="4341" y="279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7" name="AutoShape 17"/>
            <p:cNvSpPr>
              <a:spLocks noChangeArrowheads="1"/>
            </p:cNvSpPr>
            <p:nvPr/>
          </p:nvSpPr>
          <p:spPr bwMode="auto">
            <a:xfrm>
              <a:off x="4759" y="2523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8" name="Line 18"/>
            <p:cNvSpPr>
              <a:spLocks noChangeShapeType="1"/>
            </p:cNvSpPr>
            <p:nvPr/>
          </p:nvSpPr>
          <p:spPr bwMode="auto">
            <a:xfrm flipH="1">
              <a:off x="4662" y="2635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4660" y="2650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0" name="Oval 20"/>
            <p:cNvSpPr>
              <a:spLocks noChangeArrowheads="1"/>
            </p:cNvSpPr>
            <p:nvPr/>
          </p:nvSpPr>
          <p:spPr bwMode="auto">
            <a:xfrm>
              <a:off x="4795" y="255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1" name="AutoShape 22"/>
            <p:cNvSpPr>
              <a:spLocks noChangeArrowheads="1"/>
            </p:cNvSpPr>
            <p:nvPr/>
          </p:nvSpPr>
          <p:spPr bwMode="auto">
            <a:xfrm>
              <a:off x="3957" y="2556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2" name="Line 23"/>
            <p:cNvSpPr>
              <a:spLocks noChangeShapeType="1"/>
            </p:cNvSpPr>
            <p:nvPr/>
          </p:nvSpPr>
          <p:spPr bwMode="auto">
            <a:xfrm flipH="1">
              <a:off x="3860" y="2668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53" name="Rectangle 24"/>
            <p:cNvSpPr>
              <a:spLocks noChangeArrowheads="1"/>
            </p:cNvSpPr>
            <p:nvPr/>
          </p:nvSpPr>
          <p:spPr bwMode="auto">
            <a:xfrm>
              <a:off x="3858" y="2683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4" name="Oval 25"/>
            <p:cNvSpPr>
              <a:spLocks noChangeArrowheads="1"/>
            </p:cNvSpPr>
            <p:nvPr/>
          </p:nvSpPr>
          <p:spPr bwMode="auto">
            <a:xfrm>
              <a:off x="3993" y="259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5" name="Oval 26"/>
            <p:cNvSpPr>
              <a:spLocks noChangeArrowheads="1"/>
            </p:cNvSpPr>
            <p:nvPr/>
          </p:nvSpPr>
          <p:spPr bwMode="auto">
            <a:xfrm>
              <a:off x="4172" y="157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6" name="Oval 27"/>
            <p:cNvSpPr>
              <a:spLocks noChangeArrowheads="1"/>
            </p:cNvSpPr>
            <p:nvPr/>
          </p:nvSpPr>
          <p:spPr bwMode="auto">
            <a:xfrm>
              <a:off x="3524" y="236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7" name="Arc 29"/>
            <p:cNvSpPr>
              <a:spLocks/>
            </p:cNvSpPr>
            <p:nvPr/>
          </p:nvSpPr>
          <p:spPr bwMode="auto">
            <a:xfrm rot="17989059" flipV="1">
              <a:off x="3722" y="2406"/>
              <a:ext cx="62" cy="113"/>
            </a:xfrm>
            <a:custGeom>
              <a:avLst/>
              <a:gdLst>
                <a:gd name="T0" fmla="*/ 11 w 26511"/>
                <a:gd name="T1" fmla="*/ 0 h 43200"/>
                <a:gd name="T2" fmla="*/ 0 w 26511"/>
                <a:gd name="T3" fmla="*/ 112 h 43200"/>
                <a:gd name="T4" fmla="*/ 11 w 26511"/>
                <a:gd name="T5" fmla="*/ 5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11" h="43200" fill="none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</a:path>
                <a:path w="26511" h="43200" stroke="0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  <a:lnTo>
                    <a:pt x="4911" y="21600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58" name="Arc 30"/>
            <p:cNvSpPr>
              <a:spLocks/>
            </p:cNvSpPr>
            <p:nvPr/>
          </p:nvSpPr>
          <p:spPr bwMode="auto">
            <a:xfrm rot="9936988" flipV="1">
              <a:off x="4162" y="2341"/>
              <a:ext cx="62" cy="113"/>
            </a:xfrm>
            <a:custGeom>
              <a:avLst/>
              <a:gdLst>
                <a:gd name="T0" fmla="*/ 11 w 26511"/>
                <a:gd name="T1" fmla="*/ 0 h 43200"/>
                <a:gd name="T2" fmla="*/ 0 w 26511"/>
                <a:gd name="T3" fmla="*/ 112 h 43200"/>
                <a:gd name="T4" fmla="*/ 11 w 26511"/>
                <a:gd name="T5" fmla="*/ 5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11" h="43200" fill="none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</a:path>
                <a:path w="26511" h="43200" stroke="0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  <a:lnTo>
                    <a:pt x="4911" y="21600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59" name="Arc 31"/>
            <p:cNvSpPr>
              <a:spLocks/>
            </p:cNvSpPr>
            <p:nvPr/>
          </p:nvSpPr>
          <p:spPr bwMode="auto">
            <a:xfrm rot="1050937" flipV="1">
              <a:off x="4107" y="2063"/>
              <a:ext cx="62" cy="113"/>
            </a:xfrm>
            <a:custGeom>
              <a:avLst/>
              <a:gdLst>
                <a:gd name="T0" fmla="*/ 11 w 26511"/>
                <a:gd name="T1" fmla="*/ 0 h 43200"/>
                <a:gd name="T2" fmla="*/ 0 w 26511"/>
                <a:gd name="T3" fmla="*/ 112 h 43200"/>
                <a:gd name="T4" fmla="*/ 11 w 26511"/>
                <a:gd name="T5" fmla="*/ 5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11" h="43200" fill="none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</a:path>
                <a:path w="26511" h="43200" stroke="0" extrusionOk="0">
                  <a:moveTo>
                    <a:pt x="4911" y="0"/>
                  </a:moveTo>
                  <a:cubicBezTo>
                    <a:pt x="16840" y="0"/>
                    <a:pt x="26511" y="9670"/>
                    <a:pt x="26511" y="21600"/>
                  </a:cubicBezTo>
                  <a:cubicBezTo>
                    <a:pt x="26511" y="33529"/>
                    <a:pt x="16840" y="43200"/>
                    <a:pt x="4911" y="43200"/>
                  </a:cubicBezTo>
                  <a:cubicBezTo>
                    <a:pt x="3257" y="43200"/>
                    <a:pt x="1609" y="43010"/>
                    <a:pt x="-1" y="42634"/>
                  </a:cubicBezTo>
                  <a:lnTo>
                    <a:pt x="4911" y="21600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60" name="Oval 32"/>
            <p:cNvSpPr>
              <a:spLocks noChangeArrowheads="1"/>
            </p:cNvSpPr>
            <p:nvPr/>
          </p:nvSpPr>
          <p:spPr bwMode="auto">
            <a:xfrm>
              <a:off x="4332" y="2036"/>
              <a:ext cx="997" cy="1089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1" name="AutoShape 33"/>
            <p:cNvSpPr>
              <a:spLocks noChangeArrowheads="1"/>
            </p:cNvSpPr>
            <p:nvPr/>
          </p:nvSpPr>
          <p:spPr bwMode="auto">
            <a:xfrm>
              <a:off x="3686" y="1353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6629" name="Group 54"/>
          <p:cNvGrpSpPr>
            <a:grpSpLocks/>
          </p:cNvGrpSpPr>
          <p:nvPr/>
        </p:nvGrpSpPr>
        <p:grpSpPr bwMode="auto">
          <a:xfrm>
            <a:off x="1042988" y="2852738"/>
            <a:ext cx="3324225" cy="3683000"/>
            <a:chOff x="657" y="1797"/>
            <a:chExt cx="2094" cy="2320"/>
          </a:xfrm>
        </p:grpSpPr>
        <p:pic>
          <p:nvPicPr>
            <p:cNvPr id="26630" name="Picture 34" descr="Sketch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797"/>
              <a:ext cx="2094" cy="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31" name="Oval 36"/>
            <p:cNvSpPr>
              <a:spLocks noChangeArrowheads="1"/>
            </p:cNvSpPr>
            <p:nvPr/>
          </p:nvSpPr>
          <p:spPr bwMode="auto">
            <a:xfrm>
              <a:off x="1687" y="282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2" name="AutoShape 37"/>
            <p:cNvSpPr>
              <a:spLocks noChangeArrowheads="1"/>
            </p:cNvSpPr>
            <p:nvPr/>
          </p:nvSpPr>
          <p:spPr bwMode="auto">
            <a:xfrm>
              <a:off x="2049" y="2828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3" name="Line 38"/>
            <p:cNvSpPr>
              <a:spLocks noChangeShapeType="1"/>
            </p:cNvSpPr>
            <p:nvPr/>
          </p:nvSpPr>
          <p:spPr bwMode="auto">
            <a:xfrm flipH="1">
              <a:off x="1952" y="2876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4" name="Oval 40"/>
            <p:cNvSpPr>
              <a:spLocks noChangeArrowheads="1"/>
            </p:cNvSpPr>
            <p:nvPr/>
          </p:nvSpPr>
          <p:spPr bwMode="auto">
            <a:xfrm>
              <a:off x="2085" y="291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5" name="AutoShape 41"/>
            <p:cNvSpPr>
              <a:spLocks noChangeArrowheads="1"/>
            </p:cNvSpPr>
            <p:nvPr/>
          </p:nvSpPr>
          <p:spPr bwMode="auto">
            <a:xfrm>
              <a:off x="1496" y="2886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6" name="Line 42"/>
            <p:cNvSpPr>
              <a:spLocks noChangeShapeType="1"/>
            </p:cNvSpPr>
            <p:nvPr/>
          </p:nvSpPr>
          <p:spPr bwMode="auto">
            <a:xfrm flipH="1">
              <a:off x="1399" y="2998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7" name="Rectangle 43"/>
            <p:cNvSpPr>
              <a:spLocks noChangeArrowheads="1"/>
            </p:cNvSpPr>
            <p:nvPr/>
          </p:nvSpPr>
          <p:spPr bwMode="auto">
            <a:xfrm>
              <a:off x="1397" y="3013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8" name="Oval 44"/>
            <p:cNvSpPr>
              <a:spLocks noChangeArrowheads="1"/>
            </p:cNvSpPr>
            <p:nvPr/>
          </p:nvSpPr>
          <p:spPr bwMode="auto">
            <a:xfrm>
              <a:off x="1532" y="292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9" name="Oval 45"/>
            <p:cNvSpPr>
              <a:spLocks noChangeArrowheads="1"/>
            </p:cNvSpPr>
            <p:nvPr/>
          </p:nvSpPr>
          <p:spPr bwMode="auto">
            <a:xfrm>
              <a:off x="1337" y="2750"/>
              <a:ext cx="409" cy="407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0" name="Rectangle 39"/>
            <p:cNvSpPr>
              <a:spLocks noChangeArrowheads="1"/>
            </p:cNvSpPr>
            <p:nvPr/>
          </p:nvSpPr>
          <p:spPr bwMode="auto">
            <a:xfrm>
              <a:off x="1961" y="2795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1" name="Line 48"/>
            <p:cNvSpPr>
              <a:spLocks noChangeShapeType="1"/>
            </p:cNvSpPr>
            <p:nvPr/>
          </p:nvSpPr>
          <p:spPr bwMode="auto">
            <a:xfrm>
              <a:off x="1701" y="2251"/>
              <a:ext cx="499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2" name="Oval 46"/>
            <p:cNvSpPr>
              <a:spLocks noChangeArrowheads="1"/>
            </p:cNvSpPr>
            <p:nvPr/>
          </p:nvSpPr>
          <p:spPr bwMode="auto">
            <a:xfrm>
              <a:off x="1655" y="221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3" name="Oval 47"/>
            <p:cNvSpPr>
              <a:spLocks noChangeArrowheads="1"/>
            </p:cNvSpPr>
            <p:nvPr/>
          </p:nvSpPr>
          <p:spPr bwMode="auto">
            <a:xfrm>
              <a:off x="2155" y="305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4" name="AutoShape 49"/>
            <p:cNvSpPr>
              <a:spLocks noChangeArrowheads="1"/>
            </p:cNvSpPr>
            <p:nvPr/>
          </p:nvSpPr>
          <p:spPr bwMode="auto">
            <a:xfrm>
              <a:off x="2106" y="194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Curvas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6 Barras</a:t>
            </a:r>
          </a:p>
        </p:txBody>
      </p:sp>
      <p:grpSp>
        <p:nvGrpSpPr>
          <p:cNvPr id="27652" name="Group 1055"/>
          <p:cNvGrpSpPr>
            <a:grpSpLocks/>
          </p:cNvGrpSpPr>
          <p:nvPr/>
        </p:nvGrpSpPr>
        <p:grpSpPr bwMode="auto">
          <a:xfrm>
            <a:off x="2195513" y="2349500"/>
            <a:ext cx="5314950" cy="3940175"/>
            <a:chOff x="1383" y="1480"/>
            <a:chExt cx="3348" cy="2482"/>
          </a:xfrm>
        </p:grpSpPr>
        <p:pic>
          <p:nvPicPr>
            <p:cNvPr id="27653" name="Picture 1033" descr="Sketch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480"/>
              <a:ext cx="3348" cy="2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AutoShape 1038"/>
            <p:cNvSpPr>
              <a:spLocks noChangeArrowheads="1"/>
            </p:cNvSpPr>
            <p:nvPr/>
          </p:nvSpPr>
          <p:spPr bwMode="auto">
            <a:xfrm>
              <a:off x="3492" y="2576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55" name="Line 1039"/>
            <p:cNvSpPr>
              <a:spLocks noChangeShapeType="1"/>
            </p:cNvSpPr>
            <p:nvPr/>
          </p:nvSpPr>
          <p:spPr bwMode="auto">
            <a:xfrm flipH="1">
              <a:off x="3395" y="2624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56" name="AutoShape 1041"/>
            <p:cNvSpPr>
              <a:spLocks noChangeArrowheads="1"/>
            </p:cNvSpPr>
            <p:nvPr/>
          </p:nvSpPr>
          <p:spPr bwMode="auto">
            <a:xfrm>
              <a:off x="1732" y="2653"/>
              <a:ext cx="137" cy="1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57" name="Line 1042"/>
            <p:cNvSpPr>
              <a:spLocks noChangeShapeType="1"/>
            </p:cNvSpPr>
            <p:nvPr/>
          </p:nvSpPr>
          <p:spPr bwMode="auto">
            <a:xfrm flipH="1">
              <a:off x="1635" y="2765"/>
              <a:ext cx="33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58" name="Rectangle 1043"/>
            <p:cNvSpPr>
              <a:spLocks noChangeArrowheads="1"/>
            </p:cNvSpPr>
            <p:nvPr/>
          </p:nvSpPr>
          <p:spPr bwMode="auto">
            <a:xfrm>
              <a:off x="1633" y="2780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59" name="Rectangle 1046"/>
            <p:cNvSpPr>
              <a:spLocks noChangeArrowheads="1"/>
            </p:cNvSpPr>
            <p:nvPr/>
          </p:nvSpPr>
          <p:spPr bwMode="auto">
            <a:xfrm>
              <a:off x="3404" y="2543"/>
              <a:ext cx="338" cy="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0" name="AutoShape 1051"/>
            <p:cNvSpPr>
              <a:spLocks noChangeArrowheads="1"/>
            </p:cNvSpPr>
            <p:nvPr/>
          </p:nvSpPr>
          <p:spPr bwMode="auto">
            <a:xfrm rot="-5400000">
              <a:off x="3602" y="2348"/>
              <a:ext cx="44" cy="17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1" name="AutoShape 1052"/>
            <p:cNvSpPr>
              <a:spLocks noChangeArrowheads="1"/>
            </p:cNvSpPr>
            <p:nvPr/>
          </p:nvSpPr>
          <p:spPr bwMode="auto">
            <a:xfrm rot="-4132319">
              <a:off x="3676" y="2033"/>
              <a:ext cx="44" cy="1769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2" name="AutoShape 1053"/>
            <p:cNvSpPr>
              <a:spLocks noChangeArrowheads="1"/>
            </p:cNvSpPr>
            <p:nvPr/>
          </p:nvSpPr>
          <p:spPr bwMode="auto">
            <a:xfrm rot="-3600406">
              <a:off x="2254" y="2454"/>
              <a:ext cx="46" cy="1043"/>
            </a:xfrm>
            <a:prstGeom prst="roundRect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3" name="AutoShape 1034"/>
            <p:cNvSpPr>
              <a:spLocks noChangeArrowheads="1"/>
            </p:cNvSpPr>
            <p:nvPr/>
          </p:nvSpPr>
          <p:spPr bwMode="auto">
            <a:xfrm>
              <a:off x="3550" y="3176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4" name="AutoShape 1035"/>
            <p:cNvSpPr>
              <a:spLocks noChangeArrowheads="1"/>
            </p:cNvSpPr>
            <p:nvPr/>
          </p:nvSpPr>
          <p:spPr bwMode="auto">
            <a:xfrm>
              <a:off x="3618" y="2865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5" name="AutoShape 1050"/>
            <p:cNvSpPr>
              <a:spLocks noChangeArrowheads="1"/>
            </p:cNvSpPr>
            <p:nvPr/>
          </p:nvSpPr>
          <p:spPr bwMode="auto">
            <a:xfrm rot="-3696064">
              <a:off x="3997" y="2405"/>
              <a:ext cx="44" cy="1089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6" name="Oval 1048"/>
            <p:cNvSpPr>
              <a:spLocks noChangeArrowheads="1"/>
            </p:cNvSpPr>
            <p:nvPr/>
          </p:nvSpPr>
          <p:spPr bwMode="auto">
            <a:xfrm>
              <a:off x="4465" y="320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7" name="AutoShape 1054"/>
            <p:cNvSpPr>
              <a:spLocks noChangeArrowheads="1"/>
            </p:cNvSpPr>
            <p:nvPr/>
          </p:nvSpPr>
          <p:spPr bwMode="auto">
            <a:xfrm rot="-5764406">
              <a:off x="2312" y="2089"/>
              <a:ext cx="45" cy="108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8" name="Oval 1044"/>
            <p:cNvSpPr>
              <a:spLocks noChangeArrowheads="1"/>
            </p:cNvSpPr>
            <p:nvPr/>
          </p:nvSpPr>
          <p:spPr bwMode="auto">
            <a:xfrm>
              <a:off x="1768" y="268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9" name="Oval 1037"/>
            <p:cNvSpPr>
              <a:spLocks noChangeArrowheads="1"/>
            </p:cNvSpPr>
            <p:nvPr/>
          </p:nvSpPr>
          <p:spPr bwMode="auto">
            <a:xfrm>
              <a:off x="2835" y="256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0" name="Oval 1047"/>
            <p:cNvSpPr>
              <a:spLocks noChangeArrowheads="1"/>
            </p:cNvSpPr>
            <p:nvPr/>
          </p:nvSpPr>
          <p:spPr bwMode="auto">
            <a:xfrm>
              <a:off x="2699" y="320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1" name="Oval 1040"/>
            <p:cNvSpPr>
              <a:spLocks noChangeArrowheads="1"/>
            </p:cNvSpPr>
            <p:nvPr/>
          </p:nvSpPr>
          <p:spPr bwMode="auto">
            <a:xfrm>
              <a:off x="3528" y="266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Retas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Chebyshev</a:t>
            </a:r>
          </a:p>
          <a:p>
            <a:pPr eaLnBrk="1" hangingPunct="1"/>
            <a:endParaRPr lang="pt-BR" smtClean="0"/>
          </a:p>
        </p:txBody>
      </p:sp>
      <p:pic>
        <p:nvPicPr>
          <p:cNvPr id="28676" name="Picture 4" descr="Chebysh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20938"/>
            <a:ext cx="14319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34"/>
          <p:cNvGrpSpPr>
            <a:grpSpLocks/>
          </p:cNvGrpSpPr>
          <p:nvPr/>
        </p:nvGrpSpPr>
        <p:grpSpPr bwMode="auto">
          <a:xfrm>
            <a:off x="4198938" y="2008188"/>
            <a:ext cx="4154487" cy="4106862"/>
            <a:chOff x="2645" y="1265"/>
            <a:chExt cx="2617" cy="2587"/>
          </a:xfrm>
        </p:grpSpPr>
        <p:sp>
          <p:nvSpPr>
            <p:cNvPr id="28678" name="AutoShape 16"/>
            <p:cNvSpPr>
              <a:spLocks noChangeArrowheads="1"/>
            </p:cNvSpPr>
            <p:nvPr/>
          </p:nvSpPr>
          <p:spPr bwMode="auto">
            <a:xfrm>
              <a:off x="2799" y="344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79" name="AutoShape 6"/>
            <p:cNvSpPr>
              <a:spLocks noChangeArrowheads="1"/>
            </p:cNvSpPr>
            <p:nvPr/>
          </p:nvSpPr>
          <p:spPr bwMode="auto">
            <a:xfrm rot="1728242">
              <a:off x="3415" y="1265"/>
              <a:ext cx="69" cy="24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0" name="AutoShape 7"/>
            <p:cNvSpPr>
              <a:spLocks noChangeArrowheads="1"/>
            </p:cNvSpPr>
            <p:nvPr/>
          </p:nvSpPr>
          <p:spPr bwMode="auto">
            <a:xfrm rot="-2823864">
              <a:off x="3983" y="1458"/>
              <a:ext cx="64" cy="249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 rot="-6959221">
              <a:off x="3570" y="1126"/>
              <a:ext cx="46" cy="104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2" name="AutoShape 9"/>
            <p:cNvSpPr>
              <a:spLocks noChangeArrowheads="1"/>
            </p:cNvSpPr>
            <p:nvPr/>
          </p:nvSpPr>
          <p:spPr bwMode="auto">
            <a:xfrm>
              <a:off x="3536" y="1592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3107" y="184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4002" y="141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5" name="Oval 12"/>
            <p:cNvSpPr>
              <a:spLocks noChangeArrowheads="1"/>
            </p:cNvSpPr>
            <p:nvPr/>
          </p:nvSpPr>
          <p:spPr bwMode="auto">
            <a:xfrm>
              <a:off x="2844" y="350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489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2645" y="369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2663" y="371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>
              <a:off x="4836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4881" y="35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682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700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8693" name="Freeform 33"/>
            <p:cNvSpPr>
              <a:spLocks/>
            </p:cNvSpPr>
            <p:nvPr/>
          </p:nvSpPr>
          <p:spPr bwMode="auto">
            <a:xfrm>
              <a:off x="2668" y="1570"/>
              <a:ext cx="2208" cy="106"/>
            </a:xfrm>
            <a:custGeom>
              <a:avLst/>
              <a:gdLst>
                <a:gd name="T0" fmla="*/ 76 w 2208"/>
                <a:gd name="T1" fmla="*/ 0 h 106"/>
                <a:gd name="T2" fmla="*/ 76 w 2208"/>
                <a:gd name="T3" fmla="*/ 91 h 106"/>
                <a:gd name="T4" fmla="*/ 530 w 2208"/>
                <a:gd name="T5" fmla="*/ 91 h 106"/>
                <a:gd name="T6" fmla="*/ 938 w 2208"/>
                <a:gd name="T7" fmla="*/ 91 h 106"/>
                <a:gd name="T8" fmla="*/ 1255 w 2208"/>
                <a:gd name="T9" fmla="*/ 91 h 106"/>
                <a:gd name="T10" fmla="*/ 1618 w 2208"/>
                <a:gd name="T11" fmla="*/ 91 h 106"/>
                <a:gd name="T12" fmla="*/ 1890 w 2208"/>
                <a:gd name="T13" fmla="*/ 46 h 106"/>
                <a:gd name="T14" fmla="*/ 2026 w 2208"/>
                <a:gd name="T15" fmla="*/ 46 h 106"/>
                <a:gd name="T16" fmla="*/ 2208 w 2208"/>
                <a:gd name="T17" fmla="*/ 46 h 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08" h="106">
                  <a:moveTo>
                    <a:pt x="76" y="0"/>
                  </a:moveTo>
                  <a:cubicBezTo>
                    <a:pt x="38" y="38"/>
                    <a:pt x="0" y="76"/>
                    <a:pt x="76" y="91"/>
                  </a:cubicBezTo>
                  <a:cubicBezTo>
                    <a:pt x="152" y="106"/>
                    <a:pt x="386" y="91"/>
                    <a:pt x="530" y="91"/>
                  </a:cubicBezTo>
                  <a:cubicBezTo>
                    <a:pt x="674" y="91"/>
                    <a:pt x="817" y="91"/>
                    <a:pt x="938" y="91"/>
                  </a:cubicBezTo>
                  <a:cubicBezTo>
                    <a:pt x="1059" y="91"/>
                    <a:pt x="1142" y="91"/>
                    <a:pt x="1255" y="91"/>
                  </a:cubicBezTo>
                  <a:cubicBezTo>
                    <a:pt x="1368" y="91"/>
                    <a:pt x="1512" y="98"/>
                    <a:pt x="1618" y="91"/>
                  </a:cubicBezTo>
                  <a:cubicBezTo>
                    <a:pt x="1724" y="84"/>
                    <a:pt x="1822" y="54"/>
                    <a:pt x="1890" y="46"/>
                  </a:cubicBezTo>
                  <a:cubicBezTo>
                    <a:pt x="1958" y="38"/>
                    <a:pt x="1973" y="46"/>
                    <a:pt x="2026" y="46"/>
                  </a:cubicBezTo>
                  <a:cubicBezTo>
                    <a:pt x="2079" y="46"/>
                    <a:pt x="2143" y="46"/>
                    <a:pt x="2208" y="46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Retas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Hoeckens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grpSp>
        <p:nvGrpSpPr>
          <p:cNvPr id="29700" name="Group 26"/>
          <p:cNvGrpSpPr>
            <a:grpSpLocks/>
          </p:cNvGrpSpPr>
          <p:nvPr/>
        </p:nvGrpSpPr>
        <p:grpSpPr bwMode="auto">
          <a:xfrm>
            <a:off x="3913188" y="1844675"/>
            <a:ext cx="4506912" cy="4592638"/>
            <a:chOff x="2465" y="1162"/>
            <a:chExt cx="2839" cy="2893"/>
          </a:xfrm>
        </p:grpSpPr>
        <p:pic>
          <p:nvPicPr>
            <p:cNvPr id="29701" name="Picture 6" descr="Cópia de Hoeke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1162"/>
              <a:ext cx="2560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AutoShape 11"/>
            <p:cNvSpPr>
              <a:spLocks noChangeArrowheads="1"/>
            </p:cNvSpPr>
            <p:nvPr/>
          </p:nvSpPr>
          <p:spPr bwMode="auto">
            <a:xfrm>
              <a:off x="2937" y="3660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3" name="AutoShape 12"/>
            <p:cNvSpPr>
              <a:spLocks noChangeArrowheads="1"/>
            </p:cNvSpPr>
            <p:nvPr/>
          </p:nvSpPr>
          <p:spPr bwMode="auto">
            <a:xfrm rot="-737450">
              <a:off x="3933" y="2478"/>
              <a:ext cx="45" cy="12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4" name="AutoShape 13"/>
            <p:cNvSpPr>
              <a:spLocks noChangeArrowheads="1"/>
            </p:cNvSpPr>
            <p:nvPr/>
          </p:nvSpPr>
          <p:spPr bwMode="auto">
            <a:xfrm rot="-1584545">
              <a:off x="2878" y="3258"/>
              <a:ext cx="45" cy="544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5" name="Oval 15"/>
            <p:cNvSpPr>
              <a:spLocks noChangeArrowheads="1"/>
            </p:cNvSpPr>
            <p:nvPr/>
          </p:nvSpPr>
          <p:spPr bwMode="auto">
            <a:xfrm>
              <a:off x="2982" y="3718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6" name="Line 16"/>
            <p:cNvSpPr>
              <a:spLocks noChangeShapeType="1"/>
            </p:cNvSpPr>
            <p:nvPr/>
          </p:nvSpPr>
          <p:spPr bwMode="auto">
            <a:xfrm>
              <a:off x="2783" y="3912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7" name="Rectangle 17"/>
            <p:cNvSpPr>
              <a:spLocks noChangeArrowheads="1"/>
            </p:cNvSpPr>
            <p:nvPr/>
          </p:nvSpPr>
          <p:spPr bwMode="auto">
            <a:xfrm>
              <a:off x="2789" y="392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8" name="AutoShape 18"/>
            <p:cNvSpPr>
              <a:spLocks noChangeArrowheads="1"/>
            </p:cNvSpPr>
            <p:nvPr/>
          </p:nvSpPr>
          <p:spPr bwMode="auto">
            <a:xfrm>
              <a:off x="4014" y="3660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9" name="Oval 19"/>
            <p:cNvSpPr>
              <a:spLocks noChangeArrowheads="1"/>
            </p:cNvSpPr>
            <p:nvPr/>
          </p:nvSpPr>
          <p:spPr bwMode="auto">
            <a:xfrm>
              <a:off x="4059" y="3718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0" name="Line 20"/>
            <p:cNvSpPr>
              <a:spLocks noChangeShapeType="1"/>
            </p:cNvSpPr>
            <p:nvPr/>
          </p:nvSpPr>
          <p:spPr bwMode="auto">
            <a:xfrm>
              <a:off x="3860" y="3912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1" name="Rectangle 21"/>
            <p:cNvSpPr>
              <a:spLocks noChangeArrowheads="1"/>
            </p:cNvSpPr>
            <p:nvPr/>
          </p:nvSpPr>
          <p:spPr bwMode="auto">
            <a:xfrm>
              <a:off x="3878" y="392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2" name="AutoShape 22"/>
            <p:cNvSpPr>
              <a:spLocks noChangeArrowheads="1"/>
            </p:cNvSpPr>
            <p:nvPr/>
          </p:nvSpPr>
          <p:spPr bwMode="auto">
            <a:xfrm rot="3046292">
              <a:off x="3780" y="1161"/>
              <a:ext cx="46" cy="267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3" name="Oval 25"/>
            <p:cNvSpPr>
              <a:spLocks noChangeArrowheads="1"/>
            </p:cNvSpPr>
            <p:nvPr/>
          </p:nvSpPr>
          <p:spPr bwMode="auto">
            <a:xfrm>
              <a:off x="4056" y="372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4" name="AutoShape 14"/>
            <p:cNvSpPr>
              <a:spLocks noChangeArrowheads="1"/>
            </p:cNvSpPr>
            <p:nvPr/>
          </p:nvSpPr>
          <p:spPr bwMode="auto">
            <a:xfrm>
              <a:off x="4773" y="1594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5" name="Oval 23"/>
            <p:cNvSpPr>
              <a:spLocks noChangeArrowheads="1"/>
            </p:cNvSpPr>
            <p:nvPr/>
          </p:nvSpPr>
          <p:spPr bwMode="auto">
            <a:xfrm>
              <a:off x="3787" y="246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6" name="Oval 24"/>
            <p:cNvSpPr>
              <a:spLocks noChangeArrowheads="1"/>
            </p:cNvSpPr>
            <p:nvPr/>
          </p:nvSpPr>
          <p:spPr bwMode="auto">
            <a:xfrm>
              <a:off x="2756" y="328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Retas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Roberts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grpSp>
        <p:nvGrpSpPr>
          <p:cNvPr id="30724" name="Group 1068"/>
          <p:cNvGrpSpPr>
            <a:grpSpLocks/>
          </p:cNvGrpSpPr>
          <p:nvPr/>
        </p:nvGrpSpPr>
        <p:grpSpPr bwMode="auto">
          <a:xfrm>
            <a:off x="2987675" y="3068638"/>
            <a:ext cx="5545138" cy="2932112"/>
            <a:chOff x="1882" y="1933"/>
            <a:chExt cx="3493" cy="1847"/>
          </a:xfrm>
        </p:grpSpPr>
        <p:sp>
          <p:nvSpPr>
            <p:cNvPr id="30725" name="AutoShape 1066"/>
            <p:cNvSpPr>
              <a:spLocks noChangeArrowheads="1"/>
            </p:cNvSpPr>
            <p:nvPr/>
          </p:nvSpPr>
          <p:spPr bwMode="auto">
            <a:xfrm rot="10800000">
              <a:off x="3074" y="2115"/>
              <a:ext cx="725" cy="1315"/>
            </a:xfrm>
            <a:prstGeom prst="triangle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pic>
          <p:nvPicPr>
            <p:cNvPr id="30726" name="Picture 1049" descr="Cópia de Rob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1933"/>
              <a:ext cx="3493" cy="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AutoShape 1050"/>
            <p:cNvSpPr>
              <a:spLocks noChangeArrowheads="1"/>
            </p:cNvSpPr>
            <p:nvPr/>
          </p:nvSpPr>
          <p:spPr bwMode="auto">
            <a:xfrm>
              <a:off x="2653" y="3376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28" name="AutoShape 1051"/>
            <p:cNvSpPr>
              <a:spLocks noChangeArrowheads="1"/>
            </p:cNvSpPr>
            <p:nvPr/>
          </p:nvSpPr>
          <p:spPr bwMode="auto">
            <a:xfrm rot="929130">
              <a:off x="2901" y="2058"/>
              <a:ext cx="45" cy="14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29" name="AutoShape 1052"/>
            <p:cNvSpPr>
              <a:spLocks noChangeArrowheads="1"/>
            </p:cNvSpPr>
            <p:nvPr/>
          </p:nvSpPr>
          <p:spPr bwMode="auto">
            <a:xfrm rot="-5400000">
              <a:off x="3416" y="1731"/>
              <a:ext cx="45" cy="771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0" name="AutoShape 1053"/>
            <p:cNvSpPr>
              <a:spLocks noChangeArrowheads="1"/>
            </p:cNvSpPr>
            <p:nvPr/>
          </p:nvSpPr>
          <p:spPr bwMode="auto">
            <a:xfrm>
              <a:off x="3367" y="3385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1" name="Oval 1056"/>
            <p:cNvSpPr>
              <a:spLocks noChangeArrowheads="1"/>
            </p:cNvSpPr>
            <p:nvPr/>
          </p:nvSpPr>
          <p:spPr bwMode="auto">
            <a:xfrm>
              <a:off x="2698" y="3434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2" name="Line 1057"/>
            <p:cNvSpPr>
              <a:spLocks noChangeShapeType="1"/>
            </p:cNvSpPr>
            <p:nvPr/>
          </p:nvSpPr>
          <p:spPr bwMode="auto">
            <a:xfrm>
              <a:off x="2499" y="3628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33" name="Rectangle 1058"/>
            <p:cNvSpPr>
              <a:spLocks noChangeArrowheads="1"/>
            </p:cNvSpPr>
            <p:nvPr/>
          </p:nvSpPr>
          <p:spPr bwMode="auto">
            <a:xfrm>
              <a:off x="2505" y="3645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4" name="AutoShape 1059"/>
            <p:cNvSpPr>
              <a:spLocks noChangeArrowheads="1"/>
            </p:cNvSpPr>
            <p:nvPr/>
          </p:nvSpPr>
          <p:spPr bwMode="auto">
            <a:xfrm>
              <a:off x="4039" y="338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5" name="Oval 1060"/>
            <p:cNvSpPr>
              <a:spLocks noChangeArrowheads="1"/>
            </p:cNvSpPr>
            <p:nvPr/>
          </p:nvSpPr>
          <p:spPr bwMode="auto">
            <a:xfrm>
              <a:off x="4084" y="344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6" name="Line 1061"/>
            <p:cNvSpPr>
              <a:spLocks noChangeShapeType="1"/>
            </p:cNvSpPr>
            <p:nvPr/>
          </p:nvSpPr>
          <p:spPr bwMode="auto">
            <a:xfrm>
              <a:off x="3885" y="363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37" name="Rectangle 1062"/>
            <p:cNvSpPr>
              <a:spLocks noChangeArrowheads="1"/>
            </p:cNvSpPr>
            <p:nvPr/>
          </p:nvSpPr>
          <p:spPr bwMode="auto">
            <a:xfrm>
              <a:off x="3903" y="365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8" name="AutoShape 1063"/>
            <p:cNvSpPr>
              <a:spLocks noChangeArrowheads="1"/>
            </p:cNvSpPr>
            <p:nvPr/>
          </p:nvSpPr>
          <p:spPr bwMode="auto">
            <a:xfrm rot="-779149">
              <a:off x="3926" y="2069"/>
              <a:ext cx="45" cy="1452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9" name="Oval 1055"/>
            <p:cNvSpPr>
              <a:spLocks noChangeArrowheads="1"/>
            </p:cNvSpPr>
            <p:nvPr/>
          </p:nvSpPr>
          <p:spPr bwMode="auto">
            <a:xfrm>
              <a:off x="3754" y="208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0" name="Oval 1064"/>
            <p:cNvSpPr>
              <a:spLocks noChangeArrowheads="1"/>
            </p:cNvSpPr>
            <p:nvPr/>
          </p:nvSpPr>
          <p:spPr bwMode="auto">
            <a:xfrm>
              <a:off x="3062" y="208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1" name="Oval 1065"/>
            <p:cNvSpPr>
              <a:spLocks noChangeArrowheads="1"/>
            </p:cNvSpPr>
            <p:nvPr/>
          </p:nvSpPr>
          <p:spPr bwMode="auto">
            <a:xfrm>
              <a:off x="4081" y="345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Geradores de Retas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Watt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1748" name="Picture 7" descr="watt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276475"/>
            <a:ext cx="1270000" cy="1130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749" name="Group 27"/>
          <p:cNvGrpSpPr>
            <a:grpSpLocks/>
          </p:cNvGrpSpPr>
          <p:nvPr/>
        </p:nvGrpSpPr>
        <p:grpSpPr bwMode="auto">
          <a:xfrm>
            <a:off x="2771775" y="2862263"/>
            <a:ext cx="5845175" cy="3303587"/>
            <a:chOff x="2000" y="1752"/>
            <a:chExt cx="3682" cy="2081"/>
          </a:xfrm>
        </p:grpSpPr>
        <p:pic>
          <p:nvPicPr>
            <p:cNvPr id="31750" name="Picture 4" descr="Wat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52"/>
              <a:ext cx="3356" cy="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AutoShape 12"/>
            <p:cNvSpPr>
              <a:spLocks noChangeArrowheads="1"/>
            </p:cNvSpPr>
            <p:nvPr/>
          </p:nvSpPr>
          <p:spPr bwMode="auto">
            <a:xfrm>
              <a:off x="2154" y="2786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2" name="AutoShape 13"/>
            <p:cNvSpPr>
              <a:spLocks noChangeArrowheads="1"/>
            </p:cNvSpPr>
            <p:nvPr/>
          </p:nvSpPr>
          <p:spPr bwMode="auto">
            <a:xfrm rot="5699604">
              <a:off x="2924" y="2171"/>
              <a:ext cx="45" cy="15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3" name="AutoShape 14"/>
            <p:cNvSpPr>
              <a:spLocks noChangeArrowheads="1"/>
            </p:cNvSpPr>
            <p:nvPr/>
          </p:nvSpPr>
          <p:spPr bwMode="auto">
            <a:xfrm rot="-9168410">
              <a:off x="3942" y="1874"/>
              <a:ext cx="44" cy="1237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4" name="AutoShape 15"/>
            <p:cNvSpPr>
              <a:spLocks noChangeArrowheads="1"/>
            </p:cNvSpPr>
            <p:nvPr/>
          </p:nvSpPr>
          <p:spPr bwMode="auto">
            <a:xfrm>
              <a:off x="3911" y="2411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5" name="Oval 16"/>
            <p:cNvSpPr>
              <a:spLocks noChangeArrowheads="1"/>
            </p:cNvSpPr>
            <p:nvPr/>
          </p:nvSpPr>
          <p:spPr bwMode="auto">
            <a:xfrm>
              <a:off x="2199" y="2844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6" name="Line 17"/>
            <p:cNvSpPr>
              <a:spLocks noChangeShapeType="1"/>
            </p:cNvSpPr>
            <p:nvPr/>
          </p:nvSpPr>
          <p:spPr bwMode="auto">
            <a:xfrm>
              <a:off x="2000" y="3038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7" name="Rectangle 18"/>
            <p:cNvSpPr>
              <a:spLocks noChangeArrowheads="1"/>
            </p:cNvSpPr>
            <p:nvPr/>
          </p:nvSpPr>
          <p:spPr bwMode="auto">
            <a:xfrm>
              <a:off x="2018" y="3067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8" name="AutoShape 19"/>
            <p:cNvSpPr>
              <a:spLocks noChangeArrowheads="1"/>
            </p:cNvSpPr>
            <p:nvPr/>
          </p:nvSpPr>
          <p:spPr bwMode="auto">
            <a:xfrm>
              <a:off x="5344" y="2786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59" name="Oval 20"/>
            <p:cNvSpPr>
              <a:spLocks noChangeArrowheads="1"/>
            </p:cNvSpPr>
            <p:nvPr/>
          </p:nvSpPr>
          <p:spPr bwMode="auto">
            <a:xfrm>
              <a:off x="5389" y="2844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60" name="Line 21"/>
            <p:cNvSpPr>
              <a:spLocks noChangeShapeType="1"/>
            </p:cNvSpPr>
            <p:nvPr/>
          </p:nvSpPr>
          <p:spPr bwMode="auto">
            <a:xfrm>
              <a:off x="5190" y="3038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1" name="Rectangle 22"/>
            <p:cNvSpPr>
              <a:spLocks noChangeArrowheads="1"/>
            </p:cNvSpPr>
            <p:nvPr/>
          </p:nvSpPr>
          <p:spPr bwMode="auto">
            <a:xfrm>
              <a:off x="5208" y="3067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62" name="AutoShape 23"/>
            <p:cNvSpPr>
              <a:spLocks noChangeArrowheads="1"/>
            </p:cNvSpPr>
            <p:nvPr/>
          </p:nvSpPr>
          <p:spPr bwMode="auto">
            <a:xfrm rot="-3164390">
              <a:off x="4801" y="1636"/>
              <a:ext cx="45" cy="152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63" name="Oval 24"/>
            <p:cNvSpPr>
              <a:spLocks noChangeArrowheads="1"/>
            </p:cNvSpPr>
            <p:nvPr/>
          </p:nvSpPr>
          <p:spPr bwMode="auto">
            <a:xfrm>
              <a:off x="4217" y="193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64" name="Oval 25"/>
            <p:cNvSpPr>
              <a:spLocks noChangeArrowheads="1"/>
            </p:cNvSpPr>
            <p:nvPr/>
          </p:nvSpPr>
          <p:spPr bwMode="auto">
            <a:xfrm>
              <a:off x="3651" y="297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65" name="Oval 26"/>
            <p:cNvSpPr>
              <a:spLocks noChangeArrowheads="1"/>
            </p:cNvSpPr>
            <p:nvPr/>
          </p:nvSpPr>
          <p:spPr bwMode="auto">
            <a:xfrm>
              <a:off x="5386" y="285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8463" y="2243138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de Mecanismos</a:t>
            </a:r>
          </a:p>
          <a:p>
            <a:pPr eaLnBrk="1" hangingPunct="1"/>
            <a:r>
              <a:rPr lang="pt-BR" smtClean="0"/>
              <a:t>Lei de Grashof</a:t>
            </a:r>
          </a:p>
          <a:p>
            <a:pPr eaLnBrk="1" hangingPunct="1"/>
            <a:r>
              <a:rPr lang="pt-BR" smtClean="0"/>
              <a:t>Lei de Reuleaux</a:t>
            </a:r>
          </a:p>
          <a:p>
            <a:pPr eaLnBrk="1" hangingPunct="1"/>
            <a:r>
              <a:rPr lang="pt-BR" smtClean="0"/>
              <a:t>Mecanismos Simples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Biela Manivela</a:t>
            </a:r>
          </a:p>
          <a:p>
            <a:pPr eaLnBrk="1" hangingPunct="1"/>
            <a:r>
              <a:rPr lang="pt-BR" smtClean="0"/>
              <a:t>Mecanismos Complexos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Wrist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2520950" cy="189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2855" name="Picture 39" descr="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89363"/>
            <a:ext cx="251936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85"/>
          <p:cNvGrpSpPr>
            <a:grpSpLocks/>
          </p:cNvGrpSpPr>
          <p:nvPr/>
        </p:nvGrpSpPr>
        <p:grpSpPr bwMode="auto">
          <a:xfrm>
            <a:off x="1116013" y="4652963"/>
            <a:ext cx="1695450" cy="1152525"/>
            <a:chOff x="703" y="2931"/>
            <a:chExt cx="1068" cy="726"/>
          </a:xfrm>
        </p:grpSpPr>
        <p:sp>
          <p:nvSpPr>
            <p:cNvPr id="6183" name="Oval 47"/>
            <p:cNvSpPr>
              <a:spLocks noChangeArrowheads="1"/>
            </p:cNvSpPr>
            <p:nvPr/>
          </p:nvSpPr>
          <p:spPr bwMode="auto">
            <a:xfrm>
              <a:off x="1524" y="354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4" name="Oval 48"/>
            <p:cNvSpPr>
              <a:spLocks noChangeArrowheads="1"/>
            </p:cNvSpPr>
            <p:nvPr/>
          </p:nvSpPr>
          <p:spPr bwMode="auto">
            <a:xfrm>
              <a:off x="1380" y="33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5" name="Oval 49"/>
            <p:cNvSpPr>
              <a:spLocks noChangeArrowheads="1"/>
            </p:cNvSpPr>
            <p:nvPr/>
          </p:nvSpPr>
          <p:spPr bwMode="auto">
            <a:xfrm>
              <a:off x="863" y="3566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6" name="Oval 50"/>
            <p:cNvSpPr>
              <a:spLocks noChangeArrowheads="1"/>
            </p:cNvSpPr>
            <p:nvPr/>
          </p:nvSpPr>
          <p:spPr bwMode="auto">
            <a:xfrm>
              <a:off x="703" y="33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7" name="Oval 51"/>
            <p:cNvSpPr>
              <a:spLocks noChangeArrowheads="1"/>
            </p:cNvSpPr>
            <p:nvPr/>
          </p:nvSpPr>
          <p:spPr bwMode="auto">
            <a:xfrm>
              <a:off x="1553" y="322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8" name="Oval 52"/>
            <p:cNvSpPr>
              <a:spLocks noChangeArrowheads="1"/>
            </p:cNvSpPr>
            <p:nvPr/>
          </p:nvSpPr>
          <p:spPr bwMode="auto">
            <a:xfrm>
              <a:off x="1577" y="2995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89" name="Oval 53"/>
            <p:cNvSpPr>
              <a:spLocks noChangeArrowheads="1"/>
            </p:cNvSpPr>
            <p:nvPr/>
          </p:nvSpPr>
          <p:spPr bwMode="auto">
            <a:xfrm>
              <a:off x="1474" y="2931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90" name="Oval 54"/>
            <p:cNvSpPr>
              <a:spLocks noChangeArrowheads="1"/>
            </p:cNvSpPr>
            <p:nvPr/>
          </p:nvSpPr>
          <p:spPr bwMode="auto">
            <a:xfrm>
              <a:off x="1536" y="30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91" name="Oval 55"/>
            <p:cNvSpPr>
              <a:spLocks noChangeArrowheads="1"/>
            </p:cNvSpPr>
            <p:nvPr/>
          </p:nvSpPr>
          <p:spPr bwMode="auto">
            <a:xfrm>
              <a:off x="1680" y="336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92" name="Oval 56"/>
            <p:cNvSpPr>
              <a:spLocks noChangeArrowheads="1"/>
            </p:cNvSpPr>
            <p:nvPr/>
          </p:nvSpPr>
          <p:spPr bwMode="auto">
            <a:xfrm>
              <a:off x="1632" y="3168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62893" name="Group 77"/>
          <p:cNvGrpSpPr>
            <a:grpSpLocks/>
          </p:cNvGrpSpPr>
          <p:nvPr/>
        </p:nvGrpSpPr>
        <p:grpSpPr bwMode="auto">
          <a:xfrm>
            <a:off x="3419475" y="2522538"/>
            <a:ext cx="5400675" cy="3282950"/>
            <a:chOff x="2154" y="1589"/>
            <a:chExt cx="3402" cy="2068"/>
          </a:xfrm>
        </p:grpSpPr>
        <p:grpSp>
          <p:nvGrpSpPr>
            <p:cNvPr id="6160" name="Group 46"/>
            <p:cNvGrpSpPr>
              <a:grpSpLocks/>
            </p:cNvGrpSpPr>
            <p:nvPr/>
          </p:nvGrpSpPr>
          <p:grpSpPr bwMode="auto">
            <a:xfrm>
              <a:off x="3985" y="1589"/>
              <a:ext cx="1571" cy="2023"/>
              <a:chOff x="3016" y="1525"/>
              <a:chExt cx="1571" cy="2023"/>
            </a:xfrm>
          </p:grpSpPr>
          <p:sp>
            <p:nvSpPr>
              <p:cNvPr id="6173" name="Arc 29"/>
              <p:cNvSpPr>
                <a:spLocks/>
              </p:cNvSpPr>
              <p:nvPr/>
            </p:nvSpPr>
            <p:spPr bwMode="auto">
              <a:xfrm flipH="1" flipV="1">
                <a:off x="4397" y="2998"/>
                <a:ext cx="143" cy="376"/>
              </a:xfrm>
              <a:custGeom>
                <a:avLst/>
                <a:gdLst>
                  <a:gd name="T0" fmla="*/ 0 w 37823"/>
                  <a:gd name="T1" fmla="*/ 145 h 21600"/>
                  <a:gd name="T2" fmla="*/ 143 w 37823"/>
                  <a:gd name="T3" fmla="*/ 274 h 21600"/>
                  <a:gd name="T4" fmla="*/ 64 w 37823"/>
                  <a:gd name="T5" fmla="*/ 3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3" h="21600" fill="none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</a:path>
                  <a:path w="37823" h="21600" stroke="0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  <a:lnTo>
                      <a:pt x="17029" y="21600"/>
                    </a:lnTo>
                    <a:lnTo>
                      <a:pt x="-1" y="8311"/>
                    </a:lnTo>
                    <a:close/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74" name="Oval 30"/>
              <p:cNvSpPr>
                <a:spLocks noChangeArrowheads="1"/>
              </p:cNvSpPr>
              <p:nvPr/>
            </p:nvSpPr>
            <p:spPr bwMode="auto">
              <a:xfrm>
                <a:off x="4293" y="3250"/>
                <a:ext cx="91" cy="4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2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75" name="Arc 28"/>
              <p:cNvSpPr>
                <a:spLocks/>
              </p:cNvSpPr>
              <p:nvPr/>
            </p:nvSpPr>
            <p:spPr bwMode="auto">
              <a:xfrm rot="9093962" flipH="1" flipV="1">
                <a:off x="4262" y="3011"/>
                <a:ext cx="325" cy="202"/>
              </a:xfrm>
              <a:custGeom>
                <a:avLst/>
                <a:gdLst>
                  <a:gd name="T0" fmla="*/ 8 w 43153"/>
                  <a:gd name="T1" fmla="*/ 202 h 28338"/>
                  <a:gd name="T2" fmla="*/ 325 w 43153"/>
                  <a:gd name="T3" fmla="*/ 144 h 28338"/>
                  <a:gd name="T4" fmla="*/ 163 w 43153"/>
                  <a:gd name="T5" fmla="*/ 154 h 283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3" h="28338" fill="none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</a:path>
                  <a:path w="43153" h="28338" stroke="0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  <a:lnTo>
                      <a:pt x="21600" y="21600"/>
                    </a:lnTo>
                    <a:lnTo>
                      <a:pt x="1077" y="28338"/>
                    </a:lnTo>
                    <a:close/>
                  </a:path>
                </a:pathLst>
              </a:custGeom>
              <a:noFill/>
              <a:ln w="7620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76" name="Oval 32"/>
              <p:cNvSpPr>
                <a:spLocks noChangeArrowheads="1"/>
              </p:cNvSpPr>
              <p:nvPr/>
            </p:nvSpPr>
            <p:spPr bwMode="auto">
              <a:xfrm>
                <a:off x="4508" y="3209"/>
                <a:ext cx="45" cy="46"/>
              </a:xfrm>
              <a:prstGeom prst="ellipse">
                <a:avLst/>
              </a:prstGeom>
              <a:solidFill>
                <a:srgbClr val="66FF33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20099998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77" name="Line 36"/>
              <p:cNvSpPr>
                <a:spLocks noChangeShapeType="1"/>
              </p:cNvSpPr>
              <p:nvPr/>
            </p:nvSpPr>
            <p:spPr bwMode="auto">
              <a:xfrm>
                <a:off x="4474" y="3366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8" name="Oval 25"/>
              <p:cNvSpPr>
                <a:spLocks noChangeArrowheads="1"/>
              </p:cNvSpPr>
              <p:nvPr/>
            </p:nvSpPr>
            <p:spPr bwMode="auto">
              <a:xfrm rot="5063444">
                <a:off x="3899" y="2513"/>
                <a:ext cx="862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79" name="Oval 27"/>
              <p:cNvSpPr>
                <a:spLocks noChangeArrowheads="1"/>
              </p:cNvSpPr>
              <p:nvPr/>
            </p:nvSpPr>
            <p:spPr bwMode="auto">
              <a:xfrm>
                <a:off x="4150" y="2095"/>
                <a:ext cx="182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3300"/>
                </a:extrusionClr>
                <a:contourClr>
                  <a:srgbClr val="FF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80" name="Oval 24"/>
              <p:cNvSpPr>
                <a:spLocks noChangeArrowheads="1"/>
              </p:cNvSpPr>
              <p:nvPr/>
            </p:nvSpPr>
            <p:spPr bwMode="auto">
              <a:xfrm rot="2576749">
                <a:off x="3627" y="1787"/>
                <a:ext cx="725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81" name="Oval 26"/>
              <p:cNvSpPr>
                <a:spLocks noChangeArrowheads="1"/>
              </p:cNvSpPr>
              <p:nvPr/>
            </p:nvSpPr>
            <p:spPr bwMode="auto">
              <a:xfrm>
                <a:off x="3537" y="1561"/>
                <a:ext cx="182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3300"/>
                </a:extrusionClr>
                <a:contourClr>
                  <a:srgbClr val="FF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82" name="Oval 23"/>
              <p:cNvSpPr>
                <a:spLocks noChangeArrowheads="1"/>
              </p:cNvSpPr>
              <p:nvPr/>
            </p:nvSpPr>
            <p:spPr bwMode="auto">
              <a:xfrm>
                <a:off x="3016" y="1525"/>
                <a:ext cx="544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6161" name="Group 58"/>
            <p:cNvGrpSpPr>
              <a:grpSpLocks/>
            </p:cNvGrpSpPr>
            <p:nvPr/>
          </p:nvGrpSpPr>
          <p:grpSpPr bwMode="auto">
            <a:xfrm>
              <a:off x="2154" y="2478"/>
              <a:ext cx="364" cy="714"/>
              <a:chOff x="3264" y="3261"/>
              <a:chExt cx="364" cy="714"/>
            </a:xfrm>
          </p:grpSpPr>
          <p:sp>
            <p:nvSpPr>
              <p:cNvPr id="6167" name="Arc 41"/>
              <p:cNvSpPr>
                <a:spLocks/>
              </p:cNvSpPr>
              <p:nvPr/>
            </p:nvSpPr>
            <p:spPr bwMode="auto">
              <a:xfrm flipH="1" flipV="1">
                <a:off x="3438" y="3425"/>
                <a:ext cx="143" cy="376"/>
              </a:xfrm>
              <a:custGeom>
                <a:avLst/>
                <a:gdLst>
                  <a:gd name="T0" fmla="*/ 0 w 37823"/>
                  <a:gd name="T1" fmla="*/ 145 h 21600"/>
                  <a:gd name="T2" fmla="*/ 143 w 37823"/>
                  <a:gd name="T3" fmla="*/ 274 h 21600"/>
                  <a:gd name="T4" fmla="*/ 64 w 37823"/>
                  <a:gd name="T5" fmla="*/ 3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3" h="21600" fill="none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</a:path>
                  <a:path w="37823" h="21600" stroke="0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  <a:lnTo>
                      <a:pt x="17029" y="21600"/>
                    </a:lnTo>
                    <a:lnTo>
                      <a:pt x="-1" y="8311"/>
                    </a:lnTo>
                    <a:close/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8" name="Oval 42"/>
              <p:cNvSpPr>
                <a:spLocks noChangeArrowheads="1"/>
              </p:cNvSpPr>
              <p:nvPr/>
            </p:nvSpPr>
            <p:spPr bwMode="auto">
              <a:xfrm>
                <a:off x="3334" y="3677"/>
                <a:ext cx="91" cy="4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2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69" name="Arc 43"/>
              <p:cNvSpPr>
                <a:spLocks/>
              </p:cNvSpPr>
              <p:nvPr/>
            </p:nvSpPr>
            <p:spPr bwMode="auto">
              <a:xfrm rot="9093962" flipH="1" flipV="1">
                <a:off x="3303" y="3438"/>
                <a:ext cx="325" cy="202"/>
              </a:xfrm>
              <a:custGeom>
                <a:avLst/>
                <a:gdLst>
                  <a:gd name="T0" fmla="*/ 8 w 43153"/>
                  <a:gd name="T1" fmla="*/ 202 h 28338"/>
                  <a:gd name="T2" fmla="*/ 325 w 43153"/>
                  <a:gd name="T3" fmla="*/ 144 h 28338"/>
                  <a:gd name="T4" fmla="*/ 163 w 43153"/>
                  <a:gd name="T5" fmla="*/ 154 h 283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3" h="28338" fill="none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</a:path>
                  <a:path w="43153" h="28338" stroke="0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  <a:lnTo>
                      <a:pt x="21600" y="21600"/>
                    </a:lnTo>
                    <a:lnTo>
                      <a:pt x="1077" y="28338"/>
                    </a:lnTo>
                    <a:close/>
                  </a:path>
                </a:pathLst>
              </a:custGeom>
              <a:noFill/>
              <a:ln w="7620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70" name="Oval 44"/>
              <p:cNvSpPr>
                <a:spLocks noChangeArrowheads="1"/>
              </p:cNvSpPr>
              <p:nvPr/>
            </p:nvSpPr>
            <p:spPr bwMode="auto">
              <a:xfrm>
                <a:off x="3549" y="3636"/>
                <a:ext cx="45" cy="46"/>
              </a:xfrm>
              <a:prstGeom prst="ellipse">
                <a:avLst/>
              </a:prstGeom>
              <a:solidFill>
                <a:srgbClr val="66FF33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20099998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6171" name="Line 45"/>
              <p:cNvSpPr>
                <a:spLocks noChangeShapeType="1"/>
              </p:cNvSpPr>
              <p:nvPr/>
            </p:nvSpPr>
            <p:spPr bwMode="auto">
              <a:xfrm>
                <a:off x="3515" y="3793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72" name="Line 57"/>
              <p:cNvSpPr>
                <a:spLocks noChangeShapeType="1"/>
              </p:cNvSpPr>
              <p:nvPr/>
            </p:nvSpPr>
            <p:spPr bwMode="auto">
              <a:xfrm>
                <a:off x="3264" y="3261"/>
                <a:ext cx="136" cy="181"/>
              </a:xfrm>
              <a:prstGeom prst="line">
                <a:avLst/>
              </a:prstGeom>
              <a:noFill/>
              <a:ln w="5715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62" name="Oval 59"/>
            <p:cNvSpPr>
              <a:spLocks noChangeArrowheads="1"/>
            </p:cNvSpPr>
            <p:nvPr/>
          </p:nvSpPr>
          <p:spPr bwMode="auto">
            <a:xfrm>
              <a:off x="2381" y="3475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63" name="Text Box 60"/>
            <p:cNvSpPr txBox="1">
              <a:spLocks noChangeArrowheads="1"/>
            </p:cNvSpPr>
            <p:nvPr/>
          </p:nvSpPr>
          <p:spPr bwMode="auto">
            <a:xfrm>
              <a:off x="2971" y="2659"/>
              <a:ext cx="1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Junta Universal</a:t>
              </a:r>
            </a:p>
          </p:txBody>
        </p:sp>
        <p:sp>
          <p:nvSpPr>
            <p:cNvPr id="6164" name="Text Box 61"/>
            <p:cNvSpPr txBox="1">
              <a:spLocks noChangeArrowheads="1"/>
            </p:cNvSpPr>
            <p:nvPr/>
          </p:nvSpPr>
          <p:spPr bwMode="auto">
            <a:xfrm>
              <a:off x="2971" y="3330"/>
              <a:ext cx="1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Junta Rotacional</a:t>
              </a:r>
            </a:p>
          </p:txBody>
        </p:sp>
        <p:sp>
          <p:nvSpPr>
            <p:cNvPr id="6165" name="Oval 62"/>
            <p:cNvSpPr>
              <a:spLocks noChangeArrowheads="1"/>
            </p:cNvSpPr>
            <p:nvPr/>
          </p:nvSpPr>
          <p:spPr bwMode="auto">
            <a:xfrm>
              <a:off x="2744" y="343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66" name="Text Box 69"/>
            <p:cNvSpPr txBox="1">
              <a:spLocks noChangeArrowheads="1"/>
            </p:cNvSpPr>
            <p:nvPr/>
          </p:nvSpPr>
          <p:spPr bwMode="auto">
            <a:xfrm>
              <a:off x="2699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>
                  <a:solidFill>
                    <a:schemeClr val="folHlink"/>
                  </a:solidFill>
                </a:rPr>
                <a:t>x</a:t>
              </a:r>
            </a:p>
          </p:txBody>
        </p:sp>
      </p:grpSp>
      <p:sp>
        <p:nvSpPr>
          <p:cNvPr id="162894" name="Text Box 78"/>
          <p:cNvSpPr txBox="1">
            <a:spLocks noChangeArrowheads="1"/>
          </p:cNvSpPr>
          <p:nvPr/>
        </p:nvSpPr>
        <p:spPr bwMode="auto">
          <a:xfrm>
            <a:off x="3348038" y="2420938"/>
            <a:ext cx="224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40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22 DOFs</a:t>
            </a:r>
          </a:p>
        </p:txBody>
      </p:sp>
      <p:grpSp>
        <p:nvGrpSpPr>
          <p:cNvPr id="6151" name="Group 87"/>
          <p:cNvGrpSpPr>
            <a:grpSpLocks/>
          </p:cNvGrpSpPr>
          <p:nvPr/>
        </p:nvGrpSpPr>
        <p:grpSpPr bwMode="auto">
          <a:xfrm>
            <a:off x="804863" y="4133850"/>
            <a:ext cx="1452562" cy="1169988"/>
            <a:chOff x="507" y="2604"/>
            <a:chExt cx="915" cy="737"/>
          </a:xfrm>
        </p:grpSpPr>
        <p:grpSp>
          <p:nvGrpSpPr>
            <p:cNvPr id="6153" name="Group 86"/>
            <p:cNvGrpSpPr>
              <a:grpSpLocks/>
            </p:cNvGrpSpPr>
            <p:nvPr/>
          </p:nvGrpSpPr>
          <p:grpSpPr bwMode="auto">
            <a:xfrm>
              <a:off x="507" y="2604"/>
              <a:ext cx="903" cy="737"/>
              <a:chOff x="507" y="2604"/>
              <a:chExt cx="903" cy="737"/>
            </a:xfrm>
          </p:grpSpPr>
          <p:sp>
            <p:nvSpPr>
              <p:cNvPr id="6155" name="Text Box 70"/>
              <p:cNvSpPr txBox="1">
                <a:spLocks noChangeArrowheads="1"/>
              </p:cNvSpPr>
              <p:nvPr/>
            </p:nvSpPr>
            <p:spPr bwMode="auto">
              <a:xfrm>
                <a:off x="576" y="2604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6156" name="Text Box 71"/>
              <p:cNvSpPr txBox="1">
                <a:spLocks noChangeArrowheads="1"/>
              </p:cNvSpPr>
              <p:nvPr/>
            </p:nvSpPr>
            <p:spPr bwMode="auto">
              <a:xfrm>
                <a:off x="507" y="2905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6157" name="Text Box 72"/>
              <p:cNvSpPr txBox="1">
                <a:spLocks noChangeArrowheads="1"/>
              </p:cNvSpPr>
              <p:nvPr/>
            </p:nvSpPr>
            <p:spPr bwMode="auto">
              <a:xfrm>
                <a:off x="1116" y="285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6158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97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6159" name="Text Box 74"/>
              <p:cNvSpPr txBox="1">
                <a:spLocks noChangeArrowheads="1"/>
              </p:cNvSpPr>
              <p:nvPr/>
            </p:nvSpPr>
            <p:spPr bwMode="auto">
              <a:xfrm>
                <a:off x="1152" y="2748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</p:grpSp>
        <p:sp>
          <p:nvSpPr>
            <p:cNvPr id="6154" name="Text Box 79"/>
            <p:cNvSpPr txBox="1">
              <a:spLocks noChangeArrowheads="1"/>
            </p:cNvSpPr>
            <p:nvPr/>
          </p:nvSpPr>
          <p:spPr bwMode="auto">
            <a:xfrm>
              <a:off x="1164" y="266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 b="1">
                  <a:solidFill>
                    <a:srgbClr val="66FF33"/>
                  </a:solidFill>
                </a:rPr>
                <a:t>x</a:t>
              </a:r>
            </a:p>
          </p:txBody>
        </p:sp>
      </p:grpSp>
      <p:sp>
        <p:nvSpPr>
          <p:cNvPr id="6152" name="Rectangle 84"/>
          <p:cNvSpPr>
            <a:spLocks noChangeArrowheads="1"/>
          </p:cNvSpPr>
          <p:nvPr/>
        </p:nvSpPr>
        <p:spPr bwMode="auto">
          <a:xfrm>
            <a:off x="5191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800" b="1">
                <a:solidFill>
                  <a:schemeClr val="accent2"/>
                </a:solidFill>
              </a:rPr>
              <a:t>Pergunta da Aula Passada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Grashof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z="2800" smtClean="0"/>
              <a:t>Franz Grashof</a:t>
            </a:r>
          </a:p>
          <a:p>
            <a:pPr lvl="1" eaLnBrk="1" hangingPunct="1">
              <a:buFontTx/>
              <a:buNone/>
            </a:pPr>
            <a:r>
              <a:rPr lang="pt-BR" sz="2400" smtClean="0"/>
              <a:t>			  </a:t>
            </a:r>
            <a:r>
              <a:rPr lang="pt-BR" smtClean="0"/>
              <a:t>Condição para rotação completa da 		  barra motriz de mecanismo 4-barras</a:t>
            </a:r>
            <a:r>
              <a:rPr lang="pt-BR" sz="2400" smtClean="0"/>
              <a:t> 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33796" name="AutoShape 7"/>
          <p:cNvSpPr>
            <a:spLocks noChangeArrowheads="1"/>
          </p:cNvSpPr>
          <p:nvPr/>
        </p:nvSpPr>
        <p:spPr bwMode="auto">
          <a:xfrm>
            <a:off x="827088" y="564673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 rot="4327309">
            <a:off x="2285207" y="3734594"/>
            <a:ext cx="71437" cy="24479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798" name="AutoShape 9"/>
          <p:cNvSpPr>
            <a:spLocks noChangeArrowheads="1"/>
          </p:cNvSpPr>
          <p:nvPr/>
        </p:nvSpPr>
        <p:spPr bwMode="auto">
          <a:xfrm rot="-9168410">
            <a:off x="1039813" y="5208588"/>
            <a:ext cx="698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799" name="Oval 11"/>
          <p:cNvSpPr>
            <a:spLocks noChangeArrowheads="1"/>
          </p:cNvSpPr>
          <p:nvPr/>
        </p:nvSpPr>
        <p:spPr bwMode="auto">
          <a:xfrm>
            <a:off x="879475" y="5757863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582613" y="60467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592138" y="60737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2" name="AutoShape 14"/>
          <p:cNvSpPr>
            <a:spLocks noChangeArrowheads="1"/>
          </p:cNvSpPr>
          <p:nvPr/>
        </p:nvSpPr>
        <p:spPr bwMode="auto">
          <a:xfrm>
            <a:off x="2555875" y="56467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Oval 15"/>
          <p:cNvSpPr>
            <a:spLocks noChangeArrowheads="1"/>
          </p:cNvSpPr>
          <p:nvPr/>
        </p:nvSpPr>
        <p:spPr bwMode="auto">
          <a:xfrm>
            <a:off x="2627313" y="573881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>
            <a:off x="2311400" y="60467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5" name="Rectangle 17"/>
          <p:cNvSpPr>
            <a:spLocks noChangeArrowheads="1"/>
          </p:cNvSpPr>
          <p:nvPr/>
        </p:nvSpPr>
        <p:spPr bwMode="auto">
          <a:xfrm>
            <a:off x="2339975" y="60737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 rot="-706364">
            <a:off x="2566988" y="4867275"/>
            <a:ext cx="69850" cy="996950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7" name="Oval 19"/>
          <p:cNvSpPr>
            <a:spLocks noChangeArrowheads="1"/>
          </p:cNvSpPr>
          <p:nvPr/>
        </p:nvSpPr>
        <p:spPr bwMode="auto">
          <a:xfrm>
            <a:off x="2449513" y="483870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8" name="Oval 20"/>
          <p:cNvSpPr>
            <a:spLocks noChangeArrowheads="1"/>
          </p:cNvSpPr>
          <p:nvPr/>
        </p:nvSpPr>
        <p:spPr bwMode="auto">
          <a:xfrm>
            <a:off x="1154113" y="52625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9" name="Oval 21"/>
          <p:cNvSpPr>
            <a:spLocks noChangeArrowheads="1"/>
          </p:cNvSpPr>
          <p:nvPr/>
        </p:nvSpPr>
        <p:spPr bwMode="auto">
          <a:xfrm>
            <a:off x="2622550" y="575151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10" name="Picture 23" descr="Grasho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488" y="2276475"/>
            <a:ext cx="1597025" cy="2089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811" name="Text Box 25"/>
          <p:cNvSpPr txBox="1">
            <a:spLocks noChangeArrowheads="1"/>
          </p:cNvSpPr>
          <p:nvPr/>
        </p:nvSpPr>
        <p:spPr bwMode="auto">
          <a:xfrm>
            <a:off x="2339975" y="3175000"/>
            <a:ext cx="6121400" cy="1187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2400"/>
              <a:t>“A soma da menor e da maior barra de um mecanismo 4-barras </a:t>
            </a:r>
            <a:r>
              <a:rPr lang="pt-BR" sz="2400" b="1" u="sng"/>
              <a:t>não</a:t>
            </a:r>
            <a:r>
              <a:rPr lang="pt-BR" sz="2400"/>
              <a:t> pode ser maior que a soma das 2 outras barras”</a:t>
            </a:r>
          </a:p>
        </p:txBody>
      </p:sp>
      <p:grpSp>
        <p:nvGrpSpPr>
          <p:cNvPr id="212007" name="Group 39"/>
          <p:cNvGrpSpPr>
            <a:grpSpLocks/>
          </p:cNvGrpSpPr>
          <p:nvPr/>
        </p:nvGrpSpPr>
        <p:grpSpPr bwMode="auto">
          <a:xfrm>
            <a:off x="4716463" y="4797425"/>
            <a:ext cx="3384550" cy="1166813"/>
            <a:chOff x="2971" y="3022"/>
            <a:chExt cx="2132" cy="735"/>
          </a:xfrm>
        </p:grpSpPr>
        <p:sp>
          <p:nvSpPr>
            <p:cNvPr id="33824" name="Text Box 34"/>
            <p:cNvSpPr txBox="1">
              <a:spLocks noChangeArrowheads="1"/>
            </p:cNvSpPr>
            <p:nvPr/>
          </p:nvSpPr>
          <p:spPr bwMode="auto">
            <a:xfrm>
              <a:off x="2971" y="3022"/>
              <a:ext cx="8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Me = L</a:t>
              </a:r>
              <a:r>
                <a:rPr lang="pt-BR" sz="2800" baseline="-25000"/>
                <a:t>2</a:t>
              </a:r>
            </a:p>
          </p:txBody>
        </p:sp>
        <p:sp>
          <p:nvSpPr>
            <p:cNvPr id="33825" name="Text Box 35"/>
            <p:cNvSpPr txBox="1">
              <a:spLocks noChangeArrowheads="1"/>
            </p:cNvSpPr>
            <p:nvPr/>
          </p:nvSpPr>
          <p:spPr bwMode="auto">
            <a:xfrm>
              <a:off x="2971" y="342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r>
                <a:rPr lang="pt-BR" sz="2800" baseline="-25000"/>
                <a:t>1</a:t>
              </a:r>
              <a:r>
                <a:rPr lang="pt-BR" sz="2800"/>
                <a:t> = L</a:t>
              </a:r>
              <a:r>
                <a:rPr lang="pt-BR" sz="2800" baseline="-25000"/>
                <a:t>3</a:t>
              </a:r>
            </a:p>
          </p:txBody>
        </p:sp>
        <p:sp>
          <p:nvSpPr>
            <p:cNvPr id="33826" name="Text Box 36"/>
            <p:cNvSpPr txBox="1">
              <a:spLocks noChangeArrowheads="1"/>
            </p:cNvSpPr>
            <p:nvPr/>
          </p:nvSpPr>
          <p:spPr bwMode="auto">
            <a:xfrm>
              <a:off x="4210" y="3022"/>
              <a:ext cx="8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Ma = L</a:t>
              </a:r>
              <a:r>
                <a:rPr lang="pt-BR" sz="2800" baseline="-25000"/>
                <a:t>1</a:t>
              </a:r>
            </a:p>
          </p:txBody>
        </p:sp>
        <p:sp>
          <p:nvSpPr>
            <p:cNvPr id="33827" name="Text Box 37"/>
            <p:cNvSpPr txBox="1">
              <a:spLocks noChangeArrowheads="1"/>
            </p:cNvSpPr>
            <p:nvPr/>
          </p:nvSpPr>
          <p:spPr bwMode="auto">
            <a:xfrm>
              <a:off x="4221" y="34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r>
                <a:rPr lang="pt-BR" sz="2800" baseline="-25000"/>
                <a:t>2</a:t>
              </a:r>
              <a:r>
                <a:rPr lang="pt-BR" sz="2800"/>
                <a:t> = L</a:t>
              </a:r>
              <a:r>
                <a:rPr lang="pt-BR" sz="2800" baseline="-25000"/>
                <a:t>4</a:t>
              </a:r>
            </a:p>
          </p:txBody>
        </p:sp>
      </p:grpSp>
      <p:grpSp>
        <p:nvGrpSpPr>
          <p:cNvPr id="212011" name="Group 43"/>
          <p:cNvGrpSpPr>
            <a:grpSpLocks/>
          </p:cNvGrpSpPr>
          <p:nvPr/>
        </p:nvGrpSpPr>
        <p:grpSpPr bwMode="auto">
          <a:xfrm>
            <a:off x="539750" y="4508500"/>
            <a:ext cx="2820988" cy="2065338"/>
            <a:chOff x="340" y="2840"/>
            <a:chExt cx="1777" cy="1301"/>
          </a:xfrm>
        </p:grpSpPr>
        <p:sp>
          <p:nvSpPr>
            <p:cNvPr id="33814" name="Text Box 27"/>
            <p:cNvSpPr txBox="1">
              <a:spLocks noChangeArrowheads="1"/>
            </p:cNvSpPr>
            <p:nvPr/>
          </p:nvSpPr>
          <p:spPr bwMode="auto">
            <a:xfrm>
              <a:off x="340" y="320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L</a:t>
              </a:r>
              <a:r>
                <a:rPr lang="pt-BR" sz="2800" baseline="-25000"/>
                <a:t>2</a:t>
              </a:r>
            </a:p>
          </p:txBody>
        </p:sp>
        <p:sp>
          <p:nvSpPr>
            <p:cNvPr id="33815" name="Text Box 29"/>
            <p:cNvSpPr txBox="1">
              <a:spLocks noChangeArrowheads="1"/>
            </p:cNvSpPr>
            <p:nvPr/>
          </p:nvSpPr>
          <p:spPr bwMode="auto">
            <a:xfrm>
              <a:off x="1791" y="3158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L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33816" name="Line 31"/>
            <p:cNvSpPr>
              <a:spLocks noChangeShapeType="1"/>
            </p:cNvSpPr>
            <p:nvPr/>
          </p:nvSpPr>
          <p:spPr bwMode="auto">
            <a:xfrm>
              <a:off x="591" y="383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17" name="Line 32"/>
            <p:cNvSpPr>
              <a:spLocks noChangeShapeType="1"/>
            </p:cNvSpPr>
            <p:nvPr/>
          </p:nvSpPr>
          <p:spPr bwMode="auto">
            <a:xfrm>
              <a:off x="1691" y="383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18" name="Line 33"/>
            <p:cNvSpPr>
              <a:spLocks noChangeShapeType="1"/>
            </p:cNvSpPr>
            <p:nvPr/>
          </p:nvSpPr>
          <p:spPr bwMode="auto">
            <a:xfrm>
              <a:off x="612" y="4065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19" name="Text Box 30"/>
            <p:cNvSpPr txBox="1">
              <a:spLocks noChangeArrowheads="1"/>
            </p:cNvSpPr>
            <p:nvPr/>
          </p:nvSpPr>
          <p:spPr bwMode="auto">
            <a:xfrm>
              <a:off x="975" y="3814"/>
              <a:ext cx="32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L</a:t>
              </a:r>
              <a:r>
                <a:rPr lang="pt-BR" sz="2800" baseline="-25000"/>
                <a:t>1</a:t>
              </a:r>
            </a:p>
          </p:txBody>
        </p:sp>
        <p:sp>
          <p:nvSpPr>
            <p:cNvPr id="33820" name="Line 40"/>
            <p:cNvSpPr>
              <a:spLocks noChangeShapeType="1"/>
            </p:cNvSpPr>
            <p:nvPr/>
          </p:nvSpPr>
          <p:spPr bwMode="auto">
            <a:xfrm>
              <a:off x="681" y="311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21" name="Line 41"/>
            <p:cNvSpPr>
              <a:spLocks noChangeShapeType="1"/>
            </p:cNvSpPr>
            <p:nvPr/>
          </p:nvSpPr>
          <p:spPr bwMode="auto">
            <a:xfrm>
              <a:off x="1495" y="2840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22" name="Line 42"/>
            <p:cNvSpPr>
              <a:spLocks noChangeShapeType="1"/>
            </p:cNvSpPr>
            <p:nvPr/>
          </p:nvSpPr>
          <p:spPr bwMode="auto">
            <a:xfrm flipV="1">
              <a:off x="703" y="2904"/>
              <a:ext cx="82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23" name="Text Box 28"/>
            <p:cNvSpPr txBox="1">
              <a:spLocks noChangeArrowheads="1"/>
            </p:cNvSpPr>
            <p:nvPr/>
          </p:nvSpPr>
          <p:spPr bwMode="auto">
            <a:xfrm>
              <a:off x="930" y="2840"/>
              <a:ext cx="32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L</a:t>
              </a:r>
              <a:r>
                <a:rPr lang="pt-BR" sz="2800" baseline="-2500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Grashof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Equação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grpSp>
        <p:nvGrpSpPr>
          <p:cNvPr id="34819" name="Group 38"/>
          <p:cNvGrpSpPr>
            <a:grpSpLocks/>
          </p:cNvGrpSpPr>
          <p:nvPr/>
        </p:nvGrpSpPr>
        <p:grpSpPr bwMode="auto">
          <a:xfrm>
            <a:off x="539750" y="2622550"/>
            <a:ext cx="3005138" cy="2065338"/>
            <a:chOff x="340" y="2840"/>
            <a:chExt cx="1893" cy="1301"/>
          </a:xfrm>
        </p:grpSpPr>
        <p:sp>
          <p:nvSpPr>
            <p:cNvPr id="34827" name="AutoShape 4"/>
            <p:cNvSpPr>
              <a:spLocks noChangeArrowheads="1"/>
            </p:cNvSpPr>
            <p:nvPr/>
          </p:nvSpPr>
          <p:spPr bwMode="auto">
            <a:xfrm>
              <a:off x="521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8" name="AutoShape 5"/>
            <p:cNvSpPr>
              <a:spLocks noChangeArrowheads="1"/>
            </p:cNvSpPr>
            <p:nvPr/>
          </p:nvSpPr>
          <p:spPr bwMode="auto">
            <a:xfrm rot="4327309">
              <a:off x="1439" y="2353"/>
              <a:ext cx="45" cy="15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9" name="AutoShape 6"/>
            <p:cNvSpPr>
              <a:spLocks noChangeArrowheads="1"/>
            </p:cNvSpPr>
            <p:nvPr/>
          </p:nvSpPr>
          <p:spPr bwMode="auto">
            <a:xfrm rot="-9168410">
              <a:off x="655" y="3281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0" name="Oval 7"/>
            <p:cNvSpPr>
              <a:spLocks noChangeArrowheads="1"/>
            </p:cNvSpPr>
            <p:nvPr/>
          </p:nvSpPr>
          <p:spPr bwMode="auto">
            <a:xfrm>
              <a:off x="554" y="36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1" name="Line 8"/>
            <p:cNvSpPr>
              <a:spLocks noChangeShapeType="1"/>
            </p:cNvSpPr>
            <p:nvPr/>
          </p:nvSpPr>
          <p:spPr bwMode="auto">
            <a:xfrm>
              <a:off x="367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2" name="Rectangle 9"/>
            <p:cNvSpPr>
              <a:spLocks noChangeArrowheads="1"/>
            </p:cNvSpPr>
            <p:nvPr/>
          </p:nvSpPr>
          <p:spPr bwMode="auto">
            <a:xfrm>
              <a:off x="373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3" name="AutoShape 10"/>
            <p:cNvSpPr>
              <a:spLocks noChangeArrowheads="1"/>
            </p:cNvSpPr>
            <p:nvPr/>
          </p:nvSpPr>
          <p:spPr bwMode="auto">
            <a:xfrm>
              <a:off x="1610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4" name="Oval 11"/>
            <p:cNvSpPr>
              <a:spLocks noChangeArrowheads="1"/>
            </p:cNvSpPr>
            <p:nvPr/>
          </p:nvSpPr>
          <p:spPr bwMode="auto">
            <a:xfrm>
              <a:off x="1655" y="36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5" name="Line 12"/>
            <p:cNvSpPr>
              <a:spLocks noChangeShapeType="1"/>
            </p:cNvSpPr>
            <p:nvPr/>
          </p:nvSpPr>
          <p:spPr bwMode="auto">
            <a:xfrm>
              <a:off x="1456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6" name="Rectangle 13"/>
            <p:cNvSpPr>
              <a:spLocks noChangeArrowheads="1"/>
            </p:cNvSpPr>
            <p:nvPr/>
          </p:nvSpPr>
          <p:spPr bwMode="auto">
            <a:xfrm>
              <a:off x="1474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7" name="AutoShape 14"/>
            <p:cNvSpPr>
              <a:spLocks noChangeArrowheads="1"/>
            </p:cNvSpPr>
            <p:nvPr/>
          </p:nvSpPr>
          <p:spPr bwMode="auto">
            <a:xfrm rot="-706364">
              <a:off x="1617" y="3066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8" name="Oval 15"/>
            <p:cNvSpPr>
              <a:spLocks noChangeArrowheads="1"/>
            </p:cNvSpPr>
            <p:nvPr/>
          </p:nvSpPr>
          <p:spPr bwMode="auto">
            <a:xfrm>
              <a:off x="1543" y="304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9" name="Oval 16"/>
            <p:cNvSpPr>
              <a:spLocks noChangeArrowheads="1"/>
            </p:cNvSpPr>
            <p:nvPr/>
          </p:nvSpPr>
          <p:spPr bwMode="auto">
            <a:xfrm>
              <a:off x="727" y="331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0" name="Oval 17"/>
            <p:cNvSpPr>
              <a:spLocks noChangeArrowheads="1"/>
            </p:cNvSpPr>
            <p:nvPr/>
          </p:nvSpPr>
          <p:spPr bwMode="auto">
            <a:xfrm>
              <a:off x="1652" y="36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4841" name="Group 25"/>
            <p:cNvGrpSpPr>
              <a:grpSpLocks/>
            </p:cNvGrpSpPr>
            <p:nvPr/>
          </p:nvGrpSpPr>
          <p:grpSpPr bwMode="auto">
            <a:xfrm>
              <a:off x="340" y="2840"/>
              <a:ext cx="1777" cy="1301"/>
              <a:chOff x="340" y="2840"/>
              <a:chExt cx="1777" cy="1301"/>
            </a:xfrm>
          </p:grpSpPr>
          <p:sp>
            <p:nvSpPr>
              <p:cNvPr id="34842" name="Text Box 26"/>
              <p:cNvSpPr txBox="1">
                <a:spLocks noChangeArrowheads="1"/>
              </p:cNvSpPr>
              <p:nvPr/>
            </p:nvSpPr>
            <p:spPr bwMode="auto">
              <a:xfrm>
                <a:off x="340" y="3203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2</a:t>
                </a:r>
              </a:p>
            </p:txBody>
          </p:sp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1791" y="3158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4</a:t>
                </a:r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5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16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612" y="406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47" name="Text Box 31"/>
              <p:cNvSpPr txBox="1">
                <a:spLocks noChangeArrowheads="1"/>
              </p:cNvSpPr>
              <p:nvPr/>
            </p:nvSpPr>
            <p:spPr bwMode="auto">
              <a:xfrm>
                <a:off x="975" y="3814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1</a:t>
                </a:r>
              </a:p>
            </p:txBody>
          </p:sp>
          <p:sp>
            <p:nvSpPr>
              <p:cNvPr id="34848" name="Line 32"/>
              <p:cNvSpPr>
                <a:spLocks noChangeShapeType="1"/>
              </p:cNvSpPr>
              <p:nvPr/>
            </p:nvSpPr>
            <p:spPr bwMode="auto">
              <a:xfrm>
                <a:off x="681" y="3113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>
                <a:off x="1495" y="2840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50" name="Line 34"/>
              <p:cNvSpPr>
                <a:spLocks noChangeShapeType="1"/>
              </p:cNvSpPr>
              <p:nvPr/>
            </p:nvSpPr>
            <p:spPr bwMode="auto">
              <a:xfrm flipV="1">
                <a:off x="703" y="2904"/>
                <a:ext cx="82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51" name="Text Box 35"/>
              <p:cNvSpPr txBox="1">
                <a:spLocks noChangeArrowheads="1"/>
              </p:cNvSpPr>
              <p:nvPr/>
            </p:nvSpPr>
            <p:spPr bwMode="auto">
              <a:xfrm>
                <a:off x="930" y="2840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3</a:t>
                </a:r>
              </a:p>
            </p:txBody>
          </p:sp>
        </p:grpSp>
      </p:grpSp>
      <p:grpSp>
        <p:nvGrpSpPr>
          <p:cNvPr id="34820" name="Group 40"/>
          <p:cNvGrpSpPr>
            <a:grpSpLocks/>
          </p:cNvGrpSpPr>
          <p:nvPr/>
        </p:nvGrpSpPr>
        <p:grpSpPr bwMode="auto">
          <a:xfrm>
            <a:off x="4283075" y="2911475"/>
            <a:ext cx="3744913" cy="579438"/>
            <a:chOff x="2517" y="1389"/>
            <a:chExt cx="2359" cy="365"/>
          </a:xfrm>
        </p:grpSpPr>
        <p:sp>
          <p:nvSpPr>
            <p:cNvPr id="34825" name="Text Box 21"/>
            <p:cNvSpPr txBox="1">
              <a:spLocks noChangeArrowheads="1"/>
            </p:cNvSpPr>
            <p:nvPr/>
          </p:nvSpPr>
          <p:spPr bwMode="auto">
            <a:xfrm>
              <a:off x="2517" y="1389"/>
              <a:ext cx="2359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sz="3200"/>
                <a:t>Me + Ma &lt; b</a:t>
              </a:r>
              <a:r>
                <a:rPr lang="pt-BR" sz="3200" baseline="-25000"/>
                <a:t>1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b</a:t>
              </a:r>
              <a:r>
                <a:rPr lang="pt-BR" sz="3200" baseline="-25000"/>
                <a:t>2</a:t>
              </a:r>
            </a:p>
          </p:txBody>
        </p:sp>
        <p:sp>
          <p:nvSpPr>
            <p:cNvPr id="34826" name="Line 39"/>
            <p:cNvSpPr>
              <a:spLocks noChangeShapeType="1"/>
            </p:cNvSpPr>
            <p:nvPr/>
          </p:nvSpPr>
          <p:spPr bwMode="auto">
            <a:xfrm>
              <a:off x="3775" y="162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21" name="Text Box 42"/>
          <p:cNvSpPr txBox="1">
            <a:spLocks noChangeArrowheads="1"/>
          </p:cNvSpPr>
          <p:nvPr/>
        </p:nvSpPr>
        <p:spPr bwMode="auto">
          <a:xfrm>
            <a:off x="4427538" y="4278313"/>
            <a:ext cx="141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Me = L</a:t>
            </a:r>
            <a:r>
              <a:rPr lang="pt-BR" sz="2800" baseline="-25000"/>
              <a:t>2</a:t>
            </a:r>
          </a:p>
        </p:txBody>
      </p:sp>
      <p:sp>
        <p:nvSpPr>
          <p:cNvPr id="34822" name="Text Box 43"/>
          <p:cNvSpPr txBox="1">
            <a:spLocks noChangeArrowheads="1"/>
          </p:cNvSpPr>
          <p:nvPr/>
        </p:nvSpPr>
        <p:spPr bwMode="auto">
          <a:xfrm>
            <a:off x="4427538" y="491172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r>
              <a:rPr lang="pt-BR" sz="2800" baseline="-25000"/>
              <a:t>1</a:t>
            </a:r>
            <a:r>
              <a:rPr lang="pt-BR" sz="2800"/>
              <a:t> = L</a:t>
            </a:r>
            <a:r>
              <a:rPr lang="pt-BR" sz="2800" baseline="-25000"/>
              <a:t>3</a:t>
            </a:r>
          </a:p>
        </p:txBody>
      </p:sp>
      <p:sp>
        <p:nvSpPr>
          <p:cNvPr id="34823" name="Text Box 44"/>
          <p:cNvSpPr txBox="1">
            <a:spLocks noChangeArrowheads="1"/>
          </p:cNvSpPr>
          <p:nvPr/>
        </p:nvSpPr>
        <p:spPr bwMode="auto">
          <a:xfrm>
            <a:off x="6394450" y="4278313"/>
            <a:ext cx="1417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Ma = L</a:t>
            </a:r>
            <a:r>
              <a:rPr lang="pt-BR" sz="2800" baseline="-25000"/>
              <a:t>1</a:t>
            </a:r>
          </a:p>
        </p:txBody>
      </p:sp>
      <p:sp>
        <p:nvSpPr>
          <p:cNvPr id="34824" name="Text Box 45"/>
          <p:cNvSpPr txBox="1">
            <a:spLocks noChangeArrowheads="1"/>
          </p:cNvSpPr>
          <p:nvPr/>
        </p:nvSpPr>
        <p:spPr bwMode="auto">
          <a:xfrm>
            <a:off x="6411913" y="4926013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r>
              <a:rPr lang="pt-BR" sz="2800" baseline="-25000"/>
              <a:t>2</a:t>
            </a:r>
            <a:r>
              <a:rPr lang="pt-BR" sz="2800"/>
              <a:t> = L</a:t>
            </a:r>
            <a:r>
              <a:rPr lang="pt-BR" sz="2800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Grashof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Inversões do Mecanismo 4-Barras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grpSp>
        <p:nvGrpSpPr>
          <p:cNvPr id="35843" name="Group 1148"/>
          <p:cNvGrpSpPr>
            <a:grpSpLocks/>
          </p:cNvGrpSpPr>
          <p:nvPr/>
        </p:nvGrpSpPr>
        <p:grpSpPr bwMode="auto">
          <a:xfrm>
            <a:off x="6872288" y="3178175"/>
            <a:ext cx="2133600" cy="1454150"/>
            <a:chOff x="3295" y="1265"/>
            <a:chExt cx="1344" cy="916"/>
          </a:xfrm>
        </p:grpSpPr>
        <p:sp>
          <p:nvSpPr>
            <p:cNvPr id="35910" name="AutoShape 1140"/>
            <p:cNvSpPr>
              <a:spLocks noChangeArrowheads="1"/>
            </p:cNvSpPr>
            <p:nvPr/>
          </p:nvSpPr>
          <p:spPr bwMode="auto">
            <a:xfrm>
              <a:off x="3618" y="126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1" name="Line 1141"/>
            <p:cNvSpPr>
              <a:spLocks noChangeShapeType="1"/>
            </p:cNvSpPr>
            <p:nvPr/>
          </p:nvSpPr>
          <p:spPr bwMode="auto">
            <a:xfrm>
              <a:off x="3446" y="138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12" name="Rectangle 1142"/>
            <p:cNvSpPr>
              <a:spLocks noChangeArrowheads="1"/>
            </p:cNvSpPr>
            <p:nvPr/>
          </p:nvSpPr>
          <p:spPr bwMode="auto">
            <a:xfrm>
              <a:off x="3446" y="1265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3" name="Oval 1143"/>
            <p:cNvSpPr>
              <a:spLocks noChangeArrowheads="1"/>
            </p:cNvSpPr>
            <p:nvPr/>
          </p:nvSpPr>
          <p:spPr bwMode="auto">
            <a:xfrm>
              <a:off x="3655" y="154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4" name="Oval 1144"/>
            <p:cNvSpPr>
              <a:spLocks noChangeArrowheads="1"/>
            </p:cNvSpPr>
            <p:nvPr/>
          </p:nvSpPr>
          <p:spPr bwMode="auto">
            <a:xfrm>
              <a:off x="3643" y="155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5" name="AutoShape 1086"/>
            <p:cNvSpPr>
              <a:spLocks noChangeArrowheads="1"/>
            </p:cNvSpPr>
            <p:nvPr/>
          </p:nvSpPr>
          <p:spPr bwMode="auto">
            <a:xfrm>
              <a:off x="3449" y="1786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6" name="AutoShape 1087"/>
            <p:cNvSpPr>
              <a:spLocks noChangeArrowheads="1"/>
            </p:cNvSpPr>
            <p:nvPr/>
          </p:nvSpPr>
          <p:spPr bwMode="auto">
            <a:xfrm rot="4327309">
              <a:off x="4064" y="964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7" name="AutoShape 1088"/>
            <p:cNvSpPr>
              <a:spLocks noChangeArrowheads="1"/>
            </p:cNvSpPr>
            <p:nvPr/>
          </p:nvSpPr>
          <p:spPr bwMode="auto">
            <a:xfrm rot="-9168410">
              <a:off x="3583" y="1510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18" name="Line 1090"/>
            <p:cNvSpPr>
              <a:spLocks noChangeShapeType="1"/>
            </p:cNvSpPr>
            <p:nvPr/>
          </p:nvSpPr>
          <p:spPr bwMode="auto">
            <a:xfrm>
              <a:off x="3295" y="2038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19" name="Rectangle 1091"/>
            <p:cNvSpPr>
              <a:spLocks noChangeArrowheads="1"/>
            </p:cNvSpPr>
            <p:nvPr/>
          </p:nvSpPr>
          <p:spPr bwMode="auto">
            <a:xfrm>
              <a:off x="3301" y="2055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0" name="AutoShape 1096"/>
            <p:cNvSpPr>
              <a:spLocks noChangeArrowheads="1"/>
            </p:cNvSpPr>
            <p:nvPr/>
          </p:nvSpPr>
          <p:spPr bwMode="auto">
            <a:xfrm rot="-706364">
              <a:off x="4545" y="1295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1" name="Oval 1097"/>
            <p:cNvSpPr>
              <a:spLocks noChangeArrowheads="1"/>
            </p:cNvSpPr>
            <p:nvPr/>
          </p:nvSpPr>
          <p:spPr bwMode="auto">
            <a:xfrm>
              <a:off x="4471" y="127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2" name="Oval 1098"/>
            <p:cNvSpPr>
              <a:spLocks noChangeArrowheads="1"/>
            </p:cNvSpPr>
            <p:nvPr/>
          </p:nvSpPr>
          <p:spPr bwMode="auto">
            <a:xfrm>
              <a:off x="3655" y="1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3" name="AutoShape 1129"/>
            <p:cNvSpPr>
              <a:spLocks noChangeArrowheads="1"/>
            </p:cNvSpPr>
            <p:nvPr/>
          </p:nvSpPr>
          <p:spPr bwMode="auto">
            <a:xfrm rot="5400000">
              <a:off x="4047" y="1320"/>
              <a:ext cx="45" cy="113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4" name="Oval 1099"/>
            <p:cNvSpPr>
              <a:spLocks noChangeArrowheads="1"/>
            </p:cNvSpPr>
            <p:nvPr/>
          </p:nvSpPr>
          <p:spPr bwMode="auto">
            <a:xfrm>
              <a:off x="4570" y="185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925" name="Oval 1127"/>
            <p:cNvSpPr>
              <a:spLocks noChangeArrowheads="1"/>
            </p:cNvSpPr>
            <p:nvPr/>
          </p:nvSpPr>
          <p:spPr bwMode="auto">
            <a:xfrm>
              <a:off x="3482" y="18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35844" name="Group 1172"/>
          <p:cNvGrpSpPr>
            <a:grpSpLocks/>
          </p:cNvGrpSpPr>
          <p:nvPr/>
        </p:nvGrpSpPr>
        <p:grpSpPr bwMode="auto">
          <a:xfrm>
            <a:off x="250825" y="2155825"/>
            <a:ext cx="2905125" cy="1874838"/>
            <a:chOff x="158" y="1358"/>
            <a:chExt cx="1830" cy="1181"/>
          </a:xfrm>
        </p:grpSpPr>
        <p:sp>
          <p:nvSpPr>
            <p:cNvPr id="35890" name="Arc 1160"/>
            <p:cNvSpPr>
              <a:spLocks/>
            </p:cNvSpPr>
            <p:nvPr/>
          </p:nvSpPr>
          <p:spPr bwMode="auto">
            <a:xfrm>
              <a:off x="1239" y="1377"/>
              <a:ext cx="749" cy="578"/>
            </a:xfrm>
            <a:custGeom>
              <a:avLst/>
              <a:gdLst>
                <a:gd name="T0" fmla="*/ 0 w 30987"/>
                <a:gd name="T1" fmla="*/ 231 h 21600"/>
                <a:gd name="T2" fmla="*/ 749 w 30987"/>
                <a:gd name="T3" fmla="*/ 132 h 21600"/>
                <a:gd name="T4" fmla="*/ 417 w 30987"/>
                <a:gd name="T5" fmla="*/ 5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87" h="21600" fill="none" extrusionOk="0">
                  <a:moveTo>
                    <a:pt x="-1" y="8621"/>
                  </a:moveTo>
                  <a:cubicBezTo>
                    <a:pt x="4079" y="3193"/>
                    <a:pt x="10475" y="-1"/>
                    <a:pt x="17266" y="0"/>
                  </a:cubicBezTo>
                  <a:cubicBezTo>
                    <a:pt x="22271" y="0"/>
                    <a:pt x="27121" y="1738"/>
                    <a:pt x="30987" y="4917"/>
                  </a:cubicBezTo>
                </a:path>
                <a:path w="30987" h="21600" stroke="0" extrusionOk="0">
                  <a:moveTo>
                    <a:pt x="-1" y="8621"/>
                  </a:moveTo>
                  <a:cubicBezTo>
                    <a:pt x="4079" y="3193"/>
                    <a:pt x="10475" y="-1"/>
                    <a:pt x="17266" y="0"/>
                  </a:cubicBezTo>
                  <a:cubicBezTo>
                    <a:pt x="22271" y="0"/>
                    <a:pt x="27121" y="1738"/>
                    <a:pt x="30987" y="4917"/>
                  </a:cubicBezTo>
                  <a:lnTo>
                    <a:pt x="17266" y="21600"/>
                  </a:lnTo>
                  <a:lnTo>
                    <a:pt x="-1" y="8621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5891" name="Group 1145"/>
            <p:cNvGrpSpPr>
              <a:grpSpLocks/>
            </p:cNvGrpSpPr>
            <p:nvPr/>
          </p:nvGrpSpPr>
          <p:grpSpPr bwMode="auto">
            <a:xfrm>
              <a:off x="310" y="1358"/>
              <a:ext cx="1581" cy="904"/>
              <a:chOff x="619" y="1279"/>
              <a:chExt cx="1581" cy="904"/>
            </a:xfrm>
          </p:grpSpPr>
          <p:sp>
            <p:nvSpPr>
              <p:cNvPr id="35895" name="AutoShape 1028"/>
              <p:cNvSpPr>
                <a:spLocks noChangeArrowheads="1"/>
              </p:cNvSpPr>
              <p:nvPr/>
            </p:nvSpPr>
            <p:spPr bwMode="auto">
              <a:xfrm>
                <a:off x="773" y="1788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96" name="AutoShape 1029"/>
              <p:cNvSpPr>
                <a:spLocks noChangeArrowheads="1"/>
              </p:cNvSpPr>
              <p:nvPr/>
            </p:nvSpPr>
            <p:spPr bwMode="auto">
              <a:xfrm rot="4327309">
                <a:off x="1388" y="966"/>
                <a:ext cx="57" cy="9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97" name="AutoShape 1030"/>
              <p:cNvSpPr>
                <a:spLocks noChangeArrowheads="1"/>
              </p:cNvSpPr>
              <p:nvPr/>
            </p:nvSpPr>
            <p:spPr bwMode="auto">
              <a:xfrm rot="-9168410">
                <a:off x="907" y="1512"/>
                <a:ext cx="44" cy="433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98" name="Line 1032"/>
              <p:cNvSpPr>
                <a:spLocks noChangeShapeType="1"/>
              </p:cNvSpPr>
              <p:nvPr/>
            </p:nvSpPr>
            <p:spPr bwMode="auto">
              <a:xfrm>
                <a:off x="619" y="2040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899" name="Rectangle 1033"/>
              <p:cNvSpPr>
                <a:spLocks noChangeArrowheads="1"/>
              </p:cNvSpPr>
              <p:nvPr/>
            </p:nvSpPr>
            <p:spPr bwMode="auto">
              <a:xfrm>
                <a:off x="625" y="2057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0" name="AutoShape 1034"/>
              <p:cNvSpPr>
                <a:spLocks noChangeArrowheads="1"/>
              </p:cNvSpPr>
              <p:nvPr/>
            </p:nvSpPr>
            <p:spPr bwMode="auto">
              <a:xfrm>
                <a:off x="1862" y="1788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1" name="Line 1036"/>
              <p:cNvSpPr>
                <a:spLocks noChangeShapeType="1"/>
              </p:cNvSpPr>
              <p:nvPr/>
            </p:nvSpPr>
            <p:spPr bwMode="auto">
              <a:xfrm>
                <a:off x="1708" y="2040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902" name="Rectangle 1037"/>
              <p:cNvSpPr>
                <a:spLocks noChangeArrowheads="1"/>
              </p:cNvSpPr>
              <p:nvPr/>
            </p:nvSpPr>
            <p:spPr bwMode="auto">
              <a:xfrm>
                <a:off x="1726" y="2057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3" name="AutoShape 1038"/>
              <p:cNvSpPr>
                <a:spLocks noChangeArrowheads="1"/>
              </p:cNvSpPr>
              <p:nvPr/>
            </p:nvSpPr>
            <p:spPr bwMode="auto">
              <a:xfrm rot="-706364">
                <a:off x="1869" y="1297"/>
                <a:ext cx="44" cy="628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4" name="Oval 1039"/>
              <p:cNvSpPr>
                <a:spLocks noChangeArrowheads="1"/>
              </p:cNvSpPr>
              <p:nvPr/>
            </p:nvSpPr>
            <p:spPr bwMode="auto">
              <a:xfrm>
                <a:off x="1795" y="1279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5" name="Oval 1040"/>
              <p:cNvSpPr>
                <a:spLocks noChangeArrowheads="1"/>
              </p:cNvSpPr>
              <p:nvPr/>
            </p:nvSpPr>
            <p:spPr bwMode="auto">
              <a:xfrm>
                <a:off x="979" y="1546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6" name="AutoShape 1139"/>
              <p:cNvSpPr>
                <a:spLocks noChangeArrowheads="1"/>
              </p:cNvSpPr>
              <p:nvPr/>
            </p:nvSpPr>
            <p:spPr bwMode="auto">
              <a:xfrm rot="5400000">
                <a:off x="1371" y="1323"/>
                <a:ext cx="45" cy="1134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7" name="Oval 1031"/>
              <p:cNvSpPr>
                <a:spLocks noChangeArrowheads="1"/>
              </p:cNvSpPr>
              <p:nvPr/>
            </p:nvSpPr>
            <p:spPr bwMode="auto">
              <a:xfrm>
                <a:off x="806" y="1858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8" name="Oval 1035"/>
              <p:cNvSpPr>
                <a:spLocks noChangeArrowheads="1"/>
              </p:cNvSpPr>
              <p:nvPr/>
            </p:nvSpPr>
            <p:spPr bwMode="auto">
              <a:xfrm>
                <a:off x="1907" y="1846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909" name="Oval 1041"/>
              <p:cNvSpPr>
                <a:spLocks noChangeArrowheads="1"/>
              </p:cNvSpPr>
              <p:nvPr/>
            </p:nvSpPr>
            <p:spPr bwMode="auto">
              <a:xfrm>
                <a:off x="1904" y="1854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5892" name="Oval 1149"/>
            <p:cNvSpPr>
              <a:spLocks noChangeArrowheads="1"/>
            </p:cNvSpPr>
            <p:nvPr/>
          </p:nvSpPr>
          <p:spPr bwMode="auto">
            <a:xfrm>
              <a:off x="158" y="1592"/>
              <a:ext cx="748" cy="74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93" name="Text Box 1158"/>
            <p:cNvSpPr txBox="1">
              <a:spLocks noChangeArrowheads="1"/>
            </p:cNvSpPr>
            <p:nvPr/>
          </p:nvSpPr>
          <p:spPr bwMode="auto">
            <a:xfrm>
              <a:off x="633" y="230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Crank-rocker</a:t>
              </a:r>
            </a:p>
          </p:txBody>
        </p:sp>
        <p:sp>
          <p:nvSpPr>
            <p:cNvPr id="35894" name="Text Box 1161"/>
            <p:cNvSpPr txBox="1">
              <a:spLocks noChangeArrowheads="1"/>
            </p:cNvSpPr>
            <p:nvPr/>
          </p:nvSpPr>
          <p:spPr bwMode="auto">
            <a:xfrm>
              <a:off x="295" y="166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</p:grpSp>
      <p:grpSp>
        <p:nvGrpSpPr>
          <p:cNvPr id="35845" name="Group 1169"/>
          <p:cNvGrpSpPr>
            <a:grpSpLocks/>
          </p:cNvGrpSpPr>
          <p:nvPr/>
        </p:nvGrpSpPr>
        <p:grpSpPr bwMode="auto">
          <a:xfrm>
            <a:off x="468313" y="4292600"/>
            <a:ext cx="2635250" cy="2074863"/>
            <a:chOff x="2426" y="2713"/>
            <a:chExt cx="1660" cy="1307"/>
          </a:xfrm>
        </p:grpSpPr>
        <p:sp>
          <p:nvSpPr>
            <p:cNvPr id="35871" name="Arc 1162"/>
            <p:cNvSpPr>
              <a:spLocks/>
            </p:cNvSpPr>
            <p:nvPr/>
          </p:nvSpPr>
          <p:spPr bwMode="auto">
            <a:xfrm>
              <a:off x="3365" y="2998"/>
              <a:ext cx="721" cy="614"/>
            </a:xfrm>
            <a:custGeom>
              <a:avLst/>
              <a:gdLst>
                <a:gd name="T0" fmla="*/ 721 w 29860"/>
                <a:gd name="T1" fmla="*/ 310 h 21600"/>
                <a:gd name="T2" fmla="*/ 0 w 29860"/>
                <a:gd name="T3" fmla="*/ 525 h 21600"/>
                <a:gd name="T4" fmla="*/ 271 w 2986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860" h="21600" fill="none" extrusionOk="0">
                  <a:moveTo>
                    <a:pt x="29860" y="10915"/>
                  </a:moveTo>
                  <a:cubicBezTo>
                    <a:pt x="25984" y="17533"/>
                    <a:pt x="18890" y="21599"/>
                    <a:pt x="11221" y="21600"/>
                  </a:cubicBezTo>
                  <a:cubicBezTo>
                    <a:pt x="7263" y="21600"/>
                    <a:pt x="3381" y="20512"/>
                    <a:pt x="0" y="18456"/>
                  </a:cubicBezTo>
                </a:path>
                <a:path w="29860" h="21600" stroke="0" extrusionOk="0">
                  <a:moveTo>
                    <a:pt x="29860" y="10915"/>
                  </a:moveTo>
                  <a:cubicBezTo>
                    <a:pt x="25984" y="17533"/>
                    <a:pt x="18890" y="21599"/>
                    <a:pt x="11221" y="21600"/>
                  </a:cubicBezTo>
                  <a:cubicBezTo>
                    <a:pt x="7263" y="21600"/>
                    <a:pt x="3381" y="20512"/>
                    <a:pt x="0" y="18456"/>
                  </a:cubicBezTo>
                  <a:lnTo>
                    <a:pt x="11221" y="0"/>
                  </a:lnTo>
                  <a:lnTo>
                    <a:pt x="29860" y="10915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72" name="AutoShape 1135"/>
            <p:cNvSpPr>
              <a:spLocks noChangeArrowheads="1"/>
            </p:cNvSpPr>
            <p:nvPr/>
          </p:nvSpPr>
          <p:spPr bwMode="auto">
            <a:xfrm>
              <a:off x="3566" y="271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3" name="Line 1136"/>
            <p:cNvSpPr>
              <a:spLocks noChangeShapeType="1"/>
            </p:cNvSpPr>
            <p:nvPr/>
          </p:nvSpPr>
          <p:spPr bwMode="auto">
            <a:xfrm>
              <a:off x="3394" y="283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4" name="Rectangle 1137"/>
            <p:cNvSpPr>
              <a:spLocks noChangeArrowheads="1"/>
            </p:cNvSpPr>
            <p:nvPr/>
          </p:nvSpPr>
          <p:spPr bwMode="auto">
            <a:xfrm>
              <a:off x="3394" y="2713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5" name="Oval 1138"/>
            <p:cNvSpPr>
              <a:spLocks noChangeArrowheads="1"/>
            </p:cNvSpPr>
            <p:nvPr/>
          </p:nvSpPr>
          <p:spPr bwMode="auto">
            <a:xfrm>
              <a:off x="3603" y="298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6" name="AutoShape 1131"/>
            <p:cNvSpPr>
              <a:spLocks noChangeArrowheads="1"/>
            </p:cNvSpPr>
            <p:nvPr/>
          </p:nvSpPr>
          <p:spPr bwMode="auto">
            <a:xfrm>
              <a:off x="2764" y="296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7" name="Line 1132"/>
            <p:cNvSpPr>
              <a:spLocks noChangeShapeType="1"/>
            </p:cNvSpPr>
            <p:nvPr/>
          </p:nvSpPr>
          <p:spPr bwMode="auto">
            <a:xfrm>
              <a:off x="2592" y="308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8" name="Rectangle 1133"/>
            <p:cNvSpPr>
              <a:spLocks noChangeArrowheads="1"/>
            </p:cNvSpPr>
            <p:nvPr/>
          </p:nvSpPr>
          <p:spPr bwMode="auto">
            <a:xfrm>
              <a:off x="2592" y="2961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9" name="Oval 1134"/>
            <p:cNvSpPr>
              <a:spLocks noChangeArrowheads="1"/>
            </p:cNvSpPr>
            <p:nvPr/>
          </p:nvSpPr>
          <p:spPr bwMode="auto">
            <a:xfrm>
              <a:off x="2801" y="3236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0" name="AutoShape 1115"/>
            <p:cNvSpPr>
              <a:spLocks noChangeArrowheads="1"/>
            </p:cNvSpPr>
            <p:nvPr/>
          </p:nvSpPr>
          <p:spPr bwMode="auto">
            <a:xfrm rot="4327309">
              <a:off x="3198" y="2667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1" name="AutoShape 1116"/>
            <p:cNvSpPr>
              <a:spLocks noChangeArrowheads="1"/>
            </p:cNvSpPr>
            <p:nvPr/>
          </p:nvSpPr>
          <p:spPr bwMode="auto">
            <a:xfrm rot="-9168410">
              <a:off x="2717" y="3213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2" name="AutoShape 1124"/>
            <p:cNvSpPr>
              <a:spLocks noChangeArrowheads="1"/>
            </p:cNvSpPr>
            <p:nvPr/>
          </p:nvSpPr>
          <p:spPr bwMode="auto">
            <a:xfrm rot="-706364">
              <a:off x="3679" y="2998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3" name="Oval 1125"/>
            <p:cNvSpPr>
              <a:spLocks noChangeArrowheads="1"/>
            </p:cNvSpPr>
            <p:nvPr/>
          </p:nvSpPr>
          <p:spPr bwMode="auto">
            <a:xfrm>
              <a:off x="3605" y="298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4" name="Oval 1126"/>
            <p:cNvSpPr>
              <a:spLocks noChangeArrowheads="1"/>
            </p:cNvSpPr>
            <p:nvPr/>
          </p:nvSpPr>
          <p:spPr bwMode="auto">
            <a:xfrm>
              <a:off x="2789" y="324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5" name="AutoShape 1130"/>
            <p:cNvSpPr>
              <a:spLocks noChangeArrowheads="1"/>
            </p:cNvSpPr>
            <p:nvPr/>
          </p:nvSpPr>
          <p:spPr bwMode="auto">
            <a:xfrm rot="5400000">
              <a:off x="3178" y="3023"/>
              <a:ext cx="45" cy="113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6" name="Oval 1152"/>
            <p:cNvSpPr>
              <a:spLocks noChangeArrowheads="1"/>
            </p:cNvSpPr>
            <p:nvPr/>
          </p:nvSpPr>
          <p:spPr bwMode="auto">
            <a:xfrm>
              <a:off x="2452" y="2888"/>
              <a:ext cx="748" cy="74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7" name="Oval 1153"/>
            <p:cNvSpPr>
              <a:spLocks noChangeArrowheads="1"/>
            </p:cNvSpPr>
            <p:nvPr/>
          </p:nvSpPr>
          <p:spPr bwMode="auto">
            <a:xfrm>
              <a:off x="2631" y="356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8" name="Text Box 1159"/>
            <p:cNvSpPr txBox="1">
              <a:spLocks noChangeArrowheads="1"/>
            </p:cNvSpPr>
            <p:nvPr/>
          </p:nvSpPr>
          <p:spPr bwMode="auto">
            <a:xfrm>
              <a:off x="2658" y="3789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Crank-rocker</a:t>
              </a:r>
            </a:p>
          </p:txBody>
        </p:sp>
        <p:sp>
          <p:nvSpPr>
            <p:cNvPr id="35889" name="Text Box 1163"/>
            <p:cNvSpPr txBox="1">
              <a:spLocks noChangeArrowheads="1"/>
            </p:cNvSpPr>
            <p:nvPr/>
          </p:nvSpPr>
          <p:spPr bwMode="auto">
            <a:xfrm>
              <a:off x="2426" y="320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</p:grpSp>
      <p:sp>
        <p:nvSpPr>
          <p:cNvPr id="35846" name="Text Box 1165"/>
          <p:cNvSpPr txBox="1">
            <a:spLocks noChangeArrowheads="1"/>
          </p:cNvSpPr>
          <p:nvPr/>
        </p:nvSpPr>
        <p:spPr bwMode="auto">
          <a:xfrm>
            <a:off x="7061200" y="6015038"/>
            <a:ext cx="154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Double-crank</a:t>
            </a:r>
          </a:p>
        </p:txBody>
      </p:sp>
      <p:sp>
        <p:nvSpPr>
          <p:cNvPr id="35847" name="Text Box 1166"/>
          <p:cNvSpPr txBox="1">
            <a:spLocks noChangeArrowheads="1"/>
          </p:cNvSpPr>
          <p:nvPr/>
        </p:nvSpPr>
        <p:spPr bwMode="auto">
          <a:xfrm>
            <a:off x="6804025" y="36449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Me</a:t>
            </a:r>
          </a:p>
        </p:txBody>
      </p:sp>
      <p:sp>
        <p:nvSpPr>
          <p:cNvPr id="35848" name="Oval 1167"/>
          <p:cNvSpPr>
            <a:spLocks noChangeArrowheads="1"/>
          </p:cNvSpPr>
          <p:nvPr/>
        </p:nvSpPr>
        <p:spPr bwMode="auto">
          <a:xfrm>
            <a:off x="6243638" y="2312988"/>
            <a:ext cx="2630487" cy="2646362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5849" name="Oval 1168"/>
          <p:cNvSpPr>
            <a:spLocks noChangeArrowheads="1"/>
          </p:cNvSpPr>
          <p:nvPr/>
        </p:nvSpPr>
        <p:spPr bwMode="auto">
          <a:xfrm>
            <a:off x="5508625" y="2457450"/>
            <a:ext cx="3419475" cy="3419475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35850" name="Group 1174"/>
          <p:cNvGrpSpPr>
            <a:grpSpLocks/>
          </p:cNvGrpSpPr>
          <p:nvPr/>
        </p:nvGrpSpPr>
        <p:grpSpPr bwMode="auto">
          <a:xfrm>
            <a:off x="3059113" y="3067050"/>
            <a:ext cx="2576512" cy="2522538"/>
            <a:chOff x="1927" y="1932"/>
            <a:chExt cx="1623" cy="1589"/>
          </a:xfrm>
        </p:grpSpPr>
        <p:sp>
          <p:nvSpPr>
            <p:cNvPr id="35852" name="Arc 1173"/>
            <p:cNvSpPr>
              <a:spLocks/>
            </p:cNvSpPr>
            <p:nvPr/>
          </p:nvSpPr>
          <p:spPr bwMode="auto">
            <a:xfrm>
              <a:off x="2178" y="2220"/>
              <a:ext cx="1134" cy="1165"/>
            </a:xfrm>
            <a:custGeom>
              <a:avLst/>
              <a:gdLst>
                <a:gd name="T0" fmla="*/ 183 w 21600"/>
                <a:gd name="T1" fmla="*/ 1165 h 22770"/>
                <a:gd name="T2" fmla="*/ 159 w 21600"/>
                <a:gd name="T3" fmla="*/ 0 h 22770"/>
                <a:gd name="T4" fmla="*/ 1134 w 21600"/>
                <a:gd name="T5" fmla="*/ 564 h 227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770" fill="none" extrusionOk="0">
                  <a:moveTo>
                    <a:pt x="3478" y="22769"/>
                  </a:moveTo>
                  <a:cubicBezTo>
                    <a:pt x="1208" y="19270"/>
                    <a:pt x="0" y="15187"/>
                    <a:pt x="0" y="11016"/>
                  </a:cubicBezTo>
                  <a:cubicBezTo>
                    <a:pt x="-1" y="7139"/>
                    <a:pt x="1043" y="3334"/>
                    <a:pt x="3020" y="0"/>
                  </a:cubicBezTo>
                </a:path>
                <a:path w="21600" h="22770" stroke="0" extrusionOk="0">
                  <a:moveTo>
                    <a:pt x="3478" y="22769"/>
                  </a:moveTo>
                  <a:cubicBezTo>
                    <a:pt x="1208" y="19270"/>
                    <a:pt x="0" y="15187"/>
                    <a:pt x="0" y="11016"/>
                  </a:cubicBezTo>
                  <a:cubicBezTo>
                    <a:pt x="-1" y="7139"/>
                    <a:pt x="1043" y="3334"/>
                    <a:pt x="3020" y="0"/>
                  </a:cubicBezTo>
                  <a:lnTo>
                    <a:pt x="21600" y="11016"/>
                  </a:lnTo>
                  <a:lnTo>
                    <a:pt x="3478" y="22769"/>
                  </a:lnTo>
                  <a:close/>
                </a:path>
              </a:pathLst>
            </a:custGeom>
            <a:solidFill>
              <a:srgbClr val="FF3300">
                <a:alpha val="10196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3" name="Arc 1171"/>
            <p:cNvSpPr>
              <a:spLocks/>
            </p:cNvSpPr>
            <p:nvPr/>
          </p:nvSpPr>
          <p:spPr bwMode="auto">
            <a:xfrm>
              <a:off x="2295" y="1961"/>
              <a:ext cx="884" cy="762"/>
            </a:xfrm>
            <a:custGeom>
              <a:avLst/>
              <a:gdLst>
                <a:gd name="T0" fmla="*/ 142 w 21600"/>
                <a:gd name="T1" fmla="*/ 762 h 18626"/>
                <a:gd name="T2" fmla="*/ 46 w 21600"/>
                <a:gd name="T3" fmla="*/ 0 h 18626"/>
                <a:gd name="T4" fmla="*/ 884 w 21600"/>
                <a:gd name="T5" fmla="*/ 281 h 186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626" fill="none" extrusionOk="0">
                  <a:moveTo>
                    <a:pt x="3478" y="18625"/>
                  </a:moveTo>
                  <a:cubicBezTo>
                    <a:pt x="1208" y="15126"/>
                    <a:pt x="0" y="11043"/>
                    <a:pt x="0" y="6872"/>
                  </a:cubicBezTo>
                  <a:cubicBezTo>
                    <a:pt x="-1" y="4535"/>
                    <a:pt x="379" y="2214"/>
                    <a:pt x="1122" y="0"/>
                  </a:cubicBezTo>
                </a:path>
                <a:path w="21600" h="18626" stroke="0" extrusionOk="0">
                  <a:moveTo>
                    <a:pt x="3478" y="18625"/>
                  </a:moveTo>
                  <a:cubicBezTo>
                    <a:pt x="1208" y="15126"/>
                    <a:pt x="0" y="11043"/>
                    <a:pt x="0" y="6872"/>
                  </a:cubicBezTo>
                  <a:cubicBezTo>
                    <a:pt x="-1" y="4535"/>
                    <a:pt x="379" y="2214"/>
                    <a:pt x="1122" y="0"/>
                  </a:cubicBezTo>
                  <a:lnTo>
                    <a:pt x="21600" y="6872"/>
                  </a:lnTo>
                  <a:lnTo>
                    <a:pt x="3478" y="18625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5854" name="Group 1146"/>
            <p:cNvGrpSpPr>
              <a:grpSpLocks/>
            </p:cNvGrpSpPr>
            <p:nvPr/>
          </p:nvGrpSpPr>
          <p:grpSpPr bwMode="auto">
            <a:xfrm>
              <a:off x="2154" y="1932"/>
              <a:ext cx="1396" cy="1181"/>
              <a:chOff x="812" y="2523"/>
              <a:chExt cx="1396" cy="1181"/>
            </a:xfrm>
          </p:grpSpPr>
          <p:sp>
            <p:nvSpPr>
              <p:cNvPr id="35857" name="AutoShape 1106"/>
              <p:cNvSpPr>
                <a:spLocks noChangeArrowheads="1"/>
              </p:cNvSpPr>
              <p:nvPr/>
            </p:nvSpPr>
            <p:spPr bwMode="auto">
              <a:xfrm>
                <a:off x="1758" y="252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58" name="AutoShape 1100"/>
              <p:cNvSpPr>
                <a:spLocks noChangeArrowheads="1"/>
              </p:cNvSpPr>
              <p:nvPr/>
            </p:nvSpPr>
            <p:spPr bwMode="auto">
              <a:xfrm>
                <a:off x="1882" y="3309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59" name="AutoShape 1101"/>
              <p:cNvSpPr>
                <a:spLocks noChangeArrowheads="1"/>
              </p:cNvSpPr>
              <p:nvPr/>
            </p:nvSpPr>
            <p:spPr bwMode="auto">
              <a:xfrm rot="4327309">
                <a:off x="1388" y="2485"/>
                <a:ext cx="57" cy="9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0" name="AutoShape 1102"/>
              <p:cNvSpPr>
                <a:spLocks noChangeArrowheads="1"/>
              </p:cNvSpPr>
              <p:nvPr/>
            </p:nvSpPr>
            <p:spPr bwMode="auto">
              <a:xfrm rot="-9168410">
                <a:off x="907" y="3031"/>
                <a:ext cx="44" cy="433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1" name="Line 1104"/>
              <p:cNvSpPr>
                <a:spLocks noChangeShapeType="1"/>
              </p:cNvSpPr>
              <p:nvPr/>
            </p:nvSpPr>
            <p:spPr bwMode="auto">
              <a:xfrm>
                <a:off x="1728" y="3561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862" name="Rectangle 1105"/>
              <p:cNvSpPr>
                <a:spLocks noChangeArrowheads="1"/>
              </p:cNvSpPr>
              <p:nvPr/>
            </p:nvSpPr>
            <p:spPr bwMode="auto">
              <a:xfrm>
                <a:off x="1734" y="3578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3" name="Line 1108"/>
              <p:cNvSpPr>
                <a:spLocks noChangeShapeType="1"/>
              </p:cNvSpPr>
              <p:nvPr/>
            </p:nvSpPr>
            <p:spPr bwMode="auto">
              <a:xfrm>
                <a:off x="1586" y="2647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864" name="Rectangle 1109"/>
              <p:cNvSpPr>
                <a:spLocks noChangeArrowheads="1"/>
              </p:cNvSpPr>
              <p:nvPr/>
            </p:nvSpPr>
            <p:spPr bwMode="auto">
              <a:xfrm>
                <a:off x="1586" y="2523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5" name="AutoShape 1110"/>
              <p:cNvSpPr>
                <a:spLocks noChangeArrowheads="1"/>
              </p:cNvSpPr>
              <p:nvPr/>
            </p:nvSpPr>
            <p:spPr bwMode="auto">
              <a:xfrm rot="-706364">
                <a:off x="1869" y="2816"/>
                <a:ext cx="44" cy="628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6" name="Oval 1111"/>
              <p:cNvSpPr>
                <a:spLocks noChangeArrowheads="1"/>
              </p:cNvSpPr>
              <p:nvPr/>
            </p:nvSpPr>
            <p:spPr bwMode="auto">
              <a:xfrm>
                <a:off x="1795" y="2798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7" name="Oval 1112"/>
              <p:cNvSpPr>
                <a:spLocks noChangeArrowheads="1"/>
              </p:cNvSpPr>
              <p:nvPr/>
            </p:nvSpPr>
            <p:spPr bwMode="auto">
              <a:xfrm>
                <a:off x="979" y="3065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8" name="AutoShape 1128"/>
              <p:cNvSpPr>
                <a:spLocks noChangeArrowheads="1"/>
              </p:cNvSpPr>
              <p:nvPr/>
            </p:nvSpPr>
            <p:spPr bwMode="auto">
              <a:xfrm rot="5400000">
                <a:off x="1371" y="2841"/>
                <a:ext cx="45" cy="1134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69" name="Oval 1103"/>
              <p:cNvSpPr>
                <a:spLocks noChangeArrowheads="1"/>
              </p:cNvSpPr>
              <p:nvPr/>
            </p:nvSpPr>
            <p:spPr bwMode="auto">
              <a:xfrm>
                <a:off x="1915" y="3373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5870" name="Oval 1113"/>
              <p:cNvSpPr>
                <a:spLocks noChangeArrowheads="1"/>
              </p:cNvSpPr>
              <p:nvPr/>
            </p:nvSpPr>
            <p:spPr bwMode="auto">
              <a:xfrm>
                <a:off x="812" y="3381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5855" name="Text Box 1164"/>
            <p:cNvSpPr txBox="1">
              <a:spLocks noChangeArrowheads="1"/>
            </p:cNvSpPr>
            <p:nvPr/>
          </p:nvSpPr>
          <p:spPr bwMode="auto">
            <a:xfrm>
              <a:off x="2381" y="3290"/>
              <a:ext cx="10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Double-rocker</a:t>
              </a:r>
            </a:p>
          </p:txBody>
        </p:sp>
        <p:sp>
          <p:nvSpPr>
            <p:cNvPr id="35856" name="Text Box 1170"/>
            <p:cNvSpPr txBox="1">
              <a:spLocks noChangeArrowheads="1"/>
            </p:cNvSpPr>
            <p:nvPr/>
          </p:nvSpPr>
          <p:spPr bwMode="auto">
            <a:xfrm>
              <a:off x="1927" y="247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</p:grpSp>
      <p:sp>
        <p:nvSpPr>
          <p:cNvPr id="214167" name="Text Box 1175"/>
          <p:cNvSpPr txBox="1">
            <a:spLocks noChangeArrowheads="1"/>
          </p:cNvSpPr>
          <p:nvPr/>
        </p:nvSpPr>
        <p:spPr bwMode="auto">
          <a:xfrm>
            <a:off x="2987675" y="5949950"/>
            <a:ext cx="3214688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Me adjacente a 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Grashof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Inversões do Mecanismo 4-Barras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sp>
        <p:nvSpPr>
          <p:cNvPr id="215165" name="Text Box 125"/>
          <p:cNvSpPr txBox="1">
            <a:spLocks noChangeArrowheads="1"/>
          </p:cNvSpPr>
          <p:nvPr/>
        </p:nvSpPr>
        <p:spPr bwMode="auto">
          <a:xfrm>
            <a:off x="3705225" y="5949950"/>
            <a:ext cx="2738438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Me oposto a Ma</a:t>
            </a:r>
          </a:p>
        </p:txBody>
      </p:sp>
      <p:grpSp>
        <p:nvGrpSpPr>
          <p:cNvPr id="36868" name="Group 141"/>
          <p:cNvGrpSpPr>
            <a:grpSpLocks/>
          </p:cNvGrpSpPr>
          <p:nvPr/>
        </p:nvGrpSpPr>
        <p:grpSpPr bwMode="auto">
          <a:xfrm>
            <a:off x="395288" y="1616075"/>
            <a:ext cx="2881312" cy="4765675"/>
            <a:chOff x="249" y="1018"/>
            <a:chExt cx="1815" cy="3002"/>
          </a:xfrm>
        </p:grpSpPr>
        <p:sp>
          <p:nvSpPr>
            <p:cNvPr id="36918" name="Arc 131"/>
            <p:cNvSpPr>
              <a:spLocks/>
            </p:cNvSpPr>
            <p:nvPr/>
          </p:nvSpPr>
          <p:spPr bwMode="auto">
            <a:xfrm>
              <a:off x="1088" y="2931"/>
              <a:ext cx="757" cy="1043"/>
            </a:xfrm>
            <a:custGeom>
              <a:avLst/>
              <a:gdLst>
                <a:gd name="T0" fmla="*/ 757 w 15686"/>
                <a:gd name="T1" fmla="*/ 1008 h 21600"/>
                <a:gd name="T2" fmla="*/ 0 w 15686"/>
                <a:gd name="T3" fmla="*/ 922 h 21600"/>
                <a:gd name="T4" fmla="*/ 488 w 156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86" h="21600" fill="none" extrusionOk="0">
                  <a:moveTo>
                    <a:pt x="15685" y="20866"/>
                  </a:moveTo>
                  <a:cubicBezTo>
                    <a:pt x="13865" y="21353"/>
                    <a:pt x="11989" y="21599"/>
                    <a:pt x="10106" y="21600"/>
                  </a:cubicBezTo>
                  <a:cubicBezTo>
                    <a:pt x="6583" y="21600"/>
                    <a:pt x="3113" y="20738"/>
                    <a:pt x="-1" y="19090"/>
                  </a:cubicBezTo>
                </a:path>
                <a:path w="15686" h="21600" stroke="0" extrusionOk="0">
                  <a:moveTo>
                    <a:pt x="15685" y="20866"/>
                  </a:moveTo>
                  <a:cubicBezTo>
                    <a:pt x="13865" y="21353"/>
                    <a:pt x="11989" y="21599"/>
                    <a:pt x="10106" y="21600"/>
                  </a:cubicBezTo>
                  <a:cubicBezTo>
                    <a:pt x="6583" y="21600"/>
                    <a:pt x="3113" y="20738"/>
                    <a:pt x="-1" y="19090"/>
                  </a:cubicBezTo>
                  <a:lnTo>
                    <a:pt x="10106" y="0"/>
                  </a:lnTo>
                  <a:lnTo>
                    <a:pt x="15685" y="20866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919" name="Arc 130"/>
            <p:cNvSpPr>
              <a:spLocks/>
            </p:cNvSpPr>
            <p:nvPr/>
          </p:nvSpPr>
          <p:spPr bwMode="auto">
            <a:xfrm>
              <a:off x="1202" y="1129"/>
              <a:ext cx="862" cy="1043"/>
            </a:xfrm>
            <a:custGeom>
              <a:avLst/>
              <a:gdLst>
                <a:gd name="T0" fmla="*/ 0 w 17843"/>
                <a:gd name="T1" fmla="*/ 25 h 21600"/>
                <a:gd name="T2" fmla="*/ 862 w 17843"/>
                <a:gd name="T3" fmla="*/ 215 h 21600"/>
                <a:gd name="T4" fmla="*/ 227 w 17843"/>
                <a:gd name="T5" fmla="*/ 1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843" h="21600" fill="none" extrusionOk="0">
                  <a:moveTo>
                    <a:pt x="-1" y="516"/>
                  </a:moveTo>
                  <a:cubicBezTo>
                    <a:pt x="1542" y="173"/>
                    <a:pt x="3117" y="-1"/>
                    <a:pt x="4697" y="0"/>
                  </a:cubicBezTo>
                  <a:cubicBezTo>
                    <a:pt x="9450" y="0"/>
                    <a:pt x="14071" y="1568"/>
                    <a:pt x="17842" y="4461"/>
                  </a:cubicBezTo>
                </a:path>
                <a:path w="17843" h="21600" stroke="0" extrusionOk="0">
                  <a:moveTo>
                    <a:pt x="-1" y="516"/>
                  </a:moveTo>
                  <a:cubicBezTo>
                    <a:pt x="1542" y="173"/>
                    <a:pt x="3117" y="-1"/>
                    <a:pt x="4697" y="0"/>
                  </a:cubicBezTo>
                  <a:cubicBezTo>
                    <a:pt x="9450" y="0"/>
                    <a:pt x="14071" y="1568"/>
                    <a:pt x="17842" y="4461"/>
                  </a:cubicBezTo>
                  <a:lnTo>
                    <a:pt x="4697" y="21600"/>
                  </a:lnTo>
                  <a:lnTo>
                    <a:pt x="-1" y="516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920" name="AutoShape 86"/>
            <p:cNvSpPr>
              <a:spLocks noChangeArrowheads="1"/>
            </p:cNvSpPr>
            <p:nvPr/>
          </p:nvSpPr>
          <p:spPr bwMode="auto">
            <a:xfrm>
              <a:off x="1486" y="2604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1" name="Line 87"/>
            <p:cNvSpPr>
              <a:spLocks noChangeShapeType="1"/>
            </p:cNvSpPr>
            <p:nvPr/>
          </p:nvSpPr>
          <p:spPr bwMode="auto">
            <a:xfrm>
              <a:off x="1314" y="2728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22" name="Rectangle 88"/>
            <p:cNvSpPr>
              <a:spLocks noChangeArrowheads="1"/>
            </p:cNvSpPr>
            <p:nvPr/>
          </p:nvSpPr>
          <p:spPr bwMode="auto">
            <a:xfrm>
              <a:off x="1314" y="259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3" name="Oval 89"/>
            <p:cNvSpPr>
              <a:spLocks noChangeArrowheads="1"/>
            </p:cNvSpPr>
            <p:nvPr/>
          </p:nvSpPr>
          <p:spPr bwMode="auto">
            <a:xfrm>
              <a:off x="1523" y="287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4" name="Oval 90"/>
            <p:cNvSpPr>
              <a:spLocks noChangeArrowheads="1"/>
            </p:cNvSpPr>
            <p:nvPr/>
          </p:nvSpPr>
          <p:spPr bwMode="auto">
            <a:xfrm>
              <a:off x="1525" y="287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5" name="AutoShape 4"/>
            <p:cNvSpPr>
              <a:spLocks noChangeArrowheads="1"/>
            </p:cNvSpPr>
            <p:nvPr/>
          </p:nvSpPr>
          <p:spPr bwMode="auto">
            <a:xfrm>
              <a:off x="965" y="3329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6" name="Line 10"/>
            <p:cNvSpPr>
              <a:spLocks noChangeShapeType="1"/>
            </p:cNvSpPr>
            <p:nvPr/>
          </p:nvSpPr>
          <p:spPr bwMode="auto">
            <a:xfrm>
              <a:off x="793" y="345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27" name="Rectangle 11"/>
            <p:cNvSpPr>
              <a:spLocks noChangeArrowheads="1"/>
            </p:cNvSpPr>
            <p:nvPr/>
          </p:nvSpPr>
          <p:spPr bwMode="auto">
            <a:xfrm>
              <a:off x="793" y="332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8" name="Oval 13"/>
            <p:cNvSpPr>
              <a:spLocks noChangeArrowheads="1"/>
            </p:cNvSpPr>
            <p:nvPr/>
          </p:nvSpPr>
          <p:spPr bwMode="auto">
            <a:xfrm>
              <a:off x="1002" y="360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29" name="AutoShape 36"/>
            <p:cNvSpPr>
              <a:spLocks noChangeArrowheads="1"/>
            </p:cNvSpPr>
            <p:nvPr/>
          </p:nvSpPr>
          <p:spPr bwMode="auto">
            <a:xfrm>
              <a:off x="773" y="20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0" name="AutoShape 37"/>
            <p:cNvSpPr>
              <a:spLocks noChangeArrowheads="1"/>
            </p:cNvSpPr>
            <p:nvPr/>
          </p:nvSpPr>
          <p:spPr bwMode="auto">
            <a:xfrm rot="-8625735">
              <a:off x="1269" y="1018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1" name="AutoShape 38"/>
            <p:cNvSpPr>
              <a:spLocks noChangeArrowheads="1"/>
            </p:cNvSpPr>
            <p:nvPr/>
          </p:nvSpPr>
          <p:spPr bwMode="auto">
            <a:xfrm rot="-9168410">
              <a:off x="907" y="1819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2" name="Line 39"/>
            <p:cNvSpPr>
              <a:spLocks noChangeShapeType="1"/>
            </p:cNvSpPr>
            <p:nvPr/>
          </p:nvSpPr>
          <p:spPr bwMode="auto">
            <a:xfrm>
              <a:off x="619" y="23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33" name="Rectangle 40"/>
            <p:cNvSpPr>
              <a:spLocks noChangeArrowheads="1"/>
            </p:cNvSpPr>
            <p:nvPr/>
          </p:nvSpPr>
          <p:spPr bwMode="auto">
            <a:xfrm>
              <a:off x="625" y="23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4" name="AutoShape 41"/>
            <p:cNvSpPr>
              <a:spLocks noChangeArrowheads="1"/>
            </p:cNvSpPr>
            <p:nvPr/>
          </p:nvSpPr>
          <p:spPr bwMode="auto">
            <a:xfrm>
              <a:off x="1356" y="20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5" name="Line 42"/>
            <p:cNvSpPr>
              <a:spLocks noChangeShapeType="1"/>
            </p:cNvSpPr>
            <p:nvPr/>
          </p:nvSpPr>
          <p:spPr bwMode="auto">
            <a:xfrm>
              <a:off x="1202" y="23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36" name="Rectangle 43"/>
            <p:cNvSpPr>
              <a:spLocks noChangeArrowheads="1"/>
            </p:cNvSpPr>
            <p:nvPr/>
          </p:nvSpPr>
          <p:spPr bwMode="auto">
            <a:xfrm>
              <a:off x="1220" y="23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7" name="AutoShape 44"/>
            <p:cNvSpPr>
              <a:spLocks noChangeArrowheads="1"/>
            </p:cNvSpPr>
            <p:nvPr/>
          </p:nvSpPr>
          <p:spPr bwMode="auto">
            <a:xfrm rot="-5400000">
              <a:off x="1119" y="1891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8" name="AutoShape 47"/>
            <p:cNvSpPr>
              <a:spLocks noChangeArrowheads="1"/>
            </p:cNvSpPr>
            <p:nvPr/>
          </p:nvSpPr>
          <p:spPr bwMode="auto">
            <a:xfrm rot="352773">
              <a:off x="1474" y="1085"/>
              <a:ext cx="45" cy="113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39" name="Oval 48"/>
            <p:cNvSpPr>
              <a:spLocks noChangeArrowheads="1"/>
            </p:cNvSpPr>
            <p:nvPr/>
          </p:nvSpPr>
          <p:spPr bwMode="auto">
            <a:xfrm>
              <a:off x="806" y="216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0" name="Oval 49"/>
            <p:cNvSpPr>
              <a:spLocks noChangeArrowheads="1"/>
            </p:cNvSpPr>
            <p:nvPr/>
          </p:nvSpPr>
          <p:spPr bwMode="auto">
            <a:xfrm>
              <a:off x="1401" y="215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1" name="Oval 50"/>
            <p:cNvSpPr>
              <a:spLocks noChangeArrowheads="1"/>
            </p:cNvSpPr>
            <p:nvPr/>
          </p:nvSpPr>
          <p:spPr bwMode="auto">
            <a:xfrm>
              <a:off x="1398" y="21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2" name="Oval 51"/>
            <p:cNvSpPr>
              <a:spLocks noChangeArrowheads="1"/>
            </p:cNvSpPr>
            <p:nvPr/>
          </p:nvSpPr>
          <p:spPr bwMode="auto">
            <a:xfrm>
              <a:off x="467" y="1820"/>
              <a:ext cx="748" cy="74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3" name="Oval 46"/>
            <p:cNvSpPr>
              <a:spLocks noChangeArrowheads="1"/>
            </p:cNvSpPr>
            <p:nvPr/>
          </p:nvSpPr>
          <p:spPr bwMode="auto">
            <a:xfrm>
              <a:off x="979" y="185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4" name="Oval 45"/>
            <p:cNvSpPr>
              <a:spLocks noChangeArrowheads="1"/>
            </p:cNvSpPr>
            <p:nvPr/>
          </p:nvSpPr>
          <p:spPr bwMode="auto">
            <a:xfrm>
              <a:off x="1519" y="110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5" name="AutoShape 69"/>
            <p:cNvSpPr>
              <a:spLocks noChangeArrowheads="1"/>
            </p:cNvSpPr>
            <p:nvPr/>
          </p:nvSpPr>
          <p:spPr bwMode="auto">
            <a:xfrm rot="-8625735">
              <a:off x="1278" y="2786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6" name="AutoShape 70"/>
            <p:cNvSpPr>
              <a:spLocks noChangeArrowheads="1"/>
            </p:cNvSpPr>
            <p:nvPr/>
          </p:nvSpPr>
          <p:spPr bwMode="auto">
            <a:xfrm rot="-9168410">
              <a:off x="916" y="3587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7" name="AutoShape 76"/>
            <p:cNvSpPr>
              <a:spLocks noChangeArrowheads="1"/>
            </p:cNvSpPr>
            <p:nvPr/>
          </p:nvSpPr>
          <p:spPr bwMode="auto">
            <a:xfrm rot="-5400000">
              <a:off x="1128" y="3659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8" name="AutoShape 77"/>
            <p:cNvSpPr>
              <a:spLocks noChangeArrowheads="1"/>
            </p:cNvSpPr>
            <p:nvPr/>
          </p:nvSpPr>
          <p:spPr bwMode="auto">
            <a:xfrm rot="352773">
              <a:off x="1483" y="2853"/>
              <a:ext cx="45" cy="113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49" name="Oval 81"/>
            <p:cNvSpPr>
              <a:spLocks noChangeArrowheads="1"/>
            </p:cNvSpPr>
            <p:nvPr/>
          </p:nvSpPr>
          <p:spPr bwMode="auto">
            <a:xfrm>
              <a:off x="635" y="3259"/>
              <a:ext cx="748" cy="74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50" name="Oval 82"/>
            <p:cNvSpPr>
              <a:spLocks noChangeArrowheads="1"/>
            </p:cNvSpPr>
            <p:nvPr/>
          </p:nvSpPr>
          <p:spPr bwMode="auto">
            <a:xfrm>
              <a:off x="988" y="362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51" name="Oval 83"/>
            <p:cNvSpPr>
              <a:spLocks noChangeArrowheads="1"/>
            </p:cNvSpPr>
            <p:nvPr/>
          </p:nvSpPr>
          <p:spPr bwMode="auto">
            <a:xfrm>
              <a:off x="1528" y="287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52" name="Oval 84"/>
            <p:cNvSpPr>
              <a:spLocks noChangeArrowheads="1"/>
            </p:cNvSpPr>
            <p:nvPr/>
          </p:nvSpPr>
          <p:spPr bwMode="auto">
            <a:xfrm>
              <a:off x="827" y="394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53" name="Oval 85"/>
            <p:cNvSpPr>
              <a:spLocks noChangeArrowheads="1"/>
            </p:cNvSpPr>
            <p:nvPr/>
          </p:nvSpPr>
          <p:spPr bwMode="auto">
            <a:xfrm>
              <a:off x="1417" y="3924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54" name="Text Box 126"/>
            <p:cNvSpPr txBox="1">
              <a:spLocks noChangeArrowheads="1"/>
            </p:cNvSpPr>
            <p:nvPr/>
          </p:nvSpPr>
          <p:spPr bwMode="auto">
            <a:xfrm>
              <a:off x="567" y="187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  <p:sp>
          <p:nvSpPr>
            <p:cNvPr id="36955" name="Text Box 127"/>
            <p:cNvSpPr txBox="1">
              <a:spLocks noChangeArrowheads="1"/>
            </p:cNvSpPr>
            <p:nvPr/>
          </p:nvSpPr>
          <p:spPr bwMode="auto">
            <a:xfrm>
              <a:off x="612" y="361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  <p:sp>
          <p:nvSpPr>
            <p:cNvPr id="36956" name="Rectangle 135"/>
            <p:cNvSpPr>
              <a:spLocks noChangeArrowheads="1"/>
            </p:cNvSpPr>
            <p:nvPr/>
          </p:nvSpPr>
          <p:spPr bwMode="auto">
            <a:xfrm>
              <a:off x="249" y="2704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Crank-rocker</a:t>
              </a:r>
            </a:p>
          </p:txBody>
        </p:sp>
      </p:grpSp>
      <p:grpSp>
        <p:nvGrpSpPr>
          <p:cNvPr id="36869" name="Group 140"/>
          <p:cNvGrpSpPr>
            <a:grpSpLocks/>
          </p:cNvGrpSpPr>
          <p:nvPr/>
        </p:nvGrpSpPr>
        <p:grpSpPr bwMode="auto">
          <a:xfrm>
            <a:off x="3635375" y="2349500"/>
            <a:ext cx="1908175" cy="3175000"/>
            <a:chOff x="2290" y="1480"/>
            <a:chExt cx="1202" cy="2000"/>
          </a:xfrm>
        </p:grpSpPr>
        <p:sp>
          <p:nvSpPr>
            <p:cNvPr id="36895" name="Arc 139"/>
            <p:cNvSpPr>
              <a:spLocks/>
            </p:cNvSpPr>
            <p:nvPr/>
          </p:nvSpPr>
          <p:spPr bwMode="auto">
            <a:xfrm>
              <a:off x="2469" y="1775"/>
              <a:ext cx="774" cy="870"/>
            </a:xfrm>
            <a:custGeom>
              <a:avLst/>
              <a:gdLst>
                <a:gd name="T0" fmla="*/ 536 w 18437"/>
                <a:gd name="T1" fmla="*/ 870 h 20844"/>
                <a:gd name="T2" fmla="*/ 0 w 18437"/>
                <a:gd name="T3" fmla="*/ 470 h 20844"/>
                <a:gd name="T4" fmla="*/ 774 w 18437"/>
                <a:gd name="T5" fmla="*/ 0 h 208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437" h="20844" fill="none" extrusionOk="0">
                  <a:moveTo>
                    <a:pt x="12772" y="20844"/>
                  </a:moveTo>
                  <a:cubicBezTo>
                    <a:pt x="7446" y="19396"/>
                    <a:pt x="2875" y="15964"/>
                    <a:pt x="-1" y="11253"/>
                  </a:cubicBezTo>
                </a:path>
                <a:path w="18437" h="20844" stroke="0" extrusionOk="0">
                  <a:moveTo>
                    <a:pt x="12772" y="20844"/>
                  </a:moveTo>
                  <a:cubicBezTo>
                    <a:pt x="7446" y="19396"/>
                    <a:pt x="2875" y="15964"/>
                    <a:pt x="-1" y="11253"/>
                  </a:cubicBezTo>
                  <a:lnTo>
                    <a:pt x="18437" y="0"/>
                  </a:lnTo>
                  <a:lnTo>
                    <a:pt x="12772" y="20844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896" name="Arc 138"/>
            <p:cNvSpPr>
              <a:spLocks/>
            </p:cNvSpPr>
            <p:nvPr/>
          </p:nvSpPr>
          <p:spPr bwMode="auto">
            <a:xfrm>
              <a:off x="2528" y="2408"/>
              <a:ext cx="618" cy="875"/>
            </a:xfrm>
            <a:custGeom>
              <a:avLst/>
              <a:gdLst>
                <a:gd name="T0" fmla="*/ 124 w 21600"/>
                <a:gd name="T1" fmla="*/ 875 h 29750"/>
                <a:gd name="T2" fmla="*/ 228 w 21600"/>
                <a:gd name="T3" fmla="*/ 0 h 29750"/>
                <a:gd name="T4" fmla="*/ 618 w 21600"/>
                <a:gd name="T5" fmla="*/ 493 h 297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750" fill="none" extrusionOk="0">
                  <a:moveTo>
                    <a:pt x="4347" y="29750"/>
                  </a:moveTo>
                  <a:cubicBezTo>
                    <a:pt x="1526" y="26004"/>
                    <a:pt x="0" y="21442"/>
                    <a:pt x="0" y="16753"/>
                  </a:cubicBezTo>
                  <a:cubicBezTo>
                    <a:pt x="-1" y="10254"/>
                    <a:pt x="2925" y="4102"/>
                    <a:pt x="7965" y="0"/>
                  </a:cubicBezTo>
                </a:path>
                <a:path w="21600" h="29750" stroke="0" extrusionOk="0">
                  <a:moveTo>
                    <a:pt x="4347" y="29750"/>
                  </a:moveTo>
                  <a:cubicBezTo>
                    <a:pt x="1526" y="26004"/>
                    <a:pt x="0" y="21442"/>
                    <a:pt x="0" y="16753"/>
                  </a:cubicBezTo>
                  <a:cubicBezTo>
                    <a:pt x="-1" y="10254"/>
                    <a:pt x="2925" y="4102"/>
                    <a:pt x="7965" y="0"/>
                  </a:cubicBezTo>
                  <a:lnTo>
                    <a:pt x="21600" y="16753"/>
                  </a:lnTo>
                  <a:lnTo>
                    <a:pt x="4347" y="29750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6897" name="Group 124"/>
            <p:cNvGrpSpPr>
              <a:grpSpLocks/>
            </p:cNvGrpSpPr>
            <p:nvPr/>
          </p:nvGrpSpPr>
          <p:grpSpPr bwMode="auto">
            <a:xfrm>
              <a:off x="2515" y="1480"/>
              <a:ext cx="974" cy="1665"/>
              <a:chOff x="4537" y="1493"/>
              <a:chExt cx="974" cy="1665"/>
            </a:xfrm>
          </p:grpSpPr>
          <p:sp>
            <p:nvSpPr>
              <p:cNvPr id="36900" name="AutoShape 19"/>
              <p:cNvSpPr>
                <a:spLocks noChangeArrowheads="1"/>
              </p:cNvSpPr>
              <p:nvPr/>
            </p:nvSpPr>
            <p:spPr bwMode="auto">
              <a:xfrm>
                <a:off x="5209" y="149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1" name="Line 20"/>
              <p:cNvSpPr>
                <a:spLocks noChangeShapeType="1"/>
              </p:cNvSpPr>
              <p:nvPr/>
            </p:nvSpPr>
            <p:spPr bwMode="auto">
              <a:xfrm>
                <a:off x="5037" y="1617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902" name="Rectangle 21"/>
              <p:cNvSpPr>
                <a:spLocks noChangeArrowheads="1"/>
              </p:cNvSpPr>
              <p:nvPr/>
            </p:nvSpPr>
            <p:spPr bwMode="auto">
              <a:xfrm>
                <a:off x="5037" y="1493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3" name="Oval 22"/>
              <p:cNvSpPr>
                <a:spLocks noChangeArrowheads="1"/>
              </p:cNvSpPr>
              <p:nvPr/>
            </p:nvSpPr>
            <p:spPr bwMode="auto">
              <a:xfrm>
                <a:off x="5246" y="1768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4" name="Oval 23"/>
              <p:cNvSpPr>
                <a:spLocks noChangeArrowheads="1"/>
              </p:cNvSpPr>
              <p:nvPr/>
            </p:nvSpPr>
            <p:spPr bwMode="auto">
              <a:xfrm>
                <a:off x="5234" y="1779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5" name="Oval 31"/>
              <p:cNvSpPr>
                <a:spLocks noChangeArrowheads="1"/>
              </p:cNvSpPr>
              <p:nvPr/>
            </p:nvSpPr>
            <p:spPr bwMode="auto">
              <a:xfrm>
                <a:off x="5246" y="1772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6" name="AutoShape 92"/>
              <p:cNvSpPr>
                <a:spLocks noChangeArrowheads="1"/>
              </p:cNvSpPr>
              <p:nvPr/>
            </p:nvSpPr>
            <p:spPr bwMode="auto">
              <a:xfrm rot="-8625735">
                <a:off x="4987" y="1686"/>
                <a:ext cx="57" cy="9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7" name="AutoShape 93"/>
              <p:cNvSpPr>
                <a:spLocks noChangeArrowheads="1"/>
              </p:cNvSpPr>
              <p:nvPr/>
            </p:nvSpPr>
            <p:spPr bwMode="auto">
              <a:xfrm rot="-9168410">
                <a:off x="4625" y="2487"/>
                <a:ext cx="44" cy="433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8" name="AutoShape 96"/>
              <p:cNvSpPr>
                <a:spLocks noChangeArrowheads="1"/>
              </p:cNvSpPr>
              <p:nvPr/>
            </p:nvSpPr>
            <p:spPr bwMode="auto">
              <a:xfrm>
                <a:off x="5074" y="276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09" name="Line 97"/>
              <p:cNvSpPr>
                <a:spLocks noChangeShapeType="1"/>
              </p:cNvSpPr>
              <p:nvPr/>
            </p:nvSpPr>
            <p:spPr bwMode="auto">
              <a:xfrm>
                <a:off x="4920" y="3015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910" name="Rectangle 98"/>
              <p:cNvSpPr>
                <a:spLocks noChangeArrowheads="1"/>
              </p:cNvSpPr>
              <p:nvPr/>
            </p:nvSpPr>
            <p:spPr bwMode="auto">
              <a:xfrm>
                <a:off x="4938" y="3032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1" name="AutoShape 99"/>
              <p:cNvSpPr>
                <a:spLocks noChangeArrowheads="1"/>
              </p:cNvSpPr>
              <p:nvPr/>
            </p:nvSpPr>
            <p:spPr bwMode="auto">
              <a:xfrm rot="-5400000">
                <a:off x="4837" y="2559"/>
                <a:ext cx="44" cy="628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2" name="AutoShape 100"/>
              <p:cNvSpPr>
                <a:spLocks noChangeArrowheads="1"/>
              </p:cNvSpPr>
              <p:nvPr/>
            </p:nvSpPr>
            <p:spPr bwMode="auto">
              <a:xfrm rot="352773">
                <a:off x="5192" y="1753"/>
                <a:ext cx="45" cy="1134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3" name="Oval 102"/>
              <p:cNvSpPr>
                <a:spLocks noChangeArrowheads="1"/>
              </p:cNvSpPr>
              <p:nvPr/>
            </p:nvSpPr>
            <p:spPr bwMode="auto">
              <a:xfrm>
                <a:off x="5119" y="2821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4" name="Oval 103"/>
              <p:cNvSpPr>
                <a:spLocks noChangeArrowheads="1"/>
              </p:cNvSpPr>
              <p:nvPr/>
            </p:nvSpPr>
            <p:spPr bwMode="auto">
              <a:xfrm>
                <a:off x="5116" y="2829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5" name="Oval 104"/>
              <p:cNvSpPr>
                <a:spLocks noChangeArrowheads="1"/>
              </p:cNvSpPr>
              <p:nvPr/>
            </p:nvSpPr>
            <p:spPr bwMode="auto">
              <a:xfrm>
                <a:off x="4697" y="2521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6" name="Oval 105"/>
              <p:cNvSpPr>
                <a:spLocks noChangeArrowheads="1"/>
              </p:cNvSpPr>
              <p:nvPr/>
            </p:nvSpPr>
            <p:spPr bwMode="auto">
              <a:xfrm>
                <a:off x="5237" y="1772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917" name="Oval 119"/>
              <p:cNvSpPr>
                <a:spLocks noChangeArrowheads="1"/>
              </p:cNvSpPr>
              <p:nvPr/>
            </p:nvSpPr>
            <p:spPr bwMode="auto">
              <a:xfrm>
                <a:off x="4537" y="2840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6898" name="Text Box 128"/>
            <p:cNvSpPr txBox="1">
              <a:spLocks noChangeArrowheads="1"/>
            </p:cNvSpPr>
            <p:nvPr/>
          </p:nvSpPr>
          <p:spPr bwMode="auto">
            <a:xfrm>
              <a:off x="2290" y="25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Me</a:t>
              </a:r>
            </a:p>
          </p:txBody>
        </p:sp>
        <p:sp>
          <p:nvSpPr>
            <p:cNvPr id="36899" name="Rectangle 136"/>
            <p:cNvSpPr>
              <a:spLocks noChangeArrowheads="1"/>
            </p:cNvSpPr>
            <p:nvPr/>
          </p:nvSpPr>
          <p:spPr bwMode="auto">
            <a:xfrm>
              <a:off x="2472" y="3249"/>
              <a:ext cx="10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Double-rocker</a:t>
              </a:r>
            </a:p>
          </p:txBody>
        </p:sp>
      </p:grpSp>
      <p:grpSp>
        <p:nvGrpSpPr>
          <p:cNvPr id="36870" name="Group 142"/>
          <p:cNvGrpSpPr>
            <a:grpSpLocks/>
          </p:cNvGrpSpPr>
          <p:nvPr/>
        </p:nvGrpSpPr>
        <p:grpSpPr bwMode="auto">
          <a:xfrm>
            <a:off x="5938838" y="2349500"/>
            <a:ext cx="3025775" cy="3606800"/>
            <a:chOff x="3741" y="1480"/>
            <a:chExt cx="1906" cy="2272"/>
          </a:xfrm>
        </p:grpSpPr>
        <p:grpSp>
          <p:nvGrpSpPr>
            <p:cNvPr id="36871" name="Group 134"/>
            <p:cNvGrpSpPr>
              <a:grpSpLocks/>
            </p:cNvGrpSpPr>
            <p:nvPr/>
          </p:nvGrpSpPr>
          <p:grpSpPr bwMode="auto">
            <a:xfrm>
              <a:off x="3741" y="1480"/>
              <a:ext cx="1906" cy="1905"/>
              <a:chOff x="3470" y="1480"/>
              <a:chExt cx="1906" cy="1905"/>
            </a:xfrm>
          </p:grpSpPr>
          <p:grpSp>
            <p:nvGrpSpPr>
              <p:cNvPr id="36873" name="Group 123"/>
              <p:cNvGrpSpPr>
                <a:grpSpLocks/>
              </p:cNvGrpSpPr>
              <p:nvPr/>
            </p:nvGrpSpPr>
            <p:grpSpPr bwMode="auto">
              <a:xfrm>
                <a:off x="4059" y="1570"/>
                <a:ext cx="955" cy="1481"/>
                <a:chOff x="2639" y="1718"/>
                <a:chExt cx="955" cy="1481"/>
              </a:xfrm>
            </p:grpSpPr>
            <p:sp>
              <p:nvSpPr>
                <p:cNvPr id="36877" name="AutoShape 91"/>
                <p:cNvSpPr>
                  <a:spLocks noChangeArrowheads="1"/>
                </p:cNvSpPr>
                <p:nvPr/>
              </p:nvSpPr>
              <p:spPr bwMode="auto">
                <a:xfrm>
                  <a:off x="2793" y="2804"/>
                  <a:ext cx="135" cy="3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78" name="Line 94"/>
                <p:cNvSpPr>
                  <a:spLocks noChangeShapeType="1"/>
                </p:cNvSpPr>
                <p:nvPr/>
              </p:nvSpPr>
              <p:spPr bwMode="auto">
                <a:xfrm>
                  <a:off x="2639" y="3056"/>
                  <a:ext cx="47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879" name="Rectangle 95"/>
                <p:cNvSpPr>
                  <a:spLocks noChangeArrowheads="1"/>
                </p:cNvSpPr>
                <p:nvPr/>
              </p:nvSpPr>
              <p:spPr bwMode="auto">
                <a:xfrm>
                  <a:off x="2645" y="3073"/>
                  <a:ext cx="474" cy="1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0" name="AutoShape 106"/>
                <p:cNvSpPr>
                  <a:spLocks noChangeArrowheads="1"/>
                </p:cNvSpPr>
                <p:nvPr/>
              </p:nvSpPr>
              <p:spPr bwMode="auto">
                <a:xfrm>
                  <a:off x="2961" y="2263"/>
                  <a:ext cx="135" cy="3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1" name="Line 107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47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8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789" y="2263"/>
                  <a:ext cx="474" cy="1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3" name="Oval 109"/>
                <p:cNvSpPr>
                  <a:spLocks noChangeArrowheads="1"/>
                </p:cNvSpPr>
                <p:nvPr/>
              </p:nvSpPr>
              <p:spPr bwMode="auto">
                <a:xfrm>
                  <a:off x="2998" y="2538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4" name="Oval 110"/>
                <p:cNvSpPr>
                  <a:spLocks noChangeArrowheads="1"/>
                </p:cNvSpPr>
                <p:nvPr/>
              </p:nvSpPr>
              <p:spPr bwMode="auto">
                <a:xfrm>
                  <a:off x="2986" y="2549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5" name="Oval 111"/>
                <p:cNvSpPr>
                  <a:spLocks noChangeArrowheads="1"/>
                </p:cNvSpPr>
                <p:nvPr/>
              </p:nvSpPr>
              <p:spPr bwMode="auto">
                <a:xfrm>
                  <a:off x="2998" y="2542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6" name="AutoShape 112"/>
                <p:cNvSpPr>
                  <a:spLocks noChangeArrowheads="1"/>
                </p:cNvSpPr>
                <p:nvPr/>
              </p:nvSpPr>
              <p:spPr bwMode="auto">
                <a:xfrm rot="-8625735">
                  <a:off x="3277" y="1718"/>
                  <a:ext cx="57" cy="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7" name="AutoShape 113"/>
                <p:cNvSpPr>
                  <a:spLocks noChangeArrowheads="1"/>
                </p:cNvSpPr>
                <p:nvPr/>
              </p:nvSpPr>
              <p:spPr bwMode="auto">
                <a:xfrm rot="-9168410">
                  <a:off x="2915" y="2519"/>
                  <a:ext cx="44" cy="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6FF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8" name="AutoShape 117"/>
                <p:cNvSpPr>
                  <a:spLocks noChangeArrowheads="1"/>
                </p:cNvSpPr>
                <p:nvPr/>
              </p:nvSpPr>
              <p:spPr bwMode="auto">
                <a:xfrm rot="-5400000">
                  <a:off x="3127" y="2591"/>
                  <a:ext cx="44" cy="6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4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89" name="AutoShape 118"/>
                <p:cNvSpPr>
                  <a:spLocks noChangeArrowheads="1"/>
                </p:cNvSpPr>
                <p:nvPr/>
              </p:nvSpPr>
              <p:spPr bwMode="auto">
                <a:xfrm rot="352773">
                  <a:off x="3482" y="1785"/>
                  <a:ext cx="45" cy="1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90" name="Oval 120"/>
                <p:cNvSpPr>
                  <a:spLocks noChangeArrowheads="1"/>
                </p:cNvSpPr>
                <p:nvPr/>
              </p:nvSpPr>
              <p:spPr bwMode="auto">
                <a:xfrm>
                  <a:off x="3409" y="2862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91" name="Oval 121"/>
                <p:cNvSpPr>
                  <a:spLocks noChangeArrowheads="1"/>
                </p:cNvSpPr>
                <p:nvPr/>
              </p:nvSpPr>
              <p:spPr bwMode="auto">
                <a:xfrm>
                  <a:off x="2987" y="2553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92" name="Oval 122"/>
                <p:cNvSpPr>
                  <a:spLocks noChangeArrowheads="1"/>
                </p:cNvSpPr>
                <p:nvPr/>
              </p:nvSpPr>
              <p:spPr bwMode="auto">
                <a:xfrm>
                  <a:off x="2989" y="2542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93" name="Oval 101"/>
                <p:cNvSpPr>
                  <a:spLocks noChangeArrowheads="1"/>
                </p:cNvSpPr>
                <p:nvPr/>
              </p:nvSpPr>
              <p:spPr bwMode="auto">
                <a:xfrm>
                  <a:off x="2826" y="2874"/>
                  <a:ext cx="69" cy="6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  <p:sp>
              <p:nvSpPr>
                <p:cNvPr id="36894" name="Oval 63"/>
                <p:cNvSpPr>
                  <a:spLocks noChangeArrowheads="1"/>
                </p:cNvSpPr>
                <p:nvPr/>
              </p:nvSpPr>
              <p:spPr bwMode="auto">
                <a:xfrm>
                  <a:off x="3525" y="1797"/>
                  <a:ext cx="69" cy="63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/>
                </a:p>
              </p:txBody>
            </p:sp>
          </p:grpSp>
          <p:sp>
            <p:nvSpPr>
              <p:cNvPr id="36874" name="Text Box 129"/>
              <p:cNvSpPr txBox="1">
                <a:spLocks noChangeArrowheads="1"/>
              </p:cNvSpPr>
              <p:nvPr/>
            </p:nvSpPr>
            <p:spPr bwMode="auto">
              <a:xfrm>
                <a:off x="4016" y="242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/>
                  <a:t>Me</a:t>
                </a:r>
              </a:p>
            </p:txBody>
          </p:sp>
          <p:sp>
            <p:nvSpPr>
              <p:cNvPr id="36875" name="Oval 132"/>
              <p:cNvSpPr>
                <a:spLocks noChangeArrowheads="1"/>
              </p:cNvSpPr>
              <p:nvPr/>
            </p:nvSpPr>
            <p:spPr bwMode="auto">
              <a:xfrm>
                <a:off x="3470" y="1480"/>
                <a:ext cx="1906" cy="1905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6876" name="Oval 133"/>
              <p:cNvSpPr>
                <a:spLocks noChangeArrowheads="1"/>
              </p:cNvSpPr>
              <p:nvPr/>
            </p:nvSpPr>
            <p:spPr bwMode="auto">
              <a:xfrm>
                <a:off x="3675" y="2148"/>
                <a:ext cx="1202" cy="1202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6872" name="Rectangle 137"/>
            <p:cNvSpPr>
              <a:spLocks noChangeArrowheads="1"/>
            </p:cNvSpPr>
            <p:nvPr/>
          </p:nvSpPr>
          <p:spPr bwMode="auto">
            <a:xfrm>
              <a:off x="4286" y="3521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Double-crank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98463" y="2852738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de Mecanismos</a:t>
            </a:r>
          </a:p>
          <a:p>
            <a:pPr eaLnBrk="1" hangingPunct="1"/>
            <a:r>
              <a:rPr lang="pt-BR" smtClean="0"/>
              <a:t>Lei de Grashof</a:t>
            </a:r>
          </a:p>
          <a:p>
            <a:pPr eaLnBrk="1" hangingPunct="1"/>
            <a:r>
              <a:rPr lang="pt-BR" smtClean="0"/>
              <a:t>Lei de Reuleaux</a:t>
            </a:r>
          </a:p>
          <a:p>
            <a:pPr eaLnBrk="1" hangingPunct="1"/>
            <a:r>
              <a:rPr lang="pt-BR" smtClean="0"/>
              <a:t>Mecanismos Simples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Biela Manivela</a:t>
            </a:r>
          </a:p>
          <a:p>
            <a:pPr eaLnBrk="1" hangingPunct="1"/>
            <a:r>
              <a:rPr lang="pt-BR" smtClean="0"/>
              <a:t>Mecanismos Complexos</a:t>
            </a:r>
          </a:p>
          <a:p>
            <a:pPr eaLnBrk="1" hangingPunct="1"/>
            <a:endParaRPr lang="pt-BR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Reuleaux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Montagem do Mecanismo 4-Barras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sp>
        <p:nvSpPr>
          <p:cNvPr id="38915" name="Rectangle 9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684338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Franz Reuleaux</a:t>
            </a:r>
          </a:p>
          <a:p>
            <a:pPr lvl="1" eaLnBrk="1" hangingPunct="1">
              <a:buFontTx/>
              <a:buNone/>
            </a:pPr>
            <a:r>
              <a:rPr lang="pt-BR" sz="2400" smtClean="0"/>
              <a:t>			  </a:t>
            </a:r>
            <a:r>
              <a:rPr lang="pt-BR" smtClean="0"/>
              <a:t>Condição para a montagem de 			  mecanismos 4-barras</a:t>
            </a:r>
            <a:r>
              <a:rPr lang="pt-BR" sz="2400" smtClean="0"/>
              <a:t> </a:t>
            </a:r>
          </a:p>
          <a:p>
            <a:pPr eaLnBrk="1" hangingPunct="1"/>
            <a:endParaRPr lang="pt-BR" sz="2800" smtClean="0"/>
          </a:p>
          <a:p>
            <a:pPr eaLnBrk="1" hangingPunct="1"/>
            <a:endParaRPr lang="pt-BR" sz="2800" smtClean="0"/>
          </a:p>
          <a:p>
            <a:pPr eaLnBrk="1" hangingPunct="1"/>
            <a:endParaRPr lang="pt-BR" smtClean="0"/>
          </a:p>
        </p:txBody>
      </p:sp>
      <p:grpSp>
        <p:nvGrpSpPr>
          <p:cNvPr id="38916" name="Group 94"/>
          <p:cNvGrpSpPr>
            <a:grpSpLocks/>
          </p:cNvGrpSpPr>
          <p:nvPr/>
        </p:nvGrpSpPr>
        <p:grpSpPr bwMode="auto">
          <a:xfrm>
            <a:off x="323850" y="4387850"/>
            <a:ext cx="3005138" cy="2065338"/>
            <a:chOff x="340" y="2840"/>
            <a:chExt cx="1893" cy="1301"/>
          </a:xfrm>
        </p:grpSpPr>
        <p:sp>
          <p:nvSpPr>
            <p:cNvPr id="38919" name="AutoShape 95"/>
            <p:cNvSpPr>
              <a:spLocks noChangeArrowheads="1"/>
            </p:cNvSpPr>
            <p:nvPr/>
          </p:nvSpPr>
          <p:spPr bwMode="auto">
            <a:xfrm>
              <a:off x="521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0" name="AutoShape 96"/>
            <p:cNvSpPr>
              <a:spLocks noChangeArrowheads="1"/>
            </p:cNvSpPr>
            <p:nvPr/>
          </p:nvSpPr>
          <p:spPr bwMode="auto">
            <a:xfrm rot="4327309">
              <a:off x="1439" y="2353"/>
              <a:ext cx="45" cy="15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1" name="AutoShape 97"/>
            <p:cNvSpPr>
              <a:spLocks noChangeArrowheads="1"/>
            </p:cNvSpPr>
            <p:nvPr/>
          </p:nvSpPr>
          <p:spPr bwMode="auto">
            <a:xfrm rot="-9168410">
              <a:off x="655" y="3281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2" name="Oval 98"/>
            <p:cNvSpPr>
              <a:spLocks noChangeArrowheads="1"/>
            </p:cNvSpPr>
            <p:nvPr/>
          </p:nvSpPr>
          <p:spPr bwMode="auto">
            <a:xfrm>
              <a:off x="554" y="36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3" name="Line 99"/>
            <p:cNvSpPr>
              <a:spLocks noChangeShapeType="1"/>
            </p:cNvSpPr>
            <p:nvPr/>
          </p:nvSpPr>
          <p:spPr bwMode="auto">
            <a:xfrm>
              <a:off x="367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4" name="Rectangle 100"/>
            <p:cNvSpPr>
              <a:spLocks noChangeArrowheads="1"/>
            </p:cNvSpPr>
            <p:nvPr/>
          </p:nvSpPr>
          <p:spPr bwMode="auto">
            <a:xfrm>
              <a:off x="373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5" name="AutoShape 101"/>
            <p:cNvSpPr>
              <a:spLocks noChangeArrowheads="1"/>
            </p:cNvSpPr>
            <p:nvPr/>
          </p:nvSpPr>
          <p:spPr bwMode="auto">
            <a:xfrm>
              <a:off x="1610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6" name="Oval 102"/>
            <p:cNvSpPr>
              <a:spLocks noChangeArrowheads="1"/>
            </p:cNvSpPr>
            <p:nvPr/>
          </p:nvSpPr>
          <p:spPr bwMode="auto">
            <a:xfrm>
              <a:off x="1655" y="36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7" name="Line 103"/>
            <p:cNvSpPr>
              <a:spLocks noChangeShapeType="1"/>
            </p:cNvSpPr>
            <p:nvPr/>
          </p:nvSpPr>
          <p:spPr bwMode="auto">
            <a:xfrm>
              <a:off x="1456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8" name="Rectangle 104"/>
            <p:cNvSpPr>
              <a:spLocks noChangeArrowheads="1"/>
            </p:cNvSpPr>
            <p:nvPr/>
          </p:nvSpPr>
          <p:spPr bwMode="auto">
            <a:xfrm>
              <a:off x="1474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9" name="AutoShape 105"/>
            <p:cNvSpPr>
              <a:spLocks noChangeArrowheads="1"/>
            </p:cNvSpPr>
            <p:nvPr/>
          </p:nvSpPr>
          <p:spPr bwMode="auto">
            <a:xfrm rot="-706364">
              <a:off x="1617" y="3066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0" name="Oval 106"/>
            <p:cNvSpPr>
              <a:spLocks noChangeArrowheads="1"/>
            </p:cNvSpPr>
            <p:nvPr/>
          </p:nvSpPr>
          <p:spPr bwMode="auto">
            <a:xfrm>
              <a:off x="1543" y="304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1" name="Oval 107"/>
            <p:cNvSpPr>
              <a:spLocks noChangeArrowheads="1"/>
            </p:cNvSpPr>
            <p:nvPr/>
          </p:nvSpPr>
          <p:spPr bwMode="auto">
            <a:xfrm>
              <a:off x="727" y="331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2" name="Oval 108"/>
            <p:cNvSpPr>
              <a:spLocks noChangeArrowheads="1"/>
            </p:cNvSpPr>
            <p:nvPr/>
          </p:nvSpPr>
          <p:spPr bwMode="auto">
            <a:xfrm>
              <a:off x="1652" y="36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8933" name="Group 109"/>
            <p:cNvGrpSpPr>
              <a:grpSpLocks/>
            </p:cNvGrpSpPr>
            <p:nvPr/>
          </p:nvGrpSpPr>
          <p:grpSpPr bwMode="auto">
            <a:xfrm>
              <a:off x="340" y="2840"/>
              <a:ext cx="1777" cy="1301"/>
              <a:chOff x="340" y="2840"/>
              <a:chExt cx="1777" cy="1301"/>
            </a:xfrm>
          </p:grpSpPr>
          <p:sp>
            <p:nvSpPr>
              <p:cNvPr id="38934" name="Text Box 110"/>
              <p:cNvSpPr txBox="1">
                <a:spLocks noChangeArrowheads="1"/>
              </p:cNvSpPr>
              <p:nvPr/>
            </p:nvSpPr>
            <p:spPr bwMode="auto">
              <a:xfrm>
                <a:off x="340" y="3203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2</a:t>
                </a:r>
              </a:p>
            </p:txBody>
          </p:sp>
          <p:sp>
            <p:nvSpPr>
              <p:cNvPr id="38935" name="Text Box 111"/>
              <p:cNvSpPr txBox="1">
                <a:spLocks noChangeArrowheads="1"/>
              </p:cNvSpPr>
              <p:nvPr/>
            </p:nvSpPr>
            <p:spPr bwMode="auto">
              <a:xfrm>
                <a:off x="1791" y="3158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4</a:t>
                </a:r>
              </a:p>
            </p:txBody>
          </p:sp>
          <p:sp>
            <p:nvSpPr>
              <p:cNvPr id="38936" name="Line 112"/>
              <p:cNvSpPr>
                <a:spLocks noChangeShapeType="1"/>
              </p:cNvSpPr>
              <p:nvPr/>
            </p:nvSpPr>
            <p:spPr bwMode="auto">
              <a:xfrm>
                <a:off x="5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37" name="Line 113"/>
              <p:cNvSpPr>
                <a:spLocks noChangeShapeType="1"/>
              </p:cNvSpPr>
              <p:nvPr/>
            </p:nvSpPr>
            <p:spPr bwMode="auto">
              <a:xfrm>
                <a:off x="16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38" name="Line 114"/>
              <p:cNvSpPr>
                <a:spLocks noChangeShapeType="1"/>
              </p:cNvSpPr>
              <p:nvPr/>
            </p:nvSpPr>
            <p:spPr bwMode="auto">
              <a:xfrm>
                <a:off x="612" y="406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39" name="Text Box 115"/>
              <p:cNvSpPr txBox="1">
                <a:spLocks noChangeArrowheads="1"/>
              </p:cNvSpPr>
              <p:nvPr/>
            </p:nvSpPr>
            <p:spPr bwMode="auto">
              <a:xfrm>
                <a:off x="975" y="3814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1</a:t>
                </a:r>
              </a:p>
            </p:txBody>
          </p:sp>
          <p:sp>
            <p:nvSpPr>
              <p:cNvPr id="38940" name="Line 116"/>
              <p:cNvSpPr>
                <a:spLocks noChangeShapeType="1"/>
              </p:cNvSpPr>
              <p:nvPr/>
            </p:nvSpPr>
            <p:spPr bwMode="auto">
              <a:xfrm>
                <a:off x="681" y="3113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41" name="Line 117"/>
              <p:cNvSpPr>
                <a:spLocks noChangeShapeType="1"/>
              </p:cNvSpPr>
              <p:nvPr/>
            </p:nvSpPr>
            <p:spPr bwMode="auto">
              <a:xfrm>
                <a:off x="1495" y="2840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42" name="Line 118"/>
              <p:cNvSpPr>
                <a:spLocks noChangeShapeType="1"/>
              </p:cNvSpPr>
              <p:nvPr/>
            </p:nvSpPr>
            <p:spPr bwMode="auto">
              <a:xfrm flipV="1">
                <a:off x="703" y="2904"/>
                <a:ext cx="82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943" name="Text Box 119"/>
              <p:cNvSpPr txBox="1">
                <a:spLocks noChangeArrowheads="1"/>
              </p:cNvSpPr>
              <p:nvPr/>
            </p:nvSpPr>
            <p:spPr bwMode="auto">
              <a:xfrm>
                <a:off x="930" y="2840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3</a:t>
                </a:r>
              </a:p>
            </p:txBody>
          </p:sp>
        </p:grpSp>
      </p:grpSp>
      <p:pic>
        <p:nvPicPr>
          <p:cNvPr id="38917" name="Picture 127" descr="Reuleau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205038"/>
            <a:ext cx="1270000" cy="153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Text Box 121"/>
          <p:cNvSpPr txBox="1">
            <a:spLocks noChangeArrowheads="1"/>
          </p:cNvSpPr>
          <p:nvPr/>
        </p:nvSpPr>
        <p:spPr bwMode="auto">
          <a:xfrm>
            <a:off x="4643438" y="3933825"/>
            <a:ext cx="352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pt-BR" sz="3200"/>
              <a:t>L</a:t>
            </a:r>
            <a:r>
              <a:rPr lang="pt-BR" sz="3200" baseline="-25000"/>
              <a:t>2</a:t>
            </a:r>
            <a:r>
              <a:rPr lang="pt-BR" sz="3200"/>
              <a:t>: link motor</a:t>
            </a:r>
          </a:p>
          <a:p>
            <a:pPr eaLnBrk="1" hangingPunct="1">
              <a:lnSpc>
                <a:spcPct val="115000"/>
              </a:lnSpc>
            </a:pPr>
            <a:r>
              <a:rPr lang="pt-BR" sz="3200"/>
              <a:t>L</a:t>
            </a:r>
            <a:r>
              <a:rPr lang="pt-BR" sz="3200" baseline="-25000"/>
              <a:t>1</a:t>
            </a:r>
            <a:r>
              <a:rPr lang="pt-BR" sz="2800"/>
              <a:t>: </a:t>
            </a:r>
            <a:r>
              <a:rPr lang="pt-BR" sz="3200"/>
              <a:t>solo</a:t>
            </a:r>
            <a:endParaRPr lang="pt-BR" sz="3200" baseline="-25000"/>
          </a:p>
          <a:p>
            <a:pPr eaLnBrk="1" hangingPunct="1">
              <a:lnSpc>
                <a:spcPct val="115000"/>
              </a:lnSpc>
            </a:pPr>
            <a:r>
              <a:rPr lang="pt-BR" sz="3200"/>
              <a:t>L</a:t>
            </a:r>
            <a:r>
              <a:rPr lang="pt-BR" sz="3200" baseline="-25000"/>
              <a:t>3</a:t>
            </a:r>
            <a:r>
              <a:rPr lang="pt-BR" sz="3200"/>
              <a:t>: link acoplador</a:t>
            </a:r>
          </a:p>
          <a:p>
            <a:pPr eaLnBrk="1" hangingPunct="1">
              <a:lnSpc>
                <a:spcPct val="115000"/>
              </a:lnSpc>
            </a:pPr>
            <a:r>
              <a:rPr lang="pt-BR" sz="3200"/>
              <a:t>L</a:t>
            </a:r>
            <a:r>
              <a:rPr lang="pt-BR" sz="3200" baseline="-25000"/>
              <a:t>4</a:t>
            </a:r>
            <a:r>
              <a:rPr lang="pt-BR" sz="3200"/>
              <a:t>: link seguidor</a:t>
            </a:r>
            <a:endParaRPr lang="pt-BR" sz="32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Lei de Reuleaux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Montagem do Mecanismo 4-Barras</a:t>
            </a:r>
            <a:endParaRPr lang="pt-BR" sz="4000" b="1" smtClean="0">
              <a:solidFill>
                <a:schemeClr val="accent2"/>
              </a:solidFill>
            </a:endParaRPr>
          </a:p>
        </p:txBody>
      </p:sp>
      <p:grpSp>
        <p:nvGrpSpPr>
          <p:cNvPr id="39939" name="Group 2052"/>
          <p:cNvGrpSpPr>
            <a:grpSpLocks/>
          </p:cNvGrpSpPr>
          <p:nvPr/>
        </p:nvGrpSpPr>
        <p:grpSpPr bwMode="auto">
          <a:xfrm>
            <a:off x="703263" y="2924175"/>
            <a:ext cx="3005137" cy="2065338"/>
            <a:chOff x="340" y="2840"/>
            <a:chExt cx="1893" cy="1301"/>
          </a:xfrm>
        </p:grpSpPr>
        <p:sp>
          <p:nvSpPr>
            <p:cNvPr id="39946" name="AutoShape 2053"/>
            <p:cNvSpPr>
              <a:spLocks noChangeArrowheads="1"/>
            </p:cNvSpPr>
            <p:nvPr/>
          </p:nvSpPr>
          <p:spPr bwMode="auto">
            <a:xfrm>
              <a:off x="521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47" name="AutoShape 2054"/>
            <p:cNvSpPr>
              <a:spLocks noChangeArrowheads="1"/>
            </p:cNvSpPr>
            <p:nvPr/>
          </p:nvSpPr>
          <p:spPr bwMode="auto">
            <a:xfrm rot="4327309">
              <a:off x="1439" y="2353"/>
              <a:ext cx="45" cy="15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48" name="AutoShape 2055"/>
            <p:cNvSpPr>
              <a:spLocks noChangeArrowheads="1"/>
            </p:cNvSpPr>
            <p:nvPr/>
          </p:nvSpPr>
          <p:spPr bwMode="auto">
            <a:xfrm rot="-9168410">
              <a:off x="655" y="3281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49" name="Oval 2056"/>
            <p:cNvSpPr>
              <a:spLocks noChangeArrowheads="1"/>
            </p:cNvSpPr>
            <p:nvPr/>
          </p:nvSpPr>
          <p:spPr bwMode="auto">
            <a:xfrm>
              <a:off x="554" y="36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0" name="Line 2057"/>
            <p:cNvSpPr>
              <a:spLocks noChangeShapeType="1"/>
            </p:cNvSpPr>
            <p:nvPr/>
          </p:nvSpPr>
          <p:spPr bwMode="auto">
            <a:xfrm>
              <a:off x="367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1" name="Rectangle 2058"/>
            <p:cNvSpPr>
              <a:spLocks noChangeArrowheads="1"/>
            </p:cNvSpPr>
            <p:nvPr/>
          </p:nvSpPr>
          <p:spPr bwMode="auto">
            <a:xfrm>
              <a:off x="373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2" name="AutoShape 2059"/>
            <p:cNvSpPr>
              <a:spLocks noChangeArrowheads="1"/>
            </p:cNvSpPr>
            <p:nvPr/>
          </p:nvSpPr>
          <p:spPr bwMode="auto">
            <a:xfrm>
              <a:off x="1610" y="35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3" name="Oval 2060"/>
            <p:cNvSpPr>
              <a:spLocks noChangeArrowheads="1"/>
            </p:cNvSpPr>
            <p:nvPr/>
          </p:nvSpPr>
          <p:spPr bwMode="auto">
            <a:xfrm>
              <a:off x="1655" y="36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4" name="Line 2061"/>
            <p:cNvSpPr>
              <a:spLocks noChangeShapeType="1"/>
            </p:cNvSpPr>
            <p:nvPr/>
          </p:nvSpPr>
          <p:spPr bwMode="auto">
            <a:xfrm>
              <a:off x="1456" y="38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5" name="Rectangle 2062"/>
            <p:cNvSpPr>
              <a:spLocks noChangeArrowheads="1"/>
            </p:cNvSpPr>
            <p:nvPr/>
          </p:nvSpPr>
          <p:spPr bwMode="auto">
            <a:xfrm>
              <a:off x="1474" y="38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6" name="AutoShape 2063"/>
            <p:cNvSpPr>
              <a:spLocks noChangeArrowheads="1"/>
            </p:cNvSpPr>
            <p:nvPr/>
          </p:nvSpPr>
          <p:spPr bwMode="auto">
            <a:xfrm rot="-706364">
              <a:off x="1617" y="3066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7" name="Oval 2064"/>
            <p:cNvSpPr>
              <a:spLocks noChangeArrowheads="1"/>
            </p:cNvSpPr>
            <p:nvPr/>
          </p:nvSpPr>
          <p:spPr bwMode="auto">
            <a:xfrm>
              <a:off x="1543" y="304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8" name="Oval 2065"/>
            <p:cNvSpPr>
              <a:spLocks noChangeArrowheads="1"/>
            </p:cNvSpPr>
            <p:nvPr/>
          </p:nvSpPr>
          <p:spPr bwMode="auto">
            <a:xfrm>
              <a:off x="727" y="331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9959" name="Oval 2066"/>
            <p:cNvSpPr>
              <a:spLocks noChangeArrowheads="1"/>
            </p:cNvSpPr>
            <p:nvPr/>
          </p:nvSpPr>
          <p:spPr bwMode="auto">
            <a:xfrm>
              <a:off x="1652" y="36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9960" name="Group 2067"/>
            <p:cNvGrpSpPr>
              <a:grpSpLocks/>
            </p:cNvGrpSpPr>
            <p:nvPr/>
          </p:nvGrpSpPr>
          <p:grpSpPr bwMode="auto">
            <a:xfrm>
              <a:off x="340" y="2840"/>
              <a:ext cx="1777" cy="1301"/>
              <a:chOff x="340" y="2840"/>
              <a:chExt cx="1777" cy="1301"/>
            </a:xfrm>
          </p:grpSpPr>
          <p:sp>
            <p:nvSpPr>
              <p:cNvPr id="39961" name="Text Box 2068"/>
              <p:cNvSpPr txBox="1">
                <a:spLocks noChangeArrowheads="1"/>
              </p:cNvSpPr>
              <p:nvPr/>
            </p:nvSpPr>
            <p:spPr bwMode="auto">
              <a:xfrm>
                <a:off x="340" y="3203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2</a:t>
                </a:r>
              </a:p>
            </p:txBody>
          </p:sp>
          <p:sp>
            <p:nvSpPr>
              <p:cNvPr id="39962" name="Text Box 2069"/>
              <p:cNvSpPr txBox="1">
                <a:spLocks noChangeArrowheads="1"/>
              </p:cNvSpPr>
              <p:nvPr/>
            </p:nvSpPr>
            <p:spPr bwMode="auto">
              <a:xfrm>
                <a:off x="1791" y="3158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4</a:t>
                </a:r>
              </a:p>
            </p:txBody>
          </p:sp>
          <p:sp>
            <p:nvSpPr>
              <p:cNvPr id="39963" name="Line 2070"/>
              <p:cNvSpPr>
                <a:spLocks noChangeShapeType="1"/>
              </p:cNvSpPr>
              <p:nvPr/>
            </p:nvSpPr>
            <p:spPr bwMode="auto">
              <a:xfrm>
                <a:off x="5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64" name="Line 2071"/>
              <p:cNvSpPr>
                <a:spLocks noChangeShapeType="1"/>
              </p:cNvSpPr>
              <p:nvPr/>
            </p:nvSpPr>
            <p:spPr bwMode="auto">
              <a:xfrm>
                <a:off x="1691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65" name="Line 2072"/>
              <p:cNvSpPr>
                <a:spLocks noChangeShapeType="1"/>
              </p:cNvSpPr>
              <p:nvPr/>
            </p:nvSpPr>
            <p:spPr bwMode="auto">
              <a:xfrm>
                <a:off x="612" y="406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66" name="Text Box 2073"/>
              <p:cNvSpPr txBox="1">
                <a:spLocks noChangeArrowheads="1"/>
              </p:cNvSpPr>
              <p:nvPr/>
            </p:nvSpPr>
            <p:spPr bwMode="auto">
              <a:xfrm>
                <a:off x="975" y="3814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1</a:t>
                </a:r>
              </a:p>
            </p:txBody>
          </p:sp>
          <p:sp>
            <p:nvSpPr>
              <p:cNvPr id="39967" name="Line 2074"/>
              <p:cNvSpPr>
                <a:spLocks noChangeShapeType="1"/>
              </p:cNvSpPr>
              <p:nvPr/>
            </p:nvSpPr>
            <p:spPr bwMode="auto">
              <a:xfrm>
                <a:off x="681" y="3113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68" name="Line 2075"/>
              <p:cNvSpPr>
                <a:spLocks noChangeShapeType="1"/>
              </p:cNvSpPr>
              <p:nvPr/>
            </p:nvSpPr>
            <p:spPr bwMode="auto">
              <a:xfrm>
                <a:off x="1495" y="2840"/>
                <a:ext cx="4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69" name="Line 2076"/>
              <p:cNvSpPr>
                <a:spLocks noChangeShapeType="1"/>
              </p:cNvSpPr>
              <p:nvPr/>
            </p:nvSpPr>
            <p:spPr bwMode="auto">
              <a:xfrm flipV="1">
                <a:off x="703" y="2904"/>
                <a:ext cx="82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970" name="Text Box 2077"/>
              <p:cNvSpPr txBox="1">
                <a:spLocks noChangeArrowheads="1"/>
              </p:cNvSpPr>
              <p:nvPr/>
            </p:nvSpPr>
            <p:spPr bwMode="auto">
              <a:xfrm>
                <a:off x="930" y="2840"/>
                <a:ext cx="32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L</a:t>
                </a:r>
                <a:r>
                  <a:rPr lang="pt-BR" sz="2800" baseline="-25000"/>
                  <a:t>3</a:t>
                </a:r>
              </a:p>
            </p:txBody>
          </p:sp>
        </p:grpSp>
      </p:grpSp>
      <p:grpSp>
        <p:nvGrpSpPr>
          <p:cNvPr id="39940" name="Group 2079"/>
          <p:cNvGrpSpPr>
            <a:grpSpLocks/>
          </p:cNvGrpSpPr>
          <p:nvPr/>
        </p:nvGrpSpPr>
        <p:grpSpPr bwMode="auto">
          <a:xfrm>
            <a:off x="4357688" y="2751138"/>
            <a:ext cx="3527425" cy="2333625"/>
            <a:chOff x="2699" y="2205"/>
            <a:chExt cx="2222" cy="1470"/>
          </a:xfrm>
        </p:grpSpPr>
        <p:sp>
          <p:nvSpPr>
            <p:cNvPr id="39941" name="Text Box 2080"/>
            <p:cNvSpPr txBox="1">
              <a:spLocks noChangeArrowheads="1"/>
            </p:cNvSpPr>
            <p:nvPr/>
          </p:nvSpPr>
          <p:spPr bwMode="auto">
            <a:xfrm>
              <a:off x="2699" y="2205"/>
              <a:ext cx="2222" cy="14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r>
                <a:rPr lang="pt-BR" sz="3200"/>
                <a:t>L</a:t>
              </a:r>
              <a:r>
                <a:rPr lang="pt-BR" sz="3200" baseline="-25000"/>
                <a:t>2</a:t>
              </a:r>
              <a:r>
                <a:rPr lang="pt-BR" sz="3200"/>
                <a:t> + L</a:t>
              </a:r>
              <a:r>
                <a:rPr lang="pt-BR" sz="3200" baseline="-25000"/>
                <a:t>3</a:t>
              </a:r>
              <a:r>
                <a:rPr lang="pt-BR" sz="3200"/>
                <a:t> + L</a:t>
              </a:r>
              <a:r>
                <a:rPr lang="pt-BR" sz="3200" baseline="-25000"/>
                <a:t>4</a:t>
              </a:r>
              <a:r>
                <a:rPr lang="pt-BR" sz="3200"/>
                <a:t> &gt; L</a:t>
              </a:r>
              <a:r>
                <a:rPr lang="pt-BR" sz="3200" baseline="-25000"/>
                <a:t>1</a:t>
              </a:r>
            </a:p>
            <a:p>
              <a:pPr algn="ctr" eaLnBrk="1" hangingPunct="1">
                <a:lnSpc>
                  <a:spcPct val="115000"/>
                </a:lnSpc>
              </a:pPr>
              <a:r>
                <a:rPr lang="pt-BR" sz="3200"/>
                <a:t>L</a:t>
              </a:r>
              <a:r>
                <a:rPr lang="pt-BR" sz="3200" baseline="-25000"/>
                <a:t>2</a:t>
              </a:r>
              <a:r>
                <a:rPr lang="pt-BR" sz="3200"/>
                <a:t> + L</a:t>
              </a:r>
              <a:r>
                <a:rPr lang="pt-BR" sz="3200" baseline="-25000"/>
                <a:t>3</a:t>
              </a:r>
              <a:r>
                <a:rPr lang="pt-BR" sz="3200"/>
                <a:t> - L</a:t>
              </a:r>
              <a:r>
                <a:rPr lang="pt-BR" sz="3200" baseline="-25000"/>
                <a:t>4</a:t>
              </a:r>
              <a:r>
                <a:rPr lang="pt-BR" sz="3200"/>
                <a:t> &lt; L</a:t>
              </a:r>
              <a:r>
                <a:rPr lang="pt-BR" sz="3200" baseline="-25000"/>
                <a:t>1</a:t>
              </a:r>
            </a:p>
            <a:p>
              <a:pPr algn="ctr" eaLnBrk="1" hangingPunct="1">
                <a:lnSpc>
                  <a:spcPct val="115000"/>
                </a:lnSpc>
              </a:pPr>
              <a:r>
                <a:rPr lang="pt-BR" sz="3200"/>
                <a:t>L</a:t>
              </a:r>
              <a:r>
                <a:rPr lang="pt-BR" sz="3200" baseline="-25000"/>
                <a:t>2</a:t>
              </a:r>
              <a:r>
                <a:rPr lang="pt-BR" sz="3200"/>
                <a:t> + L</a:t>
              </a:r>
              <a:r>
                <a:rPr lang="pt-BR" sz="3200" baseline="-25000"/>
                <a:t>1</a:t>
              </a:r>
              <a:r>
                <a:rPr lang="pt-BR" sz="3200"/>
                <a:t> + L</a:t>
              </a:r>
              <a:r>
                <a:rPr lang="pt-BR" sz="3200" baseline="-25000"/>
                <a:t>4</a:t>
              </a:r>
              <a:r>
                <a:rPr lang="pt-BR" sz="3200"/>
                <a:t> &gt; L</a:t>
              </a:r>
              <a:r>
                <a:rPr lang="pt-BR" sz="3200" baseline="-25000"/>
                <a:t>3</a:t>
              </a:r>
            </a:p>
            <a:p>
              <a:pPr algn="ctr" eaLnBrk="1" hangingPunct="1">
                <a:lnSpc>
                  <a:spcPct val="115000"/>
                </a:lnSpc>
              </a:pPr>
              <a:r>
                <a:rPr lang="pt-BR" sz="3200"/>
                <a:t>L</a:t>
              </a:r>
              <a:r>
                <a:rPr lang="pt-BR" sz="3200" baseline="-25000"/>
                <a:t>2</a:t>
              </a:r>
              <a:r>
                <a:rPr lang="pt-BR" sz="3200"/>
                <a:t> + L</a:t>
              </a:r>
              <a:r>
                <a:rPr lang="pt-BR" sz="3200" baseline="-25000"/>
                <a:t>1</a:t>
              </a:r>
              <a:r>
                <a:rPr lang="pt-BR" sz="3200"/>
                <a:t> - L</a:t>
              </a:r>
              <a:r>
                <a:rPr lang="pt-BR" sz="3200" baseline="-25000"/>
                <a:t>4</a:t>
              </a:r>
              <a:r>
                <a:rPr lang="pt-BR" sz="3200"/>
                <a:t> &lt; L</a:t>
              </a:r>
              <a:r>
                <a:rPr lang="pt-BR" sz="3200" baseline="-25000"/>
                <a:t>3</a:t>
              </a:r>
            </a:p>
          </p:txBody>
        </p:sp>
        <p:sp>
          <p:nvSpPr>
            <p:cNvPr id="39942" name="Line 2081"/>
            <p:cNvSpPr>
              <a:spLocks noChangeShapeType="1"/>
            </p:cNvSpPr>
            <p:nvPr/>
          </p:nvSpPr>
          <p:spPr bwMode="auto">
            <a:xfrm>
              <a:off x="4229" y="2828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3" name="Line 2082"/>
            <p:cNvSpPr>
              <a:spLocks noChangeShapeType="1"/>
            </p:cNvSpPr>
            <p:nvPr/>
          </p:nvSpPr>
          <p:spPr bwMode="auto">
            <a:xfrm>
              <a:off x="4229" y="3545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4" name="Line 2083"/>
            <p:cNvSpPr>
              <a:spLocks noChangeShapeType="1"/>
            </p:cNvSpPr>
            <p:nvPr/>
          </p:nvSpPr>
          <p:spPr bwMode="auto">
            <a:xfrm flipV="1">
              <a:off x="4286" y="315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5" name="Line 2084"/>
            <p:cNvSpPr>
              <a:spLocks noChangeShapeType="1"/>
            </p:cNvSpPr>
            <p:nvPr/>
          </p:nvSpPr>
          <p:spPr bwMode="auto">
            <a:xfrm flipV="1">
              <a:off x="4286" y="245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8463" y="3390900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de Mecanismos</a:t>
            </a:r>
          </a:p>
          <a:p>
            <a:pPr eaLnBrk="1" hangingPunct="1"/>
            <a:r>
              <a:rPr lang="pt-BR" smtClean="0"/>
              <a:t>Lei de Grashof</a:t>
            </a:r>
          </a:p>
          <a:p>
            <a:pPr eaLnBrk="1" hangingPunct="1"/>
            <a:r>
              <a:rPr lang="pt-BR" smtClean="0"/>
              <a:t>Lei de Reuleaux</a:t>
            </a:r>
          </a:p>
          <a:p>
            <a:pPr eaLnBrk="1" hangingPunct="1"/>
            <a:r>
              <a:rPr lang="pt-BR" smtClean="0"/>
              <a:t>Mecanismos Simples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Biela Manivela</a:t>
            </a:r>
          </a:p>
          <a:p>
            <a:pPr eaLnBrk="1" hangingPunct="1"/>
            <a:r>
              <a:rPr lang="pt-BR" smtClean="0"/>
              <a:t>Mecanismos Complexos</a:t>
            </a:r>
          </a:p>
          <a:p>
            <a:pPr eaLnBrk="1" hangingPunct="1"/>
            <a:endParaRPr lang="pt-BR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</a:t>
            </a:r>
          </a:p>
        </p:txBody>
      </p:sp>
      <p:pic>
        <p:nvPicPr>
          <p:cNvPr id="41987" name="Picture 48" descr="kinepa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96975"/>
            <a:ext cx="51720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54"/>
          <p:cNvSpPr>
            <a:spLocks noChangeArrowheads="1"/>
          </p:cNvSpPr>
          <p:nvPr/>
        </p:nvSpPr>
        <p:spPr bwMode="auto">
          <a:xfrm>
            <a:off x="3852863" y="3860800"/>
            <a:ext cx="5327650" cy="1584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1989" name="Rectangle 55"/>
          <p:cNvSpPr>
            <a:spLocks noChangeArrowheads="1"/>
          </p:cNvSpPr>
          <p:nvPr/>
        </p:nvSpPr>
        <p:spPr bwMode="auto">
          <a:xfrm>
            <a:off x="3848100" y="1166813"/>
            <a:ext cx="2087563" cy="2881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1990" name="Rectangle 56"/>
          <p:cNvSpPr>
            <a:spLocks noChangeArrowheads="1"/>
          </p:cNvSpPr>
          <p:nvPr/>
        </p:nvSpPr>
        <p:spPr bwMode="auto">
          <a:xfrm>
            <a:off x="5653088" y="1177925"/>
            <a:ext cx="3527425" cy="522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1991" name="Rectangle 57"/>
          <p:cNvSpPr>
            <a:spLocks noChangeArrowheads="1"/>
          </p:cNvSpPr>
          <p:nvPr/>
        </p:nvSpPr>
        <p:spPr bwMode="auto">
          <a:xfrm>
            <a:off x="8243888" y="1268413"/>
            <a:ext cx="936625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41992" name="Picture 58" descr="4barspacial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8988" y="4005263"/>
            <a:ext cx="2571750" cy="248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3" name="Rectangle 60"/>
          <p:cNvSpPr>
            <a:spLocks noChangeArrowheads="1"/>
          </p:cNvSpPr>
          <p:nvPr/>
        </p:nvSpPr>
        <p:spPr bwMode="auto">
          <a:xfrm>
            <a:off x="457200" y="1600200"/>
            <a:ext cx="4978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Mecanismo Simples</a:t>
            </a:r>
          </a:p>
          <a:p>
            <a:pPr eaLnBrk="1" hangingPunct="1"/>
            <a:r>
              <a:rPr lang="pt-BR" sz="2800"/>
              <a:t>Movimento Oscilatório do link seguidor</a:t>
            </a:r>
          </a:p>
          <a:p>
            <a:pPr eaLnBrk="1" hangingPunct="1"/>
            <a:endParaRPr lang="pt-BR" sz="2800"/>
          </a:p>
          <a:p>
            <a:pPr eaLnBrk="1" hangingPunct="1"/>
            <a:endParaRPr lang="pt-BR" sz="2800"/>
          </a:p>
          <a:p>
            <a:pPr eaLnBrk="1" hangingPunct="1"/>
            <a:r>
              <a:rPr lang="pt-BR" sz="2800"/>
              <a:t>4 Barras Plano</a:t>
            </a:r>
          </a:p>
          <a:p>
            <a:pPr eaLnBrk="1" hangingPunct="1"/>
            <a:r>
              <a:rPr lang="pt-BR" sz="2800"/>
              <a:t>4 Barras Espacial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– Exemplo de Aplicação</a:t>
            </a:r>
          </a:p>
        </p:txBody>
      </p:sp>
      <p:sp>
        <p:nvSpPr>
          <p:cNvPr id="43011" name="Rectangle 1033"/>
          <p:cNvSpPr>
            <a:spLocks noChangeArrowheads="1"/>
          </p:cNvSpPr>
          <p:nvPr/>
        </p:nvSpPr>
        <p:spPr bwMode="auto">
          <a:xfrm>
            <a:off x="457200" y="160020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Porta malas de veículos de passeio</a:t>
            </a:r>
          </a:p>
          <a:p>
            <a:pPr eaLnBrk="1" hangingPunct="1">
              <a:buFontTx/>
              <a:buNone/>
            </a:pPr>
            <a:endParaRPr lang="pt-BR" sz="2800"/>
          </a:p>
        </p:txBody>
      </p:sp>
      <p:pic>
        <p:nvPicPr>
          <p:cNvPr id="43012" name="Picture 1034" descr="C:\Documents and Settings\becker\Meus documentos\Minhas figuras\passat-por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3914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1036"/>
          <p:cNvSpPr>
            <a:spLocks noChangeArrowheads="1"/>
          </p:cNvSpPr>
          <p:nvPr/>
        </p:nvSpPr>
        <p:spPr bwMode="auto">
          <a:xfrm>
            <a:off x="3276600" y="3429000"/>
            <a:ext cx="685800" cy="914400"/>
          </a:xfrm>
          <a:prstGeom prst="ellips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3014" name="Oval 1037"/>
          <p:cNvSpPr>
            <a:spLocks noChangeArrowheads="1"/>
          </p:cNvSpPr>
          <p:nvPr/>
        </p:nvSpPr>
        <p:spPr bwMode="auto">
          <a:xfrm>
            <a:off x="1752600" y="3352800"/>
            <a:ext cx="609600" cy="914400"/>
          </a:xfrm>
          <a:prstGeom prst="ellips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191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800" b="1">
                <a:solidFill>
                  <a:schemeClr val="accent2"/>
                </a:solidFill>
              </a:rPr>
              <a:t>Pergunta da Aula Passada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258888" y="1773238"/>
            <a:ext cx="7416800" cy="4367212"/>
            <a:chOff x="793" y="1117"/>
            <a:chExt cx="4672" cy="2751"/>
          </a:xfrm>
        </p:grpSpPr>
        <p:pic>
          <p:nvPicPr>
            <p:cNvPr id="7172" name="Picture 4" descr="biomechanics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117"/>
              <a:ext cx="4261" cy="2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73" name="Line 5"/>
            <p:cNvSpPr>
              <a:spLocks noChangeShapeType="1"/>
            </p:cNvSpPr>
            <p:nvPr/>
          </p:nvSpPr>
          <p:spPr bwMode="auto">
            <a:xfrm flipH="1">
              <a:off x="1584" y="2418"/>
              <a:ext cx="317" cy="72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4" name="Arc 6"/>
            <p:cNvSpPr>
              <a:spLocks/>
            </p:cNvSpPr>
            <p:nvPr/>
          </p:nvSpPr>
          <p:spPr bwMode="auto">
            <a:xfrm flipV="1">
              <a:off x="1830" y="2184"/>
              <a:ext cx="224" cy="175"/>
            </a:xfrm>
            <a:custGeom>
              <a:avLst/>
              <a:gdLst>
                <a:gd name="T0" fmla="*/ 206 w 42682"/>
                <a:gd name="T1" fmla="*/ 0 h 33373"/>
                <a:gd name="T2" fmla="*/ 0 w 42682"/>
                <a:gd name="T3" fmla="*/ 86 h 33373"/>
                <a:gd name="T4" fmla="*/ 111 w 42682"/>
                <a:gd name="T5" fmla="*/ 62 h 333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82" h="33373" fill="none" extrusionOk="0">
                  <a:moveTo>
                    <a:pt x="39191" y="-1"/>
                  </a:moveTo>
                  <a:cubicBezTo>
                    <a:pt x="41469" y="3503"/>
                    <a:pt x="42682" y="7593"/>
                    <a:pt x="42682" y="11773"/>
                  </a:cubicBezTo>
                  <a:cubicBezTo>
                    <a:pt x="42682" y="23702"/>
                    <a:pt x="33011" y="33373"/>
                    <a:pt x="21082" y="33373"/>
                  </a:cubicBezTo>
                  <a:cubicBezTo>
                    <a:pt x="10963" y="33373"/>
                    <a:pt x="2201" y="26349"/>
                    <a:pt x="-1" y="16473"/>
                  </a:cubicBezTo>
                </a:path>
                <a:path w="42682" h="33373" stroke="0" extrusionOk="0">
                  <a:moveTo>
                    <a:pt x="39191" y="-1"/>
                  </a:moveTo>
                  <a:cubicBezTo>
                    <a:pt x="41469" y="3503"/>
                    <a:pt x="42682" y="7593"/>
                    <a:pt x="42682" y="11773"/>
                  </a:cubicBezTo>
                  <a:cubicBezTo>
                    <a:pt x="42682" y="23702"/>
                    <a:pt x="33011" y="33373"/>
                    <a:pt x="21082" y="33373"/>
                  </a:cubicBezTo>
                  <a:cubicBezTo>
                    <a:pt x="10963" y="33373"/>
                    <a:pt x="2201" y="26349"/>
                    <a:pt x="-1" y="16473"/>
                  </a:cubicBezTo>
                  <a:lnTo>
                    <a:pt x="21082" y="11773"/>
                  </a:lnTo>
                  <a:lnTo>
                    <a:pt x="39191" y="-1"/>
                  </a:lnTo>
                  <a:close/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V="1">
              <a:off x="1985" y="1446"/>
              <a:ext cx="181" cy="726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109" y="1344"/>
              <a:ext cx="136" cy="136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177" name="Arc 9"/>
            <p:cNvSpPr>
              <a:spLocks/>
            </p:cNvSpPr>
            <p:nvPr/>
          </p:nvSpPr>
          <p:spPr bwMode="auto">
            <a:xfrm flipV="1">
              <a:off x="2063" y="1311"/>
              <a:ext cx="227" cy="214"/>
            </a:xfrm>
            <a:custGeom>
              <a:avLst/>
              <a:gdLst>
                <a:gd name="T0" fmla="*/ 166 w 43200"/>
                <a:gd name="T1" fmla="*/ 0 h 40767"/>
                <a:gd name="T2" fmla="*/ 17 w 43200"/>
                <a:gd name="T3" fmla="*/ 41 h 40767"/>
                <a:gd name="T4" fmla="*/ 114 w 43200"/>
                <a:gd name="T5" fmla="*/ 101 h 407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767" fill="none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</a:path>
                <a:path w="43200" h="40767" stroke="0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  <a:lnTo>
                    <a:pt x="21600" y="19167"/>
                  </a:lnTo>
                  <a:lnTo>
                    <a:pt x="31559" y="-1"/>
                  </a:lnTo>
                  <a:close/>
                </a:path>
              </a:pathLst>
            </a:custGeom>
            <a:noFill/>
            <a:ln w="5715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" name="AutoShape 10"/>
            <p:cNvSpPr>
              <a:spLocks noChangeArrowheads="1"/>
            </p:cNvSpPr>
            <p:nvPr/>
          </p:nvSpPr>
          <p:spPr bwMode="auto">
            <a:xfrm rot="5400000">
              <a:off x="2234" y="1354"/>
              <a:ext cx="748" cy="635"/>
            </a:xfrm>
            <a:prstGeom prst="rtTriangl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 flipV="1">
              <a:off x="3612" y="2592"/>
              <a:ext cx="680" cy="13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0" name="Arc 12"/>
            <p:cNvSpPr>
              <a:spLocks/>
            </p:cNvSpPr>
            <p:nvPr/>
          </p:nvSpPr>
          <p:spPr bwMode="auto">
            <a:xfrm flipV="1">
              <a:off x="4406" y="2635"/>
              <a:ext cx="188" cy="227"/>
            </a:xfrm>
            <a:custGeom>
              <a:avLst/>
              <a:gdLst>
                <a:gd name="T0" fmla="*/ 72 w 35779"/>
                <a:gd name="T1" fmla="*/ 0 h 43200"/>
                <a:gd name="T2" fmla="*/ 0 w 35779"/>
                <a:gd name="T3" fmla="*/ 199 h 43200"/>
                <a:gd name="T4" fmla="*/ 75 w 35779"/>
                <a:gd name="T5" fmla="*/ 1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79" h="43200" fill="none" extrusionOk="0">
                  <a:moveTo>
                    <a:pt x="13710" y="5"/>
                  </a:moveTo>
                  <a:cubicBezTo>
                    <a:pt x="13866" y="1"/>
                    <a:pt x="14022" y="-1"/>
                    <a:pt x="14179" y="0"/>
                  </a:cubicBezTo>
                  <a:cubicBezTo>
                    <a:pt x="26108" y="0"/>
                    <a:pt x="35779" y="9670"/>
                    <a:pt x="35779" y="21600"/>
                  </a:cubicBezTo>
                  <a:cubicBezTo>
                    <a:pt x="35779" y="33529"/>
                    <a:pt x="26108" y="43200"/>
                    <a:pt x="14179" y="43200"/>
                  </a:cubicBezTo>
                  <a:cubicBezTo>
                    <a:pt x="8967" y="43200"/>
                    <a:pt x="3931" y="41315"/>
                    <a:pt x="0" y="37894"/>
                  </a:cubicBezTo>
                </a:path>
                <a:path w="35779" h="43200" stroke="0" extrusionOk="0">
                  <a:moveTo>
                    <a:pt x="13710" y="5"/>
                  </a:moveTo>
                  <a:cubicBezTo>
                    <a:pt x="13866" y="1"/>
                    <a:pt x="14022" y="-1"/>
                    <a:pt x="14179" y="0"/>
                  </a:cubicBezTo>
                  <a:cubicBezTo>
                    <a:pt x="26108" y="0"/>
                    <a:pt x="35779" y="9670"/>
                    <a:pt x="35779" y="21600"/>
                  </a:cubicBezTo>
                  <a:cubicBezTo>
                    <a:pt x="35779" y="33529"/>
                    <a:pt x="26108" y="43200"/>
                    <a:pt x="14179" y="43200"/>
                  </a:cubicBezTo>
                  <a:cubicBezTo>
                    <a:pt x="8967" y="43200"/>
                    <a:pt x="3931" y="41315"/>
                    <a:pt x="0" y="37894"/>
                  </a:cubicBezTo>
                  <a:lnTo>
                    <a:pt x="14179" y="21600"/>
                  </a:lnTo>
                  <a:lnTo>
                    <a:pt x="13710" y="5"/>
                  </a:lnTo>
                  <a:close/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4525" y="1945"/>
              <a:ext cx="181" cy="726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4649" y="1795"/>
              <a:ext cx="136" cy="136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183" name="Arc 15"/>
            <p:cNvSpPr>
              <a:spLocks/>
            </p:cNvSpPr>
            <p:nvPr/>
          </p:nvSpPr>
          <p:spPr bwMode="auto">
            <a:xfrm flipV="1">
              <a:off x="4603" y="1762"/>
              <a:ext cx="227" cy="214"/>
            </a:xfrm>
            <a:custGeom>
              <a:avLst/>
              <a:gdLst>
                <a:gd name="T0" fmla="*/ 166 w 43200"/>
                <a:gd name="T1" fmla="*/ 0 h 40767"/>
                <a:gd name="T2" fmla="*/ 17 w 43200"/>
                <a:gd name="T3" fmla="*/ 41 h 40767"/>
                <a:gd name="T4" fmla="*/ 114 w 43200"/>
                <a:gd name="T5" fmla="*/ 101 h 407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767" fill="none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</a:path>
                <a:path w="43200" h="40767" stroke="0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  <a:lnTo>
                    <a:pt x="21600" y="19167"/>
                  </a:lnTo>
                  <a:lnTo>
                    <a:pt x="31559" y="-1"/>
                  </a:lnTo>
                  <a:close/>
                </a:path>
              </a:pathLst>
            </a:custGeom>
            <a:noFill/>
            <a:ln w="5715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auto">
            <a:xfrm rot="5400000">
              <a:off x="4774" y="1805"/>
              <a:ext cx="748" cy="635"/>
            </a:xfrm>
            <a:prstGeom prst="rtTriangl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7185" name="Group 17"/>
            <p:cNvGrpSpPr>
              <a:grpSpLocks/>
            </p:cNvGrpSpPr>
            <p:nvPr/>
          </p:nvGrpSpPr>
          <p:grpSpPr bwMode="auto">
            <a:xfrm>
              <a:off x="1020" y="1344"/>
              <a:ext cx="991" cy="1098"/>
              <a:chOff x="1020" y="1344"/>
              <a:chExt cx="991" cy="1098"/>
            </a:xfrm>
          </p:grpSpPr>
          <p:sp>
            <p:nvSpPr>
              <p:cNvPr id="7192" name="Text Box 18"/>
              <p:cNvSpPr txBox="1">
                <a:spLocks noChangeArrowheads="1"/>
              </p:cNvSpPr>
              <p:nvPr/>
            </p:nvSpPr>
            <p:spPr bwMode="auto">
              <a:xfrm>
                <a:off x="1247" y="1344"/>
                <a:ext cx="7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66FF33"/>
                    </a:solidFill>
                  </a:rPr>
                  <a:t>3 GDL</a:t>
                </a:r>
              </a:p>
            </p:txBody>
          </p:sp>
          <p:sp>
            <p:nvSpPr>
              <p:cNvPr id="7193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115"/>
                <a:ext cx="7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FF00"/>
                    </a:solidFill>
                  </a:rPr>
                  <a:t>2 GDL</a:t>
                </a:r>
              </a:p>
            </p:txBody>
          </p:sp>
        </p:grpSp>
        <p:sp>
          <p:nvSpPr>
            <p:cNvPr id="7186" name="Arc 20"/>
            <p:cNvSpPr>
              <a:spLocks/>
            </p:cNvSpPr>
            <p:nvPr/>
          </p:nvSpPr>
          <p:spPr bwMode="auto">
            <a:xfrm rot="-592465" flipH="1" flipV="1">
              <a:off x="1872" y="2221"/>
              <a:ext cx="163" cy="274"/>
            </a:xfrm>
            <a:custGeom>
              <a:avLst/>
              <a:gdLst>
                <a:gd name="T0" fmla="*/ 52 w 21600"/>
                <a:gd name="T1" fmla="*/ 0 h 38373"/>
                <a:gd name="T2" fmla="*/ 91 w 21600"/>
                <a:gd name="T3" fmla="*/ 274 h 38373"/>
                <a:gd name="T4" fmla="*/ 0 w 21600"/>
                <a:gd name="T5" fmla="*/ 146 h 383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373" fill="none" extrusionOk="0">
                  <a:moveTo>
                    <a:pt x="6933" y="0"/>
                  </a:moveTo>
                  <a:cubicBezTo>
                    <a:pt x="15701" y="2971"/>
                    <a:pt x="21600" y="11199"/>
                    <a:pt x="21600" y="20457"/>
                  </a:cubicBezTo>
                  <a:cubicBezTo>
                    <a:pt x="21600" y="27643"/>
                    <a:pt x="18026" y="34358"/>
                    <a:pt x="12065" y="38372"/>
                  </a:cubicBezTo>
                </a:path>
                <a:path w="21600" h="38373" stroke="0" extrusionOk="0">
                  <a:moveTo>
                    <a:pt x="6933" y="0"/>
                  </a:moveTo>
                  <a:cubicBezTo>
                    <a:pt x="15701" y="2971"/>
                    <a:pt x="21600" y="11199"/>
                    <a:pt x="21600" y="20457"/>
                  </a:cubicBezTo>
                  <a:cubicBezTo>
                    <a:pt x="21600" y="27643"/>
                    <a:pt x="18026" y="34358"/>
                    <a:pt x="12065" y="38372"/>
                  </a:cubicBezTo>
                  <a:lnTo>
                    <a:pt x="0" y="20457"/>
                  </a:lnTo>
                  <a:lnTo>
                    <a:pt x="6933" y="0"/>
                  </a:lnTo>
                  <a:close/>
                </a:path>
              </a:pathLst>
            </a:custGeom>
            <a:noFill/>
            <a:ln w="76200">
              <a:solidFill>
                <a:srgbClr val="E9E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Line 21"/>
            <p:cNvSpPr>
              <a:spLocks noChangeShapeType="1"/>
            </p:cNvSpPr>
            <p:nvPr/>
          </p:nvSpPr>
          <p:spPr bwMode="auto">
            <a:xfrm rot="-9686428">
              <a:off x="1879" y="2249"/>
              <a:ext cx="176" cy="20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8" name="Line 22"/>
            <p:cNvSpPr>
              <a:spLocks noChangeShapeType="1"/>
            </p:cNvSpPr>
            <p:nvPr/>
          </p:nvSpPr>
          <p:spPr bwMode="auto">
            <a:xfrm>
              <a:off x="1824" y="2256"/>
              <a:ext cx="240" cy="96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4416" y="2640"/>
              <a:ext cx="48" cy="24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0" name="Line 24"/>
            <p:cNvSpPr>
              <a:spLocks noChangeShapeType="1"/>
            </p:cNvSpPr>
            <p:nvPr/>
          </p:nvSpPr>
          <p:spPr bwMode="auto">
            <a:xfrm flipH="1">
              <a:off x="4416" y="2640"/>
              <a:ext cx="48" cy="2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1" name="Arc 25"/>
            <p:cNvSpPr>
              <a:spLocks/>
            </p:cNvSpPr>
            <p:nvPr/>
          </p:nvSpPr>
          <p:spPr bwMode="auto">
            <a:xfrm rot="10718400" flipV="1">
              <a:off x="4272" y="2640"/>
              <a:ext cx="188" cy="227"/>
            </a:xfrm>
            <a:custGeom>
              <a:avLst/>
              <a:gdLst>
                <a:gd name="T0" fmla="*/ 6 w 35779"/>
                <a:gd name="T1" fmla="*/ 23 h 43200"/>
                <a:gd name="T2" fmla="*/ 0 w 35779"/>
                <a:gd name="T3" fmla="*/ 199 h 43200"/>
                <a:gd name="T4" fmla="*/ 75 w 35779"/>
                <a:gd name="T5" fmla="*/ 1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79" h="43200" fill="none" extrusionOk="0">
                  <a:moveTo>
                    <a:pt x="1085" y="4420"/>
                  </a:moveTo>
                  <a:cubicBezTo>
                    <a:pt x="4848" y="1553"/>
                    <a:pt x="9448" y="-1"/>
                    <a:pt x="14179" y="0"/>
                  </a:cubicBezTo>
                  <a:cubicBezTo>
                    <a:pt x="26108" y="0"/>
                    <a:pt x="35779" y="9670"/>
                    <a:pt x="35779" y="21600"/>
                  </a:cubicBezTo>
                  <a:cubicBezTo>
                    <a:pt x="35779" y="33529"/>
                    <a:pt x="26108" y="43200"/>
                    <a:pt x="14179" y="43200"/>
                  </a:cubicBezTo>
                  <a:cubicBezTo>
                    <a:pt x="8967" y="43200"/>
                    <a:pt x="3931" y="41315"/>
                    <a:pt x="0" y="37894"/>
                  </a:cubicBezTo>
                </a:path>
                <a:path w="35779" h="43200" stroke="0" extrusionOk="0">
                  <a:moveTo>
                    <a:pt x="1085" y="4420"/>
                  </a:moveTo>
                  <a:cubicBezTo>
                    <a:pt x="4848" y="1553"/>
                    <a:pt x="9448" y="-1"/>
                    <a:pt x="14179" y="0"/>
                  </a:cubicBezTo>
                  <a:cubicBezTo>
                    <a:pt x="26108" y="0"/>
                    <a:pt x="35779" y="9670"/>
                    <a:pt x="35779" y="21600"/>
                  </a:cubicBezTo>
                  <a:cubicBezTo>
                    <a:pt x="35779" y="33529"/>
                    <a:pt x="26108" y="43200"/>
                    <a:pt x="14179" y="43200"/>
                  </a:cubicBezTo>
                  <a:cubicBezTo>
                    <a:pt x="8967" y="43200"/>
                    <a:pt x="3931" y="41315"/>
                    <a:pt x="0" y="37894"/>
                  </a:cubicBezTo>
                  <a:lnTo>
                    <a:pt x="14179" y="21600"/>
                  </a:lnTo>
                  <a:lnTo>
                    <a:pt x="1085" y="442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- Equacionamento</a:t>
            </a:r>
          </a:p>
        </p:txBody>
      </p:sp>
      <p:grpSp>
        <p:nvGrpSpPr>
          <p:cNvPr id="44036" name="Group 1080"/>
          <p:cNvGrpSpPr>
            <a:grpSpLocks/>
          </p:cNvGrpSpPr>
          <p:nvPr/>
        </p:nvGrpSpPr>
        <p:grpSpPr bwMode="auto">
          <a:xfrm>
            <a:off x="323850" y="2708275"/>
            <a:ext cx="4589463" cy="3487738"/>
            <a:chOff x="204" y="1706"/>
            <a:chExt cx="2891" cy="2197"/>
          </a:xfrm>
        </p:grpSpPr>
        <p:sp>
          <p:nvSpPr>
            <p:cNvPr id="44038" name="Arc 1077"/>
            <p:cNvSpPr>
              <a:spLocks/>
            </p:cNvSpPr>
            <p:nvPr/>
          </p:nvSpPr>
          <p:spPr bwMode="auto">
            <a:xfrm>
              <a:off x="1705" y="2302"/>
              <a:ext cx="466" cy="407"/>
            </a:xfrm>
            <a:custGeom>
              <a:avLst/>
              <a:gdLst>
                <a:gd name="T0" fmla="*/ 466 w 24665"/>
                <a:gd name="T1" fmla="*/ 393 h 21600"/>
                <a:gd name="T2" fmla="*/ 0 w 24665"/>
                <a:gd name="T3" fmla="*/ 193 h 21600"/>
                <a:gd name="T4" fmla="*/ 359 w 2466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665" h="21600" fill="none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</a:path>
                <a:path w="24665" h="21600" stroke="0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  <a:lnTo>
                    <a:pt x="19022" y="0"/>
                  </a:lnTo>
                  <a:lnTo>
                    <a:pt x="24664" y="20849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9" name="Arc 1073"/>
            <p:cNvSpPr>
              <a:spLocks/>
            </p:cNvSpPr>
            <p:nvPr/>
          </p:nvSpPr>
          <p:spPr bwMode="auto">
            <a:xfrm>
              <a:off x="2217" y="2747"/>
              <a:ext cx="438" cy="408"/>
            </a:xfrm>
            <a:custGeom>
              <a:avLst/>
              <a:gdLst>
                <a:gd name="T0" fmla="*/ 0 w 23138"/>
                <a:gd name="T1" fmla="*/ 1 h 21600"/>
                <a:gd name="T2" fmla="*/ 438 w 23138"/>
                <a:gd name="T3" fmla="*/ 389 h 21600"/>
                <a:gd name="T4" fmla="*/ 30 w 23138"/>
                <a:gd name="T5" fmla="*/ 4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38" h="21600" fill="none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</a:path>
                <a:path w="23138" h="21600" stroke="0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  <a:lnTo>
                    <a:pt x="1561" y="2160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0" name="Arc 1072"/>
            <p:cNvSpPr>
              <a:spLocks/>
            </p:cNvSpPr>
            <p:nvPr/>
          </p:nvSpPr>
          <p:spPr bwMode="auto">
            <a:xfrm>
              <a:off x="624" y="2796"/>
              <a:ext cx="408" cy="362"/>
            </a:xfrm>
            <a:custGeom>
              <a:avLst/>
              <a:gdLst>
                <a:gd name="T0" fmla="*/ 188 w 21577"/>
                <a:gd name="T1" fmla="*/ 0 h 19171"/>
                <a:gd name="T2" fmla="*/ 408 w 21577"/>
                <a:gd name="T3" fmla="*/ 343 h 19171"/>
                <a:gd name="T4" fmla="*/ 0 w 21577"/>
                <a:gd name="T5" fmla="*/ 362 h 191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7" h="19171" fill="none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</a:path>
                <a:path w="21577" h="19171" stroke="0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  <a:lnTo>
                    <a:pt x="0" y="19171"/>
                  </a:lnTo>
                  <a:lnTo>
                    <a:pt x="9951" y="-1"/>
                  </a:lnTo>
                  <a:close/>
                </a:path>
              </a:pathLst>
            </a:custGeom>
            <a:solidFill>
              <a:srgbClr val="66FF33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1" name="AutoShape 1062"/>
            <p:cNvSpPr>
              <a:spLocks noChangeArrowheads="1"/>
            </p:cNvSpPr>
            <p:nvPr/>
          </p:nvSpPr>
          <p:spPr bwMode="auto">
            <a:xfrm rot="-1085992">
              <a:off x="663" y="1706"/>
              <a:ext cx="2313" cy="6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2" name="AutoShape 1037"/>
            <p:cNvSpPr>
              <a:spLocks noChangeArrowheads="1"/>
            </p:cNvSpPr>
            <p:nvPr/>
          </p:nvSpPr>
          <p:spPr bwMode="auto">
            <a:xfrm>
              <a:off x="558" y="3063"/>
              <a:ext cx="145" cy="34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3" name="AutoShape 1038"/>
            <p:cNvSpPr>
              <a:spLocks noChangeArrowheads="1"/>
            </p:cNvSpPr>
            <p:nvPr/>
          </p:nvSpPr>
          <p:spPr bwMode="auto">
            <a:xfrm rot="4327309">
              <a:off x="1904" y="1208"/>
              <a:ext cx="66" cy="23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4" name="AutoShape 1039"/>
            <p:cNvSpPr>
              <a:spLocks noChangeArrowheads="1"/>
            </p:cNvSpPr>
            <p:nvPr/>
          </p:nvSpPr>
          <p:spPr bwMode="auto">
            <a:xfrm rot="-9168410">
              <a:off x="723" y="2598"/>
              <a:ext cx="67" cy="635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5" name="Oval 1040"/>
            <p:cNvSpPr>
              <a:spLocks noChangeArrowheads="1"/>
            </p:cNvSpPr>
            <p:nvPr/>
          </p:nvSpPr>
          <p:spPr bwMode="auto">
            <a:xfrm>
              <a:off x="572" y="3105"/>
              <a:ext cx="103" cy="9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6" name="Line 1041"/>
            <p:cNvSpPr>
              <a:spLocks noChangeShapeType="1"/>
            </p:cNvSpPr>
            <p:nvPr/>
          </p:nvSpPr>
          <p:spPr bwMode="auto">
            <a:xfrm>
              <a:off x="291" y="3313"/>
              <a:ext cx="7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7" name="Rectangle 1042"/>
            <p:cNvSpPr>
              <a:spLocks noChangeArrowheads="1"/>
            </p:cNvSpPr>
            <p:nvPr/>
          </p:nvSpPr>
          <p:spPr bwMode="auto">
            <a:xfrm>
              <a:off x="300" y="3337"/>
              <a:ext cx="712" cy="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8" name="AutoShape 1043"/>
            <p:cNvSpPr>
              <a:spLocks noChangeArrowheads="1"/>
            </p:cNvSpPr>
            <p:nvPr/>
          </p:nvSpPr>
          <p:spPr bwMode="auto">
            <a:xfrm>
              <a:off x="2200" y="3051"/>
              <a:ext cx="136" cy="30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9" name="Oval 1044"/>
            <p:cNvSpPr>
              <a:spLocks noChangeArrowheads="1"/>
            </p:cNvSpPr>
            <p:nvPr/>
          </p:nvSpPr>
          <p:spPr bwMode="auto">
            <a:xfrm>
              <a:off x="2226" y="3088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0" name="Line 1045"/>
            <p:cNvSpPr>
              <a:spLocks noChangeShapeType="1"/>
            </p:cNvSpPr>
            <p:nvPr/>
          </p:nvSpPr>
          <p:spPr bwMode="auto">
            <a:xfrm>
              <a:off x="1927" y="3268"/>
              <a:ext cx="7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51" name="Rectangle 1046"/>
            <p:cNvSpPr>
              <a:spLocks noChangeArrowheads="1"/>
            </p:cNvSpPr>
            <p:nvPr/>
          </p:nvSpPr>
          <p:spPr bwMode="auto">
            <a:xfrm>
              <a:off x="1942" y="3301"/>
              <a:ext cx="713" cy="1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2" name="AutoShape 1047"/>
            <p:cNvSpPr>
              <a:spLocks noChangeArrowheads="1"/>
            </p:cNvSpPr>
            <p:nvPr/>
          </p:nvSpPr>
          <p:spPr bwMode="auto">
            <a:xfrm rot="-706364">
              <a:off x="2169" y="2283"/>
              <a:ext cx="66" cy="920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3" name="Oval 1048"/>
            <p:cNvSpPr>
              <a:spLocks noChangeArrowheads="1"/>
            </p:cNvSpPr>
            <p:nvPr/>
          </p:nvSpPr>
          <p:spPr bwMode="auto">
            <a:xfrm>
              <a:off x="2058" y="2257"/>
              <a:ext cx="104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4" name="Oval 1049"/>
            <p:cNvSpPr>
              <a:spLocks noChangeArrowheads="1"/>
            </p:cNvSpPr>
            <p:nvPr/>
          </p:nvSpPr>
          <p:spPr bwMode="auto">
            <a:xfrm>
              <a:off x="832" y="2648"/>
              <a:ext cx="103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5" name="Oval 1050"/>
            <p:cNvSpPr>
              <a:spLocks noChangeArrowheads="1"/>
            </p:cNvSpPr>
            <p:nvPr/>
          </p:nvSpPr>
          <p:spPr bwMode="auto">
            <a:xfrm>
              <a:off x="2222" y="3099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6" name="Text Box 1052"/>
            <p:cNvSpPr txBox="1">
              <a:spLocks noChangeArrowheads="1"/>
            </p:cNvSpPr>
            <p:nvPr/>
          </p:nvSpPr>
          <p:spPr bwMode="auto">
            <a:xfrm>
              <a:off x="250" y="2484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/>
                <a:t>L</a:t>
              </a:r>
              <a:r>
                <a:rPr lang="pt-BR" sz="2800" baseline="-25000" dirty="0"/>
                <a:t>2</a:t>
              </a:r>
            </a:p>
          </p:txBody>
        </p:sp>
        <p:sp>
          <p:nvSpPr>
            <p:cNvPr id="44057" name="Text Box 1053"/>
            <p:cNvSpPr txBox="1">
              <a:spLocks noChangeArrowheads="1"/>
            </p:cNvSpPr>
            <p:nvPr/>
          </p:nvSpPr>
          <p:spPr bwMode="auto">
            <a:xfrm>
              <a:off x="2431" y="2418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/>
                <a:t>L</a:t>
              </a:r>
              <a:r>
                <a:rPr lang="pt-BR" sz="2800" baseline="-25000" dirty="0"/>
                <a:t>4</a:t>
              </a:r>
            </a:p>
          </p:txBody>
        </p:sp>
        <p:sp>
          <p:nvSpPr>
            <p:cNvPr id="44058" name="Line 1054"/>
            <p:cNvSpPr>
              <a:spLocks noChangeShapeType="1"/>
            </p:cNvSpPr>
            <p:nvPr/>
          </p:nvSpPr>
          <p:spPr bwMode="auto">
            <a:xfrm>
              <a:off x="627" y="341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59" name="Line 1055"/>
            <p:cNvSpPr>
              <a:spLocks noChangeShapeType="1"/>
            </p:cNvSpPr>
            <p:nvPr/>
          </p:nvSpPr>
          <p:spPr bwMode="auto">
            <a:xfrm>
              <a:off x="2281" y="341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0" name="Line 1056"/>
            <p:cNvSpPr>
              <a:spLocks noChangeShapeType="1"/>
            </p:cNvSpPr>
            <p:nvPr/>
          </p:nvSpPr>
          <p:spPr bwMode="auto">
            <a:xfrm>
              <a:off x="635" y="3747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1" name="Text Box 1057"/>
            <p:cNvSpPr txBox="1">
              <a:spLocks noChangeArrowheads="1"/>
            </p:cNvSpPr>
            <p:nvPr/>
          </p:nvSpPr>
          <p:spPr bwMode="auto">
            <a:xfrm>
              <a:off x="1238" y="3576"/>
              <a:ext cx="327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L</a:t>
              </a:r>
              <a:r>
                <a:rPr lang="pt-BR" sz="2800" baseline="-25000"/>
                <a:t>1</a:t>
              </a:r>
            </a:p>
          </p:txBody>
        </p:sp>
        <p:sp>
          <p:nvSpPr>
            <p:cNvPr id="44062" name="Text Box 1061"/>
            <p:cNvSpPr txBox="1">
              <a:spLocks noChangeArrowheads="1"/>
            </p:cNvSpPr>
            <p:nvPr/>
          </p:nvSpPr>
          <p:spPr bwMode="auto">
            <a:xfrm>
              <a:off x="1384" y="2119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/>
                <a:t>L</a:t>
              </a:r>
              <a:r>
                <a:rPr lang="pt-BR" sz="2800" baseline="-25000" dirty="0"/>
                <a:t>3</a:t>
              </a:r>
            </a:p>
          </p:txBody>
        </p:sp>
        <p:sp>
          <p:nvSpPr>
            <p:cNvPr id="44063" name="Line 1064"/>
            <p:cNvSpPr>
              <a:spLocks noChangeShapeType="1"/>
            </p:cNvSpPr>
            <p:nvPr/>
          </p:nvSpPr>
          <p:spPr bwMode="auto">
            <a:xfrm>
              <a:off x="612" y="315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4" name="Line 1065"/>
            <p:cNvSpPr>
              <a:spLocks noChangeShapeType="1"/>
            </p:cNvSpPr>
            <p:nvPr/>
          </p:nvSpPr>
          <p:spPr bwMode="auto">
            <a:xfrm>
              <a:off x="2269" y="314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5" name="Text Box 1066"/>
            <p:cNvSpPr txBox="1">
              <a:spLocks noChangeArrowheads="1"/>
            </p:cNvSpPr>
            <p:nvPr/>
          </p:nvSpPr>
          <p:spPr bwMode="auto">
            <a:xfrm>
              <a:off x="204" y="295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066" name="Text Box 1067"/>
            <p:cNvSpPr txBox="1">
              <a:spLocks noChangeArrowheads="1"/>
            </p:cNvSpPr>
            <p:nvPr/>
          </p:nvSpPr>
          <p:spPr bwMode="auto">
            <a:xfrm>
              <a:off x="2324" y="3349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44067" name="Text Box 1068"/>
            <p:cNvSpPr txBox="1">
              <a:spLocks noChangeArrowheads="1"/>
            </p:cNvSpPr>
            <p:nvPr/>
          </p:nvSpPr>
          <p:spPr bwMode="auto">
            <a:xfrm>
              <a:off x="612" y="227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A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4068" name="Text Box 1069"/>
            <p:cNvSpPr txBox="1">
              <a:spLocks noChangeArrowheads="1"/>
            </p:cNvSpPr>
            <p:nvPr/>
          </p:nvSpPr>
          <p:spPr bwMode="auto">
            <a:xfrm>
              <a:off x="1980" y="195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B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4069" name="Arc 1070"/>
            <p:cNvSpPr>
              <a:spLocks/>
            </p:cNvSpPr>
            <p:nvPr/>
          </p:nvSpPr>
          <p:spPr bwMode="auto">
            <a:xfrm>
              <a:off x="891" y="2600"/>
              <a:ext cx="408" cy="87"/>
            </a:xfrm>
            <a:custGeom>
              <a:avLst/>
              <a:gdLst>
                <a:gd name="T0" fmla="*/ 399 w 21600"/>
                <a:gd name="T1" fmla="*/ 0 h 4616"/>
                <a:gd name="T2" fmla="*/ 408 w 21600"/>
                <a:gd name="T3" fmla="*/ 87 h 4616"/>
                <a:gd name="T4" fmla="*/ 0 w 21600"/>
                <a:gd name="T5" fmla="*/ 87 h 46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616" fill="none" extrusionOk="0">
                  <a:moveTo>
                    <a:pt x="21101" y="-1"/>
                  </a:moveTo>
                  <a:cubicBezTo>
                    <a:pt x="21432" y="1516"/>
                    <a:pt x="21600" y="3063"/>
                    <a:pt x="21600" y="4616"/>
                  </a:cubicBezTo>
                </a:path>
                <a:path w="21600" h="4616" stroke="0" extrusionOk="0">
                  <a:moveTo>
                    <a:pt x="21101" y="-1"/>
                  </a:moveTo>
                  <a:cubicBezTo>
                    <a:pt x="21432" y="1516"/>
                    <a:pt x="21600" y="3063"/>
                    <a:pt x="21600" y="4616"/>
                  </a:cubicBezTo>
                  <a:lnTo>
                    <a:pt x="0" y="4616"/>
                  </a:lnTo>
                  <a:lnTo>
                    <a:pt x="21101" y="-1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0" name="Line 1071"/>
            <p:cNvSpPr>
              <a:spLocks noChangeShapeType="1"/>
            </p:cNvSpPr>
            <p:nvPr/>
          </p:nvSpPr>
          <p:spPr bwMode="auto">
            <a:xfrm>
              <a:off x="870" y="26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1" name="Text Box 1074"/>
            <p:cNvSpPr txBox="1">
              <a:spLocks noChangeArrowheads="1"/>
            </p:cNvSpPr>
            <p:nvPr/>
          </p:nvSpPr>
          <p:spPr bwMode="auto">
            <a:xfrm>
              <a:off x="748" y="282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44072" name="Text Box 1075"/>
            <p:cNvSpPr txBox="1">
              <a:spLocks noChangeArrowheads="1"/>
            </p:cNvSpPr>
            <p:nvPr/>
          </p:nvSpPr>
          <p:spPr bwMode="auto">
            <a:xfrm>
              <a:off x="2291" y="279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4073" name="Text Box 1076"/>
            <p:cNvSpPr txBox="1">
              <a:spLocks noChangeArrowheads="1"/>
            </p:cNvSpPr>
            <p:nvPr/>
          </p:nvSpPr>
          <p:spPr bwMode="auto">
            <a:xfrm>
              <a:off x="1018" y="260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44074" name="Text Box 1078"/>
            <p:cNvSpPr txBox="1">
              <a:spLocks noChangeArrowheads="1"/>
            </p:cNvSpPr>
            <p:nvPr/>
          </p:nvSpPr>
          <p:spPr bwMode="auto">
            <a:xfrm>
              <a:off x="1882" y="2361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endParaRPr lang="pt-BR" sz="2800" b="1" baseline="-25000">
                <a:solidFill>
                  <a:srgbClr val="008000"/>
                </a:solidFill>
              </a:endParaRPr>
            </a:p>
          </p:txBody>
        </p:sp>
      </p:grpSp>
      <p:sp>
        <p:nvSpPr>
          <p:cNvPr id="44037" name="Text Box 1079"/>
          <p:cNvSpPr txBox="1">
            <a:spLocks noChangeArrowheads="1"/>
          </p:cNvSpPr>
          <p:nvPr/>
        </p:nvSpPr>
        <p:spPr bwMode="auto">
          <a:xfrm>
            <a:off x="5003800" y="2349500"/>
            <a:ext cx="41402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pt-BR" sz="2400"/>
              <a:t>L</a:t>
            </a:r>
            <a:r>
              <a:rPr lang="pt-BR" sz="2400" baseline="-25000"/>
              <a:t>2</a:t>
            </a:r>
            <a:r>
              <a:rPr lang="pt-BR" sz="2400"/>
              <a:t>: link motor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/>
              <a:t>L</a:t>
            </a:r>
            <a:r>
              <a:rPr lang="pt-BR" sz="2400" baseline="-25000"/>
              <a:t>1</a:t>
            </a:r>
            <a:r>
              <a:rPr lang="pt-BR" sz="2000"/>
              <a:t>: </a:t>
            </a:r>
            <a:r>
              <a:rPr lang="pt-BR" sz="2400"/>
              <a:t>solo</a:t>
            </a:r>
            <a:endParaRPr lang="pt-BR" sz="2400" baseline="-25000"/>
          </a:p>
          <a:p>
            <a:pPr eaLnBrk="1" hangingPunct="1">
              <a:lnSpc>
                <a:spcPct val="115000"/>
              </a:lnSpc>
            </a:pPr>
            <a:r>
              <a:rPr lang="pt-BR" sz="2400"/>
              <a:t>L</a:t>
            </a:r>
            <a:r>
              <a:rPr lang="pt-BR" sz="2400" baseline="-25000"/>
              <a:t>3</a:t>
            </a:r>
            <a:r>
              <a:rPr lang="pt-BR" sz="2400"/>
              <a:t>: link acoplador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/>
              <a:t>L</a:t>
            </a:r>
            <a:r>
              <a:rPr lang="pt-BR" sz="2400" baseline="-25000"/>
              <a:t>4</a:t>
            </a:r>
            <a:r>
              <a:rPr lang="pt-BR" sz="2400"/>
              <a:t>: link seguidor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>
                <a:latin typeface="Symbol" panose="05050102010706020507" pitchFamily="18" charset="2"/>
              </a:rPr>
              <a:t>q</a:t>
            </a:r>
            <a:r>
              <a:rPr lang="pt-BR" sz="2400" baseline="-25000"/>
              <a:t>2</a:t>
            </a:r>
            <a:r>
              <a:rPr lang="pt-BR" sz="2400"/>
              <a:t>: âng. da barra motriz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>
                <a:latin typeface="Symbol" panose="05050102010706020507" pitchFamily="18" charset="2"/>
              </a:rPr>
              <a:t>q</a:t>
            </a:r>
            <a:r>
              <a:rPr lang="pt-BR" sz="2400" baseline="-25000"/>
              <a:t>4</a:t>
            </a:r>
            <a:r>
              <a:rPr lang="pt-BR" sz="2400"/>
              <a:t>: âng. da barra seguidora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>
                <a:latin typeface="Symbol" panose="05050102010706020507" pitchFamily="18" charset="2"/>
              </a:rPr>
              <a:t>q</a:t>
            </a:r>
            <a:r>
              <a:rPr lang="pt-BR" sz="2400" baseline="-25000"/>
              <a:t>3</a:t>
            </a:r>
            <a:r>
              <a:rPr lang="pt-BR" sz="2400"/>
              <a:t>: âng. da barra acopladora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>
                <a:latin typeface="Symbol" panose="05050102010706020507" pitchFamily="18" charset="2"/>
              </a:rPr>
              <a:t>g</a:t>
            </a:r>
            <a:r>
              <a:rPr lang="pt-BR" sz="2400"/>
              <a:t>: âng. de transmissão</a:t>
            </a:r>
          </a:p>
          <a:p>
            <a:pPr eaLnBrk="1" hangingPunct="1">
              <a:lnSpc>
                <a:spcPct val="115000"/>
              </a:lnSpc>
            </a:pPr>
            <a:endParaRPr lang="pt-BR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- Equacionamento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z="2800" dirty="0" smtClean="0"/>
              <a:t>Adotando a mesma nomenclatura do </a:t>
            </a:r>
            <a:r>
              <a:rPr lang="pt-BR" sz="2800" dirty="0" err="1" smtClean="0"/>
              <a:t>Mabie</a:t>
            </a:r>
            <a:endParaRPr lang="pt-BR" sz="2800" dirty="0" smtClean="0"/>
          </a:p>
        </p:txBody>
      </p:sp>
      <p:grpSp>
        <p:nvGrpSpPr>
          <p:cNvPr id="44036" name="Group 1080"/>
          <p:cNvGrpSpPr>
            <a:grpSpLocks/>
          </p:cNvGrpSpPr>
          <p:nvPr/>
        </p:nvGrpSpPr>
        <p:grpSpPr bwMode="auto">
          <a:xfrm>
            <a:off x="323850" y="2708275"/>
            <a:ext cx="4589463" cy="3492501"/>
            <a:chOff x="204" y="1706"/>
            <a:chExt cx="2891" cy="2200"/>
          </a:xfrm>
        </p:grpSpPr>
        <p:sp>
          <p:nvSpPr>
            <p:cNvPr id="44038" name="Arc 1077"/>
            <p:cNvSpPr>
              <a:spLocks/>
            </p:cNvSpPr>
            <p:nvPr/>
          </p:nvSpPr>
          <p:spPr bwMode="auto">
            <a:xfrm>
              <a:off x="1705" y="2302"/>
              <a:ext cx="466" cy="407"/>
            </a:xfrm>
            <a:custGeom>
              <a:avLst/>
              <a:gdLst>
                <a:gd name="T0" fmla="*/ 466 w 24665"/>
                <a:gd name="T1" fmla="*/ 393 h 21600"/>
                <a:gd name="T2" fmla="*/ 0 w 24665"/>
                <a:gd name="T3" fmla="*/ 193 h 21600"/>
                <a:gd name="T4" fmla="*/ 359 w 2466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665" h="21600" fill="none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</a:path>
                <a:path w="24665" h="21600" stroke="0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  <a:lnTo>
                    <a:pt x="19022" y="0"/>
                  </a:lnTo>
                  <a:lnTo>
                    <a:pt x="24664" y="20849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9" name="Arc 1073"/>
            <p:cNvSpPr>
              <a:spLocks/>
            </p:cNvSpPr>
            <p:nvPr/>
          </p:nvSpPr>
          <p:spPr bwMode="auto">
            <a:xfrm>
              <a:off x="2217" y="2747"/>
              <a:ext cx="438" cy="408"/>
            </a:xfrm>
            <a:custGeom>
              <a:avLst/>
              <a:gdLst>
                <a:gd name="T0" fmla="*/ 0 w 23138"/>
                <a:gd name="T1" fmla="*/ 1 h 21600"/>
                <a:gd name="T2" fmla="*/ 438 w 23138"/>
                <a:gd name="T3" fmla="*/ 389 h 21600"/>
                <a:gd name="T4" fmla="*/ 30 w 23138"/>
                <a:gd name="T5" fmla="*/ 4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38" h="21600" fill="none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</a:path>
                <a:path w="23138" h="21600" stroke="0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  <a:lnTo>
                    <a:pt x="1561" y="2160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0" name="Arc 1072"/>
            <p:cNvSpPr>
              <a:spLocks/>
            </p:cNvSpPr>
            <p:nvPr/>
          </p:nvSpPr>
          <p:spPr bwMode="auto">
            <a:xfrm>
              <a:off x="624" y="2796"/>
              <a:ext cx="408" cy="362"/>
            </a:xfrm>
            <a:custGeom>
              <a:avLst/>
              <a:gdLst>
                <a:gd name="T0" fmla="*/ 188 w 21577"/>
                <a:gd name="T1" fmla="*/ 0 h 19171"/>
                <a:gd name="T2" fmla="*/ 408 w 21577"/>
                <a:gd name="T3" fmla="*/ 343 h 19171"/>
                <a:gd name="T4" fmla="*/ 0 w 21577"/>
                <a:gd name="T5" fmla="*/ 362 h 191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7" h="19171" fill="none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</a:path>
                <a:path w="21577" h="19171" stroke="0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  <a:lnTo>
                    <a:pt x="0" y="19171"/>
                  </a:lnTo>
                  <a:lnTo>
                    <a:pt x="9951" y="-1"/>
                  </a:lnTo>
                  <a:close/>
                </a:path>
              </a:pathLst>
            </a:custGeom>
            <a:solidFill>
              <a:srgbClr val="66FF33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1" name="AutoShape 1062"/>
            <p:cNvSpPr>
              <a:spLocks noChangeArrowheads="1"/>
            </p:cNvSpPr>
            <p:nvPr/>
          </p:nvSpPr>
          <p:spPr bwMode="auto">
            <a:xfrm rot="-1085992">
              <a:off x="663" y="1706"/>
              <a:ext cx="2313" cy="6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2" name="AutoShape 1037"/>
            <p:cNvSpPr>
              <a:spLocks noChangeArrowheads="1"/>
            </p:cNvSpPr>
            <p:nvPr/>
          </p:nvSpPr>
          <p:spPr bwMode="auto">
            <a:xfrm>
              <a:off x="558" y="3063"/>
              <a:ext cx="145" cy="34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3" name="AutoShape 1038"/>
            <p:cNvSpPr>
              <a:spLocks noChangeArrowheads="1"/>
            </p:cNvSpPr>
            <p:nvPr/>
          </p:nvSpPr>
          <p:spPr bwMode="auto">
            <a:xfrm rot="4327309">
              <a:off x="1904" y="1208"/>
              <a:ext cx="66" cy="23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4" name="AutoShape 1039"/>
            <p:cNvSpPr>
              <a:spLocks noChangeArrowheads="1"/>
            </p:cNvSpPr>
            <p:nvPr/>
          </p:nvSpPr>
          <p:spPr bwMode="auto">
            <a:xfrm rot="-9168410">
              <a:off x="723" y="2598"/>
              <a:ext cx="67" cy="635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5" name="Oval 1040"/>
            <p:cNvSpPr>
              <a:spLocks noChangeArrowheads="1"/>
            </p:cNvSpPr>
            <p:nvPr/>
          </p:nvSpPr>
          <p:spPr bwMode="auto">
            <a:xfrm>
              <a:off x="572" y="3105"/>
              <a:ext cx="103" cy="9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6" name="Line 1041"/>
            <p:cNvSpPr>
              <a:spLocks noChangeShapeType="1"/>
            </p:cNvSpPr>
            <p:nvPr/>
          </p:nvSpPr>
          <p:spPr bwMode="auto">
            <a:xfrm>
              <a:off x="291" y="3313"/>
              <a:ext cx="7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7" name="Rectangle 1042"/>
            <p:cNvSpPr>
              <a:spLocks noChangeArrowheads="1"/>
            </p:cNvSpPr>
            <p:nvPr/>
          </p:nvSpPr>
          <p:spPr bwMode="auto">
            <a:xfrm>
              <a:off x="300" y="3337"/>
              <a:ext cx="712" cy="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8" name="AutoShape 1043"/>
            <p:cNvSpPr>
              <a:spLocks noChangeArrowheads="1"/>
            </p:cNvSpPr>
            <p:nvPr/>
          </p:nvSpPr>
          <p:spPr bwMode="auto">
            <a:xfrm>
              <a:off x="2200" y="3051"/>
              <a:ext cx="136" cy="30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49" name="Oval 1044"/>
            <p:cNvSpPr>
              <a:spLocks noChangeArrowheads="1"/>
            </p:cNvSpPr>
            <p:nvPr/>
          </p:nvSpPr>
          <p:spPr bwMode="auto">
            <a:xfrm>
              <a:off x="2226" y="3088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0" name="Line 1045"/>
            <p:cNvSpPr>
              <a:spLocks noChangeShapeType="1"/>
            </p:cNvSpPr>
            <p:nvPr/>
          </p:nvSpPr>
          <p:spPr bwMode="auto">
            <a:xfrm>
              <a:off x="1927" y="3268"/>
              <a:ext cx="7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51" name="Rectangle 1046"/>
            <p:cNvSpPr>
              <a:spLocks noChangeArrowheads="1"/>
            </p:cNvSpPr>
            <p:nvPr/>
          </p:nvSpPr>
          <p:spPr bwMode="auto">
            <a:xfrm>
              <a:off x="1942" y="3301"/>
              <a:ext cx="713" cy="1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2" name="AutoShape 1047"/>
            <p:cNvSpPr>
              <a:spLocks noChangeArrowheads="1"/>
            </p:cNvSpPr>
            <p:nvPr/>
          </p:nvSpPr>
          <p:spPr bwMode="auto">
            <a:xfrm rot="-706364">
              <a:off x="2169" y="2283"/>
              <a:ext cx="66" cy="920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3" name="Oval 1048"/>
            <p:cNvSpPr>
              <a:spLocks noChangeArrowheads="1"/>
            </p:cNvSpPr>
            <p:nvPr/>
          </p:nvSpPr>
          <p:spPr bwMode="auto">
            <a:xfrm>
              <a:off x="2058" y="2257"/>
              <a:ext cx="104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4" name="Oval 1049"/>
            <p:cNvSpPr>
              <a:spLocks noChangeArrowheads="1"/>
            </p:cNvSpPr>
            <p:nvPr/>
          </p:nvSpPr>
          <p:spPr bwMode="auto">
            <a:xfrm>
              <a:off x="832" y="2648"/>
              <a:ext cx="103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5" name="Oval 1050"/>
            <p:cNvSpPr>
              <a:spLocks noChangeArrowheads="1"/>
            </p:cNvSpPr>
            <p:nvPr/>
          </p:nvSpPr>
          <p:spPr bwMode="auto">
            <a:xfrm>
              <a:off x="2222" y="3099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56" name="Text Box 1052"/>
            <p:cNvSpPr txBox="1">
              <a:spLocks noChangeArrowheads="1"/>
            </p:cNvSpPr>
            <p:nvPr/>
          </p:nvSpPr>
          <p:spPr bwMode="auto">
            <a:xfrm>
              <a:off x="250" y="2484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2</a:t>
              </a:r>
              <a:endParaRPr lang="pt-BR" sz="2800" baseline="-25000" dirty="0"/>
            </a:p>
          </p:txBody>
        </p:sp>
        <p:sp>
          <p:nvSpPr>
            <p:cNvPr id="44057" name="Text Box 1053"/>
            <p:cNvSpPr txBox="1">
              <a:spLocks noChangeArrowheads="1"/>
            </p:cNvSpPr>
            <p:nvPr/>
          </p:nvSpPr>
          <p:spPr bwMode="auto">
            <a:xfrm>
              <a:off x="2431" y="2418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4</a:t>
              </a:r>
              <a:endParaRPr lang="pt-BR" sz="2800" baseline="-25000" dirty="0"/>
            </a:p>
          </p:txBody>
        </p:sp>
        <p:sp>
          <p:nvSpPr>
            <p:cNvPr id="44058" name="Line 1054"/>
            <p:cNvSpPr>
              <a:spLocks noChangeShapeType="1"/>
            </p:cNvSpPr>
            <p:nvPr/>
          </p:nvSpPr>
          <p:spPr bwMode="auto">
            <a:xfrm>
              <a:off x="627" y="341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59" name="Line 1055"/>
            <p:cNvSpPr>
              <a:spLocks noChangeShapeType="1"/>
            </p:cNvSpPr>
            <p:nvPr/>
          </p:nvSpPr>
          <p:spPr bwMode="auto">
            <a:xfrm>
              <a:off x="2281" y="341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0" name="Line 1056"/>
            <p:cNvSpPr>
              <a:spLocks noChangeShapeType="1"/>
            </p:cNvSpPr>
            <p:nvPr/>
          </p:nvSpPr>
          <p:spPr bwMode="auto">
            <a:xfrm>
              <a:off x="635" y="3747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1" name="Text Box 1057"/>
            <p:cNvSpPr txBox="1">
              <a:spLocks noChangeArrowheads="1"/>
            </p:cNvSpPr>
            <p:nvPr/>
          </p:nvSpPr>
          <p:spPr bwMode="auto">
            <a:xfrm>
              <a:off x="1238" y="3576"/>
              <a:ext cx="276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1</a:t>
              </a:r>
              <a:endParaRPr lang="pt-BR" sz="2800" baseline="-25000" dirty="0"/>
            </a:p>
          </p:txBody>
        </p:sp>
        <p:sp>
          <p:nvSpPr>
            <p:cNvPr id="44062" name="Text Box 1061"/>
            <p:cNvSpPr txBox="1">
              <a:spLocks noChangeArrowheads="1"/>
            </p:cNvSpPr>
            <p:nvPr/>
          </p:nvSpPr>
          <p:spPr bwMode="auto">
            <a:xfrm>
              <a:off x="1384" y="2119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3</a:t>
              </a:r>
              <a:endParaRPr lang="pt-BR" sz="2800" baseline="-25000" dirty="0"/>
            </a:p>
          </p:txBody>
        </p:sp>
        <p:sp>
          <p:nvSpPr>
            <p:cNvPr id="44063" name="Line 1064"/>
            <p:cNvSpPr>
              <a:spLocks noChangeShapeType="1"/>
            </p:cNvSpPr>
            <p:nvPr/>
          </p:nvSpPr>
          <p:spPr bwMode="auto">
            <a:xfrm>
              <a:off x="612" y="315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4" name="Line 1065"/>
            <p:cNvSpPr>
              <a:spLocks noChangeShapeType="1"/>
            </p:cNvSpPr>
            <p:nvPr/>
          </p:nvSpPr>
          <p:spPr bwMode="auto">
            <a:xfrm>
              <a:off x="2269" y="314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5" name="Text Box 1066"/>
            <p:cNvSpPr txBox="1">
              <a:spLocks noChangeArrowheads="1"/>
            </p:cNvSpPr>
            <p:nvPr/>
          </p:nvSpPr>
          <p:spPr bwMode="auto">
            <a:xfrm>
              <a:off x="204" y="295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066" name="Text Box 1067"/>
            <p:cNvSpPr txBox="1">
              <a:spLocks noChangeArrowheads="1"/>
            </p:cNvSpPr>
            <p:nvPr/>
          </p:nvSpPr>
          <p:spPr bwMode="auto">
            <a:xfrm>
              <a:off x="2324" y="3349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44067" name="Text Box 1068"/>
            <p:cNvSpPr txBox="1">
              <a:spLocks noChangeArrowheads="1"/>
            </p:cNvSpPr>
            <p:nvPr/>
          </p:nvSpPr>
          <p:spPr bwMode="auto">
            <a:xfrm>
              <a:off x="612" y="227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A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4068" name="Text Box 1069"/>
            <p:cNvSpPr txBox="1">
              <a:spLocks noChangeArrowheads="1"/>
            </p:cNvSpPr>
            <p:nvPr/>
          </p:nvSpPr>
          <p:spPr bwMode="auto">
            <a:xfrm>
              <a:off x="1980" y="195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B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4069" name="Arc 1070"/>
            <p:cNvSpPr>
              <a:spLocks/>
            </p:cNvSpPr>
            <p:nvPr/>
          </p:nvSpPr>
          <p:spPr bwMode="auto">
            <a:xfrm>
              <a:off x="891" y="2600"/>
              <a:ext cx="408" cy="87"/>
            </a:xfrm>
            <a:custGeom>
              <a:avLst/>
              <a:gdLst>
                <a:gd name="T0" fmla="*/ 399 w 21600"/>
                <a:gd name="T1" fmla="*/ 0 h 4616"/>
                <a:gd name="T2" fmla="*/ 408 w 21600"/>
                <a:gd name="T3" fmla="*/ 87 h 4616"/>
                <a:gd name="T4" fmla="*/ 0 w 21600"/>
                <a:gd name="T5" fmla="*/ 87 h 46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616" fill="none" extrusionOk="0">
                  <a:moveTo>
                    <a:pt x="21101" y="-1"/>
                  </a:moveTo>
                  <a:cubicBezTo>
                    <a:pt x="21432" y="1516"/>
                    <a:pt x="21600" y="3063"/>
                    <a:pt x="21600" y="4616"/>
                  </a:cubicBezTo>
                </a:path>
                <a:path w="21600" h="4616" stroke="0" extrusionOk="0">
                  <a:moveTo>
                    <a:pt x="21101" y="-1"/>
                  </a:moveTo>
                  <a:cubicBezTo>
                    <a:pt x="21432" y="1516"/>
                    <a:pt x="21600" y="3063"/>
                    <a:pt x="21600" y="4616"/>
                  </a:cubicBezTo>
                  <a:lnTo>
                    <a:pt x="0" y="4616"/>
                  </a:lnTo>
                  <a:lnTo>
                    <a:pt x="21101" y="-1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70" name="Line 1071"/>
            <p:cNvSpPr>
              <a:spLocks noChangeShapeType="1"/>
            </p:cNvSpPr>
            <p:nvPr/>
          </p:nvSpPr>
          <p:spPr bwMode="auto">
            <a:xfrm>
              <a:off x="870" y="26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1" name="Text Box 1074"/>
            <p:cNvSpPr txBox="1">
              <a:spLocks noChangeArrowheads="1"/>
            </p:cNvSpPr>
            <p:nvPr/>
          </p:nvSpPr>
          <p:spPr bwMode="auto">
            <a:xfrm>
              <a:off x="748" y="282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44072" name="Text Box 1075"/>
            <p:cNvSpPr txBox="1">
              <a:spLocks noChangeArrowheads="1"/>
            </p:cNvSpPr>
            <p:nvPr/>
          </p:nvSpPr>
          <p:spPr bwMode="auto">
            <a:xfrm>
              <a:off x="2291" y="279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4073" name="Text Box 1076"/>
            <p:cNvSpPr txBox="1">
              <a:spLocks noChangeArrowheads="1"/>
            </p:cNvSpPr>
            <p:nvPr/>
          </p:nvSpPr>
          <p:spPr bwMode="auto">
            <a:xfrm>
              <a:off x="1018" y="260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44074" name="Text Box 1078"/>
            <p:cNvSpPr txBox="1">
              <a:spLocks noChangeArrowheads="1"/>
            </p:cNvSpPr>
            <p:nvPr/>
          </p:nvSpPr>
          <p:spPr bwMode="auto">
            <a:xfrm>
              <a:off x="1882" y="2361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endParaRPr lang="pt-BR" sz="2800" b="1" baseline="-25000">
                <a:solidFill>
                  <a:srgbClr val="008000"/>
                </a:solidFill>
              </a:endParaRPr>
            </a:p>
          </p:txBody>
        </p:sp>
      </p:grpSp>
      <p:sp>
        <p:nvSpPr>
          <p:cNvPr id="44037" name="Text Box 1079"/>
          <p:cNvSpPr txBox="1">
            <a:spLocks noChangeArrowheads="1"/>
          </p:cNvSpPr>
          <p:nvPr/>
        </p:nvSpPr>
        <p:spPr bwMode="auto">
          <a:xfrm>
            <a:off x="5003800" y="2349500"/>
            <a:ext cx="41402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pt-BR" sz="2400" dirty="0" smtClean="0"/>
              <a:t>r</a:t>
            </a:r>
            <a:r>
              <a:rPr lang="pt-BR" sz="2400" baseline="-25000" dirty="0" smtClean="0"/>
              <a:t>2</a:t>
            </a:r>
            <a:r>
              <a:rPr lang="pt-BR" sz="2400" dirty="0"/>
              <a:t>: link motor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 smtClean="0"/>
              <a:t>r</a:t>
            </a:r>
            <a:r>
              <a:rPr lang="pt-BR" sz="2400" baseline="-25000" dirty="0" smtClean="0"/>
              <a:t>1</a:t>
            </a:r>
            <a:r>
              <a:rPr lang="pt-BR" sz="2000" dirty="0"/>
              <a:t>: </a:t>
            </a:r>
            <a:r>
              <a:rPr lang="pt-BR" sz="2400" dirty="0"/>
              <a:t>solo</a:t>
            </a:r>
            <a:endParaRPr lang="pt-BR" sz="2400" baseline="-25000" dirty="0"/>
          </a:p>
          <a:p>
            <a:pPr eaLnBrk="1" hangingPunct="1">
              <a:lnSpc>
                <a:spcPct val="115000"/>
              </a:lnSpc>
            </a:pPr>
            <a:r>
              <a:rPr lang="pt-BR" sz="2400" dirty="0" smtClean="0"/>
              <a:t>r</a:t>
            </a:r>
            <a:r>
              <a:rPr lang="pt-BR" sz="2400" baseline="-25000" dirty="0" smtClean="0"/>
              <a:t>3</a:t>
            </a:r>
            <a:r>
              <a:rPr lang="pt-BR" sz="2400" dirty="0"/>
              <a:t>: link acoplador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 smtClean="0"/>
              <a:t>r</a:t>
            </a:r>
            <a:r>
              <a:rPr lang="pt-BR" sz="2400" baseline="-25000" dirty="0" smtClean="0"/>
              <a:t>4</a:t>
            </a:r>
            <a:r>
              <a:rPr lang="pt-BR" sz="2400" dirty="0"/>
              <a:t>: link seguidor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>
                <a:latin typeface="Symbol" panose="05050102010706020507" pitchFamily="18" charset="2"/>
              </a:rPr>
              <a:t>q</a:t>
            </a:r>
            <a:r>
              <a:rPr lang="pt-BR" sz="2400" baseline="-25000" dirty="0"/>
              <a:t>2</a:t>
            </a:r>
            <a:r>
              <a:rPr lang="pt-BR" sz="2400" dirty="0"/>
              <a:t>: </a:t>
            </a:r>
            <a:r>
              <a:rPr lang="pt-BR" sz="2400" dirty="0" err="1"/>
              <a:t>âng</a:t>
            </a:r>
            <a:r>
              <a:rPr lang="pt-BR" sz="2400" dirty="0"/>
              <a:t>. da barra motriz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>
                <a:latin typeface="Symbol" panose="05050102010706020507" pitchFamily="18" charset="2"/>
              </a:rPr>
              <a:t>q</a:t>
            </a:r>
            <a:r>
              <a:rPr lang="pt-BR" sz="2400" baseline="-25000" dirty="0"/>
              <a:t>4</a:t>
            </a:r>
            <a:r>
              <a:rPr lang="pt-BR" sz="2400" dirty="0"/>
              <a:t>: </a:t>
            </a:r>
            <a:r>
              <a:rPr lang="pt-BR" sz="2400" dirty="0" err="1"/>
              <a:t>âng</a:t>
            </a:r>
            <a:r>
              <a:rPr lang="pt-BR" sz="2400" dirty="0"/>
              <a:t>. da barra seguidora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>
                <a:latin typeface="Symbol" panose="05050102010706020507" pitchFamily="18" charset="2"/>
              </a:rPr>
              <a:t>q</a:t>
            </a:r>
            <a:r>
              <a:rPr lang="pt-BR" sz="2400" baseline="-25000" dirty="0"/>
              <a:t>3</a:t>
            </a:r>
            <a:r>
              <a:rPr lang="pt-BR" sz="2400" dirty="0"/>
              <a:t>: </a:t>
            </a:r>
            <a:r>
              <a:rPr lang="pt-BR" sz="2400" dirty="0" err="1"/>
              <a:t>âng</a:t>
            </a:r>
            <a:r>
              <a:rPr lang="pt-BR" sz="2400" dirty="0"/>
              <a:t>. da barra acopladora</a:t>
            </a:r>
          </a:p>
          <a:p>
            <a:pPr eaLnBrk="1" hangingPunct="1">
              <a:lnSpc>
                <a:spcPct val="115000"/>
              </a:lnSpc>
            </a:pPr>
            <a:r>
              <a:rPr lang="pt-BR" sz="2400" dirty="0">
                <a:latin typeface="Symbol" panose="05050102010706020507" pitchFamily="18" charset="2"/>
              </a:rPr>
              <a:t>g</a:t>
            </a:r>
            <a:r>
              <a:rPr lang="pt-BR" sz="2400" dirty="0"/>
              <a:t>: </a:t>
            </a:r>
            <a:r>
              <a:rPr lang="pt-BR" sz="2400" dirty="0" err="1"/>
              <a:t>âng</a:t>
            </a:r>
            <a:r>
              <a:rPr lang="pt-BR" sz="2400" dirty="0"/>
              <a:t>. de transmissão</a:t>
            </a:r>
          </a:p>
          <a:p>
            <a:pPr eaLnBrk="1" hangingPunct="1">
              <a:lnSpc>
                <a:spcPct val="115000"/>
              </a:lnSpc>
            </a:pPr>
            <a:endParaRPr lang="pt-BR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1297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- Equacionamento</a:t>
            </a:r>
          </a:p>
        </p:txBody>
      </p:sp>
      <p:sp>
        <p:nvSpPr>
          <p:cNvPr id="45059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z="2800" dirty="0" smtClean="0"/>
              <a:t>Aplicando-se a Lei dos cossenos nos triângulos</a:t>
            </a:r>
          </a:p>
          <a:p>
            <a:pPr marL="0" indent="0" eaLnBrk="1" hangingPunct="1">
              <a:buNone/>
            </a:pPr>
            <a:r>
              <a:rPr lang="pt-BR" sz="2800" dirty="0" smtClean="0"/>
              <a:t>                   e </a:t>
            </a:r>
          </a:p>
        </p:txBody>
      </p:sp>
      <p:grpSp>
        <p:nvGrpSpPr>
          <p:cNvPr id="45060" name="Group 1076"/>
          <p:cNvGrpSpPr>
            <a:grpSpLocks/>
          </p:cNvGrpSpPr>
          <p:nvPr/>
        </p:nvGrpSpPr>
        <p:grpSpPr bwMode="auto">
          <a:xfrm>
            <a:off x="396875" y="2708275"/>
            <a:ext cx="4516438" cy="3184525"/>
            <a:chOff x="250" y="1706"/>
            <a:chExt cx="2845" cy="2006"/>
          </a:xfrm>
        </p:grpSpPr>
        <p:sp>
          <p:nvSpPr>
            <p:cNvPr id="45065" name="Arc 1067"/>
            <p:cNvSpPr>
              <a:spLocks/>
            </p:cNvSpPr>
            <p:nvPr/>
          </p:nvSpPr>
          <p:spPr bwMode="auto">
            <a:xfrm>
              <a:off x="1873" y="2753"/>
              <a:ext cx="382" cy="405"/>
            </a:xfrm>
            <a:custGeom>
              <a:avLst/>
              <a:gdLst>
                <a:gd name="T0" fmla="*/ 0 w 20162"/>
                <a:gd name="T1" fmla="*/ 259 h 21432"/>
                <a:gd name="T2" fmla="*/ 331 w 20162"/>
                <a:gd name="T3" fmla="*/ 0 h 21432"/>
                <a:gd name="T4" fmla="*/ 382 w 20162"/>
                <a:gd name="T5" fmla="*/ 405 h 21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62" h="21432" fill="none" extrusionOk="0">
                  <a:moveTo>
                    <a:pt x="-1" y="13682"/>
                  </a:moveTo>
                  <a:cubicBezTo>
                    <a:pt x="2857" y="6248"/>
                    <a:pt x="9573" y="990"/>
                    <a:pt x="17475" y="-1"/>
                  </a:cubicBezTo>
                </a:path>
                <a:path w="20162" h="21432" stroke="0" extrusionOk="0">
                  <a:moveTo>
                    <a:pt x="-1" y="13682"/>
                  </a:moveTo>
                  <a:cubicBezTo>
                    <a:pt x="2857" y="6248"/>
                    <a:pt x="9573" y="990"/>
                    <a:pt x="17475" y="-1"/>
                  </a:cubicBezTo>
                  <a:lnTo>
                    <a:pt x="20162" y="21432"/>
                  </a:lnTo>
                  <a:lnTo>
                    <a:pt x="-1" y="1368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66" name="Arc 1068"/>
            <p:cNvSpPr>
              <a:spLocks/>
            </p:cNvSpPr>
            <p:nvPr/>
          </p:nvSpPr>
          <p:spPr bwMode="auto">
            <a:xfrm>
              <a:off x="1845" y="3040"/>
              <a:ext cx="409" cy="115"/>
            </a:xfrm>
            <a:custGeom>
              <a:avLst/>
              <a:gdLst>
                <a:gd name="T0" fmla="*/ 0 w 21600"/>
                <a:gd name="T1" fmla="*/ 113 h 6089"/>
                <a:gd name="T2" fmla="*/ 17 w 21600"/>
                <a:gd name="T3" fmla="*/ 0 h 6089"/>
                <a:gd name="T4" fmla="*/ 409 w 21600"/>
                <a:gd name="T5" fmla="*/ 115 h 6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6089" fill="none" extrusionOk="0">
                  <a:moveTo>
                    <a:pt x="0" y="5975"/>
                  </a:moveTo>
                  <a:cubicBezTo>
                    <a:pt x="10" y="3952"/>
                    <a:pt x="305" y="1940"/>
                    <a:pt x="876" y="0"/>
                  </a:cubicBezTo>
                </a:path>
                <a:path w="21600" h="6089" stroke="0" extrusionOk="0">
                  <a:moveTo>
                    <a:pt x="0" y="5975"/>
                  </a:moveTo>
                  <a:cubicBezTo>
                    <a:pt x="10" y="3952"/>
                    <a:pt x="305" y="1940"/>
                    <a:pt x="876" y="0"/>
                  </a:cubicBezTo>
                  <a:lnTo>
                    <a:pt x="21600" y="6089"/>
                  </a:lnTo>
                  <a:lnTo>
                    <a:pt x="0" y="5975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67" name="Arc 1026"/>
            <p:cNvSpPr>
              <a:spLocks/>
            </p:cNvSpPr>
            <p:nvPr/>
          </p:nvSpPr>
          <p:spPr bwMode="auto">
            <a:xfrm>
              <a:off x="1705" y="2302"/>
              <a:ext cx="466" cy="407"/>
            </a:xfrm>
            <a:custGeom>
              <a:avLst/>
              <a:gdLst>
                <a:gd name="T0" fmla="*/ 466 w 24665"/>
                <a:gd name="T1" fmla="*/ 393 h 21600"/>
                <a:gd name="T2" fmla="*/ 0 w 24665"/>
                <a:gd name="T3" fmla="*/ 193 h 21600"/>
                <a:gd name="T4" fmla="*/ 359 w 2466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665" h="21600" fill="none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</a:path>
                <a:path w="24665" h="21600" stroke="0" extrusionOk="0">
                  <a:moveTo>
                    <a:pt x="24664" y="20849"/>
                  </a:moveTo>
                  <a:cubicBezTo>
                    <a:pt x="22825" y="21347"/>
                    <a:pt x="20927" y="21599"/>
                    <a:pt x="19022" y="21600"/>
                  </a:cubicBezTo>
                  <a:cubicBezTo>
                    <a:pt x="11073" y="21600"/>
                    <a:pt x="3766" y="17234"/>
                    <a:pt x="0" y="10233"/>
                  </a:cubicBezTo>
                  <a:lnTo>
                    <a:pt x="19022" y="0"/>
                  </a:lnTo>
                  <a:lnTo>
                    <a:pt x="24664" y="20849"/>
                  </a:lnTo>
                  <a:close/>
                </a:path>
              </a:pathLst>
            </a:custGeom>
            <a:solidFill>
              <a:srgbClr val="FFFF00">
                <a:alpha val="36862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68" name="Arc 1027"/>
            <p:cNvSpPr>
              <a:spLocks/>
            </p:cNvSpPr>
            <p:nvPr/>
          </p:nvSpPr>
          <p:spPr bwMode="auto">
            <a:xfrm>
              <a:off x="2217" y="2747"/>
              <a:ext cx="438" cy="408"/>
            </a:xfrm>
            <a:custGeom>
              <a:avLst/>
              <a:gdLst>
                <a:gd name="T0" fmla="*/ 0 w 23138"/>
                <a:gd name="T1" fmla="*/ 1 h 21600"/>
                <a:gd name="T2" fmla="*/ 438 w 23138"/>
                <a:gd name="T3" fmla="*/ 389 h 21600"/>
                <a:gd name="T4" fmla="*/ 30 w 23138"/>
                <a:gd name="T5" fmla="*/ 4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38" h="21600" fill="none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</a:path>
                <a:path w="23138" h="21600" stroke="0" extrusionOk="0">
                  <a:moveTo>
                    <a:pt x="0" y="56"/>
                  </a:moveTo>
                  <a:cubicBezTo>
                    <a:pt x="519" y="18"/>
                    <a:pt x="1040" y="-1"/>
                    <a:pt x="1561" y="0"/>
                  </a:cubicBezTo>
                  <a:cubicBezTo>
                    <a:pt x="13104" y="0"/>
                    <a:pt x="22608" y="9076"/>
                    <a:pt x="23138" y="20607"/>
                  </a:cubicBezTo>
                  <a:lnTo>
                    <a:pt x="1561" y="2160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69" name="Arc 1028"/>
            <p:cNvSpPr>
              <a:spLocks/>
            </p:cNvSpPr>
            <p:nvPr/>
          </p:nvSpPr>
          <p:spPr bwMode="auto">
            <a:xfrm>
              <a:off x="624" y="2796"/>
              <a:ext cx="408" cy="362"/>
            </a:xfrm>
            <a:custGeom>
              <a:avLst/>
              <a:gdLst>
                <a:gd name="T0" fmla="*/ 188 w 21577"/>
                <a:gd name="T1" fmla="*/ 0 h 19171"/>
                <a:gd name="T2" fmla="*/ 408 w 21577"/>
                <a:gd name="T3" fmla="*/ 343 h 19171"/>
                <a:gd name="T4" fmla="*/ 0 w 21577"/>
                <a:gd name="T5" fmla="*/ 362 h 191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7" h="19171" fill="none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</a:path>
                <a:path w="21577" h="19171" stroke="0" extrusionOk="0">
                  <a:moveTo>
                    <a:pt x="9951" y="-1"/>
                  </a:moveTo>
                  <a:cubicBezTo>
                    <a:pt x="16792" y="3550"/>
                    <a:pt x="21223" y="10478"/>
                    <a:pt x="21577" y="18178"/>
                  </a:cubicBezTo>
                  <a:lnTo>
                    <a:pt x="0" y="19171"/>
                  </a:lnTo>
                  <a:lnTo>
                    <a:pt x="9951" y="-1"/>
                  </a:lnTo>
                  <a:close/>
                </a:path>
              </a:pathLst>
            </a:custGeom>
            <a:solidFill>
              <a:srgbClr val="66FF33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070" name="AutoShape 1029"/>
            <p:cNvSpPr>
              <a:spLocks noChangeArrowheads="1"/>
            </p:cNvSpPr>
            <p:nvPr/>
          </p:nvSpPr>
          <p:spPr bwMode="auto">
            <a:xfrm rot="-1085992">
              <a:off x="663" y="1706"/>
              <a:ext cx="2313" cy="6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1" name="AutoShape 1032"/>
            <p:cNvSpPr>
              <a:spLocks noChangeArrowheads="1"/>
            </p:cNvSpPr>
            <p:nvPr/>
          </p:nvSpPr>
          <p:spPr bwMode="auto">
            <a:xfrm>
              <a:off x="558" y="3063"/>
              <a:ext cx="145" cy="34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2" name="AutoShape 1033"/>
            <p:cNvSpPr>
              <a:spLocks noChangeArrowheads="1"/>
            </p:cNvSpPr>
            <p:nvPr/>
          </p:nvSpPr>
          <p:spPr bwMode="auto">
            <a:xfrm rot="4327309">
              <a:off x="1904" y="1208"/>
              <a:ext cx="66" cy="23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3" name="AutoShape 1034"/>
            <p:cNvSpPr>
              <a:spLocks noChangeArrowheads="1"/>
            </p:cNvSpPr>
            <p:nvPr/>
          </p:nvSpPr>
          <p:spPr bwMode="auto">
            <a:xfrm rot="-9168410">
              <a:off x="723" y="2598"/>
              <a:ext cx="67" cy="635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4" name="Oval 1035"/>
            <p:cNvSpPr>
              <a:spLocks noChangeArrowheads="1"/>
            </p:cNvSpPr>
            <p:nvPr/>
          </p:nvSpPr>
          <p:spPr bwMode="auto">
            <a:xfrm>
              <a:off x="572" y="3105"/>
              <a:ext cx="103" cy="9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5" name="Line 1036"/>
            <p:cNvSpPr>
              <a:spLocks noChangeShapeType="1"/>
            </p:cNvSpPr>
            <p:nvPr/>
          </p:nvSpPr>
          <p:spPr bwMode="auto">
            <a:xfrm>
              <a:off x="291" y="3313"/>
              <a:ext cx="7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76" name="Rectangle 1037"/>
            <p:cNvSpPr>
              <a:spLocks noChangeArrowheads="1"/>
            </p:cNvSpPr>
            <p:nvPr/>
          </p:nvSpPr>
          <p:spPr bwMode="auto">
            <a:xfrm>
              <a:off x="300" y="3337"/>
              <a:ext cx="712" cy="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7" name="AutoShape 1038"/>
            <p:cNvSpPr>
              <a:spLocks noChangeArrowheads="1"/>
            </p:cNvSpPr>
            <p:nvPr/>
          </p:nvSpPr>
          <p:spPr bwMode="auto">
            <a:xfrm>
              <a:off x="2200" y="3051"/>
              <a:ext cx="136" cy="30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8" name="Oval 1039"/>
            <p:cNvSpPr>
              <a:spLocks noChangeArrowheads="1"/>
            </p:cNvSpPr>
            <p:nvPr/>
          </p:nvSpPr>
          <p:spPr bwMode="auto">
            <a:xfrm>
              <a:off x="2226" y="3088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79" name="Line 1040"/>
            <p:cNvSpPr>
              <a:spLocks noChangeShapeType="1"/>
            </p:cNvSpPr>
            <p:nvPr/>
          </p:nvSpPr>
          <p:spPr bwMode="auto">
            <a:xfrm>
              <a:off x="1927" y="3268"/>
              <a:ext cx="7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80" name="Rectangle 1041"/>
            <p:cNvSpPr>
              <a:spLocks noChangeArrowheads="1"/>
            </p:cNvSpPr>
            <p:nvPr/>
          </p:nvSpPr>
          <p:spPr bwMode="auto">
            <a:xfrm>
              <a:off x="1942" y="3301"/>
              <a:ext cx="713" cy="1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81" name="AutoShape 1042"/>
            <p:cNvSpPr>
              <a:spLocks noChangeArrowheads="1"/>
            </p:cNvSpPr>
            <p:nvPr/>
          </p:nvSpPr>
          <p:spPr bwMode="auto">
            <a:xfrm rot="-706364">
              <a:off x="2169" y="2283"/>
              <a:ext cx="66" cy="920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82" name="Oval 1043"/>
            <p:cNvSpPr>
              <a:spLocks noChangeArrowheads="1"/>
            </p:cNvSpPr>
            <p:nvPr/>
          </p:nvSpPr>
          <p:spPr bwMode="auto">
            <a:xfrm>
              <a:off x="2058" y="2257"/>
              <a:ext cx="104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83" name="Oval 1044"/>
            <p:cNvSpPr>
              <a:spLocks noChangeArrowheads="1"/>
            </p:cNvSpPr>
            <p:nvPr/>
          </p:nvSpPr>
          <p:spPr bwMode="auto">
            <a:xfrm>
              <a:off x="832" y="2648"/>
              <a:ext cx="103" cy="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84" name="Oval 1045"/>
            <p:cNvSpPr>
              <a:spLocks noChangeArrowheads="1"/>
            </p:cNvSpPr>
            <p:nvPr/>
          </p:nvSpPr>
          <p:spPr bwMode="auto">
            <a:xfrm>
              <a:off x="2222" y="3099"/>
              <a:ext cx="104" cy="9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85" name="Text Box 1046"/>
            <p:cNvSpPr txBox="1">
              <a:spLocks noChangeArrowheads="1"/>
            </p:cNvSpPr>
            <p:nvPr/>
          </p:nvSpPr>
          <p:spPr bwMode="auto">
            <a:xfrm>
              <a:off x="250" y="2484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2</a:t>
              </a:r>
              <a:endParaRPr lang="pt-BR" sz="2800" baseline="-25000" dirty="0"/>
            </a:p>
          </p:txBody>
        </p:sp>
        <p:sp>
          <p:nvSpPr>
            <p:cNvPr id="45086" name="Text Box 1047"/>
            <p:cNvSpPr txBox="1">
              <a:spLocks noChangeArrowheads="1"/>
            </p:cNvSpPr>
            <p:nvPr/>
          </p:nvSpPr>
          <p:spPr bwMode="auto">
            <a:xfrm>
              <a:off x="2431" y="2418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4</a:t>
              </a:r>
              <a:endParaRPr lang="pt-BR" sz="2800" baseline="-25000" dirty="0"/>
            </a:p>
          </p:txBody>
        </p:sp>
        <p:sp>
          <p:nvSpPr>
            <p:cNvPr id="45087" name="Line 1050"/>
            <p:cNvSpPr>
              <a:spLocks noChangeShapeType="1"/>
            </p:cNvSpPr>
            <p:nvPr/>
          </p:nvSpPr>
          <p:spPr bwMode="auto">
            <a:xfrm>
              <a:off x="635" y="3158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88" name="Text Box 1051"/>
            <p:cNvSpPr txBox="1">
              <a:spLocks noChangeArrowheads="1"/>
            </p:cNvSpPr>
            <p:nvPr/>
          </p:nvSpPr>
          <p:spPr bwMode="auto">
            <a:xfrm>
              <a:off x="1247" y="3158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1</a:t>
              </a:r>
              <a:endParaRPr lang="pt-BR" sz="2800" baseline="-25000" dirty="0"/>
            </a:p>
          </p:txBody>
        </p:sp>
        <p:sp>
          <p:nvSpPr>
            <p:cNvPr id="45089" name="Text Box 1052"/>
            <p:cNvSpPr txBox="1">
              <a:spLocks noChangeArrowheads="1"/>
            </p:cNvSpPr>
            <p:nvPr/>
          </p:nvSpPr>
          <p:spPr bwMode="auto">
            <a:xfrm>
              <a:off x="1384" y="2119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r</a:t>
              </a:r>
              <a:r>
                <a:rPr lang="pt-BR" sz="2800" baseline="-25000" dirty="0" smtClean="0"/>
                <a:t>3</a:t>
              </a:r>
              <a:endParaRPr lang="pt-BR" sz="2800" baseline="-25000" dirty="0"/>
            </a:p>
          </p:txBody>
        </p:sp>
        <p:sp>
          <p:nvSpPr>
            <p:cNvPr id="45090" name="Line 1053"/>
            <p:cNvSpPr>
              <a:spLocks noChangeShapeType="1"/>
            </p:cNvSpPr>
            <p:nvPr/>
          </p:nvSpPr>
          <p:spPr bwMode="auto">
            <a:xfrm>
              <a:off x="612" y="315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91" name="Line 1054"/>
            <p:cNvSpPr>
              <a:spLocks noChangeShapeType="1"/>
            </p:cNvSpPr>
            <p:nvPr/>
          </p:nvSpPr>
          <p:spPr bwMode="auto">
            <a:xfrm>
              <a:off x="2269" y="314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92" name="Text Box 1055"/>
            <p:cNvSpPr txBox="1">
              <a:spLocks noChangeArrowheads="1"/>
            </p:cNvSpPr>
            <p:nvPr/>
          </p:nvSpPr>
          <p:spPr bwMode="auto">
            <a:xfrm>
              <a:off x="418" y="3385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5093" name="Text Box 1056"/>
            <p:cNvSpPr txBox="1">
              <a:spLocks noChangeArrowheads="1"/>
            </p:cNvSpPr>
            <p:nvPr/>
          </p:nvSpPr>
          <p:spPr bwMode="auto">
            <a:xfrm>
              <a:off x="2324" y="3349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O</a:t>
              </a:r>
              <a:r>
                <a:rPr lang="pt-BR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45094" name="Text Box 1057"/>
            <p:cNvSpPr txBox="1">
              <a:spLocks noChangeArrowheads="1"/>
            </p:cNvSpPr>
            <p:nvPr/>
          </p:nvSpPr>
          <p:spPr bwMode="auto">
            <a:xfrm>
              <a:off x="612" y="227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A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5095" name="Text Box 1058"/>
            <p:cNvSpPr txBox="1">
              <a:spLocks noChangeArrowheads="1"/>
            </p:cNvSpPr>
            <p:nvPr/>
          </p:nvSpPr>
          <p:spPr bwMode="auto">
            <a:xfrm>
              <a:off x="1980" y="195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3300"/>
                  </a:solidFill>
                </a:rPr>
                <a:t>B</a:t>
              </a:r>
              <a:endParaRPr lang="pt-BR" sz="2800" baseline="-25000">
                <a:solidFill>
                  <a:srgbClr val="FF3300"/>
                </a:solidFill>
              </a:endParaRPr>
            </a:p>
          </p:txBody>
        </p:sp>
        <p:sp>
          <p:nvSpPr>
            <p:cNvPr id="45096" name="Text Box 1061"/>
            <p:cNvSpPr txBox="1">
              <a:spLocks noChangeArrowheads="1"/>
            </p:cNvSpPr>
            <p:nvPr/>
          </p:nvSpPr>
          <p:spPr bwMode="auto">
            <a:xfrm>
              <a:off x="748" y="282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45097" name="Text Box 1062"/>
            <p:cNvSpPr txBox="1">
              <a:spLocks noChangeArrowheads="1"/>
            </p:cNvSpPr>
            <p:nvPr/>
          </p:nvSpPr>
          <p:spPr bwMode="auto">
            <a:xfrm>
              <a:off x="2291" y="279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q</a:t>
              </a:r>
              <a:r>
                <a:rPr lang="pt-BR" sz="2800" baseline="-250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5098" name="Text Box 1064"/>
            <p:cNvSpPr txBox="1">
              <a:spLocks noChangeArrowheads="1"/>
            </p:cNvSpPr>
            <p:nvPr/>
          </p:nvSpPr>
          <p:spPr bwMode="auto">
            <a:xfrm>
              <a:off x="1882" y="2361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endParaRPr lang="pt-BR" sz="2800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45099" name="Line 1066"/>
            <p:cNvSpPr>
              <a:spLocks noChangeShapeType="1"/>
            </p:cNvSpPr>
            <p:nvPr/>
          </p:nvSpPr>
          <p:spPr bwMode="auto">
            <a:xfrm>
              <a:off x="884" y="2704"/>
              <a:ext cx="1406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0" name="Text Box 1069"/>
            <p:cNvSpPr txBox="1">
              <a:spLocks noChangeArrowheads="1"/>
            </p:cNvSpPr>
            <p:nvPr/>
          </p:nvSpPr>
          <p:spPr bwMode="auto">
            <a:xfrm>
              <a:off x="1946" y="276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a</a:t>
              </a:r>
              <a:endParaRPr lang="pt-BR" sz="2800" b="1" baseline="-25000">
                <a:solidFill>
                  <a:srgbClr val="008000"/>
                </a:solidFill>
              </a:endParaRPr>
            </a:p>
          </p:txBody>
        </p:sp>
        <p:sp>
          <p:nvSpPr>
            <p:cNvPr id="45101" name="Text Box 1070"/>
            <p:cNvSpPr txBox="1">
              <a:spLocks noChangeArrowheads="1"/>
            </p:cNvSpPr>
            <p:nvPr/>
          </p:nvSpPr>
          <p:spPr bwMode="auto">
            <a:xfrm>
              <a:off x="1701" y="3103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008000"/>
                  </a:solidFill>
                  <a:latin typeface="Symbol" panose="05050102010706020507" pitchFamily="18" charset="2"/>
                </a:rPr>
                <a:t>b</a:t>
              </a:r>
              <a:endParaRPr lang="pt-BR" sz="2800" baseline="-25000">
                <a:solidFill>
                  <a:srgbClr val="008000"/>
                </a:solidFill>
              </a:endParaRPr>
            </a:p>
          </p:txBody>
        </p:sp>
      </p:grpSp>
      <p:sp>
        <p:nvSpPr>
          <p:cNvPr id="45061" name="AutoShape 1071"/>
          <p:cNvSpPr>
            <a:spLocks noChangeArrowheads="1"/>
          </p:cNvSpPr>
          <p:nvPr/>
        </p:nvSpPr>
        <p:spPr bwMode="auto">
          <a:xfrm>
            <a:off x="2755107" y="2208562"/>
            <a:ext cx="215900" cy="287337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5062" name="Text Box 1073"/>
          <p:cNvSpPr txBox="1">
            <a:spLocks noChangeArrowheads="1"/>
          </p:cNvSpPr>
          <p:nvPr/>
        </p:nvSpPr>
        <p:spPr bwMode="auto">
          <a:xfrm>
            <a:off x="3029744" y="2064099"/>
            <a:ext cx="1068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ABO</a:t>
            </a:r>
            <a:r>
              <a:rPr lang="pt-BR" sz="2800" baseline="-25000" dirty="0"/>
              <a:t>4</a:t>
            </a:r>
          </a:p>
        </p:txBody>
      </p:sp>
      <p:sp>
        <p:nvSpPr>
          <p:cNvPr id="45063" name="AutoShape 1074"/>
          <p:cNvSpPr>
            <a:spLocks noChangeArrowheads="1"/>
          </p:cNvSpPr>
          <p:nvPr/>
        </p:nvSpPr>
        <p:spPr bwMode="auto">
          <a:xfrm>
            <a:off x="895809" y="2258379"/>
            <a:ext cx="215900" cy="287338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5064" name="Text Box 1075"/>
          <p:cNvSpPr txBox="1">
            <a:spLocks noChangeArrowheads="1"/>
          </p:cNvSpPr>
          <p:nvPr/>
        </p:nvSpPr>
        <p:spPr bwMode="auto">
          <a:xfrm>
            <a:off x="1170446" y="2113917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AO</a:t>
            </a:r>
            <a:r>
              <a:rPr lang="pt-BR" sz="2800" baseline="-25000" dirty="0"/>
              <a:t>2</a:t>
            </a:r>
            <a:r>
              <a:rPr lang="pt-BR" sz="2800" dirty="0"/>
              <a:t>O</a:t>
            </a:r>
            <a:r>
              <a:rPr lang="pt-BR" sz="2800" baseline="-25000" dirty="0"/>
              <a:t>4</a:t>
            </a:r>
          </a:p>
        </p:txBody>
      </p:sp>
      <p:sp>
        <p:nvSpPr>
          <p:cNvPr id="46" name="Text Box 1047"/>
          <p:cNvSpPr txBox="1">
            <a:spLocks noChangeArrowheads="1"/>
          </p:cNvSpPr>
          <p:nvPr/>
        </p:nvSpPr>
        <p:spPr bwMode="auto">
          <a:xfrm>
            <a:off x="2236895" y="411419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 smtClean="0"/>
              <a:t>z</a:t>
            </a:r>
            <a:endParaRPr lang="pt-BR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527772" y="2245625"/>
                <a:ext cx="3063466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772" y="2245625"/>
                <a:ext cx="3063466" cy="373051"/>
              </a:xfrm>
              <a:prstGeom prst="rect">
                <a:avLst/>
              </a:prstGeom>
              <a:blipFill rotWithShape="0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5527772" y="2724339"/>
                <a:ext cx="2962862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772" y="2724339"/>
                <a:ext cx="2962862" cy="374461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495006" y="3725182"/>
                <a:ext cx="4461285" cy="699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06" y="3725182"/>
                <a:ext cx="4461285" cy="699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851799" y="3164897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ea typeface="Times New Roman" panose="02020603050405020304" pitchFamily="18" charset="0"/>
              </a:rPr>
              <a:t>Igualando z</a:t>
            </a:r>
            <a:r>
              <a:rPr lang="pt-BR" baseline="30000" dirty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, temos: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629255" y="4579230"/>
                <a:ext cx="2737288" cy="724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5" y="4579230"/>
                <a:ext cx="2737288" cy="7246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/>
              <p:cNvSpPr/>
              <p:nvPr/>
            </p:nvSpPr>
            <p:spPr>
              <a:xfrm>
                <a:off x="4851799" y="5330826"/>
                <a:ext cx="42922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>
                    <a:ea typeface="Times New Roman" panose="02020603050405020304" pitchFamily="18" charset="0"/>
                  </a:rPr>
                  <a:t>Ou seja, conhecendo-se os valores dos</a:t>
                </a:r>
              </a:p>
              <a:p>
                <a:r>
                  <a:rPr lang="pt-BR" dirty="0" smtClean="0"/>
                  <a:t>links (</a:t>
                </a:r>
                <a:r>
                  <a:rPr lang="pt-BR" dirty="0" err="1" smtClean="0"/>
                  <a:t>r</a:t>
                </a:r>
                <a:r>
                  <a:rPr lang="pt-BR" baseline="-25000" dirty="0" err="1" smtClean="0"/>
                  <a:t>i</a:t>
                </a:r>
                <a:r>
                  <a:rPr lang="pt-BR" dirty="0" err="1" smtClean="0"/>
                  <a:t>’s</a:t>
                </a:r>
                <a:r>
                  <a:rPr lang="pt-BR" dirty="0" smtClean="0"/>
                  <a:t>), o ângulo de transmissão será</a:t>
                </a:r>
              </a:p>
              <a:p>
                <a:r>
                  <a:rPr lang="pt-BR" dirty="0" smtClean="0"/>
                  <a:t>função apenas do ângulo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2" name="Retâ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99" y="5330826"/>
                <a:ext cx="4292201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278" t="-3289" r="-568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- Equacionamento</a:t>
            </a:r>
          </a:p>
        </p:txBody>
      </p:sp>
      <p:sp>
        <p:nvSpPr>
          <p:cNvPr id="45059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z="2000" dirty="0" smtClean="0"/>
              <a:t>A solução para </a:t>
            </a:r>
            <a:r>
              <a:rPr lang="pt-BR" sz="2000" b="1" dirty="0">
                <a:latin typeface="Symbol" panose="05050102010706020507" pitchFamily="18" charset="2"/>
              </a:rPr>
              <a:t>g</a:t>
            </a:r>
            <a:r>
              <a:rPr lang="pt-BR" sz="2000" dirty="0" smtClean="0"/>
              <a:t> pode apresentar dois valores, cujo significado físico é mostrado abaixo: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8656" y="2693887"/>
            <a:ext cx="3869142" cy="2728119"/>
            <a:chOff x="396875" y="2708275"/>
            <a:chExt cx="4516438" cy="3184525"/>
          </a:xfrm>
        </p:grpSpPr>
        <p:grpSp>
          <p:nvGrpSpPr>
            <p:cNvPr id="45060" name="Group 1076"/>
            <p:cNvGrpSpPr>
              <a:grpSpLocks/>
            </p:cNvGrpSpPr>
            <p:nvPr/>
          </p:nvGrpSpPr>
          <p:grpSpPr bwMode="auto">
            <a:xfrm>
              <a:off x="396875" y="2708275"/>
              <a:ext cx="4516438" cy="3184525"/>
              <a:chOff x="250" y="1706"/>
              <a:chExt cx="2845" cy="2006"/>
            </a:xfrm>
          </p:grpSpPr>
          <p:sp>
            <p:nvSpPr>
              <p:cNvPr id="45065" name="Arc 1067"/>
              <p:cNvSpPr>
                <a:spLocks/>
              </p:cNvSpPr>
              <p:nvPr/>
            </p:nvSpPr>
            <p:spPr bwMode="auto">
              <a:xfrm>
                <a:off x="1873" y="2753"/>
                <a:ext cx="382" cy="405"/>
              </a:xfrm>
              <a:custGeom>
                <a:avLst/>
                <a:gdLst>
                  <a:gd name="T0" fmla="*/ 0 w 20162"/>
                  <a:gd name="T1" fmla="*/ 259 h 21432"/>
                  <a:gd name="T2" fmla="*/ 331 w 20162"/>
                  <a:gd name="T3" fmla="*/ 0 h 21432"/>
                  <a:gd name="T4" fmla="*/ 382 w 20162"/>
                  <a:gd name="T5" fmla="*/ 405 h 21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162" h="21432" fill="none" extrusionOk="0">
                    <a:moveTo>
                      <a:pt x="-1" y="13682"/>
                    </a:moveTo>
                    <a:cubicBezTo>
                      <a:pt x="2857" y="6248"/>
                      <a:pt x="9573" y="990"/>
                      <a:pt x="17475" y="-1"/>
                    </a:cubicBezTo>
                  </a:path>
                  <a:path w="20162" h="21432" stroke="0" extrusionOk="0">
                    <a:moveTo>
                      <a:pt x="-1" y="13682"/>
                    </a:moveTo>
                    <a:cubicBezTo>
                      <a:pt x="2857" y="6248"/>
                      <a:pt x="9573" y="990"/>
                      <a:pt x="17475" y="-1"/>
                    </a:cubicBezTo>
                    <a:lnTo>
                      <a:pt x="20162" y="21432"/>
                    </a:lnTo>
                    <a:lnTo>
                      <a:pt x="-1" y="1368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6" name="Arc 1068"/>
              <p:cNvSpPr>
                <a:spLocks/>
              </p:cNvSpPr>
              <p:nvPr/>
            </p:nvSpPr>
            <p:spPr bwMode="auto">
              <a:xfrm>
                <a:off x="1845" y="3040"/>
                <a:ext cx="409" cy="115"/>
              </a:xfrm>
              <a:custGeom>
                <a:avLst/>
                <a:gdLst>
                  <a:gd name="T0" fmla="*/ 0 w 21600"/>
                  <a:gd name="T1" fmla="*/ 113 h 6089"/>
                  <a:gd name="T2" fmla="*/ 17 w 21600"/>
                  <a:gd name="T3" fmla="*/ 0 h 6089"/>
                  <a:gd name="T4" fmla="*/ 409 w 21600"/>
                  <a:gd name="T5" fmla="*/ 115 h 60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6089" fill="none" extrusionOk="0">
                    <a:moveTo>
                      <a:pt x="0" y="5975"/>
                    </a:moveTo>
                    <a:cubicBezTo>
                      <a:pt x="10" y="3952"/>
                      <a:pt x="305" y="1940"/>
                      <a:pt x="876" y="0"/>
                    </a:cubicBezTo>
                  </a:path>
                  <a:path w="21600" h="6089" stroke="0" extrusionOk="0">
                    <a:moveTo>
                      <a:pt x="0" y="5975"/>
                    </a:moveTo>
                    <a:cubicBezTo>
                      <a:pt x="10" y="3952"/>
                      <a:pt x="305" y="1940"/>
                      <a:pt x="876" y="0"/>
                    </a:cubicBezTo>
                    <a:lnTo>
                      <a:pt x="21600" y="6089"/>
                    </a:lnTo>
                    <a:lnTo>
                      <a:pt x="0" y="5975"/>
                    </a:ln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7" name="Arc 1026"/>
              <p:cNvSpPr>
                <a:spLocks/>
              </p:cNvSpPr>
              <p:nvPr/>
            </p:nvSpPr>
            <p:spPr bwMode="auto">
              <a:xfrm>
                <a:off x="1705" y="2302"/>
                <a:ext cx="466" cy="407"/>
              </a:xfrm>
              <a:custGeom>
                <a:avLst/>
                <a:gdLst>
                  <a:gd name="T0" fmla="*/ 466 w 24665"/>
                  <a:gd name="T1" fmla="*/ 393 h 21600"/>
                  <a:gd name="T2" fmla="*/ 0 w 24665"/>
                  <a:gd name="T3" fmla="*/ 193 h 21600"/>
                  <a:gd name="T4" fmla="*/ 359 w 2466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65" h="21600" fill="none" extrusionOk="0">
                    <a:moveTo>
                      <a:pt x="24664" y="20849"/>
                    </a:moveTo>
                    <a:cubicBezTo>
                      <a:pt x="22825" y="21347"/>
                      <a:pt x="20927" y="21599"/>
                      <a:pt x="19022" y="21600"/>
                    </a:cubicBezTo>
                    <a:cubicBezTo>
                      <a:pt x="11073" y="21600"/>
                      <a:pt x="3766" y="17234"/>
                      <a:pt x="0" y="10233"/>
                    </a:cubicBezTo>
                  </a:path>
                  <a:path w="24665" h="21600" stroke="0" extrusionOk="0">
                    <a:moveTo>
                      <a:pt x="24664" y="20849"/>
                    </a:moveTo>
                    <a:cubicBezTo>
                      <a:pt x="22825" y="21347"/>
                      <a:pt x="20927" y="21599"/>
                      <a:pt x="19022" y="21600"/>
                    </a:cubicBezTo>
                    <a:cubicBezTo>
                      <a:pt x="11073" y="21600"/>
                      <a:pt x="3766" y="17234"/>
                      <a:pt x="0" y="10233"/>
                    </a:cubicBezTo>
                    <a:lnTo>
                      <a:pt x="19022" y="0"/>
                    </a:lnTo>
                    <a:lnTo>
                      <a:pt x="24664" y="20849"/>
                    </a:lnTo>
                    <a:close/>
                  </a:path>
                </a:pathLst>
              </a:custGeom>
              <a:solidFill>
                <a:srgbClr val="FFFF00">
                  <a:alpha val="36862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8" name="Arc 1027"/>
              <p:cNvSpPr>
                <a:spLocks/>
              </p:cNvSpPr>
              <p:nvPr/>
            </p:nvSpPr>
            <p:spPr bwMode="auto">
              <a:xfrm>
                <a:off x="2217" y="2747"/>
                <a:ext cx="438" cy="408"/>
              </a:xfrm>
              <a:custGeom>
                <a:avLst/>
                <a:gdLst>
                  <a:gd name="T0" fmla="*/ 0 w 23138"/>
                  <a:gd name="T1" fmla="*/ 1 h 21600"/>
                  <a:gd name="T2" fmla="*/ 438 w 23138"/>
                  <a:gd name="T3" fmla="*/ 389 h 21600"/>
                  <a:gd name="T4" fmla="*/ 30 w 23138"/>
                  <a:gd name="T5" fmla="*/ 40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138" h="21600" fill="none" extrusionOk="0">
                    <a:moveTo>
                      <a:pt x="0" y="56"/>
                    </a:moveTo>
                    <a:cubicBezTo>
                      <a:pt x="519" y="18"/>
                      <a:pt x="1040" y="-1"/>
                      <a:pt x="1561" y="0"/>
                    </a:cubicBezTo>
                    <a:cubicBezTo>
                      <a:pt x="13104" y="0"/>
                      <a:pt x="22608" y="9076"/>
                      <a:pt x="23138" y="20607"/>
                    </a:cubicBezTo>
                  </a:path>
                  <a:path w="23138" h="21600" stroke="0" extrusionOk="0">
                    <a:moveTo>
                      <a:pt x="0" y="56"/>
                    </a:moveTo>
                    <a:cubicBezTo>
                      <a:pt x="519" y="18"/>
                      <a:pt x="1040" y="-1"/>
                      <a:pt x="1561" y="0"/>
                    </a:cubicBezTo>
                    <a:cubicBezTo>
                      <a:pt x="13104" y="0"/>
                      <a:pt x="22608" y="9076"/>
                      <a:pt x="23138" y="20607"/>
                    </a:cubicBezTo>
                    <a:lnTo>
                      <a:pt x="1561" y="2160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3300">
                  <a:alpha val="2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9" name="Arc 1028"/>
              <p:cNvSpPr>
                <a:spLocks/>
              </p:cNvSpPr>
              <p:nvPr/>
            </p:nvSpPr>
            <p:spPr bwMode="auto">
              <a:xfrm>
                <a:off x="624" y="2796"/>
                <a:ext cx="408" cy="362"/>
              </a:xfrm>
              <a:custGeom>
                <a:avLst/>
                <a:gdLst>
                  <a:gd name="T0" fmla="*/ 188 w 21577"/>
                  <a:gd name="T1" fmla="*/ 0 h 19171"/>
                  <a:gd name="T2" fmla="*/ 408 w 21577"/>
                  <a:gd name="T3" fmla="*/ 343 h 19171"/>
                  <a:gd name="T4" fmla="*/ 0 w 21577"/>
                  <a:gd name="T5" fmla="*/ 362 h 1917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77" h="19171" fill="none" extrusionOk="0">
                    <a:moveTo>
                      <a:pt x="9951" y="-1"/>
                    </a:moveTo>
                    <a:cubicBezTo>
                      <a:pt x="16792" y="3550"/>
                      <a:pt x="21223" y="10478"/>
                      <a:pt x="21577" y="18178"/>
                    </a:cubicBezTo>
                  </a:path>
                  <a:path w="21577" h="19171" stroke="0" extrusionOk="0">
                    <a:moveTo>
                      <a:pt x="9951" y="-1"/>
                    </a:moveTo>
                    <a:cubicBezTo>
                      <a:pt x="16792" y="3550"/>
                      <a:pt x="21223" y="10478"/>
                      <a:pt x="21577" y="18178"/>
                    </a:cubicBezTo>
                    <a:lnTo>
                      <a:pt x="0" y="19171"/>
                    </a:lnTo>
                    <a:lnTo>
                      <a:pt x="9951" y="-1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70" name="AutoShape 1029"/>
              <p:cNvSpPr>
                <a:spLocks noChangeArrowheads="1"/>
              </p:cNvSpPr>
              <p:nvPr/>
            </p:nvSpPr>
            <p:spPr bwMode="auto">
              <a:xfrm rot="-1085992">
                <a:off x="663" y="1706"/>
                <a:ext cx="2313" cy="68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1" name="AutoShape 1032"/>
              <p:cNvSpPr>
                <a:spLocks noChangeArrowheads="1"/>
              </p:cNvSpPr>
              <p:nvPr/>
            </p:nvSpPr>
            <p:spPr bwMode="auto">
              <a:xfrm>
                <a:off x="558" y="3063"/>
                <a:ext cx="145" cy="34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2" name="AutoShape 1033"/>
              <p:cNvSpPr>
                <a:spLocks noChangeArrowheads="1"/>
              </p:cNvSpPr>
              <p:nvPr/>
            </p:nvSpPr>
            <p:spPr bwMode="auto">
              <a:xfrm rot="4327309">
                <a:off x="1904" y="1208"/>
                <a:ext cx="66" cy="23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3" name="AutoShape 1034"/>
              <p:cNvSpPr>
                <a:spLocks noChangeArrowheads="1"/>
              </p:cNvSpPr>
              <p:nvPr/>
            </p:nvSpPr>
            <p:spPr bwMode="auto">
              <a:xfrm rot="-9168410">
                <a:off x="723" y="2598"/>
                <a:ext cx="67" cy="635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4" name="Oval 1035"/>
              <p:cNvSpPr>
                <a:spLocks noChangeArrowheads="1"/>
              </p:cNvSpPr>
              <p:nvPr/>
            </p:nvSpPr>
            <p:spPr bwMode="auto">
              <a:xfrm>
                <a:off x="572" y="3105"/>
                <a:ext cx="103" cy="9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5" name="Line 1036"/>
              <p:cNvSpPr>
                <a:spLocks noChangeShapeType="1"/>
              </p:cNvSpPr>
              <p:nvPr/>
            </p:nvSpPr>
            <p:spPr bwMode="auto">
              <a:xfrm>
                <a:off x="291" y="3313"/>
                <a:ext cx="71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76" name="Rectangle 1037"/>
              <p:cNvSpPr>
                <a:spLocks noChangeArrowheads="1"/>
              </p:cNvSpPr>
              <p:nvPr/>
            </p:nvSpPr>
            <p:spPr bwMode="auto">
              <a:xfrm>
                <a:off x="300" y="3337"/>
                <a:ext cx="712" cy="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7" name="AutoShape 1038"/>
              <p:cNvSpPr>
                <a:spLocks noChangeArrowheads="1"/>
              </p:cNvSpPr>
              <p:nvPr/>
            </p:nvSpPr>
            <p:spPr bwMode="auto">
              <a:xfrm>
                <a:off x="2200" y="3051"/>
                <a:ext cx="136" cy="30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8" name="Oval 1039"/>
              <p:cNvSpPr>
                <a:spLocks noChangeArrowheads="1"/>
              </p:cNvSpPr>
              <p:nvPr/>
            </p:nvSpPr>
            <p:spPr bwMode="auto">
              <a:xfrm>
                <a:off x="2226" y="3088"/>
                <a:ext cx="104" cy="9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9" name="Line 1040"/>
              <p:cNvSpPr>
                <a:spLocks noChangeShapeType="1"/>
              </p:cNvSpPr>
              <p:nvPr/>
            </p:nvSpPr>
            <p:spPr bwMode="auto">
              <a:xfrm>
                <a:off x="1927" y="3268"/>
                <a:ext cx="7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80" name="Rectangle 1041"/>
              <p:cNvSpPr>
                <a:spLocks noChangeArrowheads="1"/>
              </p:cNvSpPr>
              <p:nvPr/>
            </p:nvSpPr>
            <p:spPr bwMode="auto">
              <a:xfrm>
                <a:off x="1942" y="3301"/>
                <a:ext cx="713" cy="1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1" name="AutoShape 1042"/>
              <p:cNvSpPr>
                <a:spLocks noChangeArrowheads="1"/>
              </p:cNvSpPr>
              <p:nvPr/>
            </p:nvSpPr>
            <p:spPr bwMode="auto">
              <a:xfrm rot="-706364">
                <a:off x="2169" y="2283"/>
                <a:ext cx="66" cy="920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2" name="Oval 1043"/>
              <p:cNvSpPr>
                <a:spLocks noChangeArrowheads="1"/>
              </p:cNvSpPr>
              <p:nvPr/>
            </p:nvSpPr>
            <p:spPr bwMode="auto">
              <a:xfrm>
                <a:off x="2058" y="2257"/>
                <a:ext cx="104" cy="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3" name="Oval 1044"/>
              <p:cNvSpPr>
                <a:spLocks noChangeArrowheads="1"/>
              </p:cNvSpPr>
              <p:nvPr/>
            </p:nvSpPr>
            <p:spPr bwMode="auto">
              <a:xfrm>
                <a:off x="832" y="2648"/>
                <a:ext cx="103" cy="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4" name="Oval 1045"/>
              <p:cNvSpPr>
                <a:spLocks noChangeArrowheads="1"/>
              </p:cNvSpPr>
              <p:nvPr/>
            </p:nvSpPr>
            <p:spPr bwMode="auto">
              <a:xfrm>
                <a:off x="2222" y="3099"/>
                <a:ext cx="104" cy="9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5" name="Text Box 1046"/>
              <p:cNvSpPr txBox="1">
                <a:spLocks noChangeArrowheads="1"/>
              </p:cNvSpPr>
              <p:nvPr/>
            </p:nvSpPr>
            <p:spPr bwMode="auto">
              <a:xfrm>
                <a:off x="250" y="2484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2</a:t>
                </a:r>
                <a:endParaRPr lang="pt-BR" sz="2800" baseline="-25000" dirty="0"/>
              </a:p>
            </p:txBody>
          </p:sp>
          <p:sp>
            <p:nvSpPr>
              <p:cNvPr id="45086" name="Text Box 1047"/>
              <p:cNvSpPr txBox="1">
                <a:spLocks noChangeArrowheads="1"/>
              </p:cNvSpPr>
              <p:nvPr/>
            </p:nvSpPr>
            <p:spPr bwMode="auto">
              <a:xfrm>
                <a:off x="2431" y="2418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4</a:t>
                </a:r>
                <a:endParaRPr lang="pt-BR" sz="2800" baseline="-25000" dirty="0"/>
              </a:p>
            </p:txBody>
          </p:sp>
          <p:sp>
            <p:nvSpPr>
              <p:cNvPr id="45087" name="Line 1050"/>
              <p:cNvSpPr>
                <a:spLocks noChangeShapeType="1"/>
              </p:cNvSpPr>
              <p:nvPr/>
            </p:nvSpPr>
            <p:spPr bwMode="auto">
              <a:xfrm>
                <a:off x="635" y="3158"/>
                <a:ext cx="16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88" name="Text Box 1051"/>
              <p:cNvSpPr txBox="1">
                <a:spLocks noChangeArrowheads="1"/>
              </p:cNvSpPr>
              <p:nvPr/>
            </p:nvSpPr>
            <p:spPr bwMode="auto">
              <a:xfrm>
                <a:off x="1247" y="3158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1</a:t>
                </a:r>
                <a:endParaRPr lang="pt-BR" sz="2800" baseline="-25000" dirty="0"/>
              </a:p>
            </p:txBody>
          </p:sp>
          <p:sp>
            <p:nvSpPr>
              <p:cNvPr id="45089" name="Text Box 1052"/>
              <p:cNvSpPr txBox="1">
                <a:spLocks noChangeArrowheads="1"/>
              </p:cNvSpPr>
              <p:nvPr/>
            </p:nvSpPr>
            <p:spPr bwMode="auto">
              <a:xfrm>
                <a:off x="1384" y="2119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3</a:t>
                </a:r>
                <a:endParaRPr lang="pt-BR" sz="2800" baseline="-25000" dirty="0"/>
              </a:p>
            </p:txBody>
          </p:sp>
          <p:sp>
            <p:nvSpPr>
              <p:cNvPr id="45090" name="Line 1053"/>
              <p:cNvSpPr>
                <a:spLocks noChangeShapeType="1"/>
              </p:cNvSpPr>
              <p:nvPr/>
            </p:nvSpPr>
            <p:spPr bwMode="auto">
              <a:xfrm>
                <a:off x="612" y="3156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91" name="Line 1054"/>
              <p:cNvSpPr>
                <a:spLocks noChangeShapeType="1"/>
              </p:cNvSpPr>
              <p:nvPr/>
            </p:nvSpPr>
            <p:spPr bwMode="auto">
              <a:xfrm>
                <a:off x="2269" y="314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92" name="Text Box 1055"/>
              <p:cNvSpPr txBox="1">
                <a:spLocks noChangeArrowheads="1"/>
              </p:cNvSpPr>
              <p:nvPr/>
            </p:nvSpPr>
            <p:spPr bwMode="auto">
              <a:xfrm>
                <a:off x="418" y="3385"/>
                <a:ext cx="3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O</a:t>
                </a:r>
                <a:r>
                  <a:rPr lang="pt-BR" sz="2800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45093" name="Text Box 1056"/>
              <p:cNvSpPr txBox="1">
                <a:spLocks noChangeArrowheads="1"/>
              </p:cNvSpPr>
              <p:nvPr/>
            </p:nvSpPr>
            <p:spPr bwMode="auto">
              <a:xfrm>
                <a:off x="2324" y="3349"/>
                <a:ext cx="3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O</a:t>
                </a:r>
                <a:r>
                  <a:rPr lang="pt-BR" sz="2800" baseline="-25000">
                    <a:solidFill>
                      <a:srgbClr val="FF3300"/>
                    </a:solidFill>
                  </a:rPr>
                  <a:t>4</a:t>
                </a:r>
              </a:p>
            </p:txBody>
          </p:sp>
          <p:sp>
            <p:nvSpPr>
              <p:cNvPr id="45094" name="Text Box 1057"/>
              <p:cNvSpPr txBox="1">
                <a:spLocks noChangeArrowheads="1"/>
              </p:cNvSpPr>
              <p:nvPr/>
            </p:nvSpPr>
            <p:spPr bwMode="auto">
              <a:xfrm>
                <a:off x="612" y="2270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A</a:t>
                </a:r>
                <a:endParaRPr lang="pt-BR" sz="2800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45095" name="Text Box 1058"/>
              <p:cNvSpPr txBox="1">
                <a:spLocks noChangeArrowheads="1"/>
              </p:cNvSpPr>
              <p:nvPr/>
            </p:nvSpPr>
            <p:spPr bwMode="auto">
              <a:xfrm>
                <a:off x="1980" y="195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B</a:t>
                </a:r>
                <a:endParaRPr lang="pt-BR" sz="2800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45096" name="Text Box 1061"/>
              <p:cNvSpPr txBox="1">
                <a:spLocks noChangeArrowheads="1"/>
              </p:cNvSpPr>
              <p:nvPr/>
            </p:nvSpPr>
            <p:spPr bwMode="auto">
              <a:xfrm>
                <a:off x="748" y="2826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pt-BR" sz="2800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45097" name="Text Box 1062"/>
              <p:cNvSpPr txBox="1">
                <a:spLocks noChangeArrowheads="1"/>
              </p:cNvSpPr>
              <p:nvPr/>
            </p:nvSpPr>
            <p:spPr bwMode="auto">
              <a:xfrm>
                <a:off x="2291" y="2793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pt-BR" sz="2800" baseline="-25000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45098" name="Text Box 1064"/>
              <p:cNvSpPr txBox="1">
                <a:spLocks noChangeArrowheads="1"/>
              </p:cNvSpPr>
              <p:nvPr/>
            </p:nvSpPr>
            <p:spPr bwMode="auto">
              <a:xfrm>
                <a:off x="1882" y="2361"/>
                <a:ext cx="2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b="1">
                    <a:solidFill>
                      <a:srgbClr val="008000"/>
                    </a:solidFill>
                    <a:latin typeface="Symbol" panose="05050102010706020507" pitchFamily="18" charset="2"/>
                  </a:rPr>
                  <a:t>g</a:t>
                </a:r>
                <a:endParaRPr lang="pt-BR" sz="2800" b="1" baseline="-25000">
                  <a:solidFill>
                    <a:srgbClr val="008000"/>
                  </a:solidFill>
                </a:endParaRPr>
              </a:p>
            </p:txBody>
          </p:sp>
          <p:sp>
            <p:nvSpPr>
              <p:cNvPr id="45099" name="Line 1066"/>
              <p:cNvSpPr>
                <a:spLocks noChangeShapeType="1"/>
              </p:cNvSpPr>
              <p:nvPr/>
            </p:nvSpPr>
            <p:spPr bwMode="auto">
              <a:xfrm>
                <a:off x="884" y="2704"/>
                <a:ext cx="1406" cy="4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100" name="Text Box 1069"/>
              <p:cNvSpPr txBox="1">
                <a:spLocks noChangeArrowheads="1"/>
              </p:cNvSpPr>
              <p:nvPr/>
            </p:nvSpPr>
            <p:spPr bwMode="auto">
              <a:xfrm>
                <a:off x="1946" y="2762"/>
                <a:ext cx="2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b="1">
                    <a:solidFill>
                      <a:srgbClr val="008000"/>
                    </a:solidFill>
                    <a:latin typeface="Symbol" panose="05050102010706020507" pitchFamily="18" charset="2"/>
                  </a:rPr>
                  <a:t>a</a:t>
                </a:r>
                <a:endParaRPr lang="pt-BR" sz="2800" b="1" baseline="-25000">
                  <a:solidFill>
                    <a:srgbClr val="008000"/>
                  </a:solidFill>
                </a:endParaRPr>
              </a:p>
            </p:txBody>
          </p:sp>
          <p:sp>
            <p:nvSpPr>
              <p:cNvPr id="45101" name="Text Box 1070"/>
              <p:cNvSpPr txBox="1">
                <a:spLocks noChangeArrowheads="1"/>
              </p:cNvSpPr>
              <p:nvPr/>
            </p:nvSpPr>
            <p:spPr bwMode="auto">
              <a:xfrm>
                <a:off x="1701" y="3103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b</a:t>
                </a:r>
                <a:endParaRPr lang="pt-BR" sz="2800" baseline="-250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6" name="Text Box 1047"/>
            <p:cNvSpPr txBox="1">
              <a:spLocks noChangeArrowheads="1"/>
            </p:cNvSpPr>
            <p:nvPr/>
          </p:nvSpPr>
          <p:spPr bwMode="auto">
            <a:xfrm>
              <a:off x="2236895" y="4114198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z</a:t>
              </a:r>
              <a:endParaRPr lang="pt-BR" sz="2800" baseline="-25000" dirty="0"/>
            </a:p>
          </p:txBody>
        </p:sp>
      </p:grpSp>
      <p:grpSp>
        <p:nvGrpSpPr>
          <p:cNvPr id="53" name="Group 1129"/>
          <p:cNvGrpSpPr>
            <a:grpSpLocks/>
          </p:cNvGrpSpPr>
          <p:nvPr/>
        </p:nvGrpSpPr>
        <p:grpSpPr bwMode="auto">
          <a:xfrm>
            <a:off x="4103319" y="2453482"/>
            <a:ext cx="2509837" cy="3960812"/>
            <a:chOff x="431" y="1525"/>
            <a:chExt cx="1581" cy="2495"/>
          </a:xfrm>
        </p:grpSpPr>
        <p:sp>
          <p:nvSpPr>
            <p:cNvPr id="54" name="Arc 1125"/>
            <p:cNvSpPr>
              <a:spLocks/>
            </p:cNvSpPr>
            <p:nvPr/>
          </p:nvSpPr>
          <p:spPr bwMode="auto">
            <a:xfrm>
              <a:off x="1125" y="3375"/>
              <a:ext cx="453" cy="406"/>
            </a:xfrm>
            <a:custGeom>
              <a:avLst/>
              <a:gdLst>
                <a:gd name="T0" fmla="*/ 417 w 43200"/>
                <a:gd name="T1" fmla="*/ 57 h 38801"/>
                <a:gd name="T2" fmla="*/ 89 w 43200"/>
                <a:gd name="T3" fmla="*/ 0 h 38801"/>
                <a:gd name="T4" fmla="*/ 227 w 43200"/>
                <a:gd name="T5" fmla="*/ 180 h 388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8801" fill="none" extrusionOk="0">
                  <a:moveTo>
                    <a:pt x="39751" y="5493"/>
                  </a:moveTo>
                  <a:cubicBezTo>
                    <a:pt x="42002" y="8983"/>
                    <a:pt x="43200" y="13048"/>
                    <a:pt x="43200" y="17201"/>
                  </a:cubicBezTo>
                  <a:cubicBezTo>
                    <a:pt x="43200" y="29130"/>
                    <a:pt x="33529" y="38801"/>
                    <a:pt x="21600" y="38801"/>
                  </a:cubicBezTo>
                  <a:cubicBezTo>
                    <a:pt x="9670" y="38801"/>
                    <a:pt x="0" y="29130"/>
                    <a:pt x="0" y="17201"/>
                  </a:cubicBezTo>
                  <a:cubicBezTo>
                    <a:pt x="-1" y="10448"/>
                    <a:pt x="3157" y="4084"/>
                    <a:pt x="8535" y="0"/>
                  </a:cubicBezTo>
                </a:path>
                <a:path w="43200" h="38801" stroke="0" extrusionOk="0">
                  <a:moveTo>
                    <a:pt x="39751" y="5493"/>
                  </a:moveTo>
                  <a:cubicBezTo>
                    <a:pt x="42002" y="8983"/>
                    <a:pt x="43200" y="13048"/>
                    <a:pt x="43200" y="17201"/>
                  </a:cubicBezTo>
                  <a:cubicBezTo>
                    <a:pt x="43200" y="29130"/>
                    <a:pt x="33529" y="38801"/>
                    <a:pt x="21600" y="38801"/>
                  </a:cubicBezTo>
                  <a:cubicBezTo>
                    <a:pt x="9670" y="38801"/>
                    <a:pt x="0" y="29130"/>
                    <a:pt x="0" y="17201"/>
                  </a:cubicBezTo>
                  <a:cubicBezTo>
                    <a:pt x="-1" y="10448"/>
                    <a:pt x="3157" y="4084"/>
                    <a:pt x="8535" y="0"/>
                  </a:cubicBezTo>
                  <a:lnTo>
                    <a:pt x="21600" y="17201"/>
                  </a:lnTo>
                  <a:lnTo>
                    <a:pt x="39751" y="5493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Arc 1092"/>
            <p:cNvSpPr>
              <a:spLocks/>
            </p:cNvSpPr>
            <p:nvPr/>
          </p:nvSpPr>
          <p:spPr bwMode="auto">
            <a:xfrm>
              <a:off x="1428" y="1548"/>
              <a:ext cx="253" cy="226"/>
            </a:xfrm>
            <a:custGeom>
              <a:avLst/>
              <a:gdLst>
                <a:gd name="T0" fmla="*/ 253 w 24068"/>
                <a:gd name="T1" fmla="*/ 222 h 21600"/>
                <a:gd name="T2" fmla="*/ 0 w 24068"/>
                <a:gd name="T3" fmla="*/ 87 h 21600"/>
                <a:gd name="T4" fmla="*/ 210 w 2406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68" h="21600" fill="none" extrusionOk="0">
                  <a:moveTo>
                    <a:pt x="24068" y="21204"/>
                  </a:moveTo>
                  <a:cubicBezTo>
                    <a:pt x="22711" y="21467"/>
                    <a:pt x="21333" y="21599"/>
                    <a:pt x="19952" y="21600"/>
                  </a:cubicBezTo>
                  <a:cubicBezTo>
                    <a:pt x="11219" y="21600"/>
                    <a:pt x="3345" y="16341"/>
                    <a:pt x="-1" y="8275"/>
                  </a:cubicBezTo>
                </a:path>
                <a:path w="24068" h="21600" stroke="0" extrusionOk="0">
                  <a:moveTo>
                    <a:pt x="24068" y="21204"/>
                  </a:moveTo>
                  <a:cubicBezTo>
                    <a:pt x="22711" y="21467"/>
                    <a:pt x="21333" y="21599"/>
                    <a:pt x="19952" y="21600"/>
                  </a:cubicBezTo>
                  <a:cubicBezTo>
                    <a:pt x="11219" y="21600"/>
                    <a:pt x="3345" y="16341"/>
                    <a:pt x="-1" y="8275"/>
                  </a:cubicBezTo>
                  <a:lnTo>
                    <a:pt x="19952" y="0"/>
                  </a:lnTo>
                  <a:lnTo>
                    <a:pt x="24068" y="21204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AutoShape 1073"/>
            <p:cNvSpPr>
              <a:spLocks noChangeArrowheads="1"/>
            </p:cNvSpPr>
            <p:nvPr/>
          </p:nvSpPr>
          <p:spPr bwMode="auto">
            <a:xfrm>
              <a:off x="585" y="2034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7" name="AutoShape 1074"/>
            <p:cNvSpPr>
              <a:spLocks noChangeArrowheads="1"/>
            </p:cNvSpPr>
            <p:nvPr/>
          </p:nvSpPr>
          <p:spPr bwMode="auto">
            <a:xfrm rot="4327309">
              <a:off x="1200" y="1212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8" name="AutoShape 1075"/>
            <p:cNvSpPr>
              <a:spLocks noChangeArrowheads="1"/>
            </p:cNvSpPr>
            <p:nvPr/>
          </p:nvSpPr>
          <p:spPr bwMode="auto">
            <a:xfrm rot="-9168410">
              <a:off x="719" y="1758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9" name="Line 1076"/>
            <p:cNvSpPr>
              <a:spLocks noChangeShapeType="1"/>
            </p:cNvSpPr>
            <p:nvPr/>
          </p:nvSpPr>
          <p:spPr bwMode="auto">
            <a:xfrm>
              <a:off x="431" y="2286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Rectangle 1077"/>
            <p:cNvSpPr>
              <a:spLocks noChangeArrowheads="1"/>
            </p:cNvSpPr>
            <p:nvPr/>
          </p:nvSpPr>
          <p:spPr bwMode="auto">
            <a:xfrm>
              <a:off x="437" y="2303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1" name="AutoShape 1078"/>
            <p:cNvSpPr>
              <a:spLocks noChangeArrowheads="1"/>
            </p:cNvSpPr>
            <p:nvPr/>
          </p:nvSpPr>
          <p:spPr bwMode="auto">
            <a:xfrm>
              <a:off x="1674" y="2034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2" name="Line 1079"/>
            <p:cNvSpPr>
              <a:spLocks noChangeShapeType="1"/>
            </p:cNvSpPr>
            <p:nvPr/>
          </p:nvSpPr>
          <p:spPr bwMode="auto">
            <a:xfrm>
              <a:off x="1520" y="2286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Rectangle 1080"/>
            <p:cNvSpPr>
              <a:spLocks noChangeArrowheads="1"/>
            </p:cNvSpPr>
            <p:nvPr/>
          </p:nvSpPr>
          <p:spPr bwMode="auto">
            <a:xfrm>
              <a:off x="1538" y="2303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4" name="AutoShape 1081"/>
            <p:cNvSpPr>
              <a:spLocks noChangeArrowheads="1"/>
            </p:cNvSpPr>
            <p:nvPr/>
          </p:nvSpPr>
          <p:spPr bwMode="auto">
            <a:xfrm rot="-706364">
              <a:off x="1681" y="1543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5" name="Oval 1082"/>
            <p:cNvSpPr>
              <a:spLocks noChangeArrowheads="1"/>
            </p:cNvSpPr>
            <p:nvPr/>
          </p:nvSpPr>
          <p:spPr bwMode="auto">
            <a:xfrm>
              <a:off x="1607" y="152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6" name="Oval 1083"/>
            <p:cNvSpPr>
              <a:spLocks noChangeArrowheads="1"/>
            </p:cNvSpPr>
            <p:nvPr/>
          </p:nvSpPr>
          <p:spPr bwMode="auto">
            <a:xfrm>
              <a:off x="791" y="179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7" name="Oval 1085"/>
            <p:cNvSpPr>
              <a:spLocks noChangeArrowheads="1"/>
            </p:cNvSpPr>
            <p:nvPr/>
          </p:nvSpPr>
          <p:spPr bwMode="auto">
            <a:xfrm>
              <a:off x="618" y="2104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8" name="Oval 1086"/>
            <p:cNvSpPr>
              <a:spLocks noChangeArrowheads="1"/>
            </p:cNvSpPr>
            <p:nvPr/>
          </p:nvSpPr>
          <p:spPr bwMode="auto">
            <a:xfrm>
              <a:off x="1719" y="2092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69" name="Oval 1087"/>
            <p:cNvSpPr>
              <a:spLocks noChangeArrowheads="1"/>
            </p:cNvSpPr>
            <p:nvPr/>
          </p:nvSpPr>
          <p:spPr bwMode="auto">
            <a:xfrm>
              <a:off x="1716" y="210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0" name="AutoShape 1094"/>
            <p:cNvSpPr>
              <a:spLocks noChangeArrowheads="1"/>
            </p:cNvSpPr>
            <p:nvPr/>
          </p:nvSpPr>
          <p:spPr bwMode="auto">
            <a:xfrm>
              <a:off x="585" y="3032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1" name="AutoShape 1095"/>
            <p:cNvSpPr>
              <a:spLocks noChangeArrowheads="1"/>
            </p:cNvSpPr>
            <p:nvPr/>
          </p:nvSpPr>
          <p:spPr bwMode="auto">
            <a:xfrm rot="8622880">
              <a:off x="1075" y="2692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2" name="AutoShape 1096"/>
            <p:cNvSpPr>
              <a:spLocks noChangeArrowheads="1"/>
            </p:cNvSpPr>
            <p:nvPr/>
          </p:nvSpPr>
          <p:spPr bwMode="auto">
            <a:xfrm rot="-9168410">
              <a:off x="719" y="2756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3" name="Line 1097"/>
            <p:cNvSpPr>
              <a:spLocks noChangeShapeType="1"/>
            </p:cNvSpPr>
            <p:nvPr/>
          </p:nvSpPr>
          <p:spPr bwMode="auto">
            <a:xfrm>
              <a:off x="431" y="3284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Rectangle 1098"/>
            <p:cNvSpPr>
              <a:spLocks noChangeArrowheads="1"/>
            </p:cNvSpPr>
            <p:nvPr/>
          </p:nvSpPr>
          <p:spPr bwMode="auto">
            <a:xfrm>
              <a:off x="437" y="3301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5" name="AutoShape 1099"/>
            <p:cNvSpPr>
              <a:spLocks noChangeArrowheads="1"/>
            </p:cNvSpPr>
            <p:nvPr/>
          </p:nvSpPr>
          <p:spPr bwMode="auto">
            <a:xfrm>
              <a:off x="1674" y="3032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6" name="Line 1100"/>
            <p:cNvSpPr>
              <a:spLocks noChangeShapeType="1"/>
            </p:cNvSpPr>
            <p:nvPr/>
          </p:nvSpPr>
          <p:spPr bwMode="auto">
            <a:xfrm>
              <a:off x="1520" y="3284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Rectangle 1101"/>
            <p:cNvSpPr>
              <a:spLocks noChangeArrowheads="1"/>
            </p:cNvSpPr>
            <p:nvPr/>
          </p:nvSpPr>
          <p:spPr bwMode="auto">
            <a:xfrm>
              <a:off x="1538" y="3301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8" name="AutoShape 1102"/>
            <p:cNvSpPr>
              <a:spLocks noChangeArrowheads="1"/>
            </p:cNvSpPr>
            <p:nvPr/>
          </p:nvSpPr>
          <p:spPr bwMode="auto">
            <a:xfrm rot="2492558">
              <a:off x="1553" y="3022"/>
              <a:ext cx="44" cy="628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79" name="Oval 1103"/>
            <p:cNvSpPr>
              <a:spLocks noChangeArrowheads="1"/>
            </p:cNvSpPr>
            <p:nvPr/>
          </p:nvSpPr>
          <p:spPr bwMode="auto">
            <a:xfrm>
              <a:off x="1338" y="352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0" name="Oval 1104"/>
            <p:cNvSpPr>
              <a:spLocks noChangeArrowheads="1"/>
            </p:cNvSpPr>
            <p:nvPr/>
          </p:nvSpPr>
          <p:spPr bwMode="auto">
            <a:xfrm>
              <a:off x="791" y="279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1" name="Oval 1106"/>
            <p:cNvSpPr>
              <a:spLocks noChangeArrowheads="1"/>
            </p:cNvSpPr>
            <p:nvPr/>
          </p:nvSpPr>
          <p:spPr bwMode="auto">
            <a:xfrm>
              <a:off x="618" y="3102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2" name="Oval 1107"/>
            <p:cNvSpPr>
              <a:spLocks noChangeArrowheads="1"/>
            </p:cNvSpPr>
            <p:nvPr/>
          </p:nvSpPr>
          <p:spPr bwMode="auto">
            <a:xfrm>
              <a:off x="1719" y="3090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3" name="Oval 1108"/>
            <p:cNvSpPr>
              <a:spLocks noChangeArrowheads="1"/>
            </p:cNvSpPr>
            <p:nvPr/>
          </p:nvSpPr>
          <p:spPr bwMode="auto">
            <a:xfrm>
              <a:off x="1716" y="309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4" name="Text Box 1126"/>
            <p:cNvSpPr txBox="1">
              <a:spLocks noChangeArrowheads="1"/>
            </p:cNvSpPr>
            <p:nvPr/>
          </p:nvSpPr>
          <p:spPr bwMode="auto">
            <a:xfrm>
              <a:off x="1338" y="1646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r>
                <a:rPr lang="pt-BR" sz="2800" b="1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85" name="Text Box 1128"/>
            <p:cNvSpPr txBox="1">
              <a:spLocks noChangeArrowheads="1"/>
            </p:cNvSpPr>
            <p:nvPr/>
          </p:nvSpPr>
          <p:spPr bwMode="auto">
            <a:xfrm>
              <a:off x="1202" y="3693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r>
                <a:rPr lang="pt-BR" sz="2800" b="1" baseline="-25000">
                  <a:solidFill>
                    <a:srgbClr val="008000"/>
                  </a:solidFill>
                </a:rPr>
                <a:t>2</a:t>
              </a:r>
            </a:p>
          </p:txBody>
        </p:sp>
      </p:grpSp>
      <p:grpSp>
        <p:nvGrpSpPr>
          <p:cNvPr id="87" name="Group 1130"/>
          <p:cNvGrpSpPr>
            <a:grpSpLocks/>
          </p:cNvGrpSpPr>
          <p:nvPr/>
        </p:nvGrpSpPr>
        <p:grpSpPr bwMode="auto">
          <a:xfrm>
            <a:off x="6894947" y="2780928"/>
            <a:ext cx="2061321" cy="2585132"/>
            <a:chOff x="3697" y="1888"/>
            <a:chExt cx="1519" cy="1905"/>
          </a:xfrm>
        </p:grpSpPr>
        <p:sp>
          <p:nvSpPr>
            <p:cNvPr id="88" name="Line 1117"/>
            <p:cNvSpPr>
              <a:spLocks noChangeShapeType="1"/>
            </p:cNvSpPr>
            <p:nvPr/>
          </p:nvSpPr>
          <p:spPr bwMode="auto">
            <a:xfrm>
              <a:off x="4599" y="2432"/>
              <a:ext cx="0" cy="78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Oval 1112"/>
            <p:cNvSpPr>
              <a:spLocks noChangeArrowheads="1"/>
            </p:cNvSpPr>
            <p:nvPr/>
          </p:nvSpPr>
          <p:spPr bwMode="auto">
            <a:xfrm>
              <a:off x="3697" y="2296"/>
              <a:ext cx="1089" cy="10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90" name="Line 1113"/>
            <p:cNvSpPr>
              <a:spLocks noChangeShapeType="1"/>
            </p:cNvSpPr>
            <p:nvPr/>
          </p:nvSpPr>
          <p:spPr bwMode="auto">
            <a:xfrm>
              <a:off x="3697" y="2840"/>
              <a:ext cx="1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Line 1114"/>
            <p:cNvSpPr>
              <a:spLocks noChangeShapeType="1"/>
            </p:cNvSpPr>
            <p:nvPr/>
          </p:nvSpPr>
          <p:spPr bwMode="auto">
            <a:xfrm>
              <a:off x="4241" y="2296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Oval 1115"/>
            <p:cNvSpPr>
              <a:spLocks noChangeArrowheads="1"/>
            </p:cNvSpPr>
            <p:nvPr/>
          </p:nvSpPr>
          <p:spPr bwMode="auto">
            <a:xfrm>
              <a:off x="4559" y="2387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93" name="Oval 1116"/>
            <p:cNvSpPr>
              <a:spLocks noChangeArrowheads="1"/>
            </p:cNvSpPr>
            <p:nvPr/>
          </p:nvSpPr>
          <p:spPr bwMode="auto">
            <a:xfrm>
              <a:off x="4559" y="318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94" name="Line 1118"/>
            <p:cNvSpPr>
              <a:spLocks noChangeShapeType="1"/>
            </p:cNvSpPr>
            <p:nvPr/>
          </p:nvSpPr>
          <p:spPr bwMode="auto">
            <a:xfrm>
              <a:off x="4253" y="2840"/>
              <a:ext cx="31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Text Box 1119"/>
            <p:cNvSpPr txBox="1">
              <a:spLocks noChangeArrowheads="1"/>
            </p:cNvSpPr>
            <p:nvPr/>
          </p:nvSpPr>
          <p:spPr bwMode="auto">
            <a:xfrm>
              <a:off x="4876" y="270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cos</a:t>
              </a:r>
            </a:p>
          </p:txBody>
        </p:sp>
        <p:sp>
          <p:nvSpPr>
            <p:cNvPr id="96" name="Text Box 1120"/>
            <p:cNvSpPr txBox="1">
              <a:spLocks noChangeArrowheads="1"/>
            </p:cNvSpPr>
            <p:nvPr/>
          </p:nvSpPr>
          <p:spPr bwMode="auto">
            <a:xfrm>
              <a:off x="4061" y="2024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sin</a:t>
              </a:r>
            </a:p>
          </p:txBody>
        </p:sp>
        <p:sp>
          <p:nvSpPr>
            <p:cNvPr id="97" name="Line 1121"/>
            <p:cNvSpPr>
              <a:spLocks noChangeShapeType="1"/>
            </p:cNvSpPr>
            <p:nvPr/>
          </p:nvSpPr>
          <p:spPr bwMode="auto">
            <a:xfrm>
              <a:off x="4785" y="1979"/>
              <a:ext cx="0" cy="181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Text Box 1122"/>
            <p:cNvSpPr txBox="1">
              <a:spLocks noChangeArrowheads="1"/>
            </p:cNvSpPr>
            <p:nvPr/>
          </p:nvSpPr>
          <p:spPr bwMode="auto">
            <a:xfrm>
              <a:off x="4876" y="188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tan</a:t>
              </a:r>
            </a:p>
          </p:txBody>
        </p:sp>
        <p:sp>
          <p:nvSpPr>
            <p:cNvPr id="99" name="Text Box 1123"/>
            <p:cNvSpPr txBox="1">
              <a:spLocks noChangeArrowheads="1"/>
            </p:cNvSpPr>
            <p:nvPr/>
          </p:nvSpPr>
          <p:spPr bwMode="auto">
            <a:xfrm>
              <a:off x="4468" y="2069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r>
                <a:rPr lang="pt-BR" sz="2800" b="1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0" name="Text Box 1124"/>
            <p:cNvSpPr txBox="1">
              <a:spLocks noChangeArrowheads="1"/>
            </p:cNvSpPr>
            <p:nvPr/>
          </p:nvSpPr>
          <p:spPr bwMode="auto">
            <a:xfrm>
              <a:off x="4480" y="3194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b="1">
                  <a:solidFill>
                    <a:srgbClr val="008000"/>
                  </a:solidFill>
                  <a:latin typeface="Symbol" panose="05050102010706020507" pitchFamily="18" charset="2"/>
                </a:rPr>
                <a:t>g</a:t>
              </a:r>
              <a:r>
                <a:rPr lang="pt-BR" sz="2800" b="1" baseline="-25000">
                  <a:solidFill>
                    <a:srgbClr val="008000"/>
                  </a:solidFill>
                </a:rPr>
                <a:t>2</a:t>
              </a:r>
            </a:p>
          </p:txBody>
        </p:sp>
      </p:grpSp>
      <p:sp>
        <p:nvSpPr>
          <p:cNvPr id="8" name="Retângulo 7"/>
          <p:cNvSpPr/>
          <p:nvPr/>
        </p:nvSpPr>
        <p:spPr>
          <a:xfrm>
            <a:off x="155421" y="5655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pt-BR" dirty="0" smtClean="0"/>
              <a:t>Ou seja, para um mesmo </a:t>
            </a:r>
            <a:r>
              <a:rPr lang="pt-BR" b="1" dirty="0" smtClean="0">
                <a:latin typeface="Symbol" panose="05050102010706020507" pitchFamily="18" charset="2"/>
              </a:rPr>
              <a:t>q</a:t>
            </a:r>
            <a:r>
              <a:rPr lang="pt-BR" b="1" baseline="-25000" dirty="0" smtClean="0">
                <a:latin typeface="Symbol" panose="05050102010706020507" pitchFamily="18" charset="2"/>
              </a:rPr>
              <a:t>2</a:t>
            </a:r>
            <a:r>
              <a:rPr lang="pt-BR" dirty="0" smtClean="0"/>
              <a:t> o mecanismo</a:t>
            </a:r>
          </a:p>
          <a:p>
            <a:pPr eaLnBrk="1" hangingPunct="1"/>
            <a:r>
              <a:rPr lang="pt-BR" dirty="0" smtClean="0"/>
              <a:t>pode apresentar duas configurações</a:t>
            </a:r>
          </a:p>
          <a:p>
            <a:pPr eaLnBrk="1" hangingPunct="1"/>
            <a:r>
              <a:rPr lang="pt-BR" dirty="0" smtClean="0"/>
              <a:t>possíveis.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8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4 Barras - Equacionamento</a:t>
            </a:r>
          </a:p>
        </p:txBody>
      </p:sp>
      <p:sp>
        <p:nvSpPr>
          <p:cNvPr id="45059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/>
          <a:lstStyle/>
          <a:p>
            <a:pPr eaLnBrk="1" hangingPunct="1"/>
            <a:r>
              <a:rPr lang="pt-BR" sz="2800" dirty="0"/>
              <a:t>E os ângulos </a:t>
            </a:r>
            <a:r>
              <a:rPr lang="pt-BR" sz="2800" dirty="0">
                <a:sym typeface="Symbol" panose="05050102010706020507" pitchFamily="18" charset="2"/>
              </a:rPr>
              <a:t></a:t>
            </a:r>
            <a:r>
              <a:rPr lang="pt-BR" sz="2800" dirty="0"/>
              <a:t>, </a:t>
            </a:r>
            <a:r>
              <a:rPr lang="pt-BR" sz="2800" dirty="0">
                <a:sym typeface="Symbol" panose="05050102010706020507" pitchFamily="18" charset="2"/>
              </a:rPr>
              <a:t></a:t>
            </a:r>
            <a:r>
              <a:rPr lang="pt-BR" sz="2800" dirty="0"/>
              <a:t> e </a:t>
            </a:r>
            <a:r>
              <a:rPr lang="pt-BR" sz="2800" dirty="0">
                <a:sym typeface="Symbol" panose="05050102010706020507" pitchFamily="18" charset="2"/>
              </a:rPr>
              <a:t></a:t>
            </a:r>
            <a:r>
              <a:rPr lang="pt-BR" sz="2800" baseline="-25000" dirty="0"/>
              <a:t>4</a:t>
            </a:r>
            <a:r>
              <a:rPr lang="pt-BR" sz="2800" dirty="0"/>
              <a:t> </a:t>
            </a:r>
            <a:r>
              <a:rPr lang="pt-BR" sz="2800" dirty="0" smtClean="0"/>
              <a:t>serão: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7200" y="2329094"/>
            <a:ext cx="3443916" cy="2463800"/>
            <a:chOff x="461962" y="2708275"/>
            <a:chExt cx="4451350" cy="3184525"/>
          </a:xfrm>
        </p:grpSpPr>
        <p:grpSp>
          <p:nvGrpSpPr>
            <p:cNvPr id="45060" name="Group 1076"/>
            <p:cNvGrpSpPr>
              <a:grpSpLocks/>
            </p:cNvGrpSpPr>
            <p:nvPr/>
          </p:nvGrpSpPr>
          <p:grpSpPr bwMode="auto">
            <a:xfrm>
              <a:off x="461962" y="2708275"/>
              <a:ext cx="4451350" cy="3184525"/>
              <a:chOff x="291" y="1706"/>
              <a:chExt cx="2804" cy="2006"/>
            </a:xfrm>
          </p:grpSpPr>
          <p:sp>
            <p:nvSpPr>
              <p:cNvPr id="45065" name="Arc 1067"/>
              <p:cNvSpPr>
                <a:spLocks/>
              </p:cNvSpPr>
              <p:nvPr/>
            </p:nvSpPr>
            <p:spPr bwMode="auto">
              <a:xfrm>
                <a:off x="1873" y="2753"/>
                <a:ext cx="382" cy="405"/>
              </a:xfrm>
              <a:custGeom>
                <a:avLst/>
                <a:gdLst>
                  <a:gd name="T0" fmla="*/ 0 w 20162"/>
                  <a:gd name="T1" fmla="*/ 259 h 21432"/>
                  <a:gd name="T2" fmla="*/ 331 w 20162"/>
                  <a:gd name="T3" fmla="*/ 0 h 21432"/>
                  <a:gd name="T4" fmla="*/ 382 w 20162"/>
                  <a:gd name="T5" fmla="*/ 405 h 21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162" h="21432" fill="none" extrusionOk="0">
                    <a:moveTo>
                      <a:pt x="-1" y="13682"/>
                    </a:moveTo>
                    <a:cubicBezTo>
                      <a:pt x="2857" y="6248"/>
                      <a:pt x="9573" y="990"/>
                      <a:pt x="17475" y="-1"/>
                    </a:cubicBezTo>
                  </a:path>
                  <a:path w="20162" h="21432" stroke="0" extrusionOk="0">
                    <a:moveTo>
                      <a:pt x="-1" y="13682"/>
                    </a:moveTo>
                    <a:cubicBezTo>
                      <a:pt x="2857" y="6248"/>
                      <a:pt x="9573" y="990"/>
                      <a:pt x="17475" y="-1"/>
                    </a:cubicBezTo>
                    <a:lnTo>
                      <a:pt x="20162" y="21432"/>
                    </a:lnTo>
                    <a:lnTo>
                      <a:pt x="-1" y="1368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6" name="Arc 1068"/>
              <p:cNvSpPr>
                <a:spLocks/>
              </p:cNvSpPr>
              <p:nvPr/>
            </p:nvSpPr>
            <p:spPr bwMode="auto">
              <a:xfrm>
                <a:off x="1845" y="3040"/>
                <a:ext cx="409" cy="115"/>
              </a:xfrm>
              <a:custGeom>
                <a:avLst/>
                <a:gdLst>
                  <a:gd name="T0" fmla="*/ 0 w 21600"/>
                  <a:gd name="T1" fmla="*/ 113 h 6089"/>
                  <a:gd name="T2" fmla="*/ 17 w 21600"/>
                  <a:gd name="T3" fmla="*/ 0 h 6089"/>
                  <a:gd name="T4" fmla="*/ 409 w 21600"/>
                  <a:gd name="T5" fmla="*/ 115 h 60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6089" fill="none" extrusionOk="0">
                    <a:moveTo>
                      <a:pt x="0" y="5975"/>
                    </a:moveTo>
                    <a:cubicBezTo>
                      <a:pt x="10" y="3952"/>
                      <a:pt x="305" y="1940"/>
                      <a:pt x="876" y="0"/>
                    </a:cubicBezTo>
                  </a:path>
                  <a:path w="21600" h="6089" stroke="0" extrusionOk="0">
                    <a:moveTo>
                      <a:pt x="0" y="5975"/>
                    </a:moveTo>
                    <a:cubicBezTo>
                      <a:pt x="10" y="3952"/>
                      <a:pt x="305" y="1940"/>
                      <a:pt x="876" y="0"/>
                    </a:cubicBezTo>
                    <a:lnTo>
                      <a:pt x="21600" y="6089"/>
                    </a:lnTo>
                    <a:lnTo>
                      <a:pt x="0" y="5975"/>
                    </a:ln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7" name="Arc 1026"/>
              <p:cNvSpPr>
                <a:spLocks/>
              </p:cNvSpPr>
              <p:nvPr/>
            </p:nvSpPr>
            <p:spPr bwMode="auto">
              <a:xfrm>
                <a:off x="1705" y="2302"/>
                <a:ext cx="466" cy="407"/>
              </a:xfrm>
              <a:custGeom>
                <a:avLst/>
                <a:gdLst>
                  <a:gd name="T0" fmla="*/ 466 w 24665"/>
                  <a:gd name="T1" fmla="*/ 393 h 21600"/>
                  <a:gd name="T2" fmla="*/ 0 w 24665"/>
                  <a:gd name="T3" fmla="*/ 193 h 21600"/>
                  <a:gd name="T4" fmla="*/ 359 w 2466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65" h="21600" fill="none" extrusionOk="0">
                    <a:moveTo>
                      <a:pt x="24664" y="20849"/>
                    </a:moveTo>
                    <a:cubicBezTo>
                      <a:pt x="22825" y="21347"/>
                      <a:pt x="20927" y="21599"/>
                      <a:pt x="19022" y="21600"/>
                    </a:cubicBezTo>
                    <a:cubicBezTo>
                      <a:pt x="11073" y="21600"/>
                      <a:pt x="3766" y="17234"/>
                      <a:pt x="0" y="10233"/>
                    </a:cubicBezTo>
                  </a:path>
                  <a:path w="24665" h="21600" stroke="0" extrusionOk="0">
                    <a:moveTo>
                      <a:pt x="24664" y="20849"/>
                    </a:moveTo>
                    <a:cubicBezTo>
                      <a:pt x="22825" y="21347"/>
                      <a:pt x="20927" y="21599"/>
                      <a:pt x="19022" y="21600"/>
                    </a:cubicBezTo>
                    <a:cubicBezTo>
                      <a:pt x="11073" y="21600"/>
                      <a:pt x="3766" y="17234"/>
                      <a:pt x="0" y="10233"/>
                    </a:cubicBezTo>
                    <a:lnTo>
                      <a:pt x="19022" y="0"/>
                    </a:lnTo>
                    <a:lnTo>
                      <a:pt x="24664" y="20849"/>
                    </a:lnTo>
                    <a:close/>
                  </a:path>
                </a:pathLst>
              </a:custGeom>
              <a:solidFill>
                <a:srgbClr val="FFFF00">
                  <a:alpha val="36862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8" name="Arc 1027"/>
              <p:cNvSpPr>
                <a:spLocks/>
              </p:cNvSpPr>
              <p:nvPr/>
            </p:nvSpPr>
            <p:spPr bwMode="auto">
              <a:xfrm>
                <a:off x="2217" y="2747"/>
                <a:ext cx="438" cy="408"/>
              </a:xfrm>
              <a:custGeom>
                <a:avLst/>
                <a:gdLst>
                  <a:gd name="T0" fmla="*/ 0 w 23138"/>
                  <a:gd name="T1" fmla="*/ 1 h 21600"/>
                  <a:gd name="T2" fmla="*/ 438 w 23138"/>
                  <a:gd name="T3" fmla="*/ 389 h 21600"/>
                  <a:gd name="T4" fmla="*/ 30 w 23138"/>
                  <a:gd name="T5" fmla="*/ 40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138" h="21600" fill="none" extrusionOk="0">
                    <a:moveTo>
                      <a:pt x="0" y="56"/>
                    </a:moveTo>
                    <a:cubicBezTo>
                      <a:pt x="519" y="18"/>
                      <a:pt x="1040" y="-1"/>
                      <a:pt x="1561" y="0"/>
                    </a:cubicBezTo>
                    <a:cubicBezTo>
                      <a:pt x="13104" y="0"/>
                      <a:pt x="22608" y="9076"/>
                      <a:pt x="23138" y="20607"/>
                    </a:cubicBezTo>
                  </a:path>
                  <a:path w="23138" h="21600" stroke="0" extrusionOk="0">
                    <a:moveTo>
                      <a:pt x="0" y="56"/>
                    </a:moveTo>
                    <a:cubicBezTo>
                      <a:pt x="519" y="18"/>
                      <a:pt x="1040" y="-1"/>
                      <a:pt x="1561" y="0"/>
                    </a:cubicBezTo>
                    <a:cubicBezTo>
                      <a:pt x="13104" y="0"/>
                      <a:pt x="22608" y="9076"/>
                      <a:pt x="23138" y="20607"/>
                    </a:cubicBezTo>
                    <a:lnTo>
                      <a:pt x="1561" y="2160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3300">
                  <a:alpha val="2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69" name="Arc 1028"/>
              <p:cNvSpPr>
                <a:spLocks/>
              </p:cNvSpPr>
              <p:nvPr/>
            </p:nvSpPr>
            <p:spPr bwMode="auto">
              <a:xfrm>
                <a:off x="624" y="2796"/>
                <a:ext cx="408" cy="362"/>
              </a:xfrm>
              <a:custGeom>
                <a:avLst/>
                <a:gdLst>
                  <a:gd name="T0" fmla="*/ 188 w 21577"/>
                  <a:gd name="T1" fmla="*/ 0 h 19171"/>
                  <a:gd name="T2" fmla="*/ 408 w 21577"/>
                  <a:gd name="T3" fmla="*/ 343 h 19171"/>
                  <a:gd name="T4" fmla="*/ 0 w 21577"/>
                  <a:gd name="T5" fmla="*/ 362 h 1917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77" h="19171" fill="none" extrusionOk="0">
                    <a:moveTo>
                      <a:pt x="9951" y="-1"/>
                    </a:moveTo>
                    <a:cubicBezTo>
                      <a:pt x="16792" y="3550"/>
                      <a:pt x="21223" y="10478"/>
                      <a:pt x="21577" y="18178"/>
                    </a:cubicBezTo>
                  </a:path>
                  <a:path w="21577" h="19171" stroke="0" extrusionOk="0">
                    <a:moveTo>
                      <a:pt x="9951" y="-1"/>
                    </a:moveTo>
                    <a:cubicBezTo>
                      <a:pt x="16792" y="3550"/>
                      <a:pt x="21223" y="10478"/>
                      <a:pt x="21577" y="18178"/>
                    </a:cubicBezTo>
                    <a:lnTo>
                      <a:pt x="0" y="19171"/>
                    </a:lnTo>
                    <a:lnTo>
                      <a:pt x="9951" y="-1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70" name="AutoShape 1029"/>
              <p:cNvSpPr>
                <a:spLocks noChangeArrowheads="1"/>
              </p:cNvSpPr>
              <p:nvPr/>
            </p:nvSpPr>
            <p:spPr bwMode="auto">
              <a:xfrm rot="-1085992">
                <a:off x="663" y="1706"/>
                <a:ext cx="2313" cy="68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1" name="AutoShape 1032"/>
              <p:cNvSpPr>
                <a:spLocks noChangeArrowheads="1"/>
              </p:cNvSpPr>
              <p:nvPr/>
            </p:nvSpPr>
            <p:spPr bwMode="auto">
              <a:xfrm>
                <a:off x="558" y="3063"/>
                <a:ext cx="145" cy="34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2" name="AutoShape 1033"/>
              <p:cNvSpPr>
                <a:spLocks noChangeArrowheads="1"/>
              </p:cNvSpPr>
              <p:nvPr/>
            </p:nvSpPr>
            <p:spPr bwMode="auto">
              <a:xfrm rot="4327309">
                <a:off x="1904" y="1208"/>
                <a:ext cx="66" cy="23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3" name="AutoShape 1034"/>
              <p:cNvSpPr>
                <a:spLocks noChangeArrowheads="1"/>
              </p:cNvSpPr>
              <p:nvPr/>
            </p:nvSpPr>
            <p:spPr bwMode="auto">
              <a:xfrm rot="-9168410">
                <a:off x="723" y="2598"/>
                <a:ext cx="67" cy="635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4" name="Oval 1035"/>
              <p:cNvSpPr>
                <a:spLocks noChangeArrowheads="1"/>
              </p:cNvSpPr>
              <p:nvPr/>
            </p:nvSpPr>
            <p:spPr bwMode="auto">
              <a:xfrm>
                <a:off x="572" y="3105"/>
                <a:ext cx="103" cy="9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5" name="Line 1036"/>
              <p:cNvSpPr>
                <a:spLocks noChangeShapeType="1"/>
              </p:cNvSpPr>
              <p:nvPr/>
            </p:nvSpPr>
            <p:spPr bwMode="auto">
              <a:xfrm>
                <a:off x="291" y="3313"/>
                <a:ext cx="71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76" name="Rectangle 1037"/>
              <p:cNvSpPr>
                <a:spLocks noChangeArrowheads="1"/>
              </p:cNvSpPr>
              <p:nvPr/>
            </p:nvSpPr>
            <p:spPr bwMode="auto">
              <a:xfrm>
                <a:off x="300" y="3337"/>
                <a:ext cx="712" cy="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7" name="AutoShape 1038"/>
              <p:cNvSpPr>
                <a:spLocks noChangeArrowheads="1"/>
              </p:cNvSpPr>
              <p:nvPr/>
            </p:nvSpPr>
            <p:spPr bwMode="auto">
              <a:xfrm>
                <a:off x="2200" y="3051"/>
                <a:ext cx="136" cy="30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8" name="Oval 1039"/>
              <p:cNvSpPr>
                <a:spLocks noChangeArrowheads="1"/>
              </p:cNvSpPr>
              <p:nvPr/>
            </p:nvSpPr>
            <p:spPr bwMode="auto">
              <a:xfrm>
                <a:off x="2226" y="3088"/>
                <a:ext cx="104" cy="9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79" name="Line 1040"/>
              <p:cNvSpPr>
                <a:spLocks noChangeShapeType="1"/>
              </p:cNvSpPr>
              <p:nvPr/>
            </p:nvSpPr>
            <p:spPr bwMode="auto">
              <a:xfrm>
                <a:off x="1927" y="3268"/>
                <a:ext cx="7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80" name="Rectangle 1041"/>
              <p:cNvSpPr>
                <a:spLocks noChangeArrowheads="1"/>
              </p:cNvSpPr>
              <p:nvPr/>
            </p:nvSpPr>
            <p:spPr bwMode="auto">
              <a:xfrm>
                <a:off x="1942" y="3301"/>
                <a:ext cx="713" cy="1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1" name="AutoShape 1042"/>
              <p:cNvSpPr>
                <a:spLocks noChangeArrowheads="1"/>
              </p:cNvSpPr>
              <p:nvPr/>
            </p:nvSpPr>
            <p:spPr bwMode="auto">
              <a:xfrm rot="-706364">
                <a:off x="2169" y="2283"/>
                <a:ext cx="66" cy="920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2" name="Oval 1043"/>
              <p:cNvSpPr>
                <a:spLocks noChangeArrowheads="1"/>
              </p:cNvSpPr>
              <p:nvPr/>
            </p:nvSpPr>
            <p:spPr bwMode="auto">
              <a:xfrm>
                <a:off x="2058" y="2257"/>
                <a:ext cx="104" cy="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3" name="Oval 1044"/>
              <p:cNvSpPr>
                <a:spLocks noChangeArrowheads="1"/>
              </p:cNvSpPr>
              <p:nvPr/>
            </p:nvSpPr>
            <p:spPr bwMode="auto">
              <a:xfrm>
                <a:off x="832" y="2648"/>
                <a:ext cx="103" cy="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4" name="Oval 1045"/>
              <p:cNvSpPr>
                <a:spLocks noChangeArrowheads="1"/>
              </p:cNvSpPr>
              <p:nvPr/>
            </p:nvSpPr>
            <p:spPr bwMode="auto">
              <a:xfrm>
                <a:off x="2222" y="3099"/>
                <a:ext cx="104" cy="9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5085" name="Text Box 1046"/>
              <p:cNvSpPr txBox="1">
                <a:spLocks noChangeArrowheads="1"/>
              </p:cNvSpPr>
              <p:nvPr/>
            </p:nvSpPr>
            <p:spPr bwMode="auto">
              <a:xfrm>
                <a:off x="357" y="2511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2</a:t>
                </a:r>
                <a:endParaRPr lang="pt-BR" sz="2800" baseline="-25000" dirty="0"/>
              </a:p>
            </p:txBody>
          </p:sp>
          <p:sp>
            <p:nvSpPr>
              <p:cNvPr id="45086" name="Text Box 1047"/>
              <p:cNvSpPr txBox="1">
                <a:spLocks noChangeArrowheads="1"/>
              </p:cNvSpPr>
              <p:nvPr/>
            </p:nvSpPr>
            <p:spPr bwMode="auto">
              <a:xfrm>
                <a:off x="2269" y="2310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4</a:t>
                </a:r>
                <a:endParaRPr lang="pt-BR" sz="2800" baseline="-25000" dirty="0"/>
              </a:p>
            </p:txBody>
          </p:sp>
          <p:sp>
            <p:nvSpPr>
              <p:cNvPr id="45087" name="Line 1050"/>
              <p:cNvSpPr>
                <a:spLocks noChangeShapeType="1"/>
              </p:cNvSpPr>
              <p:nvPr/>
            </p:nvSpPr>
            <p:spPr bwMode="auto">
              <a:xfrm>
                <a:off x="635" y="3158"/>
                <a:ext cx="16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88" name="Text Box 1051"/>
              <p:cNvSpPr txBox="1">
                <a:spLocks noChangeArrowheads="1"/>
              </p:cNvSpPr>
              <p:nvPr/>
            </p:nvSpPr>
            <p:spPr bwMode="auto">
              <a:xfrm>
                <a:off x="1247" y="3158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1</a:t>
                </a:r>
                <a:endParaRPr lang="pt-BR" sz="2800" baseline="-25000" dirty="0"/>
              </a:p>
            </p:txBody>
          </p:sp>
          <p:sp>
            <p:nvSpPr>
              <p:cNvPr id="45089" name="Text Box 1052"/>
              <p:cNvSpPr txBox="1">
                <a:spLocks noChangeArrowheads="1"/>
              </p:cNvSpPr>
              <p:nvPr/>
            </p:nvSpPr>
            <p:spPr bwMode="auto">
              <a:xfrm>
                <a:off x="1360" y="2012"/>
                <a:ext cx="2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 smtClean="0"/>
                  <a:t>r</a:t>
                </a:r>
                <a:r>
                  <a:rPr lang="pt-BR" sz="2800" baseline="-25000" dirty="0" smtClean="0"/>
                  <a:t>3</a:t>
                </a:r>
                <a:endParaRPr lang="pt-BR" sz="2800" baseline="-25000" dirty="0"/>
              </a:p>
            </p:txBody>
          </p:sp>
          <p:sp>
            <p:nvSpPr>
              <p:cNvPr id="45090" name="Line 1053"/>
              <p:cNvSpPr>
                <a:spLocks noChangeShapeType="1"/>
              </p:cNvSpPr>
              <p:nvPr/>
            </p:nvSpPr>
            <p:spPr bwMode="auto">
              <a:xfrm>
                <a:off x="612" y="3156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91" name="Line 1054"/>
              <p:cNvSpPr>
                <a:spLocks noChangeShapeType="1"/>
              </p:cNvSpPr>
              <p:nvPr/>
            </p:nvSpPr>
            <p:spPr bwMode="auto">
              <a:xfrm>
                <a:off x="2269" y="314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92" name="Text Box 1055"/>
              <p:cNvSpPr txBox="1">
                <a:spLocks noChangeArrowheads="1"/>
              </p:cNvSpPr>
              <p:nvPr/>
            </p:nvSpPr>
            <p:spPr bwMode="auto">
              <a:xfrm>
                <a:off x="418" y="3385"/>
                <a:ext cx="3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O</a:t>
                </a:r>
                <a:r>
                  <a:rPr lang="pt-BR" sz="2800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45093" name="Text Box 1056"/>
              <p:cNvSpPr txBox="1">
                <a:spLocks noChangeArrowheads="1"/>
              </p:cNvSpPr>
              <p:nvPr/>
            </p:nvSpPr>
            <p:spPr bwMode="auto">
              <a:xfrm>
                <a:off x="2324" y="3349"/>
                <a:ext cx="3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O</a:t>
                </a:r>
                <a:r>
                  <a:rPr lang="pt-BR" sz="2800" baseline="-25000">
                    <a:solidFill>
                      <a:srgbClr val="FF3300"/>
                    </a:solidFill>
                  </a:rPr>
                  <a:t>4</a:t>
                </a:r>
              </a:p>
            </p:txBody>
          </p:sp>
          <p:sp>
            <p:nvSpPr>
              <p:cNvPr id="45094" name="Text Box 1057"/>
              <p:cNvSpPr txBox="1">
                <a:spLocks noChangeArrowheads="1"/>
              </p:cNvSpPr>
              <p:nvPr/>
            </p:nvSpPr>
            <p:spPr bwMode="auto">
              <a:xfrm>
                <a:off x="612" y="2270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A</a:t>
                </a:r>
                <a:endParaRPr lang="pt-BR" sz="2800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45095" name="Text Box 1058"/>
              <p:cNvSpPr txBox="1">
                <a:spLocks noChangeArrowheads="1"/>
              </p:cNvSpPr>
              <p:nvPr/>
            </p:nvSpPr>
            <p:spPr bwMode="auto">
              <a:xfrm>
                <a:off x="1980" y="195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FF3300"/>
                    </a:solidFill>
                  </a:rPr>
                  <a:t>B</a:t>
                </a:r>
                <a:endParaRPr lang="pt-BR" sz="2800" baseline="-25000">
                  <a:solidFill>
                    <a:srgbClr val="FF3300"/>
                  </a:solidFill>
                </a:endParaRPr>
              </a:p>
            </p:txBody>
          </p:sp>
          <p:sp>
            <p:nvSpPr>
              <p:cNvPr id="45096" name="Text Box 1061"/>
              <p:cNvSpPr txBox="1">
                <a:spLocks noChangeArrowheads="1"/>
              </p:cNvSpPr>
              <p:nvPr/>
            </p:nvSpPr>
            <p:spPr bwMode="auto">
              <a:xfrm>
                <a:off x="748" y="2826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pt-BR" sz="2800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45097" name="Text Box 1062"/>
              <p:cNvSpPr txBox="1">
                <a:spLocks noChangeArrowheads="1"/>
              </p:cNvSpPr>
              <p:nvPr/>
            </p:nvSpPr>
            <p:spPr bwMode="auto">
              <a:xfrm>
                <a:off x="2291" y="2793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pt-BR" sz="2800" baseline="-25000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45098" name="Text Box 1064"/>
              <p:cNvSpPr txBox="1">
                <a:spLocks noChangeArrowheads="1"/>
              </p:cNvSpPr>
              <p:nvPr/>
            </p:nvSpPr>
            <p:spPr bwMode="auto">
              <a:xfrm>
                <a:off x="1882" y="2361"/>
                <a:ext cx="2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b="1">
                    <a:solidFill>
                      <a:srgbClr val="008000"/>
                    </a:solidFill>
                    <a:latin typeface="Symbol" panose="05050102010706020507" pitchFamily="18" charset="2"/>
                  </a:rPr>
                  <a:t>g</a:t>
                </a:r>
                <a:endParaRPr lang="pt-BR" sz="2800" b="1" baseline="-25000">
                  <a:solidFill>
                    <a:srgbClr val="008000"/>
                  </a:solidFill>
                </a:endParaRPr>
              </a:p>
            </p:txBody>
          </p:sp>
          <p:sp>
            <p:nvSpPr>
              <p:cNvPr id="45099" name="Line 1066"/>
              <p:cNvSpPr>
                <a:spLocks noChangeShapeType="1"/>
              </p:cNvSpPr>
              <p:nvPr/>
            </p:nvSpPr>
            <p:spPr bwMode="auto">
              <a:xfrm>
                <a:off x="884" y="2704"/>
                <a:ext cx="1406" cy="4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100" name="Text Box 1069"/>
              <p:cNvSpPr txBox="1">
                <a:spLocks noChangeArrowheads="1"/>
              </p:cNvSpPr>
              <p:nvPr/>
            </p:nvSpPr>
            <p:spPr bwMode="auto">
              <a:xfrm>
                <a:off x="1946" y="2762"/>
                <a:ext cx="2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b="1">
                    <a:solidFill>
                      <a:srgbClr val="008000"/>
                    </a:solidFill>
                    <a:latin typeface="Symbol" panose="05050102010706020507" pitchFamily="18" charset="2"/>
                  </a:rPr>
                  <a:t>a</a:t>
                </a:r>
                <a:endParaRPr lang="pt-BR" sz="2800" b="1" baseline="-25000">
                  <a:solidFill>
                    <a:srgbClr val="008000"/>
                  </a:solidFill>
                </a:endParaRPr>
              </a:p>
            </p:txBody>
          </p:sp>
          <p:sp>
            <p:nvSpPr>
              <p:cNvPr id="45101" name="Text Box 1070"/>
              <p:cNvSpPr txBox="1">
                <a:spLocks noChangeArrowheads="1"/>
              </p:cNvSpPr>
              <p:nvPr/>
            </p:nvSpPr>
            <p:spPr bwMode="auto">
              <a:xfrm>
                <a:off x="1701" y="3103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b</a:t>
                </a:r>
                <a:endParaRPr lang="pt-BR" sz="2800" baseline="-250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6" name="Text Box 1047"/>
            <p:cNvSpPr txBox="1">
              <a:spLocks noChangeArrowheads="1"/>
            </p:cNvSpPr>
            <p:nvPr/>
          </p:nvSpPr>
          <p:spPr bwMode="auto">
            <a:xfrm>
              <a:off x="2264699" y="4058308"/>
              <a:ext cx="36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 smtClean="0"/>
                <a:t>z</a:t>
              </a:r>
              <a:endParaRPr lang="pt-BR" sz="2800" baseline="-25000" dirty="0"/>
            </a:p>
          </p:txBody>
        </p:sp>
      </p:grpSp>
      <p:sp>
        <p:nvSpPr>
          <p:cNvPr id="52" name="Retângulo 51"/>
          <p:cNvSpPr/>
          <p:nvPr/>
        </p:nvSpPr>
        <p:spPr>
          <a:xfrm>
            <a:off x="3729057" y="5805264"/>
            <a:ext cx="5259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ea typeface="Times New Roman" panose="02020603050405020304" pitchFamily="18" charset="0"/>
              </a:rPr>
              <a:t>O intervalo entre a máxima e mínima força ocorrem para </a:t>
            </a:r>
            <a:r>
              <a:rPr lang="pt-BR" dirty="0">
                <a:latin typeface="Symbol" panose="05050102010706020507" pitchFamily="18" charset="2"/>
                <a:ea typeface="Times New Roman" panose="02020603050405020304" pitchFamily="18" charset="0"/>
              </a:rPr>
              <a:t>g</a:t>
            </a:r>
            <a:r>
              <a:rPr lang="pt-BR" dirty="0" smtClean="0">
                <a:ea typeface="Times New Roman" panose="02020603050405020304" pitchFamily="18" charset="0"/>
              </a:rPr>
              <a:t> entre 40° e 140°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076056" y="2204864"/>
                <a:ext cx="2742289" cy="724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04864"/>
                <a:ext cx="2742289" cy="724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76056" y="3140968"/>
                <a:ext cx="2737480" cy="724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140968"/>
                <a:ext cx="2737480" cy="7246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351106" y="4133568"/>
                <a:ext cx="224523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6" y="4133568"/>
                <a:ext cx="2245230" cy="375552"/>
              </a:xfrm>
              <a:prstGeom prst="rect">
                <a:avLst/>
              </a:prstGeom>
              <a:blipFill rotWithShape="0"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tângulo 56"/>
          <p:cNvSpPr/>
          <p:nvPr/>
        </p:nvSpPr>
        <p:spPr>
          <a:xfrm>
            <a:off x="3709973" y="4797152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a typeface="Times New Roman" panose="02020603050405020304" pitchFamily="18" charset="0"/>
              </a:rPr>
              <a:t>Se o ângulo de transmissão, </a:t>
            </a:r>
            <a:r>
              <a:rPr lang="pt-BR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g</a:t>
            </a:r>
            <a:r>
              <a:rPr lang="pt-BR" dirty="0" smtClean="0">
                <a:ea typeface="Times New Roman" panose="02020603050405020304" pitchFamily="18" charset="0"/>
              </a:rPr>
              <a:t>, for menor que 40°,</a:t>
            </a:r>
          </a:p>
          <a:p>
            <a:r>
              <a:rPr lang="pt-BR" dirty="0" smtClean="0"/>
              <a:t>a tendência é, no mecanismo real, de travamento</a:t>
            </a:r>
          </a:p>
          <a:p>
            <a:r>
              <a:rPr lang="pt-BR" dirty="0" smtClean="0"/>
              <a:t>por atrito.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Biela-Manivela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Exemplos de Aplicação: Motores de Combustão Interna, Máquinas Ferramenta, Compressores, etc.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Deslocamento do Pistão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Velocidades 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Aceleração</a:t>
            </a:r>
          </a:p>
        </p:txBody>
      </p:sp>
      <p:pic>
        <p:nvPicPr>
          <p:cNvPr id="47108" name="Picture 37" descr="crank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581525"/>
            <a:ext cx="3671887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38"/>
          <p:cNvSpPr>
            <a:spLocks noChangeArrowheads="1"/>
          </p:cNvSpPr>
          <p:nvPr/>
        </p:nvSpPr>
        <p:spPr bwMode="auto">
          <a:xfrm>
            <a:off x="4716463" y="5983288"/>
            <a:ext cx="12239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7110" name="Text Box 39"/>
          <p:cNvSpPr txBox="1">
            <a:spLocks noChangeArrowheads="1"/>
          </p:cNvSpPr>
          <p:nvPr/>
        </p:nvSpPr>
        <p:spPr bwMode="auto">
          <a:xfrm>
            <a:off x="7164388" y="4076700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Manivela</a:t>
            </a:r>
          </a:p>
        </p:txBody>
      </p:sp>
      <p:sp>
        <p:nvSpPr>
          <p:cNvPr id="47111" name="Line 40"/>
          <p:cNvSpPr>
            <a:spLocks noChangeShapeType="1"/>
          </p:cNvSpPr>
          <p:nvPr/>
        </p:nvSpPr>
        <p:spPr bwMode="auto">
          <a:xfrm>
            <a:off x="8027988" y="4508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2" name="Text Box 41"/>
          <p:cNvSpPr txBox="1">
            <a:spLocks noChangeArrowheads="1"/>
          </p:cNvSpPr>
          <p:nvPr/>
        </p:nvSpPr>
        <p:spPr bwMode="auto">
          <a:xfrm>
            <a:off x="5508625" y="3933825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Pistão</a:t>
            </a:r>
          </a:p>
        </p:txBody>
      </p:sp>
      <p:sp>
        <p:nvSpPr>
          <p:cNvPr id="47113" name="Text Box 42"/>
          <p:cNvSpPr txBox="1">
            <a:spLocks noChangeArrowheads="1"/>
          </p:cNvSpPr>
          <p:nvPr/>
        </p:nvSpPr>
        <p:spPr bwMode="auto">
          <a:xfrm>
            <a:off x="6804025" y="34290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Biela</a:t>
            </a:r>
          </a:p>
        </p:txBody>
      </p:sp>
      <p:sp>
        <p:nvSpPr>
          <p:cNvPr id="47114" name="Line 43"/>
          <p:cNvSpPr>
            <a:spLocks noChangeShapeType="1"/>
          </p:cNvSpPr>
          <p:nvPr/>
        </p:nvSpPr>
        <p:spPr bwMode="auto">
          <a:xfrm flipH="1">
            <a:off x="6443663" y="3860800"/>
            <a:ext cx="720725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5" name="Line 44"/>
          <p:cNvSpPr>
            <a:spLocks noChangeShapeType="1"/>
          </p:cNvSpPr>
          <p:nvPr/>
        </p:nvSpPr>
        <p:spPr bwMode="auto">
          <a:xfrm flipV="1">
            <a:off x="5508625" y="4365625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4"/>
          <p:cNvSpPr>
            <a:spLocks noChangeArrowheads="1"/>
          </p:cNvSpPr>
          <p:nvPr/>
        </p:nvSpPr>
        <p:spPr bwMode="auto">
          <a:xfrm>
            <a:off x="1116013" y="4076700"/>
            <a:ext cx="360362" cy="1008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Biela-Manivela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Diagrama de Corpo Livre e Equacionamento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621338" y="2636838"/>
            <a:ext cx="288925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4" name="Line 12"/>
          <p:cNvSpPr>
            <a:spLocks noChangeShapeType="1"/>
          </p:cNvSpPr>
          <p:nvPr/>
        </p:nvSpPr>
        <p:spPr bwMode="auto">
          <a:xfrm>
            <a:off x="827088" y="4887913"/>
            <a:ext cx="64087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846138" y="4941888"/>
            <a:ext cx="6408737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6" name="Rectangle 16"/>
          <p:cNvSpPr>
            <a:spLocks noChangeArrowheads="1"/>
          </p:cNvSpPr>
          <p:nvPr/>
        </p:nvSpPr>
        <p:spPr bwMode="auto">
          <a:xfrm>
            <a:off x="5364163" y="3933825"/>
            <a:ext cx="1223962" cy="915988"/>
          </a:xfrm>
          <a:prstGeom prst="rect">
            <a:avLst/>
          </a:prstGeom>
          <a:solidFill>
            <a:srgbClr val="E9E4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37" name="Line 18"/>
          <p:cNvSpPr>
            <a:spLocks noChangeShapeType="1"/>
          </p:cNvSpPr>
          <p:nvPr/>
        </p:nvSpPr>
        <p:spPr bwMode="auto">
          <a:xfrm>
            <a:off x="900113" y="4365625"/>
            <a:ext cx="6335712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8" name="Line 19"/>
          <p:cNvSpPr>
            <a:spLocks noChangeShapeType="1"/>
          </p:cNvSpPr>
          <p:nvPr/>
        </p:nvSpPr>
        <p:spPr bwMode="auto">
          <a:xfrm flipH="1" flipV="1">
            <a:off x="1293813" y="2852738"/>
            <a:ext cx="0" cy="2881312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9" name="Oval 20"/>
          <p:cNvSpPr>
            <a:spLocks noChangeArrowheads="1"/>
          </p:cNvSpPr>
          <p:nvPr/>
        </p:nvSpPr>
        <p:spPr bwMode="auto">
          <a:xfrm>
            <a:off x="44450" y="3089275"/>
            <a:ext cx="2519363" cy="251936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 flipV="1">
            <a:off x="1312863" y="3213100"/>
            <a:ext cx="503237" cy="11509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1" name="Line 23"/>
          <p:cNvSpPr>
            <a:spLocks noChangeShapeType="1"/>
          </p:cNvSpPr>
          <p:nvPr/>
        </p:nvSpPr>
        <p:spPr bwMode="auto">
          <a:xfrm>
            <a:off x="1763713" y="3141663"/>
            <a:ext cx="4176712" cy="115093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2" name="Oval 22"/>
          <p:cNvSpPr>
            <a:spLocks noChangeArrowheads="1"/>
          </p:cNvSpPr>
          <p:nvPr/>
        </p:nvSpPr>
        <p:spPr bwMode="auto">
          <a:xfrm>
            <a:off x="1714500" y="30876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43" name="Text Box 24"/>
          <p:cNvSpPr txBox="1">
            <a:spLocks noChangeArrowheads="1"/>
          </p:cNvSpPr>
          <p:nvPr/>
        </p:nvSpPr>
        <p:spPr bwMode="auto">
          <a:xfrm>
            <a:off x="539750" y="4292600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O</a:t>
            </a:r>
            <a:r>
              <a:rPr lang="pt-BR" sz="3200" baseline="-25000"/>
              <a:t>2</a:t>
            </a:r>
          </a:p>
        </p:txBody>
      </p:sp>
      <p:sp>
        <p:nvSpPr>
          <p:cNvPr id="48144" name="Text Box 25"/>
          <p:cNvSpPr txBox="1">
            <a:spLocks noChangeArrowheads="1"/>
          </p:cNvSpPr>
          <p:nvPr/>
        </p:nvSpPr>
        <p:spPr bwMode="auto">
          <a:xfrm>
            <a:off x="1547813" y="2420938"/>
            <a:ext cx="45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A</a:t>
            </a:r>
            <a:endParaRPr lang="pt-BR" sz="3200" baseline="-25000"/>
          </a:p>
        </p:txBody>
      </p:sp>
      <p:sp>
        <p:nvSpPr>
          <p:cNvPr id="48145" name="Text Box 26"/>
          <p:cNvSpPr txBox="1">
            <a:spLocks noChangeArrowheads="1"/>
          </p:cNvSpPr>
          <p:nvPr/>
        </p:nvSpPr>
        <p:spPr bwMode="auto">
          <a:xfrm>
            <a:off x="5724525" y="3213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B</a:t>
            </a:r>
            <a:endParaRPr lang="pt-BR" sz="3200" baseline="-25000"/>
          </a:p>
        </p:txBody>
      </p:sp>
      <p:sp>
        <p:nvSpPr>
          <p:cNvPr id="48146" name="Oval 15"/>
          <p:cNvSpPr>
            <a:spLocks noChangeArrowheads="1"/>
          </p:cNvSpPr>
          <p:nvPr/>
        </p:nvSpPr>
        <p:spPr bwMode="auto">
          <a:xfrm>
            <a:off x="1187450" y="424021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8147" name="Oval 17"/>
          <p:cNvSpPr>
            <a:spLocks noChangeArrowheads="1"/>
          </p:cNvSpPr>
          <p:nvPr/>
        </p:nvSpPr>
        <p:spPr bwMode="auto">
          <a:xfrm>
            <a:off x="5853113" y="424021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167975" name="Group 39"/>
          <p:cNvGrpSpPr>
            <a:grpSpLocks/>
          </p:cNvGrpSpPr>
          <p:nvPr/>
        </p:nvGrpSpPr>
        <p:grpSpPr bwMode="auto">
          <a:xfrm>
            <a:off x="1293813" y="3262313"/>
            <a:ext cx="4648200" cy="1103312"/>
            <a:chOff x="815" y="2055"/>
            <a:chExt cx="2928" cy="695"/>
          </a:xfrm>
        </p:grpSpPr>
        <p:sp>
          <p:nvSpPr>
            <p:cNvPr id="48156" name="Arc 32"/>
            <p:cNvSpPr>
              <a:spLocks/>
            </p:cNvSpPr>
            <p:nvPr/>
          </p:nvSpPr>
          <p:spPr bwMode="auto">
            <a:xfrm>
              <a:off x="815" y="2302"/>
              <a:ext cx="499" cy="448"/>
            </a:xfrm>
            <a:custGeom>
              <a:avLst/>
              <a:gdLst>
                <a:gd name="T0" fmla="*/ 220 w 21600"/>
                <a:gd name="T1" fmla="*/ 0 h 19378"/>
                <a:gd name="T2" fmla="*/ 499 w 21600"/>
                <a:gd name="T3" fmla="*/ 448 h 19378"/>
                <a:gd name="T4" fmla="*/ 0 w 21600"/>
                <a:gd name="T5" fmla="*/ 448 h 193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378" fill="none" extrusionOk="0">
                  <a:moveTo>
                    <a:pt x="9542" y="-1"/>
                  </a:moveTo>
                  <a:cubicBezTo>
                    <a:pt x="16924" y="3635"/>
                    <a:pt x="21600" y="11149"/>
                    <a:pt x="21600" y="19378"/>
                  </a:cubicBezTo>
                </a:path>
                <a:path w="21600" h="19378" stroke="0" extrusionOk="0">
                  <a:moveTo>
                    <a:pt x="9542" y="-1"/>
                  </a:moveTo>
                  <a:cubicBezTo>
                    <a:pt x="16924" y="3635"/>
                    <a:pt x="21600" y="11149"/>
                    <a:pt x="21600" y="19378"/>
                  </a:cubicBezTo>
                  <a:lnTo>
                    <a:pt x="0" y="19378"/>
                  </a:lnTo>
                  <a:lnTo>
                    <a:pt x="9542" y="-1"/>
                  </a:lnTo>
                  <a:close/>
                </a:path>
              </a:pathLst>
            </a:custGeom>
            <a:solidFill>
              <a:srgbClr val="FF3300">
                <a:alpha val="4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157" name="Arc 33"/>
            <p:cNvSpPr>
              <a:spLocks/>
            </p:cNvSpPr>
            <p:nvPr/>
          </p:nvSpPr>
          <p:spPr bwMode="auto">
            <a:xfrm>
              <a:off x="3244" y="2588"/>
              <a:ext cx="499" cy="158"/>
            </a:xfrm>
            <a:custGeom>
              <a:avLst/>
              <a:gdLst>
                <a:gd name="T0" fmla="*/ 0 w 21600"/>
                <a:gd name="T1" fmla="*/ 155 h 6814"/>
                <a:gd name="T2" fmla="*/ 25 w 21600"/>
                <a:gd name="T3" fmla="*/ 0 h 6814"/>
                <a:gd name="T4" fmla="*/ 499 w 21600"/>
                <a:gd name="T5" fmla="*/ 158 h 68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6814" fill="none" extrusionOk="0">
                  <a:moveTo>
                    <a:pt x="0" y="6669"/>
                  </a:moveTo>
                  <a:cubicBezTo>
                    <a:pt x="15" y="4401"/>
                    <a:pt x="387" y="2151"/>
                    <a:pt x="1102" y="-1"/>
                  </a:cubicBezTo>
                </a:path>
                <a:path w="21600" h="6814" stroke="0" extrusionOk="0">
                  <a:moveTo>
                    <a:pt x="0" y="6669"/>
                  </a:moveTo>
                  <a:cubicBezTo>
                    <a:pt x="15" y="4401"/>
                    <a:pt x="387" y="2151"/>
                    <a:pt x="1102" y="-1"/>
                  </a:cubicBezTo>
                  <a:lnTo>
                    <a:pt x="21600" y="6814"/>
                  </a:lnTo>
                  <a:lnTo>
                    <a:pt x="0" y="6669"/>
                  </a:lnTo>
                  <a:close/>
                </a:path>
              </a:pathLst>
            </a:custGeom>
            <a:solidFill>
              <a:srgbClr val="66FF33">
                <a:alpha val="4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158" name="Text Box 34"/>
            <p:cNvSpPr txBox="1">
              <a:spLocks noChangeArrowheads="1"/>
            </p:cNvSpPr>
            <p:nvPr/>
          </p:nvSpPr>
          <p:spPr bwMode="auto">
            <a:xfrm>
              <a:off x="1187" y="2110"/>
              <a:ext cx="2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400" b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endParaRPr lang="pt-BR" sz="4400" b="1" baseline="-25000">
                <a:solidFill>
                  <a:srgbClr val="FF33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48159" name="Text Box 35"/>
            <p:cNvSpPr txBox="1">
              <a:spLocks noChangeArrowheads="1"/>
            </p:cNvSpPr>
            <p:nvPr/>
          </p:nvSpPr>
          <p:spPr bwMode="auto">
            <a:xfrm>
              <a:off x="3097" y="2055"/>
              <a:ext cx="2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400" b="1">
                  <a:solidFill>
                    <a:srgbClr val="008000"/>
                  </a:solidFill>
                  <a:latin typeface="Symbol" panose="05050102010706020507" pitchFamily="18" charset="2"/>
                </a:rPr>
                <a:t>f</a:t>
              </a:r>
              <a:endParaRPr lang="pt-BR" sz="4400" b="1" baseline="-25000">
                <a:solidFill>
                  <a:srgbClr val="008000"/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167974" name="Group 38"/>
          <p:cNvGrpSpPr>
            <a:grpSpLocks/>
          </p:cNvGrpSpPr>
          <p:nvPr/>
        </p:nvGrpSpPr>
        <p:grpSpPr bwMode="auto">
          <a:xfrm>
            <a:off x="1835150" y="2708275"/>
            <a:ext cx="1414463" cy="1657350"/>
            <a:chOff x="1156" y="1706"/>
            <a:chExt cx="891" cy="1044"/>
          </a:xfrm>
        </p:grpSpPr>
        <p:sp>
          <p:nvSpPr>
            <p:cNvPr id="48151" name="Line 28"/>
            <p:cNvSpPr>
              <a:spLocks noChangeShapeType="1"/>
            </p:cNvSpPr>
            <p:nvPr/>
          </p:nvSpPr>
          <p:spPr bwMode="auto">
            <a:xfrm>
              <a:off x="1156" y="2004"/>
              <a:ext cx="0" cy="7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2" name="Line 30"/>
            <p:cNvSpPr>
              <a:spLocks noChangeShapeType="1"/>
            </p:cNvSpPr>
            <p:nvPr/>
          </p:nvSpPr>
          <p:spPr bwMode="auto">
            <a:xfrm flipH="1">
              <a:off x="1156" y="1706"/>
              <a:ext cx="635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3" name="Line 31"/>
            <p:cNvSpPr>
              <a:spLocks noChangeShapeType="1"/>
            </p:cNvSpPr>
            <p:nvPr/>
          </p:nvSpPr>
          <p:spPr bwMode="auto">
            <a:xfrm flipH="1" flipV="1">
              <a:off x="1746" y="1740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4" name="Line 36"/>
            <p:cNvSpPr>
              <a:spLocks noChangeShapeType="1"/>
            </p:cNvSpPr>
            <p:nvPr/>
          </p:nvSpPr>
          <p:spPr bwMode="auto">
            <a:xfrm flipH="1">
              <a:off x="1156" y="2453"/>
              <a:ext cx="635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5" name="Text Box 37"/>
            <p:cNvSpPr txBox="1">
              <a:spLocks noChangeArrowheads="1"/>
            </p:cNvSpPr>
            <p:nvPr/>
          </p:nvSpPr>
          <p:spPr bwMode="auto">
            <a:xfrm>
              <a:off x="1746" y="184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H</a:t>
              </a:r>
              <a:endParaRPr lang="pt-BR" sz="3200" baseline="-25000"/>
            </a:p>
          </p:txBody>
        </p:sp>
      </p:grpSp>
      <p:sp>
        <p:nvSpPr>
          <p:cNvPr id="48150" name="Text Box 40"/>
          <p:cNvSpPr txBox="1">
            <a:spLocks noChangeArrowheads="1"/>
          </p:cNvSpPr>
          <p:nvPr/>
        </p:nvSpPr>
        <p:spPr bwMode="auto">
          <a:xfrm>
            <a:off x="2195736" y="5667375"/>
            <a:ext cx="3339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600" b="1" dirty="0" smtClean="0">
                <a:hlinkClick r:id="rId2" action="ppaction://hlinkfile"/>
              </a:rPr>
              <a:t>Dedução - link</a:t>
            </a:r>
            <a:endParaRPr lang="pt-B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 descr="inversion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8"/>
          <a:stretch/>
        </p:blipFill>
        <p:spPr>
          <a:xfrm>
            <a:off x="1765301" y="2349500"/>
            <a:ext cx="4318868" cy="325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Rectangle 9"/>
          <p:cNvSpPr>
            <a:spLocks noChangeArrowheads="1"/>
          </p:cNvSpPr>
          <p:nvPr/>
        </p:nvSpPr>
        <p:spPr bwMode="auto">
          <a:xfrm>
            <a:off x="1331913" y="5305425"/>
            <a:ext cx="6192837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Simples</a:t>
            </a:r>
            <a:r>
              <a:rPr lang="pt-BR" b="1" smtClean="0">
                <a:solidFill>
                  <a:schemeClr val="accent2"/>
                </a:solidFill>
              </a:rPr>
              <a:t/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Biela-Manivela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Outras Configurações para o Biela-Manivela</a:t>
            </a: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1116013" y="5518150"/>
            <a:ext cx="167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/>
              <a:t>Compressores</a:t>
            </a:r>
          </a:p>
          <a:p>
            <a:pPr algn="ctr" eaLnBrk="1" hangingPunct="1"/>
            <a:r>
              <a:rPr lang="pt-BR"/>
              <a:t>Motores</a:t>
            </a: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3067050" y="5518150"/>
            <a:ext cx="1506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/>
              <a:t>Bomba de água Manual</a:t>
            </a:r>
          </a:p>
        </p:txBody>
      </p:sp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4823334" y="5392737"/>
            <a:ext cx="2016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/>
              <a:t>Motores de Avião</a:t>
            </a:r>
          </a:p>
          <a:p>
            <a:pPr algn="ctr" eaLnBrk="1" hangingPunct="1"/>
            <a:r>
              <a:rPr lang="pt-BR" dirty="0"/>
              <a:t>Mecanismo de </a:t>
            </a:r>
            <a:r>
              <a:rPr lang="pt-BR" dirty="0" err="1"/>
              <a:t>Whitworth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8463" y="5011738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de Mecanismos</a:t>
            </a:r>
          </a:p>
          <a:p>
            <a:pPr eaLnBrk="1" hangingPunct="1"/>
            <a:r>
              <a:rPr lang="pt-BR" smtClean="0"/>
              <a:t>Lei de Grashof</a:t>
            </a:r>
          </a:p>
          <a:p>
            <a:pPr eaLnBrk="1" hangingPunct="1"/>
            <a:r>
              <a:rPr lang="pt-BR" smtClean="0"/>
              <a:t>Lei de Reuleaux</a:t>
            </a:r>
          </a:p>
          <a:p>
            <a:pPr eaLnBrk="1" hangingPunct="1"/>
            <a:r>
              <a:rPr lang="pt-BR" smtClean="0"/>
              <a:t>Mecanismos Simples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Biela Manivela</a:t>
            </a:r>
          </a:p>
          <a:p>
            <a:pPr eaLnBrk="1" hangingPunct="1"/>
            <a:r>
              <a:rPr lang="pt-BR" smtClean="0"/>
              <a:t>Mecanismos Complexos</a:t>
            </a:r>
          </a:p>
          <a:p>
            <a:pPr eaLnBrk="1" hangingPunct="1"/>
            <a:endParaRPr lang="pt-BR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6" descr="watt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2951163"/>
            <a:ext cx="32004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Complexos</a:t>
            </a:r>
            <a:endParaRPr lang="pt-BR" sz="3200" b="1" smtClean="0">
              <a:solidFill>
                <a:schemeClr val="accent2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União de 2 ou mais mecanismos simples</a:t>
            </a:r>
          </a:p>
          <a:p>
            <a:pPr lvl="1" eaLnBrk="1" hangingPunct="1">
              <a:buFontTx/>
              <a:buNone/>
            </a:pPr>
            <a:r>
              <a:rPr lang="pt-BR" sz="2400" smtClean="0"/>
              <a:t>4 Barras + Biela-Manivela</a:t>
            </a:r>
          </a:p>
        </p:txBody>
      </p:sp>
      <p:pic>
        <p:nvPicPr>
          <p:cNvPr id="51205" name="Picture 44" descr="VulcanPumpingUnitMark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51163"/>
            <a:ext cx="4465637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5165" name="Group 61"/>
          <p:cNvGrpSpPr>
            <a:grpSpLocks/>
          </p:cNvGrpSpPr>
          <p:nvPr/>
        </p:nvGrpSpPr>
        <p:grpSpPr bwMode="auto">
          <a:xfrm>
            <a:off x="990600" y="3500438"/>
            <a:ext cx="3797300" cy="2595562"/>
            <a:chOff x="624" y="2205"/>
            <a:chExt cx="2392" cy="1635"/>
          </a:xfrm>
        </p:grpSpPr>
        <p:sp>
          <p:nvSpPr>
            <p:cNvPr id="51227" name="Freeform 57"/>
            <p:cNvSpPr>
              <a:spLocks/>
            </p:cNvSpPr>
            <p:nvPr/>
          </p:nvSpPr>
          <p:spPr bwMode="auto">
            <a:xfrm>
              <a:off x="768" y="2304"/>
              <a:ext cx="2160" cy="1248"/>
            </a:xfrm>
            <a:custGeom>
              <a:avLst/>
              <a:gdLst>
                <a:gd name="T0" fmla="*/ 0 w 2160"/>
                <a:gd name="T1" fmla="*/ 144 h 1248"/>
                <a:gd name="T2" fmla="*/ 1824 w 2160"/>
                <a:gd name="T3" fmla="*/ 0 h 1248"/>
                <a:gd name="T4" fmla="*/ 1584 w 2160"/>
                <a:gd name="T5" fmla="*/ 1008 h 1248"/>
                <a:gd name="T6" fmla="*/ 2160 w 2160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" h="1248">
                  <a:moveTo>
                    <a:pt x="0" y="144"/>
                  </a:moveTo>
                  <a:lnTo>
                    <a:pt x="1824" y="0"/>
                  </a:lnTo>
                  <a:lnTo>
                    <a:pt x="1584" y="1008"/>
                  </a:lnTo>
                  <a:lnTo>
                    <a:pt x="2160" y="1248"/>
                  </a:lnTo>
                </a:path>
              </a:pathLst>
            </a:custGeom>
            <a:noFill/>
            <a:ln w="76200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28" name="Oval 51"/>
            <p:cNvSpPr>
              <a:spLocks noChangeArrowheads="1"/>
            </p:cNvSpPr>
            <p:nvPr/>
          </p:nvSpPr>
          <p:spPr bwMode="auto">
            <a:xfrm>
              <a:off x="2426" y="2205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29" name="Oval 52"/>
            <p:cNvSpPr>
              <a:spLocks noChangeArrowheads="1"/>
            </p:cNvSpPr>
            <p:nvPr/>
          </p:nvSpPr>
          <p:spPr bwMode="auto">
            <a:xfrm>
              <a:off x="2245" y="320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30" name="Oval 53"/>
            <p:cNvSpPr>
              <a:spLocks noChangeArrowheads="1"/>
            </p:cNvSpPr>
            <p:nvPr/>
          </p:nvSpPr>
          <p:spPr bwMode="auto">
            <a:xfrm>
              <a:off x="2789" y="3430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31" name="Oval 54"/>
            <p:cNvSpPr>
              <a:spLocks noChangeArrowheads="1"/>
            </p:cNvSpPr>
            <p:nvPr/>
          </p:nvSpPr>
          <p:spPr bwMode="auto">
            <a:xfrm>
              <a:off x="1610" y="2251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32" name="Line 59"/>
            <p:cNvSpPr>
              <a:spLocks noChangeShapeType="1"/>
            </p:cNvSpPr>
            <p:nvPr/>
          </p:nvSpPr>
          <p:spPr bwMode="auto">
            <a:xfrm flipH="1">
              <a:off x="624" y="2544"/>
              <a:ext cx="144" cy="1296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33" name="Oval 60"/>
            <p:cNvSpPr>
              <a:spLocks noChangeArrowheads="1"/>
            </p:cNvSpPr>
            <p:nvPr/>
          </p:nvSpPr>
          <p:spPr bwMode="auto">
            <a:xfrm>
              <a:off x="672" y="2352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75185" name="Group 81"/>
          <p:cNvGrpSpPr>
            <a:grpSpLocks/>
          </p:cNvGrpSpPr>
          <p:nvPr/>
        </p:nvGrpSpPr>
        <p:grpSpPr bwMode="auto">
          <a:xfrm>
            <a:off x="5638800" y="3276600"/>
            <a:ext cx="2800350" cy="2857500"/>
            <a:chOff x="3552" y="2064"/>
            <a:chExt cx="1764" cy="1800"/>
          </a:xfrm>
        </p:grpSpPr>
        <p:sp>
          <p:nvSpPr>
            <p:cNvPr id="51208" name="Oval 62"/>
            <p:cNvSpPr>
              <a:spLocks noChangeArrowheads="1"/>
            </p:cNvSpPr>
            <p:nvPr/>
          </p:nvSpPr>
          <p:spPr bwMode="auto">
            <a:xfrm>
              <a:off x="4452" y="3000"/>
              <a:ext cx="864" cy="86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09" name="AutoShape 72"/>
            <p:cNvSpPr>
              <a:spLocks noChangeArrowheads="1"/>
            </p:cNvSpPr>
            <p:nvPr/>
          </p:nvSpPr>
          <p:spPr bwMode="auto">
            <a:xfrm>
              <a:off x="4848" y="3360"/>
              <a:ext cx="144" cy="2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0" name="AutoShape 71"/>
            <p:cNvSpPr>
              <a:spLocks noChangeArrowheads="1"/>
            </p:cNvSpPr>
            <p:nvPr/>
          </p:nvSpPr>
          <p:spPr bwMode="auto">
            <a:xfrm>
              <a:off x="4164" y="2148"/>
              <a:ext cx="288" cy="3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1" name="Rectangle 69"/>
            <p:cNvSpPr>
              <a:spLocks noChangeArrowheads="1"/>
            </p:cNvSpPr>
            <p:nvPr/>
          </p:nvSpPr>
          <p:spPr bwMode="auto">
            <a:xfrm>
              <a:off x="3648" y="2976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2" name="Freeform 63"/>
            <p:cNvSpPr>
              <a:spLocks/>
            </p:cNvSpPr>
            <p:nvPr/>
          </p:nvSpPr>
          <p:spPr bwMode="auto">
            <a:xfrm>
              <a:off x="3744" y="2112"/>
              <a:ext cx="1248" cy="1296"/>
            </a:xfrm>
            <a:custGeom>
              <a:avLst/>
              <a:gdLst>
                <a:gd name="T0" fmla="*/ 0 w 1248"/>
                <a:gd name="T1" fmla="*/ 912 h 1296"/>
                <a:gd name="T2" fmla="*/ 0 w 1248"/>
                <a:gd name="T3" fmla="*/ 0 h 1296"/>
                <a:gd name="T4" fmla="*/ 1152 w 1248"/>
                <a:gd name="T5" fmla="*/ 336 h 1296"/>
                <a:gd name="T6" fmla="*/ 1248 w 1248"/>
                <a:gd name="T7" fmla="*/ 1248 h 1296"/>
                <a:gd name="T8" fmla="*/ 1152 w 124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1296">
                  <a:moveTo>
                    <a:pt x="0" y="912"/>
                  </a:moveTo>
                  <a:lnTo>
                    <a:pt x="0" y="0"/>
                  </a:lnTo>
                  <a:lnTo>
                    <a:pt x="1152" y="336"/>
                  </a:lnTo>
                  <a:lnTo>
                    <a:pt x="1248" y="1248"/>
                  </a:lnTo>
                  <a:lnTo>
                    <a:pt x="1152" y="1296"/>
                  </a:lnTo>
                </a:path>
              </a:pathLst>
            </a:custGeom>
            <a:noFill/>
            <a:ln w="76200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13" name="Oval 64"/>
            <p:cNvSpPr>
              <a:spLocks noChangeArrowheads="1"/>
            </p:cNvSpPr>
            <p:nvPr/>
          </p:nvSpPr>
          <p:spPr bwMode="auto">
            <a:xfrm>
              <a:off x="3696" y="20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4" name="Oval 65"/>
            <p:cNvSpPr>
              <a:spLocks noChangeArrowheads="1"/>
            </p:cNvSpPr>
            <p:nvPr/>
          </p:nvSpPr>
          <p:spPr bwMode="auto">
            <a:xfrm>
              <a:off x="4236" y="2196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5" name="Oval 66"/>
            <p:cNvSpPr>
              <a:spLocks noChangeArrowheads="1"/>
            </p:cNvSpPr>
            <p:nvPr/>
          </p:nvSpPr>
          <p:spPr bwMode="auto">
            <a:xfrm>
              <a:off x="4800" y="235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6" name="Oval 67"/>
            <p:cNvSpPr>
              <a:spLocks noChangeArrowheads="1"/>
            </p:cNvSpPr>
            <p:nvPr/>
          </p:nvSpPr>
          <p:spPr bwMode="auto">
            <a:xfrm>
              <a:off x="4944" y="330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7" name="Oval 68"/>
            <p:cNvSpPr>
              <a:spLocks noChangeArrowheads="1"/>
            </p:cNvSpPr>
            <p:nvPr/>
          </p:nvSpPr>
          <p:spPr bwMode="auto">
            <a:xfrm>
              <a:off x="4860" y="33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8" name="Oval 70"/>
            <p:cNvSpPr>
              <a:spLocks noChangeArrowheads="1"/>
            </p:cNvSpPr>
            <p:nvPr/>
          </p:nvSpPr>
          <p:spPr bwMode="auto">
            <a:xfrm>
              <a:off x="3684" y="301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19" name="Line 73"/>
            <p:cNvSpPr>
              <a:spLocks noChangeShapeType="1"/>
            </p:cNvSpPr>
            <p:nvPr/>
          </p:nvSpPr>
          <p:spPr bwMode="auto">
            <a:xfrm>
              <a:off x="4128" y="2376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20" name="Rectangle 74"/>
            <p:cNvSpPr>
              <a:spLocks noChangeArrowheads="1"/>
            </p:cNvSpPr>
            <p:nvPr/>
          </p:nvSpPr>
          <p:spPr bwMode="auto">
            <a:xfrm>
              <a:off x="4128" y="2400"/>
              <a:ext cx="38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21" name="Line 75"/>
            <p:cNvSpPr>
              <a:spLocks noChangeShapeType="1"/>
            </p:cNvSpPr>
            <p:nvPr/>
          </p:nvSpPr>
          <p:spPr bwMode="auto">
            <a:xfrm>
              <a:off x="4728" y="3540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22" name="Rectangle 76"/>
            <p:cNvSpPr>
              <a:spLocks noChangeArrowheads="1"/>
            </p:cNvSpPr>
            <p:nvPr/>
          </p:nvSpPr>
          <p:spPr bwMode="auto">
            <a:xfrm>
              <a:off x="4728" y="3564"/>
              <a:ext cx="38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23" name="Line 77"/>
            <p:cNvSpPr>
              <a:spLocks noChangeShapeType="1"/>
            </p:cNvSpPr>
            <p:nvPr/>
          </p:nvSpPr>
          <p:spPr bwMode="auto">
            <a:xfrm>
              <a:off x="3840" y="2904"/>
              <a:ext cx="0" cy="4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24" name="Rectangle 78"/>
            <p:cNvSpPr>
              <a:spLocks noChangeArrowheads="1"/>
            </p:cNvSpPr>
            <p:nvPr/>
          </p:nvSpPr>
          <p:spPr bwMode="auto">
            <a:xfrm>
              <a:off x="3864" y="2940"/>
              <a:ext cx="72" cy="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1225" name="Line 79"/>
            <p:cNvSpPr>
              <a:spLocks noChangeShapeType="1"/>
            </p:cNvSpPr>
            <p:nvPr/>
          </p:nvSpPr>
          <p:spPr bwMode="auto">
            <a:xfrm>
              <a:off x="3648" y="2928"/>
              <a:ext cx="0" cy="4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26" name="Rectangle 80"/>
            <p:cNvSpPr>
              <a:spLocks noChangeArrowheads="1"/>
            </p:cNvSpPr>
            <p:nvPr/>
          </p:nvSpPr>
          <p:spPr bwMode="auto">
            <a:xfrm>
              <a:off x="3552" y="2928"/>
              <a:ext cx="84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191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800" b="1">
                <a:solidFill>
                  <a:schemeClr val="accent2"/>
                </a:solidFill>
              </a:rPr>
              <a:t>Pergunta da Aula Passada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4859338" y="2060575"/>
            <a:ext cx="419735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40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No Total:</a:t>
            </a:r>
          </a:p>
          <a:p>
            <a:pPr eaLnBrk="1" hangingPunct="1">
              <a:defRPr/>
            </a:pPr>
            <a:endParaRPr lang="pt-BR" sz="4000" b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sz="3200"/>
              <a:t>22 DOFs da mão</a:t>
            </a:r>
          </a:p>
          <a:p>
            <a:pPr eaLnBrk="1" hangingPunct="1">
              <a:defRPr/>
            </a:pPr>
            <a:r>
              <a:rPr lang="pt-BR" sz="3200"/>
              <a:t>3 DOFs do braço</a:t>
            </a:r>
          </a:p>
          <a:p>
            <a:pPr eaLnBrk="1" hangingPunct="1">
              <a:defRPr/>
            </a:pPr>
            <a:r>
              <a:rPr lang="pt-BR" sz="3200"/>
              <a:t>2 DOFs do ante-braço</a:t>
            </a:r>
          </a:p>
          <a:p>
            <a:pPr eaLnBrk="1" hangingPunct="1">
              <a:defRPr/>
            </a:pPr>
            <a:endParaRPr lang="pt-BR" sz="3200"/>
          </a:p>
          <a:p>
            <a:pPr eaLnBrk="1" hangingPunct="1">
              <a:defRPr/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27 DOFs</a:t>
            </a:r>
            <a:r>
              <a:rPr lang="pt-BR" sz="3200"/>
              <a:t>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859338" y="5013325"/>
            <a:ext cx="40338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50825" y="2492375"/>
            <a:ext cx="4392613" cy="2835275"/>
            <a:chOff x="158" y="1570"/>
            <a:chExt cx="2767" cy="1786"/>
          </a:xfrm>
        </p:grpSpPr>
        <p:pic>
          <p:nvPicPr>
            <p:cNvPr id="8198" name="Picture 6" descr="biomechanics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570"/>
              <a:ext cx="2767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624" y="2448"/>
              <a:ext cx="217" cy="48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930" y="1797"/>
              <a:ext cx="111" cy="408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984" y="1706"/>
              <a:ext cx="136" cy="136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202" name="Arc 10"/>
            <p:cNvSpPr>
              <a:spLocks/>
            </p:cNvSpPr>
            <p:nvPr/>
          </p:nvSpPr>
          <p:spPr bwMode="auto">
            <a:xfrm flipV="1">
              <a:off x="930" y="1661"/>
              <a:ext cx="227" cy="214"/>
            </a:xfrm>
            <a:custGeom>
              <a:avLst/>
              <a:gdLst>
                <a:gd name="T0" fmla="*/ 166 w 43200"/>
                <a:gd name="T1" fmla="*/ 0 h 40767"/>
                <a:gd name="T2" fmla="*/ 17 w 43200"/>
                <a:gd name="T3" fmla="*/ 41 h 40767"/>
                <a:gd name="T4" fmla="*/ 114 w 43200"/>
                <a:gd name="T5" fmla="*/ 101 h 407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767" fill="none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</a:path>
                <a:path w="43200" h="40767" stroke="0" extrusionOk="0">
                  <a:moveTo>
                    <a:pt x="31559" y="-1"/>
                  </a:moveTo>
                  <a:cubicBezTo>
                    <a:pt x="38711" y="3716"/>
                    <a:pt x="43200" y="11106"/>
                    <a:pt x="43200" y="19167"/>
                  </a:cubicBezTo>
                  <a:cubicBezTo>
                    <a:pt x="43200" y="31096"/>
                    <a:pt x="33529" y="40767"/>
                    <a:pt x="21600" y="40767"/>
                  </a:cubicBezTo>
                  <a:cubicBezTo>
                    <a:pt x="9670" y="40767"/>
                    <a:pt x="0" y="31096"/>
                    <a:pt x="0" y="19167"/>
                  </a:cubicBezTo>
                  <a:cubicBezTo>
                    <a:pt x="-1" y="15155"/>
                    <a:pt x="1117" y="11223"/>
                    <a:pt x="3226" y="7811"/>
                  </a:cubicBezTo>
                  <a:lnTo>
                    <a:pt x="21600" y="19167"/>
                  </a:lnTo>
                  <a:lnTo>
                    <a:pt x="31559" y="-1"/>
                  </a:lnTo>
                  <a:close/>
                </a:path>
              </a:pathLst>
            </a:custGeom>
            <a:noFill/>
            <a:ln w="5715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 rot="5400000">
              <a:off x="1134" y="1774"/>
              <a:ext cx="408" cy="363"/>
            </a:xfrm>
            <a:prstGeom prst="rtTriangl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204" name="Arc 12"/>
            <p:cNvSpPr>
              <a:spLocks/>
            </p:cNvSpPr>
            <p:nvPr/>
          </p:nvSpPr>
          <p:spPr bwMode="auto">
            <a:xfrm flipV="1">
              <a:off x="774" y="2196"/>
              <a:ext cx="224" cy="175"/>
            </a:xfrm>
            <a:custGeom>
              <a:avLst/>
              <a:gdLst>
                <a:gd name="T0" fmla="*/ 206 w 42682"/>
                <a:gd name="T1" fmla="*/ 0 h 33373"/>
                <a:gd name="T2" fmla="*/ 0 w 42682"/>
                <a:gd name="T3" fmla="*/ 86 h 33373"/>
                <a:gd name="T4" fmla="*/ 111 w 42682"/>
                <a:gd name="T5" fmla="*/ 62 h 333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82" h="33373" fill="none" extrusionOk="0">
                  <a:moveTo>
                    <a:pt x="39191" y="-1"/>
                  </a:moveTo>
                  <a:cubicBezTo>
                    <a:pt x="41469" y="3503"/>
                    <a:pt x="42682" y="7593"/>
                    <a:pt x="42682" y="11773"/>
                  </a:cubicBezTo>
                  <a:cubicBezTo>
                    <a:pt x="42682" y="23702"/>
                    <a:pt x="33011" y="33373"/>
                    <a:pt x="21082" y="33373"/>
                  </a:cubicBezTo>
                  <a:cubicBezTo>
                    <a:pt x="10963" y="33373"/>
                    <a:pt x="2201" y="26349"/>
                    <a:pt x="-1" y="16473"/>
                  </a:cubicBezTo>
                </a:path>
                <a:path w="42682" h="33373" stroke="0" extrusionOk="0">
                  <a:moveTo>
                    <a:pt x="39191" y="-1"/>
                  </a:moveTo>
                  <a:cubicBezTo>
                    <a:pt x="41469" y="3503"/>
                    <a:pt x="42682" y="7593"/>
                    <a:pt x="42682" y="11773"/>
                  </a:cubicBezTo>
                  <a:cubicBezTo>
                    <a:pt x="42682" y="23702"/>
                    <a:pt x="33011" y="33373"/>
                    <a:pt x="21082" y="33373"/>
                  </a:cubicBezTo>
                  <a:cubicBezTo>
                    <a:pt x="10963" y="33373"/>
                    <a:pt x="2201" y="26349"/>
                    <a:pt x="-1" y="16473"/>
                  </a:cubicBezTo>
                  <a:lnTo>
                    <a:pt x="21082" y="11773"/>
                  </a:lnTo>
                  <a:lnTo>
                    <a:pt x="39191" y="-1"/>
                  </a:lnTo>
                  <a:close/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5" name="Arc 13"/>
            <p:cNvSpPr>
              <a:spLocks/>
            </p:cNvSpPr>
            <p:nvPr/>
          </p:nvSpPr>
          <p:spPr bwMode="auto">
            <a:xfrm rot="-592465" flipH="1" flipV="1">
              <a:off x="816" y="2233"/>
              <a:ext cx="163" cy="274"/>
            </a:xfrm>
            <a:custGeom>
              <a:avLst/>
              <a:gdLst>
                <a:gd name="T0" fmla="*/ 52 w 21600"/>
                <a:gd name="T1" fmla="*/ 0 h 38373"/>
                <a:gd name="T2" fmla="*/ 91 w 21600"/>
                <a:gd name="T3" fmla="*/ 274 h 38373"/>
                <a:gd name="T4" fmla="*/ 0 w 21600"/>
                <a:gd name="T5" fmla="*/ 146 h 383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373" fill="none" extrusionOk="0">
                  <a:moveTo>
                    <a:pt x="6933" y="0"/>
                  </a:moveTo>
                  <a:cubicBezTo>
                    <a:pt x="15701" y="2971"/>
                    <a:pt x="21600" y="11199"/>
                    <a:pt x="21600" y="20457"/>
                  </a:cubicBezTo>
                  <a:cubicBezTo>
                    <a:pt x="21600" y="27643"/>
                    <a:pt x="18026" y="34358"/>
                    <a:pt x="12065" y="38372"/>
                  </a:cubicBezTo>
                </a:path>
                <a:path w="21600" h="38373" stroke="0" extrusionOk="0">
                  <a:moveTo>
                    <a:pt x="6933" y="0"/>
                  </a:moveTo>
                  <a:cubicBezTo>
                    <a:pt x="15701" y="2971"/>
                    <a:pt x="21600" y="11199"/>
                    <a:pt x="21600" y="20457"/>
                  </a:cubicBezTo>
                  <a:cubicBezTo>
                    <a:pt x="21600" y="27643"/>
                    <a:pt x="18026" y="34358"/>
                    <a:pt x="12065" y="38372"/>
                  </a:cubicBezTo>
                  <a:lnTo>
                    <a:pt x="0" y="20457"/>
                  </a:lnTo>
                  <a:lnTo>
                    <a:pt x="6933" y="0"/>
                  </a:lnTo>
                  <a:close/>
                </a:path>
              </a:pathLst>
            </a:custGeom>
            <a:noFill/>
            <a:ln w="76200">
              <a:solidFill>
                <a:srgbClr val="E9E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rot="-9686428">
              <a:off x="823" y="2261"/>
              <a:ext cx="176" cy="20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768" y="2268"/>
              <a:ext cx="240" cy="96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Complexos</a:t>
            </a:r>
            <a:endParaRPr lang="pt-BR" sz="3200" b="1" smtClean="0">
              <a:solidFill>
                <a:schemeClr val="accent2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União de 2 ou mais mecanismos simples</a:t>
            </a:r>
          </a:p>
        </p:txBody>
      </p:sp>
      <p:grpSp>
        <p:nvGrpSpPr>
          <p:cNvPr id="52228" name="Group 58"/>
          <p:cNvGrpSpPr>
            <a:grpSpLocks/>
          </p:cNvGrpSpPr>
          <p:nvPr/>
        </p:nvGrpSpPr>
        <p:grpSpPr bwMode="auto">
          <a:xfrm>
            <a:off x="508000" y="3905250"/>
            <a:ext cx="3521075" cy="2209800"/>
            <a:chOff x="320" y="2460"/>
            <a:chExt cx="2218" cy="1392"/>
          </a:xfrm>
        </p:grpSpPr>
        <p:grpSp>
          <p:nvGrpSpPr>
            <p:cNvPr id="52254" name="Group 31"/>
            <p:cNvGrpSpPr>
              <a:grpSpLocks/>
            </p:cNvGrpSpPr>
            <p:nvPr/>
          </p:nvGrpSpPr>
          <p:grpSpPr bwMode="auto">
            <a:xfrm rot="-3250360">
              <a:off x="1627" y="2046"/>
              <a:ext cx="332" cy="1344"/>
              <a:chOff x="4800" y="1728"/>
              <a:chExt cx="432" cy="1344"/>
            </a:xfrm>
          </p:grpSpPr>
          <p:sp>
            <p:nvSpPr>
              <p:cNvPr id="52273" name="Freeform 29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274" name="Rectangle 30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52255" name="Rectangle 28"/>
            <p:cNvSpPr>
              <a:spLocks noChangeArrowheads="1"/>
            </p:cNvSpPr>
            <p:nvPr/>
          </p:nvSpPr>
          <p:spPr bwMode="auto">
            <a:xfrm rot="2240961">
              <a:off x="1404" y="246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6" name="AutoShape 10"/>
            <p:cNvSpPr>
              <a:spLocks noChangeArrowheads="1"/>
            </p:cNvSpPr>
            <p:nvPr/>
          </p:nvSpPr>
          <p:spPr bwMode="auto">
            <a:xfrm>
              <a:off x="474" y="305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7" name="AutoShape 11"/>
            <p:cNvSpPr>
              <a:spLocks noChangeArrowheads="1"/>
            </p:cNvSpPr>
            <p:nvPr/>
          </p:nvSpPr>
          <p:spPr bwMode="auto">
            <a:xfrm rot="4327309">
              <a:off x="1089" y="2231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8" name="AutoShape 12"/>
            <p:cNvSpPr>
              <a:spLocks noChangeArrowheads="1"/>
            </p:cNvSpPr>
            <p:nvPr/>
          </p:nvSpPr>
          <p:spPr bwMode="auto">
            <a:xfrm rot="-9168410">
              <a:off x="608" y="2777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9" name="Line 13"/>
            <p:cNvSpPr>
              <a:spLocks noChangeShapeType="1"/>
            </p:cNvSpPr>
            <p:nvPr/>
          </p:nvSpPr>
          <p:spPr bwMode="auto">
            <a:xfrm>
              <a:off x="320" y="330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60" name="Rectangle 14"/>
            <p:cNvSpPr>
              <a:spLocks noChangeArrowheads="1"/>
            </p:cNvSpPr>
            <p:nvPr/>
          </p:nvSpPr>
          <p:spPr bwMode="auto">
            <a:xfrm>
              <a:off x="326" y="332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1" name="AutoShape 15"/>
            <p:cNvSpPr>
              <a:spLocks noChangeArrowheads="1"/>
            </p:cNvSpPr>
            <p:nvPr/>
          </p:nvSpPr>
          <p:spPr bwMode="auto">
            <a:xfrm>
              <a:off x="1659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2" name="Line 16"/>
            <p:cNvSpPr>
              <a:spLocks noChangeShapeType="1"/>
            </p:cNvSpPr>
            <p:nvPr/>
          </p:nvSpPr>
          <p:spPr bwMode="auto">
            <a:xfrm>
              <a:off x="1505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63" name="Rectangle 17"/>
            <p:cNvSpPr>
              <a:spLocks noChangeArrowheads="1"/>
            </p:cNvSpPr>
            <p:nvPr/>
          </p:nvSpPr>
          <p:spPr bwMode="auto">
            <a:xfrm>
              <a:off x="1511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4" name="AutoShape 18"/>
            <p:cNvSpPr>
              <a:spLocks noChangeArrowheads="1"/>
            </p:cNvSpPr>
            <p:nvPr/>
          </p:nvSpPr>
          <p:spPr bwMode="auto">
            <a:xfrm rot="-706364">
              <a:off x="1597" y="249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5" name="Oval 19"/>
            <p:cNvSpPr>
              <a:spLocks noChangeArrowheads="1"/>
            </p:cNvSpPr>
            <p:nvPr/>
          </p:nvSpPr>
          <p:spPr bwMode="auto">
            <a:xfrm>
              <a:off x="1496" y="2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6" name="Oval 20"/>
            <p:cNvSpPr>
              <a:spLocks noChangeArrowheads="1"/>
            </p:cNvSpPr>
            <p:nvPr/>
          </p:nvSpPr>
          <p:spPr bwMode="auto">
            <a:xfrm>
              <a:off x="680" y="28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7" name="Oval 22"/>
            <p:cNvSpPr>
              <a:spLocks noChangeArrowheads="1"/>
            </p:cNvSpPr>
            <p:nvPr/>
          </p:nvSpPr>
          <p:spPr bwMode="auto">
            <a:xfrm>
              <a:off x="507" y="312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8" name="Oval 24"/>
            <p:cNvSpPr>
              <a:spLocks noChangeArrowheads="1"/>
            </p:cNvSpPr>
            <p:nvPr/>
          </p:nvSpPr>
          <p:spPr bwMode="auto">
            <a:xfrm>
              <a:off x="1701" y="35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69" name="AutoShape 32"/>
            <p:cNvSpPr>
              <a:spLocks noChangeArrowheads="1"/>
            </p:cNvSpPr>
            <p:nvPr/>
          </p:nvSpPr>
          <p:spPr bwMode="auto">
            <a:xfrm>
              <a:off x="2212" y="29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70" name="Line 33"/>
            <p:cNvSpPr>
              <a:spLocks noChangeShapeType="1"/>
            </p:cNvSpPr>
            <p:nvPr/>
          </p:nvSpPr>
          <p:spPr bwMode="auto">
            <a:xfrm>
              <a:off x="2058" y="32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71" name="Rectangle 34"/>
            <p:cNvSpPr>
              <a:spLocks noChangeArrowheads="1"/>
            </p:cNvSpPr>
            <p:nvPr/>
          </p:nvSpPr>
          <p:spPr bwMode="auto">
            <a:xfrm>
              <a:off x="2064" y="32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72" name="Oval 35"/>
            <p:cNvSpPr>
              <a:spLocks noChangeArrowheads="1"/>
            </p:cNvSpPr>
            <p:nvPr/>
          </p:nvSpPr>
          <p:spPr bwMode="auto">
            <a:xfrm>
              <a:off x="2254" y="30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52229" name="Rectangle 36"/>
          <p:cNvSpPr>
            <a:spLocks noChangeArrowheads="1"/>
          </p:cNvSpPr>
          <p:nvPr/>
        </p:nvSpPr>
        <p:spPr bwMode="auto">
          <a:xfrm>
            <a:off x="838200" y="2260600"/>
            <a:ext cx="368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4 Barras + Biela-Manivela</a:t>
            </a:r>
          </a:p>
        </p:txBody>
      </p:sp>
      <p:grpSp>
        <p:nvGrpSpPr>
          <p:cNvPr id="52230" name="Group 61"/>
          <p:cNvGrpSpPr>
            <a:grpSpLocks/>
          </p:cNvGrpSpPr>
          <p:nvPr/>
        </p:nvGrpSpPr>
        <p:grpSpPr bwMode="auto">
          <a:xfrm>
            <a:off x="5080000" y="2952750"/>
            <a:ext cx="2711450" cy="3238500"/>
            <a:chOff x="3200" y="1860"/>
            <a:chExt cx="1708" cy="2040"/>
          </a:xfrm>
        </p:grpSpPr>
        <p:sp>
          <p:nvSpPr>
            <p:cNvPr id="52231" name="AutoShape 59"/>
            <p:cNvSpPr>
              <a:spLocks noChangeArrowheads="1"/>
            </p:cNvSpPr>
            <p:nvPr/>
          </p:nvSpPr>
          <p:spPr bwMode="auto">
            <a:xfrm rot="6831800">
              <a:off x="3732" y="2400"/>
              <a:ext cx="624" cy="720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52232" name="Group 37"/>
            <p:cNvGrpSpPr>
              <a:grpSpLocks/>
            </p:cNvGrpSpPr>
            <p:nvPr/>
          </p:nvGrpSpPr>
          <p:grpSpPr bwMode="auto">
            <a:xfrm rot="-6759596">
              <a:off x="3914" y="1658"/>
              <a:ext cx="332" cy="1344"/>
              <a:chOff x="4800" y="1728"/>
              <a:chExt cx="432" cy="1344"/>
            </a:xfrm>
          </p:grpSpPr>
          <p:sp>
            <p:nvSpPr>
              <p:cNvPr id="52252" name="Freeform 38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253" name="Rectangle 39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52233" name="Rectangle 40"/>
            <p:cNvSpPr>
              <a:spLocks noChangeArrowheads="1"/>
            </p:cNvSpPr>
            <p:nvPr/>
          </p:nvSpPr>
          <p:spPr bwMode="auto">
            <a:xfrm rot="-1230404">
              <a:off x="3744" y="2304"/>
              <a:ext cx="288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34" name="AutoShape 41"/>
            <p:cNvSpPr>
              <a:spLocks noChangeArrowheads="1"/>
            </p:cNvSpPr>
            <p:nvPr/>
          </p:nvSpPr>
          <p:spPr bwMode="auto">
            <a:xfrm>
              <a:off x="3354" y="310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35" name="AutoShape 42"/>
            <p:cNvSpPr>
              <a:spLocks noChangeArrowheads="1"/>
            </p:cNvSpPr>
            <p:nvPr/>
          </p:nvSpPr>
          <p:spPr bwMode="auto">
            <a:xfrm rot="4327309">
              <a:off x="3969" y="2279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36" name="AutoShape 43"/>
            <p:cNvSpPr>
              <a:spLocks noChangeArrowheads="1"/>
            </p:cNvSpPr>
            <p:nvPr/>
          </p:nvSpPr>
          <p:spPr bwMode="auto">
            <a:xfrm rot="-9168410">
              <a:off x="3488" y="2825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37" name="Line 44"/>
            <p:cNvSpPr>
              <a:spLocks noChangeShapeType="1"/>
            </p:cNvSpPr>
            <p:nvPr/>
          </p:nvSpPr>
          <p:spPr bwMode="auto">
            <a:xfrm>
              <a:off x="3200" y="335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38" name="Rectangle 45"/>
            <p:cNvSpPr>
              <a:spLocks noChangeArrowheads="1"/>
            </p:cNvSpPr>
            <p:nvPr/>
          </p:nvSpPr>
          <p:spPr bwMode="auto">
            <a:xfrm>
              <a:off x="3206" y="337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39" name="AutoShape 46"/>
            <p:cNvSpPr>
              <a:spLocks noChangeArrowheads="1"/>
            </p:cNvSpPr>
            <p:nvPr/>
          </p:nvSpPr>
          <p:spPr bwMode="auto">
            <a:xfrm>
              <a:off x="4539" y="350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0" name="Line 47"/>
            <p:cNvSpPr>
              <a:spLocks noChangeShapeType="1"/>
            </p:cNvSpPr>
            <p:nvPr/>
          </p:nvSpPr>
          <p:spPr bwMode="auto">
            <a:xfrm>
              <a:off x="4385" y="375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41" name="Rectangle 48"/>
            <p:cNvSpPr>
              <a:spLocks noChangeArrowheads="1"/>
            </p:cNvSpPr>
            <p:nvPr/>
          </p:nvSpPr>
          <p:spPr bwMode="auto">
            <a:xfrm>
              <a:off x="4391" y="377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2" name="AutoShape 49"/>
            <p:cNvSpPr>
              <a:spLocks noChangeArrowheads="1"/>
            </p:cNvSpPr>
            <p:nvPr/>
          </p:nvSpPr>
          <p:spPr bwMode="auto">
            <a:xfrm rot="-706364">
              <a:off x="4477" y="2540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3" name="Oval 50"/>
            <p:cNvSpPr>
              <a:spLocks noChangeArrowheads="1"/>
            </p:cNvSpPr>
            <p:nvPr/>
          </p:nvSpPr>
          <p:spPr bwMode="auto">
            <a:xfrm>
              <a:off x="4376" y="259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4" name="Oval 51"/>
            <p:cNvSpPr>
              <a:spLocks noChangeArrowheads="1"/>
            </p:cNvSpPr>
            <p:nvPr/>
          </p:nvSpPr>
          <p:spPr bwMode="auto">
            <a:xfrm>
              <a:off x="3560" y="285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5" name="Oval 52"/>
            <p:cNvSpPr>
              <a:spLocks noChangeArrowheads="1"/>
            </p:cNvSpPr>
            <p:nvPr/>
          </p:nvSpPr>
          <p:spPr bwMode="auto">
            <a:xfrm>
              <a:off x="3387" y="317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6" name="Oval 53"/>
            <p:cNvSpPr>
              <a:spLocks noChangeArrowheads="1"/>
            </p:cNvSpPr>
            <p:nvPr/>
          </p:nvSpPr>
          <p:spPr bwMode="auto">
            <a:xfrm>
              <a:off x="4581" y="357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7" name="AutoShape 54"/>
            <p:cNvSpPr>
              <a:spLocks noChangeArrowheads="1"/>
            </p:cNvSpPr>
            <p:nvPr/>
          </p:nvSpPr>
          <p:spPr bwMode="auto">
            <a:xfrm>
              <a:off x="4564" y="1987"/>
              <a:ext cx="332" cy="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48" name="Line 55"/>
            <p:cNvSpPr>
              <a:spLocks noChangeShapeType="1"/>
            </p:cNvSpPr>
            <p:nvPr/>
          </p:nvSpPr>
          <p:spPr bwMode="auto">
            <a:xfrm>
              <a:off x="4788" y="186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249" name="Rectangle 56"/>
            <p:cNvSpPr>
              <a:spLocks noChangeArrowheads="1"/>
            </p:cNvSpPr>
            <p:nvPr/>
          </p:nvSpPr>
          <p:spPr bwMode="auto">
            <a:xfrm>
              <a:off x="4812" y="1860"/>
              <a:ext cx="9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0" name="Oval 57"/>
            <p:cNvSpPr>
              <a:spLocks noChangeArrowheads="1"/>
            </p:cNvSpPr>
            <p:nvPr/>
          </p:nvSpPr>
          <p:spPr bwMode="auto">
            <a:xfrm>
              <a:off x="4606" y="205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2251" name="Oval 60"/>
            <p:cNvSpPr>
              <a:spLocks noChangeArrowheads="1"/>
            </p:cNvSpPr>
            <p:nvPr/>
          </p:nvSpPr>
          <p:spPr bwMode="auto">
            <a:xfrm>
              <a:off x="3840" y="238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Complexos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 Toggle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3700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Sobrepujar grandes resistências com a aplicação de pequenas forças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Aplicações: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Prensas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Travas de Portas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Barras CB e BO</a:t>
            </a:r>
            <a:r>
              <a:rPr lang="pt-BR" sz="2800" baseline="-25000" smtClean="0"/>
              <a:t>4</a:t>
            </a:r>
            <a:r>
              <a:rPr lang="pt-BR" sz="2800" smtClean="0"/>
              <a:t> com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    Mesmo comprimento</a:t>
            </a:r>
          </a:p>
          <a:p>
            <a:pPr lvl="1" eaLnBrk="1" hangingPunct="1">
              <a:lnSpc>
                <a:spcPct val="90000"/>
              </a:lnSpc>
            </a:pPr>
            <a:endParaRPr lang="pt-BR" sz="2400" smtClean="0"/>
          </a:p>
        </p:txBody>
      </p:sp>
      <p:grpSp>
        <p:nvGrpSpPr>
          <p:cNvPr id="53252" name="Group 51"/>
          <p:cNvGrpSpPr>
            <a:grpSpLocks/>
          </p:cNvGrpSpPr>
          <p:nvPr/>
        </p:nvGrpSpPr>
        <p:grpSpPr bwMode="auto">
          <a:xfrm>
            <a:off x="4500563" y="2492375"/>
            <a:ext cx="4051300" cy="3592513"/>
            <a:chOff x="2835" y="1570"/>
            <a:chExt cx="2552" cy="2263"/>
          </a:xfrm>
        </p:grpSpPr>
        <p:sp>
          <p:nvSpPr>
            <p:cNvPr id="53253" name="Rectangle 39"/>
            <p:cNvSpPr>
              <a:spLocks noChangeArrowheads="1"/>
            </p:cNvSpPr>
            <p:nvPr/>
          </p:nvSpPr>
          <p:spPr bwMode="auto">
            <a:xfrm>
              <a:off x="3004" y="3397"/>
              <a:ext cx="363" cy="27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54" name="AutoShape 10"/>
            <p:cNvSpPr>
              <a:spLocks noChangeArrowheads="1"/>
            </p:cNvSpPr>
            <p:nvPr/>
          </p:nvSpPr>
          <p:spPr bwMode="auto">
            <a:xfrm>
              <a:off x="3923" y="1967"/>
              <a:ext cx="190" cy="14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55" name="AutoShape 11"/>
            <p:cNvSpPr>
              <a:spLocks noChangeArrowheads="1"/>
            </p:cNvSpPr>
            <p:nvPr/>
          </p:nvSpPr>
          <p:spPr bwMode="auto">
            <a:xfrm rot="886742">
              <a:off x="4170" y="2198"/>
              <a:ext cx="44" cy="11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56" name="AutoShape 12"/>
            <p:cNvSpPr>
              <a:spLocks noChangeArrowheads="1"/>
            </p:cNvSpPr>
            <p:nvPr/>
          </p:nvSpPr>
          <p:spPr bwMode="auto">
            <a:xfrm rot="-3235166">
              <a:off x="4172" y="1920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57" name="Line 14"/>
            <p:cNvSpPr>
              <a:spLocks noChangeShapeType="1"/>
            </p:cNvSpPr>
            <p:nvPr/>
          </p:nvSpPr>
          <p:spPr bwMode="auto">
            <a:xfrm rot="5400000">
              <a:off x="3731" y="2061"/>
              <a:ext cx="47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58" name="Rectangle 15"/>
            <p:cNvSpPr>
              <a:spLocks noChangeArrowheads="1"/>
            </p:cNvSpPr>
            <p:nvPr/>
          </p:nvSpPr>
          <p:spPr bwMode="auto">
            <a:xfrm rot="5400000">
              <a:off x="3669" y="2007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59" name="AutoShape 16"/>
            <p:cNvSpPr>
              <a:spLocks noChangeArrowheads="1"/>
            </p:cNvSpPr>
            <p:nvPr/>
          </p:nvSpPr>
          <p:spPr bwMode="auto">
            <a:xfrm>
              <a:off x="4830" y="343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0" name="Oval 17"/>
            <p:cNvSpPr>
              <a:spLocks noChangeArrowheads="1"/>
            </p:cNvSpPr>
            <p:nvPr/>
          </p:nvSpPr>
          <p:spPr bwMode="auto">
            <a:xfrm>
              <a:off x="4875" y="349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1" name="Line 18"/>
            <p:cNvSpPr>
              <a:spLocks noChangeShapeType="1"/>
            </p:cNvSpPr>
            <p:nvPr/>
          </p:nvSpPr>
          <p:spPr bwMode="auto">
            <a:xfrm>
              <a:off x="4676" y="368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62" name="Rectangle 19"/>
            <p:cNvSpPr>
              <a:spLocks noChangeArrowheads="1"/>
            </p:cNvSpPr>
            <p:nvPr/>
          </p:nvSpPr>
          <p:spPr bwMode="auto">
            <a:xfrm>
              <a:off x="4682" y="370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3" name="AutoShape 20"/>
            <p:cNvSpPr>
              <a:spLocks noChangeArrowheads="1"/>
            </p:cNvSpPr>
            <p:nvPr/>
          </p:nvSpPr>
          <p:spPr bwMode="auto">
            <a:xfrm rot="-4608358">
              <a:off x="4464" y="2935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4" name="Oval 22"/>
            <p:cNvSpPr>
              <a:spLocks noChangeArrowheads="1"/>
            </p:cNvSpPr>
            <p:nvPr/>
          </p:nvSpPr>
          <p:spPr bwMode="auto">
            <a:xfrm>
              <a:off x="4014" y="200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5" name="Oval 23"/>
            <p:cNvSpPr>
              <a:spLocks noChangeArrowheads="1"/>
            </p:cNvSpPr>
            <p:nvPr/>
          </p:nvSpPr>
          <p:spPr bwMode="auto">
            <a:xfrm>
              <a:off x="4872" y="349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6" name="Text Box 34"/>
            <p:cNvSpPr txBox="1">
              <a:spLocks noChangeArrowheads="1"/>
            </p:cNvSpPr>
            <p:nvPr/>
          </p:nvSpPr>
          <p:spPr bwMode="auto">
            <a:xfrm>
              <a:off x="4014" y="1570"/>
              <a:ext cx="37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2</a:t>
              </a: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835" y="3533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68" name="AutoShape 36"/>
            <p:cNvSpPr>
              <a:spLocks noChangeArrowheads="1"/>
            </p:cNvSpPr>
            <p:nvPr/>
          </p:nvSpPr>
          <p:spPr bwMode="auto">
            <a:xfrm rot="4571347">
              <a:off x="3590" y="2947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4014" y="329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70" name="Line 37"/>
            <p:cNvSpPr>
              <a:spLocks noChangeShapeType="1"/>
            </p:cNvSpPr>
            <p:nvPr/>
          </p:nvSpPr>
          <p:spPr bwMode="auto">
            <a:xfrm>
              <a:off x="4050" y="1933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71" name="Oval 38"/>
            <p:cNvSpPr>
              <a:spLocks noChangeArrowheads="1"/>
            </p:cNvSpPr>
            <p:nvPr/>
          </p:nvSpPr>
          <p:spPr bwMode="auto">
            <a:xfrm>
              <a:off x="4308" y="221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72" name="Oval 13"/>
            <p:cNvSpPr>
              <a:spLocks noChangeArrowheads="1"/>
            </p:cNvSpPr>
            <p:nvPr/>
          </p:nvSpPr>
          <p:spPr bwMode="auto">
            <a:xfrm>
              <a:off x="3152" y="349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>
              <a:off x="2949" y="3690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74" name="Rectangle 41"/>
            <p:cNvSpPr>
              <a:spLocks noChangeArrowheads="1"/>
            </p:cNvSpPr>
            <p:nvPr/>
          </p:nvSpPr>
          <p:spPr bwMode="auto">
            <a:xfrm>
              <a:off x="2955" y="3707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75" name="Line 42"/>
            <p:cNvSpPr>
              <a:spLocks noChangeShapeType="1"/>
            </p:cNvSpPr>
            <p:nvPr/>
          </p:nvSpPr>
          <p:spPr bwMode="auto">
            <a:xfrm>
              <a:off x="2937" y="338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76" name="Rectangle 43"/>
            <p:cNvSpPr>
              <a:spLocks noChangeArrowheads="1"/>
            </p:cNvSpPr>
            <p:nvPr/>
          </p:nvSpPr>
          <p:spPr bwMode="auto">
            <a:xfrm>
              <a:off x="2943" y="326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53277" name="Text Box 46"/>
            <p:cNvSpPr txBox="1">
              <a:spLocks noChangeArrowheads="1"/>
            </p:cNvSpPr>
            <p:nvPr/>
          </p:nvSpPr>
          <p:spPr bwMode="auto">
            <a:xfrm>
              <a:off x="5012" y="3113"/>
              <a:ext cx="37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53278" name="Text Box 47"/>
            <p:cNvSpPr txBox="1">
              <a:spLocks noChangeArrowheads="1"/>
            </p:cNvSpPr>
            <p:nvPr/>
          </p:nvSpPr>
          <p:spPr bwMode="auto">
            <a:xfrm>
              <a:off x="4422" y="2115"/>
              <a:ext cx="26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A</a:t>
              </a:r>
              <a:endParaRPr lang="pt-BR" sz="2800" baseline="-25000"/>
            </a:p>
          </p:txBody>
        </p:sp>
        <p:sp>
          <p:nvSpPr>
            <p:cNvPr id="53279" name="Text Box 48"/>
            <p:cNvSpPr txBox="1">
              <a:spLocks noChangeArrowheads="1"/>
            </p:cNvSpPr>
            <p:nvPr/>
          </p:nvSpPr>
          <p:spPr bwMode="auto">
            <a:xfrm>
              <a:off x="4150" y="302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endParaRPr lang="pt-BR" sz="2800" baseline="-25000"/>
            </a:p>
          </p:txBody>
        </p:sp>
        <p:sp>
          <p:nvSpPr>
            <p:cNvPr id="53280" name="Text Box 49"/>
            <p:cNvSpPr txBox="1">
              <a:spLocks noChangeArrowheads="1"/>
            </p:cNvSpPr>
            <p:nvPr/>
          </p:nvSpPr>
          <p:spPr bwMode="auto">
            <a:xfrm>
              <a:off x="3061" y="2931"/>
              <a:ext cx="27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C</a:t>
              </a:r>
              <a:endParaRPr lang="pt-BR" sz="280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Mecanismos Complexos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 Toggle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3341688"/>
          </a:xfrm>
        </p:spPr>
        <p:txBody>
          <a:bodyPr/>
          <a:lstStyle/>
          <a:p>
            <a:pPr eaLnBrk="1" hangingPunct="1"/>
            <a:r>
              <a:rPr lang="pt-BR" sz="2800" smtClean="0"/>
              <a:t>Equacionamento</a:t>
            </a:r>
          </a:p>
          <a:p>
            <a:pPr lvl="1" eaLnBrk="1" hangingPunct="1"/>
            <a:endParaRPr lang="pt-BR" sz="2400" smtClean="0"/>
          </a:p>
        </p:txBody>
      </p:sp>
      <p:grpSp>
        <p:nvGrpSpPr>
          <p:cNvPr id="54276" name="Group 44"/>
          <p:cNvGrpSpPr>
            <a:grpSpLocks/>
          </p:cNvGrpSpPr>
          <p:nvPr/>
        </p:nvGrpSpPr>
        <p:grpSpPr bwMode="auto">
          <a:xfrm>
            <a:off x="3851275" y="2492375"/>
            <a:ext cx="4700588" cy="3594100"/>
            <a:chOff x="2426" y="1570"/>
            <a:chExt cx="2961" cy="2264"/>
          </a:xfrm>
        </p:grpSpPr>
        <p:grpSp>
          <p:nvGrpSpPr>
            <p:cNvPr id="54286" name="Group 4"/>
            <p:cNvGrpSpPr>
              <a:grpSpLocks/>
            </p:cNvGrpSpPr>
            <p:nvPr/>
          </p:nvGrpSpPr>
          <p:grpSpPr bwMode="auto">
            <a:xfrm>
              <a:off x="2835" y="1570"/>
              <a:ext cx="2552" cy="2263"/>
              <a:chOff x="2835" y="1570"/>
              <a:chExt cx="2552" cy="2263"/>
            </a:xfrm>
          </p:grpSpPr>
          <p:sp>
            <p:nvSpPr>
              <p:cNvPr id="54295" name="Arc 5"/>
              <p:cNvSpPr>
                <a:spLocks/>
              </p:cNvSpPr>
              <p:nvPr/>
            </p:nvSpPr>
            <p:spPr bwMode="auto">
              <a:xfrm>
                <a:off x="4559" y="3431"/>
                <a:ext cx="408" cy="111"/>
              </a:xfrm>
              <a:custGeom>
                <a:avLst/>
                <a:gdLst>
                  <a:gd name="T0" fmla="*/ 0 w 21600"/>
                  <a:gd name="T1" fmla="*/ 111 h 5924"/>
                  <a:gd name="T2" fmla="*/ 11 w 21600"/>
                  <a:gd name="T3" fmla="*/ 0 h 5924"/>
                  <a:gd name="T4" fmla="*/ 408 w 21600"/>
                  <a:gd name="T5" fmla="*/ 93 h 59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5924" fill="none" extrusionOk="0">
                    <a:moveTo>
                      <a:pt x="22" y="5923"/>
                    </a:moveTo>
                    <a:cubicBezTo>
                      <a:pt x="7" y="5595"/>
                      <a:pt x="0" y="5267"/>
                      <a:pt x="0" y="4939"/>
                    </a:cubicBezTo>
                    <a:cubicBezTo>
                      <a:pt x="-1" y="3276"/>
                      <a:pt x="192" y="1618"/>
                      <a:pt x="572" y="0"/>
                    </a:cubicBezTo>
                  </a:path>
                  <a:path w="21600" h="5924" stroke="0" extrusionOk="0">
                    <a:moveTo>
                      <a:pt x="22" y="5923"/>
                    </a:moveTo>
                    <a:cubicBezTo>
                      <a:pt x="7" y="5595"/>
                      <a:pt x="0" y="5267"/>
                      <a:pt x="0" y="4939"/>
                    </a:cubicBezTo>
                    <a:cubicBezTo>
                      <a:pt x="-1" y="3276"/>
                      <a:pt x="192" y="1618"/>
                      <a:pt x="572" y="0"/>
                    </a:cubicBezTo>
                    <a:lnTo>
                      <a:pt x="21600" y="4939"/>
                    </a:lnTo>
                    <a:lnTo>
                      <a:pt x="22" y="5923"/>
                    </a:lnTo>
                    <a:close/>
                  </a:path>
                </a:pathLst>
              </a:custGeom>
              <a:solidFill>
                <a:srgbClr val="FF3300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296" name="Arc 6"/>
              <p:cNvSpPr>
                <a:spLocks/>
              </p:cNvSpPr>
              <p:nvPr/>
            </p:nvSpPr>
            <p:spPr bwMode="auto">
              <a:xfrm>
                <a:off x="3176" y="3445"/>
                <a:ext cx="408" cy="93"/>
              </a:xfrm>
              <a:custGeom>
                <a:avLst/>
                <a:gdLst>
                  <a:gd name="T0" fmla="*/ 397 w 21598"/>
                  <a:gd name="T1" fmla="*/ 0 h 4944"/>
                  <a:gd name="T2" fmla="*/ 408 w 21598"/>
                  <a:gd name="T3" fmla="*/ 87 h 4944"/>
                  <a:gd name="T4" fmla="*/ 0 w 21598"/>
                  <a:gd name="T5" fmla="*/ 93 h 49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8" h="4944" fill="none" extrusionOk="0">
                    <a:moveTo>
                      <a:pt x="21026" y="0"/>
                    </a:moveTo>
                    <a:cubicBezTo>
                      <a:pt x="21383" y="1517"/>
                      <a:pt x="21574" y="3069"/>
                      <a:pt x="21597" y="4628"/>
                    </a:cubicBezTo>
                  </a:path>
                  <a:path w="21598" h="4944" stroke="0" extrusionOk="0">
                    <a:moveTo>
                      <a:pt x="21026" y="0"/>
                    </a:moveTo>
                    <a:cubicBezTo>
                      <a:pt x="21383" y="1517"/>
                      <a:pt x="21574" y="3069"/>
                      <a:pt x="21597" y="4628"/>
                    </a:cubicBezTo>
                    <a:lnTo>
                      <a:pt x="0" y="4944"/>
                    </a:lnTo>
                    <a:lnTo>
                      <a:pt x="21026" y="0"/>
                    </a:lnTo>
                    <a:close/>
                  </a:path>
                </a:pathLst>
              </a:custGeom>
              <a:solidFill>
                <a:srgbClr val="FF3300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297" name="Rectangle 7"/>
              <p:cNvSpPr>
                <a:spLocks noChangeArrowheads="1"/>
              </p:cNvSpPr>
              <p:nvPr/>
            </p:nvSpPr>
            <p:spPr bwMode="auto">
              <a:xfrm>
                <a:off x="3004" y="3397"/>
                <a:ext cx="363" cy="272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298" name="AutoShape 8"/>
              <p:cNvSpPr>
                <a:spLocks noChangeArrowheads="1"/>
              </p:cNvSpPr>
              <p:nvPr/>
            </p:nvSpPr>
            <p:spPr bwMode="auto">
              <a:xfrm>
                <a:off x="3923" y="1967"/>
                <a:ext cx="190" cy="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299" name="AutoShape 9"/>
              <p:cNvSpPr>
                <a:spLocks noChangeArrowheads="1"/>
              </p:cNvSpPr>
              <p:nvPr/>
            </p:nvSpPr>
            <p:spPr bwMode="auto">
              <a:xfrm rot="886742">
                <a:off x="4170" y="2198"/>
                <a:ext cx="44" cy="11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0" name="AutoShape 10"/>
              <p:cNvSpPr>
                <a:spLocks noChangeArrowheads="1"/>
              </p:cNvSpPr>
              <p:nvPr/>
            </p:nvSpPr>
            <p:spPr bwMode="auto">
              <a:xfrm rot="-3235166">
                <a:off x="4172" y="1920"/>
                <a:ext cx="44" cy="433"/>
              </a:xfrm>
              <a:prstGeom prst="roundRect">
                <a:avLst>
                  <a:gd name="adj" fmla="val 50000"/>
                </a:avLst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1" name="Line 11"/>
              <p:cNvSpPr>
                <a:spLocks noChangeShapeType="1"/>
              </p:cNvSpPr>
              <p:nvPr/>
            </p:nvSpPr>
            <p:spPr bwMode="auto">
              <a:xfrm rot="5400000">
                <a:off x="3731" y="2061"/>
                <a:ext cx="474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02" name="Rectangle 12"/>
              <p:cNvSpPr>
                <a:spLocks noChangeArrowheads="1"/>
              </p:cNvSpPr>
              <p:nvPr/>
            </p:nvSpPr>
            <p:spPr bwMode="auto">
              <a:xfrm rot="5400000">
                <a:off x="3669" y="2007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3" name="AutoShape 13"/>
              <p:cNvSpPr>
                <a:spLocks noChangeArrowheads="1"/>
              </p:cNvSpPr>
              <p:nvPr/>
            </p:nvSpPr>
            <p:spPr bwMode="auto">
              <a:xfrm>
                <a:off x="4830" y="3433"/>
                <a:ext cx="135" cy="37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4" name="Oval 14"/>
              <p:cNvSpPr>
                <a:spLocks noChangeArrowheads="1"/>
              </p:cNvSpPr>
              <p:nvPr/>
            </p:nvSpPr>
            <p:spPr bwMode="auto">
              <a:xfrm>
                <a:off x="4875" y="3491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5" name="Line 15"/>
              <p:cNvSpPr>
                <a:spLocks noChangeShapeType="1"/>
              </p:cNvSpPr>
              <p:nvPr/>
            </p:nvSpPr>
            <p:spPr bwMode="auto">
              <a:xfrm>
                <a:off x="4676" y="3685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06" name="Rectangle 16"/>
              <p:cNvSpPr>
                <a:spLocks noChangeArrowheads="1"/>
              </p:cNvSpPr>
              <p:nvPr/>
            </p:nvSpPr>
            <p:spPr bwMode="auto">
              <a:xfrm>
                <a:off x="4682" y="3702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7" name="AutoShape 17"/>
              <p:cNvSpPr>
                <a:spLocks noChangeArrowheads="1"/>
              </p:cNvSpPr>
              <p:nvPr/>
            </p:nvSpPr>
            <p:spPr bwMode="auto">
              <a:xfrm rot="-4608358">
                <a:off x="4464" y="2935"/>
                <a:ext cx="46" cy="946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8" name="Oval 18"/>
              <p:cNvSpPr>
                <a:spLocks noChangeArrowheads="1"/>
              </p:cNvSpPr>
              <p:nvPr/>
            </p:nvSpPr>
            <p:spPr bwMode="auto">
              <a:xfrm>
                <a:off x="4014" y="2003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09" name="Oval 19"/>
              <p:cNvSpPr>
                <a:spLocks noChangeArrowheads="1"/>
              </p:cNvSpPr>
              <p:nvPr/>
            </p:nvSpPr>
            <p:spPr bwMode="auto">
              <a:xfrm>
                <a:off x="4872" y="3499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0" name="Text Box 20"/>
              <p:cNvSpPr txBox="1">
                <a:spLocks noChangeArrowheads="1"/>
              </p:cNvSpPr>
              <p:nvPr/>
            </p:nvSpPr>
            <p:spPr bwMode="auto">
              <a:xfrm>
                <a:off x="4014" y="1570"/>
                <a:ext cx="375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O</a:t>
                </a:r>
                <a:r>
                  <a:rPr lang="pt-BR" sz="2800" baseline="-25000"/>
                  <a:t>2</a:t>
                </a:r>
              </a:p>
            </p:txBody>
          </p:sp>
          <p:sp>
            <p:nvSpPr>
              <p:cNvPr id="54311" name="Line 21"/>
              <p:cNvSpPr>
                <a:spLocks noChangeShapeType="1"/>
              </p:cNvSpPr>
              <p:nvPr/>
            </p:nvSpPr>
            <p:spPr bwMode="auto">
              <a:xfrm>
                <a:off x="2835" y="3533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12" name="AutoShape 22"/>
              <p:cNvSpPr>
                <a:spLocks noChangeArrowheads="1"/>
              </p:cNvSpPr>
              <p:nvPr/>
            </p:nvSpPr>
            <p:spPr bwMode="auto">
              <a:xfrm rot="4571347">
                <a:off x="3590" y="2947"/>
                <a:ext cx="46" cy="946"/>
              </a:xfrm>
              <a:prstGeom prst="roundRect">
                <a:avLst>
                  <a:gd name="adj" fmla="val 50000"/>
                </a:avLst>
              </a:prstGeom>
              <a:solidFill>
                <a:srgbClr val="E9E4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3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4" name="Line 24"/>
              <p:cNvSpPr>
                <a:spLocks noChangeShapeType="1"/>
              </p:cNvSpPr>
              <p:nvPr/>
            </p:nvSpPr>
            <p:spPr bwMode="auto">
              <a:xfrm>
                <a:off x="4050" y="1933"/>
                <a:ext cx="0" cy="18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15" name="Oval 25"/>
              <p:cNvSpPr>
                <a:spLocks noChangeArrowheads="1"/>
              </p:cNvSpPr>
              <p:nvPr/>
            </p:nvSpPr>
            <p:spPr bwMode="auto">
              <a:xfrm>
                <a:off x="4308" y="2212"/>
                <a:ext cx="69" cy="6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6" name="Oval 26"/>
              <p:cNvSpPr>
                <a:spLocks noChangeArrowheads="1"/>
              </p:cNvSpPr>
              <p:nvPr/>
            </p:nvSpPr>
            <p:spPr bwMode="auto">
              <a:xfrm>
                <a:off x="3152" y="3499"/>
                <a:ext cx="69" cy="6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7" name="Line 27"/>
              <p:cNvSpPr>
                <a:spLocks noChangeShapeType="1"/>
              </p:cNvSpPr>
              <p:nvPr/>
            </p:nvSpPr>
            <p:spPr bwMode="auto">
              <a:xfrm>
                <a:off x="2949" y="3690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18" name="Rectangle 28"/>
              <p:cNvSpPr>
                <a:spLocks noChangeArrowheads="1"/>
              </p:cNvSpPr>
              <p:nvPr/>
            </p:nvSpPr>
            <p:spPr bwMode="auto">
              <a:xfrm>
                <a:off x="2955" y="3707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19" name="Line 29"/>
              <p:cNvSpPr>
                <a:spLocks noChangeShapeType="1"/>
              </p:cNvSpPr>
              <p:nvPr/>
            </p:nvSpPr>
            <p:spPr bwMode="auto">
              <a:xfrm>
                <a:off x="2937" y="3385"/>
                <a:ext cx="47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20" name="Rectangle 30"/>
              <p:cNvSpPr>
                <a:spLocks noChangeArrowheads="1"/>
              </p:cNvSpPr>
              <p:nvPr/>
            </p:nvSpPr>
            <p:spPr bwMode="auto">
              <a:xfrm>
                <a:off x="2943" y="3266"/>
                <a:ext cx="474" cy="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54321" name="Text Box 31"/>
              <p:cNvSpPr txBox="1">
                <a:spLocks noChangeArrowheads="1"/>
              </p:cNvSpPr>
              <p:nvPr/>
            </p:nvSpPr>
            <p:spPr bwMode="auto">
              <a:xfrm>
                <a:off x="5012" y="3113"/>
                <a:ext cx="375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O</a:t>
                </a:r>
                <a:r>
                  <a:rPr lang="pt-BR" sz="2800" baseline="-25000"/>
                  <a:t>4</a:t>
                </a:r>
              </a:p>
            </p:txBody>
          </p:sp>
          <p:sp>
            <p:nvSpPr>
              <p:cNvPr id="54322" name="Text Box 32"/>
              <p:cNvSpPr txBox="1">
                <a:spLocks noChangeArrowheads="1"/>
              </p:cNvSpPr>
              <p:nvPr/>
            </p:nvSpPr>
            <p:spPr bwMode="auto">
              <a:xfrm>
                <a:off x="4422" y="2115"/>
                <a:ext cx="265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A</a:t>
                </a:r>
                <a:endParaRPr lang="pt-BR" sz="2800" baseline="-25000"/>
              </a:p>
            </p:txBody>
          </p:sp>
          <p:sp>
            <p:nvSpPr>
              <p:cNvPr id="54323" name="Text Box 33"/>
              <p:cNvSpPr txBox="1">
                <a:spLocks noChangeArrowheads="1"/>
              </p:cNvSpPr>
              <p:nvPr/>
            </p:nvSpPr>
            <p:spPr bwMode="auto">
              <a:xfrm>
                <a:off x="4150" y="302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B</a:t>
                </a:r>
                <a:endParaRPr lang="pt-BR" sz="2800" baseline="-25000"/>
              </a:p>
            </p:txBody>
          </p:sp>
          <p:sp>
            <p:nvSpPr>
              <p:cNvPr id="54324" name="Text Box 34"/>
              <p:cNvSpPr txBox="1">
                <a:spLocks noChangeArrowheads="1"/>
              </p:cNvSpPr>
              <p:nvPr/>
            </p:nvSpPr>
            <p:spPr bwMode="auto">
              <a:xfrm>
                <a:off x="3061" y="2931"/>
                <a:ext cx="278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C</a:t>
                </a:r>
                <a:endParaRPr lang="pt-BR" sz="2800" baseline="-25000"/>
              </a:p>
            </p:txBody>
          </p:sp>
        </p:grpSp>
        <p:sp>
          <p:nvSpPr>
            <p:cNvPr id="54287" name="Line 35"/>
            <p:cNvSpPr>
              <a:spLocks noChangeShapeType="1"/>
            </p:cNvSpPr>
            <p:nvPr/>
          </p:nvSpPr>
          <p:spPr bwMode="auto">
            <a:xfrm>
              <a:off x="2427" y="3530"/>
              <a:ext cx="49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88" name="Rectangle 37"/>
            <p:cNvSpPr>
              <a:spLocks noChangeArrowheads="1"/>
            </p:cNvSpPr>
            <p:nvPr/>
          </p:nvSpPr>
          <p:spPr bwMode="auto">
            <a:xfrm>
              <a:off x="3470" y="3430"/>
              <a:ext cx="2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600" b="1">
                  <a:solidFill>
                    <a:srgbClr val="008000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4289" name="Rectangle 38"/>
            <p:cNvSpPr>
              <a:spLocks noChangeArrowheads="1"/>
            </p:cNvSpPr>
            <p:nvPr/>
          </p:nvSpPr>
          <p:spPr bwMode="auto">
            <a:xfrm>
              <a:off x="4377" y="3430"/>
              <a:ext cx="2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600" b="1">
                  <a:solidFill>
                    <a:srgbClr val="008000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4290" name="Line 39"/>
            <p:cNvSpPr>
              <a:spLocks noChangeShapeType="1"/>
            </p:cNvSpPr>
            <p:nvPr/>
          </p:nvSpPr>
          <p:spPr bwMode="auto">
            <a:xfrm>
              <a:off x="4050" y="2652"/>
              <a:ext cx="0" cy="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91" name="Text Box 40"/>
            <p:cNvSpPr txBox="1">
              <a:spLocks noChangeArrowheads="1"/>
            </p:cNvSpPr>
            <p:nvPr/>
          </p:nvSpPr>
          <p:spPr bwMode="auto">
            <a:xfrm>
              <a:off x="2426" y="3067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600"/>
                <a:t>P</a:t>
              </a:r>
            </a:p>
          </p:txBody>
        </p:sp>
        <p:sp>
          <p:nvSpPr>
            <p:cNvPr id="54292" name="Text Box 41"/>
            <p:cNvSpPr txBox="1">
              <a:spLocks noChangeArrowheads="1"/>
            </p:cNvSpPr>
            <p:nvPr/>
          </p:nvSpPr>
          <p:spPr bwMode="auto">
            <a:xfrm>
              <a:off x="3606" y="2614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600"/>
                <a:t>F</a:t>
              </a:r>
            </a:p>
          </p:txBody>
        </p:sp>
        <p:sp>
          <p:nvSpPr>
            <p:cNvPr id="54293" name="Line 42"/>
            <p:cNvSpPr>
              <a:spLocks noChangeShapeType="1"/>
            </p:cNvSpPr>
            <p:nvPr/>
          </p:nvSpPr>
          <p:spPr bwMode="auto">
            <a:xfrm>
              <a:off x="2517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94" name="Line 43"/>
            <p:cNvSpPr>
              <a:spLocks noChangeShapeType="1"/>
            </p:cNvSpPr>
            <p:nvPr/>
          </p:nvSpPr>
          <p:spPr bwMode="auto">
            <a:xfrm>
              <a:off x="3696" y="2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4277" name="Group 48"/>
          <p:cNvGrpSpPr>
            <a:grpSpLocks/>
          </p:cNvGrpSpPr>
          <p:nvPr/>
        </p:nvGrpSpPr>
        <p:grpSpPr bwMode="auto">
          <a:xfrm>
            <a:off x="755650" y="2636838"/>
            <a:ext cx="2392363" cy="1008062"/>
            <a:chOff x="476" y="1661"/>
            <a:chExt cx="1507" cy="635"/>
          </a:xfrm>
        </p:grpSpPr>
        <p:sp>
          <p:nvSpPr>
            <p:cNvPr id="54283" name="Text Box 45"/>
            <p:cNvSpPr txBox="1">
              <a:spLocks noChangeArrowheads="1"/>
            </p:cNvSpPr>
            <p:nvPr/>
          </p:nvSpPr>
          <p:spPr bwMode="auto">
            <a:xfrm>
              <a:off x="476" y="1661"/>
              <a:ext cx="15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F  =  2 tan </a:t>
              </a:r>
              <a:r>
                <a:rPr lang="pt-BR" sz="320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4284" name="Text Box 46"/>
            <p:cNvSpPr txBox="1">
              <a:spLocks noChangeArrowheads="1"/>
            </p:cNvSpPr>
            <p:nvPr/>
          </p:nvSpPr>
          <p:spPr bwMode="auto">
            <a:xfrm>
              <a:off x="476" y="1931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P</a:t>
              </a:r>
              <a:endParaRPr lang="pt-BR" sz="3200">
                <a:latin typeface="Symbol" panose="05050102010706020507" pitchFamily="18" charset="2"/>
              </a:endParaRPr>
            </a:p>
          </p:txBody>
        </p:sp>
        <p:sp>
          <p:nvSpPr>
            <p:cNvPr id="54285" name="Line 47"/>
            <p:cNvSpPr>
              <a:spLocks noChangeShapeType="1"/>
            </p:cNvSpPr>
            <p:nvPr/>
          </p:nvSpPr>
          <p:spPr bwMode="auto">
            <a:xfrm>
              <a:off x="476" y="1979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4278" name="Group 53"/>
          <p:cNvGrpSpPr>
            <a:grpSpLocks/>
          </p:cNvGrpSpPr>
          <p:nvPr/>
        </p:nvGrpSpPr>
        <p:grpSpPr bwMode="auto">
          <a:xfrm>
            <a:off x="755650" y="3857628"/>
            <a:ext cx="2747963" cy="584201"/>
            <a:chOff x="476" y="2339"/>
            <a:chExt cx="1731" cy="368"/>
          </a:xfrm>
        </p:grpSpPr>
        <p:sp>
          <p:nvSpPr>
            <p:cNvPr id="54279" name="Text Box 49"/>
            <p:cNvSpPr txBox="1">
              <a:spLocks noChangeArrowheads="1"/>
            </p:cNvSpPr>
            <p:nvPr/>
          </p:nvSpPr>
          <p:spPr bwMode="auto">
            <a:xfrm>
              <a:off x="476" y="2339"/>
              <a:ext cx="165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 dirty="0">
                  <a:latin typeface="Symbol" panose="05050102010706020507" pitchFamily="18" charset="2"/>
                </a:rPr>
                <a:t>a    0      </a:t>
              </a:r>
              <a:r>
                <a:rPr lang="pt-BR" sz="3200" dirty="0" smtClean="0"/>
                <a:t>P    </a:t>
              </a:r>
              <a:r>
                <a:rPr lang="pt-BR" sz="3200" dirty="0"/>
                <a:t>o</a:t>
              </a:r>
            </a:p>
          </p:txBody>
        </p:sp>
        <p:sp>
          <p:nvSpPr>
            <p:cNvPr id="54280" name="Line 50"/>
            <p:cNvSpPr>
              <a:spLocks noChangeShapeType="1"/>
            </p:cNvSpPr>
            <p:nvPr/>
          </p:nvSpPr>
          <p:spPr bwMode="auto">
            <a:xfrm>
              <a:off x="736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81" name="Line 51"/>
            <p:cNvSpPr>
              <a:spLocks noChangeShapeType="1"/>
            </p:cNvSpPr>
            <p:nvPr/>
          </p:nvSpPr>
          <p:spPr bwMode="auto">
            <a:xfrm>
              <a:off x="1655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82" name="Text Box 52"/>
            <p:cNvSpPr txBox="1">
              <a:spLocks noChangeArrowheads="1"/>
            </p:cNvSpPr>
            <p:nvPr/>
          </p:nvSpPr>
          <p:spPr bwMode="auto">
            <a:xfrm>
              <a:off x="1949" y="2339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Mecanismos Complexos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 Toggle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Exemplos de Aplicação</a:t>
            </a:r>
          </a:p>
          <a:p>
            <a:pPr lvl="1" eaLnBrk="1" hangingPunct="1"/>
            <a:endParaRPr lang="pt-BR" sz="2400" smtClean="0"/>
          </a:p>
        </p:txBody>
      </p:sp>
      <p:pic>
        <p:nvPicPr>
          <p:cNvPr id="55300" name="Picture 4" descr="Cópia de toog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580063"/>
            <a:ext cx="11525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Cópia de toogle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5038"/>
            <a:ext cx="266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34" descr="drill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r="6282"/>
          <a:stretch>
            <a:fillRect/>
          </a:stretch>
        </p:blipFill>
        <p:spPr>
          <a:xfrm>
            <a:off x="4716463" y="4005263"/>
            <a:ext cx="1512887" cy="2305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3" name="Picture 36" descr="toogl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9" b="12257"/>
          <a:stretch>
            <a:fillRect/>
          </a:stretch>
        </p:blipFill>
        <p:spPr bwMode="auto">
          <a:xfrm>
            <a:off x="827088" y="2205038"/>
            <a:ext cx="3743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37" descr="toogle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1905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39" descr="toogle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644900"/>
            <a:ext cx="1133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398463" y="1628775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de Mecanismos</a:t>
            </a:r>
          </a:p>
          <a:p>
            <a:pPr eaLnBrk="1" hangingPunct="1"/>
            <a:r>
              <a:rPr lang="pt-BR" smtClean="0"/>
              <a:t>Lei de Grashof</a:t>
            </a:r>
          </a:p>
          <a:p>
            <a:pPr eaLnBrk="1" hangingPunct="1"/>
            <a:r>
              <a:rPr lang="pt-BR" smtClean="0"/>
              <a:t>Lei de Reuleaux</a:t>
            </a:r>
          </a:p>
          <a:p>
            <a:pPr eaLnBrk="1" hangingPunct="1"/>
            <a:r>
              <a:rPr lang="pt-BR" smtClean="0"/>
              <a:t>Mecanismos Simples</a:t>
            </a:r>
          </a:p>
          <a:p>
            <a:pPr lvl="1" eaLnBrk="1" hangingPunct="1"/>
            <a:r>
              <a:rPr lang="pt-BR" smtClean="0"/>
              <a:t>4 Barras</a:t>
            </a:r>
          </a:p>
          <a:p>
            <a:pPr lvl="1" eaLnBrk="1" hangingPunct="1"/>
            <a:r>
              <a:rPr lang="pt-BR" smtClean="0"/>
              <a:t>Biela Manivela</a:t>
            </a:r>
          </a:p>
          <a:p>
            <a:pPr eaLnBrk="1" hangingPunct="1"/>
            <a:r>
              <a:rPr lang="pt-BR" smtClean="0"/>
              <a:t>Mecanismos Complexos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757363"/>
          </a:xfrm>
        </p:spPr>
        <p:txBody>
          <a:bodyPr/>
          <a:lstStyle/>
          <a:p>
            <a:pPr eaLnBrk="1" hangingPunct="1"/>
            <a:r>
              <a:rPr lang="pt-BR" smtClean="0"/>
              <a:t>Feita pelo tipo de transformação de movimento (262 Classes)</a:t>
            </a:r>
          </a:p>
          <a:p>
            <a:pPr eaLnBrk="1" hangingPunct="1"/>
            <a:r>
              <a:rPr lang="pt-BR" smtClean="0"/>
              <a:t>12 Classes Principais: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23850" y="3429000"/>
            <a:ext cx="50022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Atuadores Lineares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Ajuste Fino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Hesitação, Pausa e Parada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Posicionamento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Catraca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Contadores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787900" y="3429000"/>
            <a:ext cx="420528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Osciladores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Retorno Rápido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Reversíveis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Acoplamento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Geradores de Curvas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</a:pPr>
            <a:r>
              <a:rPr lang="pt-BR" sz="2400"/>
              <a:t> Geradores de Retas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Atuadores Lineares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pPr eaLnBrk="1" hangingPunct="1"/>
            <a:r>
              <a:rPr lang="pt-BR" smtClean="0"/>
              <a:t>Parafuso Fixo, Porca Fixa</a:t>
            </a:r>
          </a:p>
          <a:p>
            <a:pPr eaLnBrk="1" hangingPunct="1"/>
            <a:r>
              <a:rPr lang="pt-BR" smtClean="0"/>
              <a:t>Cilindro Pneumático ou Hidráulico</a:t>
            </a:r>
          </a:p>
          <a:p>
            <a:pPr eaLnBrk="1" hangingPunct="1"/>
            <a:r>
              <a:rPr lang="pt-BR" smtClean="0"/>
              <a:t>Pinhão - Cremalheira</a:t>
            </a:r>
          </a:p>
        </p:txBody>
      </p:sp>
      <p:pic>
        <p:nvPicPr>
          <p:cNvPr id="11268" name="Picture 12" descr="Cópia de juntaseesc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989138"/>
            <a:ext cx="792162" cy="2185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14" descr="damperspring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8850" y="4724400"/>
            <a:ext cx="1576388" cy="171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17" descr="CABXR3M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5013325"/>
            <a:ext cx="11922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8" descr="CAEFUJ6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73463"/>
            <a:ext cx="20875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0" descr="CAT5TC3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39" b="26915"/>
          <a:stretch>
            <a:fillRect/>
          </a:stretch>
        </p:blipFill>
        <p:spPr bwMode="auto">
          <a:xfrm>
            <a:off x="5867400" y="5084763"/>
            <a:ext cx="143986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21" descr="rck2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345598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Rectangle 22"/>
          <p:cNvSpPr>
            <a:spLocks noChangeArrowheads="1"/>
          </p:cNvSpPr>
          <p:nvPr/>
        </p:nvSpPr>
        <p:spPr bwMode="auto">
          <a:xfrm>
            <a:off x="3348038" y="4343400"/>
            <a:ext cx="538162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75" name="Rectangle 23"/>
          <p:cNvSpPr>
            <a:spLocks noChangeArrowheads="1"/>
          </p:cNvSpPr>
          <p:nvPr/>
        </p:nvSpPr>
        <p:spPr bwMode="auto">
          <a:xfrm>
            <a:off x="2484438" y="4652963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76" name="Rectangle 24"/>
          <p:cNvSpPr>
            <a:spLocks noChangeArrowheads="1"/>
          </p:cNvSpPr>
          <p:nvPr/>
        </p:nvSpPr>
        <p:spPr bwMode="auto">
          <a:xfrm>
            <a:off x="539750" y="6092825"/>
            <a:ext cx="15843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827088" y="3789363"/>
            <a:ext cx="1584325" cy="21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Classificação de Mecanismos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L. E.</a:t>
            </a:r>
            <a:r>
              <a:rPr lang="pt-BR" b="1" smtClean="0">
                <a:solidFill>
                  <a:schemeClr val="accent2"/>
                </a:solidFill>
              </a:rPr>
              <a:t> </a:t>
            </a:r>
            <a:r>
              <a:rPr lang="pt-BR" sz="3200" b="1" smtClean="0">
                <a:solidFill>
                  <a:schemeClr val="accent2"/>
                </a:solidFill>
              </a:rPr>
              <a:t>Torfason – </a:t>
            </a:r>
            <a:r>
              <a:rPr lang="pt-BR" sz="3200" b="1" smtClean="0">
                <a:solidFill>
                  <a:srgbClr val="FF3300"/>
                </a:solidFill>
              </a:rPr>
              <a:t>Ajuste Fino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Parafuso e Porca</a:t>
            </a:r>
          </a:p>
          <a:p>
            <a:pPr eaLnBrk="1" hangingPunct="1"/>
            <a:r>
              <a:rPr lang="pt-BR" smtClean="0"/>
              <a:t>Engrenagens</a:t>
            </a:r>
          </a:p>
          <a:p>
            <a:pPr eaLnBrk="1" hangingPunct="1"/>
            <a:endParaRPr lang="pt-BR" smtClean="0"/>
          </a:p>
        </p:txBody>
      </p:sp>
      <p:pic>
        <p:nvPicPr>
          <p:cNvPr id="12292" name="Picture 4" descr="microm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500438"/>
            <a:ext cx="23764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CAKDY3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0438"/>
            <a:ext cx="13716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_Aula_01">
  <a:themeElements>
    <a:clrScheme name="Cin_Aula_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n_Aula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n_Aula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Cin_Aula_01</Template>
  <TotalTime>3203</TotalTime>
  <Words>1047</Words>
  <Application>Microsoft Office PowerPoint</Application>
  <PresentationFormat>Apresentação na tela (4:3)</PresentationFormat>
  <Paragraphs>398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Cambria Math</vt:lpstr>
      <vt:lpstr>Symbol</vt:lpstr>
      <vt:lpstr>Times New Roman</vt:lpstr>
      <vt:lpstr>Cin_Aula_01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da Aula</vt:lpstr>
      <vt:lpstr>Classificação de Mecanismos L. E. Torfason</vt:lpstr>
      <vt:lpstr>Classificação de Mecanismos L. E. Torfason – Atuadores Lineares</vt:lpstr>
      <vt:lpstr>Classificação de Mecanismos L. E. Torfason – Ajuste Fino</vt:lpstr>
      <vt:lpstr>Classificação de Mecanismos L. E. Torfason – Hesitação, Pausa e Parada</vt:lpstr>
      <vt:lpstr>Classificação de Mecanismos L. E. Torfason – Catraca</vt:lpstr>
      <vt:lpstr>Classificação de Mecanismos L. E. Torfason – Contadores</vt:lpstr>
      <vt:lpstr>Classificação de Mecanismos L. E. Torfason – Osciladores</vt:lpstr>
      <vt:lpstr>Classificação de Mecanismos L. E. Torfason – Retorno Rápido</vt:lpstr>
      <vt:lpstr>Classificação de Mecanismos L. E. Torfason – Reversíveis</vt:lpstr>
      <vt:lpstr>Classificação de Mecanismos L. E. Torfason – Acoplamento</vt:lpstr>
      <vt:lpstr>Classificação de Mecanismos L. E. Torfason – Acoplamento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Curvas</vt:lpstr>
      <vt:lpstr>Classificação de Mecanismos L. E. Torfason – Geradores de Retas</vt:lpstr>
      <vt:lpstr>Classificação de Mecanismos L. E. Torfason – Geradores de Retas</vt:lpstr>
      <vt:lpstr>Classificação de Mecanismos L. E. Torfason – Geradores de Retas</vt:lpstr>
      <vt:lpstr>Classificação de Mecanismos L. E. Torfason – Geradores de Retas</vt:lpstr>
      <vt:lpstr>Sumário da Aula</vt:lpstr>
      <vt:lpstr>Lei de Grashof</vt:lpstr>
      <vt:lpstr>Lei de Grashof Equação</vt:lpstr>
      <vt:lpstr>Lei de Grashof Inversões do Mecanismo 4-Barras</vt:lpstr>
      <vt:lpstr>Lei de Grashof Inversões do Mecanismo 4-Barras</vt:lpstr>
      <vt:lpstr>Sumário da Aula</vt:lpstr>
      <vt:lpstr>Lei de Reuleaux Montagem do Mecanismo 4-Barras</vt:lpstr>
      <vt:lpstr>Lei de Reuleaux Montagem do Mecanismo 4-Barras</vt:lpstr>
      <vt:lpstr>Sumário da Aula</vt:lpstr>
      <vt:lpstr>Mecanismos Simples 4 Barras</vt:lpstr>
      <vt:lpstr>Mecanismos Simples 4 Barras – Exemplo de Aplicação</vt:lpstr>
      <vt:lpstr>Mecanismos Simples 4 Barras - Equacionamento</vt:lpstr>
      <vt:lpstr>Mecanismos Simples 4 Barras - Equacionamento</vt:lpstr>
      <vt:lpstr>Mecanismos Simples 4 Barras - Equacionamento</vt:lpstr>
      <vt:lpstr>Mecanismos Simples 4 Barras - Equacionamento</vt:lpstr>
      <vt:lpstr>Mecanismos Simples 4 Barras - Equacionamento</vt:lpstr>
      <vt:lpstr>Mecanismos Simples Biela-Manivela</vt:lpstr>
      <vt:lpstr>Mecanismos Simples Biela-Manivela</vt:lpstr>
      <vt:lpstr>Mecanismos Simples Biela-Manivela</vt:lpstr>
      <vt:lpstr>Sumário da Aula</vt:lpstr>
      <vt:lpstr>Mecanismos Complexos</vt:lpstr>
      <vt:lpstr>Mecanismos Complexos</vt:lpstr>
      <vt:lpstr>Mecanismos Complexos Mecanismo Toggle</vt:lpstr>
      <vt:lpstr>Mecanismos Complexos Mecanismo Toggle</vt:lpstr>
      <vt:lpstr>Mecanismos Complexos Mecanismo Toggle</vt:lpstr>
    </vt:vector>
  </TitlesOfParts>
  <Company>Sandra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</dc:creator>
  <cp:lastModifiedBy>Usuario</cp:lastModifiedBy>
  <cp:revision>175</cp:revision>
  <dcterms:created xsi:type="dcterms:W3CDTF">2003-01-23T18:18:52Z</dcterms:created>
  <dcterms:modified xsi:type="dcterms:W3CDTF">2017-08-31T11:29:41Z</dcterms:modified>
</cp:coreProperties>
</file>