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7" r:id="rId2"/>
    <p:sldId id="380" r:id="rId3"/>
    <p:sldId id="381" r:id="rId4"/>
    <p:sldId id="258" r:id="rId5"/>
    <p:sldId id="386" r:id="rId6"/>
    <p:sldId id="389" r:id="rId7"/>
    <p:sldId id="390" r:id="rId8"/>
    <p:sldId id="342" r:id="rId9"/>
    <p:sldId id="387" r:id="rId10"/>
    <p:sldId id="388" r:id="rId11"/>
    <p:sldId id="391" r:id="rId12"/>
    <p:sldId id="392" r:id="rId13"/>
    <p:sldId id="393" r:id="rId14"/>
    <p:sldId id="394" r:id="rId15"/>
    <p:sldId id="395" r:id="rId16"/>
    <p:sldId id="379" r:id="rId17"/>
    <p:sldId id="349" r:id="rId18"/>
    <p:sldId id="382" r:id="rId19"/>
    <p:sldId id="361" r:id="rId20"/>
    <p:sldId id="362" r:id="rId21"/>
    <p:sldId id="350" r:id="rId22"/>
    <p:sldId id="351" r:id="rId23"/>
    <p:sldId id="356" r:id="rId24"/>
    <p:sldId id="373" r:id="rId25"/>
    <p:sldId id="383" r:id="rId26"/>
    <p:sldId id="374" r:id="rId27"/>
    <p:sldId id="384" r:id="rId28"/>
    <p:sldId id="385" r:id="rId29"/>
  </p:sldIdLst>
  <p:sldSz cx="9144000" cy="6858000" type="screen4x3"/>
  <p:notesSz cx="7315200" cy="96012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9E400"/>
    <a:srgbClr val="008000"/>
    <a:srgbClr val="FF9900"/>
    <a:srgbClr val="66FF33"/>
    <a:srgbClr val="FFFF00"/>
    <a:srgbClr val="DDDDDD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4" autoAdjust="0"/>
    <p:restoredTop sz="92944" autoAdjust="0"/>
  </p:normalViewPr>
  <p:slideViewPr>
    <p:cSldViewPr>
      <p:cViewPr varScale="1">
        <p:scale>
          <a:sx n="92" d="100"/>
          <a:sy n="92" d="100"/>
        </p:scale>
        <p:origin x="88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D4453681-92EB-4A7B-BE36-99B3E749C95E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1996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CF2D319E-3376-428E-9710-E1E490D3DB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598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14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93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398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22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60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5980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90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72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7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35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1546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5468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989138"/>
            <a:ext cx="7775575" cy="21605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4800" b="1" smtClean="0">
                <a:solidFill>
                  <a:schemeClr val="hlink"/>
                </a:solidFill>
              </a:rPr>
              <a:t>Aula 4 </a:t>
            </a:r>
          </a:p>
          <a:p>
            <a:pPr eaLnBrk="1" hangingPunct="1">
              <a:lnSpc>
                <a:spcPct val="80000"/>
              </a:lnSpc>
            </a:pPr>
            <a:r>
              <a:rPr lang="pt-BR" sz="4800" b="1" smtClean="0">
                <a:solidFill>
                  <a:schemeClr val="hlink"/>
                </a:solidFill>
              </a:rPr>
              <a:t>Análise Gráfica de Mecanismos – Velocidade</a:t>
            </a:r>
          </a:p>
          <a:p>
            <a:pPr eaLnBrk="1" hangingPunct="1">
              <a:lnSpc>
                <a:spcPct val="80000"/>
              </a:lnSpc>
            </a:pPr>
            <a:r>
              <a:rPr lang="pt-BR" sz="2800" b="1" smtClean="0">
                <a:solidFill>
                  <a:schemeClr val="hlink"/>
                </a:solidFill>
              </a:rPr>
              <a:t>1a. Parte</a:t>
            </a:r>
          </a:p>
          <a:p>
            <a:pPr eaLnBrk="1" hangingPunct="1">
              <a:lnSpc>
                <a:spcPct val="80000"/>
              </a:lnSpc>
            </a:pPr>
            <a:endParaRPr lang="pt-BR" sz="1400" smtClean="0"/>
          </a:p>
        </p:txBody>
      </p:sp>
      <p:pic>
        <p:nvPicPr>
          <p:cNvPr id="4099" name="Picture 4" descr="logo_puc_inter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516563"/>
            <a:ext cx="1047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1403350" y="5465763"/>
            <a:ext cx="65468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sz="1600"/>
              <a:t>Pontifícia Universidade Católica de Minas Gerais – PUC Minas</a:t>
            </a:r>
          </a:p>
          <a:p>
            <a:pPr algn="ctr" eaLnBrk="1" hangingPunct="1"/>
            <a:r>
              <a:rPr lang="pt-BR" sz="1600"/>
              <a:t>Instituto Politécnico – IPUC</a:t>
            </a:r>
          </a:p>
          <a:p>
            <a:pPr algn="ctr" eaLnBrk="1" hangingPunct="1"/>
            <a:endParaRPr lang="pt-BR" sz="1600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684213" y="333375"/>
            <a:ext cx="7775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Curso de Graduação em Engenharia Mecânica</a:t>
            </a:r>
          </a:p>
          <a:p>
            <a:pPr algn="ctr" eaLnBrk="1" hangingPunct="1">
              <a:defRPr/>
            </a:pPr>
            <a:r>
              <a:rPr lang="pt-BR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Cinemática dos Mecanismos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Centro Instantâneo de Rotação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CIR - Definição</a:t>
            </a:r>
            <a:endParaRPr lang="pt-BR" sz="2000" b="1" smtClean="0">
              <a:solidFill>
                <a:srgbClr val="FF330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648200"/>
          </a:xfrm>
        </p:spPr>
        <p:txBody>
          <a:bodyPr/>
          <a:lstStyle/>
          <a:p>
            <a:pPr eaLnBrk="1" hangingPunct="1"/>
            <a:r>
              <a:rPr lang="pt-BR" smtClean="0"/>
              <a:t>Teorema de Aronhold – Kennedy</a:t>
            </a:r>
          </a:p>
          <a:p>
            <a:pPr eaLnBrk="1" hangingPunct="1">
              <a:buFontTx/>
              <a:buNone/>
            </a:pPr>
            <a:r>
              <a:rPr lang="pt-BR" smtClean="0"/>
              <a:t>	 Aronhold: 1872 </a:t>
            </a:r>
          </a:p>
          <a:p>
            <a:pPr eaLnBrk="1" hangingPunct="1">
              <a:buFontTx/>
              <a:buNone/>
            </a:pPr>
            <a:r>
              <a:rPr lang="pt-BR" smtClean="0"/>
              <a:t>	 Kennedy: 1886</a:t>
            </a:r>
          </a:p>
          <a:p>
            <a:pPr eaLnBrk="1" hangingPunct="1">
              <a:buFontTx/>
              <a:buNone/>
            </a:pPr>
            <a:endParaRPr lang="pt-BR" smtClean="0"/>
          </a:p>
          <a:p>
            <a:pPr eaLnBrk="1" hangingPunct="1"/>
            <a:r>
              <a:rPr lang="pt-BR" smtClean="0"/>
              <a:t>“3 CIRs compartilhados por 3 corpos rígidos em movimento relativo entre si estão posicionados ao longo da mesma reta”</a:t>
            </a:r>
            <a:endParaRPr lang="pt-PT" smtClean="0"/>
          </a:p>
        </p:txBody>
      </p:sp>
      <p:pic>
        <p:nvPicPr>
          <p:cNvPr id="13316" name="Picture 5" descr="[picture: aronhold.gif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209800"/>
            <a:ext cx="11287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Centro Instantâneo de Rotação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CIR - Definição</a:t>
            </a:r>
            <a:endParaRPr lang="pt-BR" sz="2000" b="1" smtClean="0">
              <a:solidFill>
                <a:srgbClr val="FF33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1066800"/>
          </a:xfrm>
        </p:spPr>
        <p:txBody>
          <a:bodyPr/>
          <a:lstStyle/>
          <a:p>
            <a:pPr eaLnBrk="1" hangingPunct="1"/>
            <a:r>
              <a:rPr lang="pt-BR" smtClean="0"/>
              <a:t>Exemplos do Teorema de Aronhold - Kennedy</a:t>
            </a:r>
            <a:endParaRPr lang="pt-PT" smtClean="0"/>
          </a:p>
        </p:txBody>
      </p:sp>
      <p:sp>
        <p:nvSpPr>
          <p:cNvPr id="14340" name="AutoShape 9"/>
          <p:cNvSpPr>
            <a:spLocks noChangeArrowheads="1"/>
          </p:cNvSpPr>
          <p:nvPr/>
        </p:nvSpPr>
        <p:spPr bwMode="auto">
          <a:xfrm>
            <a:off x="3267075" y="4929188"/>
            <a:ext cx="214313" cy="5984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41" name="AutoShape 10"/>
          <p:cNvSpPr>
            <a:spLocks noChangeArrowheads="1"/>
          </p:cNvSpPr>
          <p:nvPr/>
        </p:nvSpPr>
        <p:spPr bwMode="auto">
          <a:xfrm rot="4327309">
            <a:off x="4243388" y="3624263"/>
            <a:ext cx="90487" cy="153193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42" name="AutoShape 11"/>
          <p:cNvSpPr>
            <a:spLocks noChangeArrowheads="1"/>
          </p:cNvSpPr>
          <p:nvPr/>
        </p:nvSpPr>
        <p:spPr bwMode="auto">
          <a:xfrm rot="-9168410">
            <a:off x="3479800" y="4491038"/>
            <a:ext cx="69850" cy="687387"/>
          </a:xfrm>
          <a:prstGeom prst="roundRect">
            <a:avLst>
              <a:gd name="adj" fmla="val 50000"/>
            </a:avLst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43" name="Line 12"/>
          <p:cNvSpPr>
            <a:spLocks noChangeShapeType="1"/>
          </p:cNvSpPr>
          <p:nvPr/>
        </p:nvSpPr>
        <p:spPr bwMode="auto">
          <a:xfrm>
            <a:off x="3022600" y="5329238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344" name="Rectangle 13"/>
          <p:cNvSpPr>
            <a:spLocks noChangeArrowheads="1"/>
          </p:cNvSpPr>
          <p:nvPr/>
        </p:nvSpPr>
        <p:spPr bwMode="auto">
          <a:xfrm>
            <a:off x="3032125" y="5356225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45" name="AutoShape 14"/>
          <p:cNvSpPr>
            <a:spLocks noChangeArrowheads="1"/>
          </p:cNvSpPr>
          <p:nvPr/>
        </p:nvSpPr>
        <p:spPr bwMode="auto">
          <a:xfrm>
            <a:off x="5148263" y="5570538"/>
            <a:ext cx="214312" cy="5984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46" name="Line 15"/>
          <p:cNvSpPr>
            <a:spLocks noChangeShapeType="1"/>
          </p:cNvSpPr>
          <p:nvPr/>
        </p:nvSpPr>
        <p:spPr bwMode="auto">
          <a:xfrm>
            <a:off x="4903788" y="5970588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347" name="Rectangle 16"/>
          <p:cNvSpPr>
            <a:spLocks noChangeArrowheads="1"/>
          </p:cNvSpPr>
          <p:nvPr/>
        </p:nvSpPr>
        <p:spPr bwMode="auto">
          <a:xfrm>
            <a:off x="4913313" y="5997575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48" name="AutoShape 17"/>
          <p:cNvSpPr>
            <a:spLocks noChangeArrowheads="1"/>
          </p:cNvSpPr>
          <p:nvPr/>
        </p:nvSpPr>
        <p:spPr bwMode="auto">
          <a:xfrm rot="-706364">
            <a:off x="5049838" y="4038600"/>
            <a:ext cx="136525" cy="1800225"/>
          </a:xfrm>
          <a:prstGeom prst="roundRect">
            <a:avLst>
              <a:gd name="adj" fmla="val 50000"/>
            </a:avLst>
          </a:prstGeom>
          <a:solidFill>
            <a:srgbClr val="E9E4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49" name="Oval 18"/>
          <p:cNvSpPr>
            <a:spLocks noChangeArrowheads="1"/>
          </p:cNvSpPr>
          <p:nvPr/>
        </p:nvSpPr>
        <p:spPr bwMode="auto">
          <a:xfrm>
            <a:off x="4889500" y="4121150"/>
            <a:ext cx="109538" cy="1000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50" name="Oval 19"/>
          <p:cNvSpPr>
            <a:spLocks noChangeArrowheads="1"/>
          </p:cNvSpPr>
          <p:nvPr/>
        </p:nvSpPr>
        <p:spPr bwMode="auto">
          <a:xfrm>
            <a:off x="3594100" y="4545013"/>
            <a:ext cx="109538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51" name="Oval 20"/>
          <p:cNvSpPr>
            <a:spLocks noChangeArrowheads="1"/>
          </p:cNvSpPr>
          <p:nvPr/>
        </p:nvSpPr>
        <p:spPr bwMode="auto">
          <a:xfrm>
            <a:off x="3319463" y="5040313"/>
            <a:ext cx="109537" cy="101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52" name="Oval 21"/>
          <p:cNvSpPr>
            <a:spLocks noChangeArrowheads="1"/>
          </p:cNvSpPr>
          <p:nvPr/>
        </p:nvSpPr>
        <p:spPr bwMode="auto">
          <a:xfrm>
            <a:off x="5214938" y="5675313"/>
            <a:ext cx="109537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53" name="Text Box 26"/>
          <p:cNvSpPr txBox="1">
            <a:spLocks noChangeArrowheads="1"/>
          </p:cNvSpPr>
          <p:nvPr/>
        </p:nvSpPr>
        <p:spPr bwMode="auto">
          <a:xfrm>
            <a:off x="3124200" y="556895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2</a:t>
            </a:r>
          </a:p>
        </p:txBody>
      </p:sp>
      <p:sp>
        <p:nvSpPr>
          <p:cNvPr id="14354" name="Text Box 27"/>
          <p:cNvSpPr txBox="1">
            <a:spLocks noChangeArrowheads="1"/>
          </p:cNvSpPr>
          <p:nvPr/>
        </p:nvSpPr>
        <p:spPr bwMode="auto">
          <a:xfrm>
            <a:off x="4572000" y="6096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4</a:t>
            </a:r>
          </a:p>
        </p:txBody>
      </p:sp>
      <p:sp>
        <p:nvSpPr>
          <p:cNvPr id="14355" name="Text Box 28"/>
          <p:cNvSpPr txBox="1">
            <a:spLocks noChangeArrowheads="1"/>
          </p:cNvSpPr>
          <p:nvPr/>
        </p:nvSpPr>
        <p:spPr bwMode="auto">
          <a:xfrm>
            <a:off x="5105400" y="4114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B</a:t>
            </a:r>
            <a:endParaRPr lang="pt-BR" sz="2400" b="1" baseline="-25000"/>
          </a:p>
        </p:txBody>
      </p:sp>
      <p:sp>
        <p:nvSpPr>
          <p:cNvPr id="14356" name="Text Box 29"/>
          <p:cNvSpPr txBox="1">
            <a:spLocks noChangeArrowheads="1"/>
          </p:cNvSpPr>
          <p:nvPr/>
        </p:nvSpPr>
        <p:spPr bwMode="auto">
          <a:xfrm>
            <a:off x="3276600" y="4114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A</a:t>
            </a:r>
            <a:endParaRPr lang="pt-BR" sz="2400" b="1" baseline="-25000"/>
          </a:p>
        </p:txBody>
      </p:sp>
      <p:grpSp>
        <p:nvGrpSpPr>
          <p:cNvPr id="248871" name="Group 39"/>
          <p:cNvGrpSpPr>
            <a:grpSpLocks/>
          </p:cNvGrpSpPr>
          <p:nvPr/>
        </p:nvGrpSpPr>
        <p:grpSpPr bwMode="auto">
          <a:xfrm>
            <a:off x="2705100" y="2286000"/>
            <a:ext cx="2917825" cy="4038600"/>
            <a:chOff x="1704" y="1440"/>
            <a:chExt cx="1838" cy="2544"/>
          </a:xfrm>
        </p:grpSpPr>
        <p:sp>
          <p:nvSpPr>
            <p:cNvPr id="14370" name="Oval 35"/>
            <p:cNvSpPr>
              <a:spLocks noChangeArrowheads="1"/>
            </p:cNvSpPr>
            <p:nvPr/>
          </p:nvSpPr>
          <p:spPr bwMode="auto">
            <a:xfrm>
              <a:off x="2892" y="1656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4371" name="Line 32"/>
            <p:cNvSpPr>
              <a:spLocks noChangeShapeType="1"/>
            </p:cNvSpPr>
            <p:nvPr/>
          </p:nvSpPr>
          <p:spPr bwMode="auto">
            <a:xfrm flipV="1">
              <a:off x="1704" y="1488"/>
              <a:ext cx="1344" cy="24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72" name="Line 33"/>
            <p:cNvSpPr>
              <a:spLocks noChangeShapeType="1"/>
            </p:cNvSpPr>
            <p:nvPr/>
          </p:nvSpPr>
          <p:spPr bwMode="auto">
            <a:xfrm flipH="1" flipV="1">
              <a:off x="2880" y="1440"/>
              <a:ext cx="528" cy="254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73" name="Text Box 37"/>
            <p:cNvSpPr txBox="1">
              <a:spLocks noChangeArrowheads="1"/>
            </p:cNvSpPr>
            <p:nvPr/>
          </p:nvSpPr>
          <p:spPr bwMode="auto">
            <a:xfrm>
              <a:off x="3024" y="1584"/>
              <a:ext cx="5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CIR</a:t>
              </a:r>
              <a:r>
                <a:rPr lang="pt-BR" sz="2400" b="1" baseline="-25000"/>
                <a:t>1</a:t>
              </a:r>
            </a:p>
          </p:txBody>
        </p:sp>
      </p:grpSp>
      <p:grpSp>
        <p:nvGrpSpPr>
          <p:cNvPr id="248872" name="Group 40"/>
          <p:cNvGrpSpPr>
            <a:grpSpLocks/>
          </p:cNvGrpSpPr>
          <p:nvPr/>
        </p:nvGrpSpPr>
        <p:grpSpPr bwMode="auto">
          <a:xfrm>
            <a:off x="2133600" y="4038600"/>
            <a:ext cx="3886200" cy="1949450"/>
            <a:chOff x="1344" y="2544"/>
            <a:chExt cx="2448" cy="1228"/>
          </a:xfrm>
        </p:grpSpPr>
        <p:sp>
          <p:nvSpPr>
            <p:cNvPr id="14366" name="Oval 36"/>
            <p:cNvSpPr>
              <a:spLocks noChangeArrowheads="1"/>
            </p:cNvSpPr>
            <p:nvPr/>
          </p:nvSpPr>
          <p:spPr bwMode="auto">
            <a:xfrm>
              <a:off x="1656" y="3036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4367" name="Line 31"/>
            <p:cNvSpPr>
              <a:spLocks noChangeShapeType="1"/>
            </p:cNvSpPr>
            <p:nvPr/>
          </p:nvSpPr>
          <p:spPr bwMode="auto">
            <a:xfrm flipH="1" flipV="1">
              <a:off x="1344" y="2956"/>
              <a:ext cx="2448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68" name="Line 34"/>
            <p:cNvSpPr>
              <a:spLocks noChangeShapeType="1"/>
            </p:cNvSpPr>
            <p:nvPr/>
          </p:nvSpPr>
          <p:spPr bwMode="auto">
            <a:xfrm flipH="1">
              <a:off x="1392" y="2544"/>
              <a:ext cx="2016" cy="624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69" name="Text Box 38"/>
            <p:cNvSpPr txBox="1">
              <a:spLocks noChangeArrowheads="1"/>
            </p:cNvSpPr>
            <p:nvPr/>
          </p:nvSpPr>
          <p:spPr bwMode="auto">
            <a:xfrm>
              <a:off x="1392" y="2688"/>
              <a:ext cx="5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CIR</a:t>
              </a:r>
              <a:r>
                <a:rPr lang="pt-BR" sz="2400" b="1" baseline="-25000"/>
                <a:t>2</a:t>
              </a:r>
            </a:p>
          </p:txBody>
        </p:sp>
      </p:grpSp>
      <p:grpSp>
        <p:nvGrpSpPr>
          <p:cNvPr id="14359" name="Group 46"/>
          <p:cNvGrpSpPr>
            <a:grpSpLocks/>
          </p:cNvGrpSpPr>
          <p:nvPr/>
        </p:nvGrpSpPr>
        <p:grpSpPr bwMode="auto">
          <a:xfrm>
            <a:off x="6019800" y="2362200"/>
            <a:ext cx="3124200" cy="1036638"/>
            <a:chOff x="3888" y="1488"/>
            <a:chExt cx="1968" cy="653"/>
          </a:xfrm>
        </p:grpSpPr>
        <p:sp>
          <p:nvSpPr>
            <p:cNvPr id="14362" name="Rectangle 42"/>
            <p:cNvSpPr>
              <a:spLocks noChangeArrowheads="1"/>
            </p:cNvSpPr>
            <p:nvPr/>
          </p:nvSpPr>
          <p:spPr bwMode="auto">
            <a:xfrm>
              <a:off x="3888" y="1488"/>
              <a:ext cx="1968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4363" name="Text Box 43"/>
            <p:cNvSpPr txBox="1">
              <a:spLocks noChangeArrowheads="1"/>
            </p:cNvSpPr>
            <p:nvPr/>
          </p:nvSpPr>
          <p:spPr bwMode="auto">
            <a:xfrm>
              <a:off x="3936" y="1523"/>
              <a:ext cx="17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N</a:t>
              </a:r>
              <a:r>
                <a:rPr lang="pt-BR" sz="3200" baseline="-25000"/>
                <a:t>CIR</a:t>
              </a:r>
              <a:r>
                <a:rPr lang="pt-BR" sz="3200"/>
                <a:t> = 4.(4 - 1)</a:t>
              </a:r>
              <a:endParaRPr lang="pt-PT" sz="3200"/>
            </a:p>
          </p:txBody>
        </p:sp>
        <p:sp>
          <p:nvSpPr>
            <p:cNvPr id="14364" name="Line 44"/>
            <p:cNvSpPr>
              <a:spLocks noChangeShapeType="1"/>
            </p:cNvSpPr>
            <p:nvPr/>
          </p:nvSpPr>
          <p:spPr bwMode="auto">
            <a:xfrm>
              <a:off x="4752" y="182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65" name="Rectangle 45"/>
            <p:cNvSpPr>
              <a:spLocks noChangeArrowheads="1"/>
            </p:cNvSpPr>
            <p:nvPr/>
          </p:nvSpPr>
          <p:spPr bwMode="auto">
            <a:xfrm>
              <a:off x="4716" y="1776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2</a:t>
              </a:r>
              <a:endParaRPr lang="pt-PT" sz="3200"/>
            </a:p>
          </p:txBody>
        </p:sp>
      </p:grpSp>
      <p:sp>
        <p:nvSpPr>
          <p:cNvPr id="14360" name="Rectangle 47"/>
          <p:cNvSpPr>
            <a:spLocks noChangeArrowheads="1"/>
          </p:cNvSpPr>
          <p:nvPr/>
        </p:nvSpPr>
        <p:spPr bwMode="auto">
          <a:xfrm>
            <a:off x="6172200" y="3306763"/>
            <a:ext cx="3124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61" name="Text Box 48"/>
          <p:cNvSpPr txBox="1">
            <a:spLocks noChangeArrowheads="1"/>
          </p:cNvSpPr>
          <p:nvPr/>
        </p:nvSpPr>
        <p:spPr bwMode="auto">
          <a:xfrm>
            <a:off x="6096000" y="3459163"/>
            <a:ext cx="1635125" cy="588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200"/>
              <a:t>N</a:t>
            </a:r>
            <a:r>
              <a:rPr lang="pt-BR" sz="3200" baseline="-25000"/>
              <a:t>CIR</a:t>
            </a:r>
            <a:r>
              <a:rPr lang="pt-BR" sz="3200"/>
              <a:t> = 6</a:t>
            </a:r>
            <a:endParaRPr lang="pt-PT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val 38"/>
          <p:cNvSpPr>
            <a:spLocks noChangeArrowheads="1"/>
          </p:cNvSpPr>
          <p:nvPr/>
        </p:nvSpPr>
        <p:spPr bwMode="auto">
          <a:xfrm>
            <a:off x="3943350" y="4095750"/>
            <a:ext cx="12192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Centro Instantâneo de Rotação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CIR - Definição</a:t>
            </a:r>
            <a:endParaRPr lang="pt-BR" sz="2000" b="1" smtClean="0">
              <a:solidFill>
                <a:srgbClr val="FF3300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1066800"/>
          </a:xfrm>
        </p:spPr>
        <p:txBody>
          <a:bodyPr/>
          <a:lstStyle/>
          <a:p>
            <a:pPr eaLnBrk="1" hangingPunct="1"/>
            <a:r>
              <a:rPr lang="pt-BR" smtClean="0"/>
              <a:t>Exemplos do Teorema de Aronhold - Kennedy</a:t>
            </a:r>
            <a:endParaRPr lang="pt-PT" smtClean="0"/>
          </a:p>
        </p:txBody>
      </p:sp>
      <p:sp>
        <p:nvSpPr>
          <p:cNvPr id="15365" name="AutoShape 4"/>
          <p:cNvSpPr>
            <a:spLocks noChangeArrowheads="1"/>
          </p:cNvSpPr>
          <p:nvPr/>
        </p:nvSpPr>
        <p:spPr bwMode="auto">
          <a:xfrm>
            <a:off x="3038475" y="4319588"/>
            <a:ext cx="214313" cy="5984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 rot="8184408">
            <a:off x="4094163" y="3667125"/>
            <a:ext cx="153987" cy="1295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67" name="AutoShape 6"/>
          <p:cNvSpPr>
            <a:spLocks noChangeArrowheads="1"/>
          </p:cNvSpPr>
          <p:nvPr/>
        </p:nvSpPr>
        <p:spPr bwMode="auto">
          <a:xfrm rot="-7819232">
            <a:off x="3363913" y="3665538"/>
            <a:ext cx="203200" cy="1092200"/>
          </a:xfrm>
          <a:prstGeom prst="roundRect">
            <a:avLst>
              <a:gd name="adj" fmla="val 50000"/>
            </a:avLst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>
            <a:off x="2794000" y="4719638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2803525" y="4746625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4171950" y="5334000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4181475" y="5360988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72" name="Oval 14"/>
          <p:cNvSpPr>
            <a:spLocks noChangeArrowheads="1"/>
          </p:cNvSpPr>
          <p:nvPr/>
        </p:nvSpPr>
        <p:spPr bwMode="auto">
          <a:xfrm>
            <a:off x="3733800" y="3890963"/>
            <a:ext cx="109538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73" name="Oval 15"/>
          <p:cNvSpPr>
            <a:spLocks noChangeArrowheads="1"/>
          </p:cNvSpPr>
          <p:nvPr/>
        </p:nvSpPr>
        <p:spPr bwMode="auto">
          <a:xfrm>
            <a:off x="3090863" y="4430713"/>
            <a:ext cx="109537" cy="101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74" name="Oval 16"/>
          <p:cNvSpPr>
            <a:spLocks noChangeArrowheads="1"/>
          </p:cNvSpPr>
          <p:nvPr/>
        </p:nvSpPr>
        <p:spPr bwMode="auto">
          <a:xfrm>
            <a:off x="4495800" y="4667250"/>
            <a:ext cx="109538" cy="1000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75" name="Text Box 17"/>
          <p:cNvSpPr txBox="1">
            <a:spLocks noChangeArrowheads="1"/>
          </p:cNvSpPr>
          <p:nvPr/>
        </p:nvSpPr>
        <p:spPr bwMode="auto">
          <a:xfrm>
            <a:off x="2895600" y="495935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2</a:t>
            </a:r>
          </a:p>
        </p:txBody>
      </p:sp>
      <p:sp>
        <p:nvSpPr>
          <p:cNvPr id="15376" name="Text Box 18"/>
          <p:cNvSpPr txBox="1">
            <a:spLocks noChangeArrowheads="1"/>
          </p:cNvSpPr>
          <p:nvPr/>
        </p:nvSpPr>
        <p:spPr bwMode="auto">
          <a:xfrm>
            <a:off x="4114800" y="5486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4</a:t>
            </a:r>
          </a:p>
        </p:txBody>
      </p:sp>
      <p:sp>
        <p:nvSpPr>
          <p:cNvPr id="15377" name="Text Box 19"/>
          <p:cNvSpPr txBox="1">
            <a:spLocks noChangeArrowheads="1"/>
          </p:cNvSpPr>
          <p:nvPr/>
        </p:nvSpPr>
        <p:spPr bwMode="auto">
          <a:xfrm>
            <a:off x="4700588" y="43815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B</a:t>
            </a:r>
            <a:endParaRPr lang="pt-BR" sz="2400" b="1" baseline="-25000"/>
          </a:p>
        </p:txBody>
      </p:sp>
      <p:sp>
        <p:nvSpPr>
          <p:cNvPr id="15378" name="Text Box 20"/>
          <p:cNvSpPr txBox="1">
            <a:spLocks noChangeArrowheads="1"/>
          </p:cNvSpPr>
          <p:nvPr/>
        </p:nvSpPr>
        <p:spPr bwMode="auto">
          <a:xfrm>
            <a:off x="3048000" y="35052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A</a:t>
            </a:r>
            <a:endParaRPr lang="pt-BR" sz="2400" b="1" baseline="-25000"/>
          </a:p>
        </p:txBody>
      </p:sp>
      <p:grpSp>
        <p:nvGrpSpPr>
          <p:cNvPr id="250921" name="Group 41"/>
          <p:cNvGrpSpPr>
            <a:grpSpLocks/>
          </p:cNvGrpSpPr>
          <p:nvPr/>
        </p:nvGrpSpPr>
        <p:grpSpPr bwMode="auto">
          <a:xfrm>
            <a:off x="2667000" y="3200400"/>
            <a:ext cx="4327525" cy="3200400"/>
            <a:chOff x="1680" y="2016"/>
            <a:chExt cx="2726" cy="2016"/>
          </a:xfrm>
        </p:grpSpPr>
        <p:sp>
          <p:nvSpPr>
            <p:cNvPr id="15394" name="Oval 22"/>
            <p:cNvSpPr>
              <a:spLocks noChangeArrowheads="1"/>
            </p:cNvSpPr>
            <p:nvPr/>
          </p:nvSpPr>
          <p:spPr bwMode="auto">
            <a:xfrm>
              <a:off x="2832" y="3324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5395" name="Oval 27"/>
            <p:cNvSpPr>
              <a:spLocks noChangeArrowheads="1"/>
            </p:cNvSpPr>
            <p:nvPr/>
          </p:nvSpPr>
          <p:spPr bwMode="auto">
            <a:xfrm>
              <a:off x="3708" y="3828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5396" name="Line 28"/>
            <p:cNvSpPr>
              <a:spLocks noChangeShapeType="1"/>
            </p:cNvSpPr>
            <p:nvPr/>
          </p:nvSpPr>
          <p:spPr bwMode="auto">
            <a:xfrm flipH="1" flipV="1">
              <a:off x="1680" y="2640"/>
              <a:ext cx="2208" cy="129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97" name="Line 29"/>
            <p:cNvSpPr>
              <a:spLocks noChangeShapeType="1"/>
            </p:cNvSpPr>
            <p:nvPr/>
          </p:nvSpPr>
          <p:spPr bwMode="auto">
            <a:xfrm flipH="1" flipV="1">
              <a:off x="1944" y="2016"/>
              <a:ext cx="1896" cy="192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98" name="Text Box 30"/>
            <p:cNvSpPr txBox="1">
              <a:spLocks noChangeArrowheads="1"/>
            </p:cNvSpPr>
            <p:nvPr/>
          </p:nvSpPr>
          <p:spPr bwMode="auto">
            <a:xfrm>
              <a:off x="3888" y="3744"/>
              <a:ext cx="5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CIR</a:t>
              </a:r>
              <a:r>
                <a:rPr lang="pt-BR" sz="2400" b="1" baseline="-25000"/>
                <a:t>2</a:t>
              </a:r>
            </a:p>
          </p:txBody>
        </p:sp>
      </p:grpSp>
      <p:grpSp>
        <p:nvGrpSpPr>
          <p:cNvPr id="15380" name="Group 31"/>
          <p:cNvGrpSpPr>
            <a:grpSpLocks/>
          </p:cNvGrpSpPr>
          <p:nvPr/>
        </p:nvGrpSpPr>
        <p:grpSpPr bwMode="auto">
          <a:xfrm>
            <a:off x="6019800" y="2362200"/>
            <a:ext cx="3124200" cy="1036638"/>
            <a:chOff x="3888" y="1488"/>
            <a:chExt cx="1968" cy="653"/>
          </a:xfrm>
        </p:grpSpPr>
        <p:sp>
          <p:nvSpPr>
            <p:cNvPr id="15390" name="Rectangle 32"/>
            <p:cNvSpPr>
              <a:spLocks noChangeArrowheads="1"/>
            </p:cNvSpPr>
            <p:nvPr/>
          </p:nvSpPr>
          <p:spPr bwMode="auto">
            <a:xfrm>
              <a:off x="3888" y="1488"/>
              <a:ext cx="1968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5391" name="Text Box 33"/>
            <p:cNvSpPr txBox="1">
              <a:spLocks noChangeArrowheads="1"/>
            </p:cNvSpPr>
            <p:nvPr/>
          </p:nvSpPr>
          <p:spPr bwMode="auto">
            <a:xfrm>
              <a:off x="3936" y="1523"/>
              <a:ext cx="17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N</a:t>
              </a:r>
              <a:r>
                <a:rPr lang="pt-BR" sz="3200" baseline="-25000"/>
                <a:t>CIR</a:t>
              </a:r>
              <a:r>
                <a:rPr lang="pt-BR" sz="3200"/>
                <a:t> = 4.(4 - 1)</a:t>
              </a:r>
              <a:endParaRPr lang="pt-PT" sz="3200"/>
            </a:p>
          </p:txBody>
        </p:sp>
        <p:sp>
          <p:nvSpPr>
            <p:cNvPr id="15392" name="Line 34"/>
            <p:cNvSpPr>
              <a:spLocks noChangeShapeType="1"/>
            </p:cNvSpPr>
            <p:nvPr/>
          </p:nvSpPr>
          <p:spPr bwMode="auto">
            <a:xfrm>
              <a:off x="4752" y="182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93" name="Rectangle 35"/>
            <p:cNvSpPr>
              <a:spLocks noChangeArrowheads="1"/>
            </p:cNvSpPr>
            <p:nvPr/>
          </p:nvSpPr>
          <p:spPr bwMode="auto">
            <a:xfrm>
              <a:off x="4716" y="1776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2</a:t>
              </a:r>
              <a:endParaRPr lang="pt-PT" sz="3200"/>
            </a:p>
          </p:txBody>
        </p:sp>
      </p:grpSp>
      <p:sp>
        <p:nvSpPr>
          <p:cNvPr id="15381" name="Rectangle 36"/>
          <p:cNvSpPr>
            <a:spLocks noChangeArrowheads="1"/>
          </p:cNvSpPr>
          <p:nvPr/>
        </p:nvSpPr>
        <p:spPr bwMode="auto">
          <a:xfrm>
            <a:off x="6172200" y="3306763"/>
            <a:ext cx="3124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82" name="Text Box 37"/>
          <p:cNvSpPr txBox="1">
            <a:spLocks noChangeArrowheads="1"/>
          </p:cNvSpPr>
          <p:nvPr/>
        </p:nvSpPr>
        <p:spPr bwMode="auto">
          <a:xfrm>
            <a:off x="6096000" y="3459163"/>
            <a:ext cx="1635125" cy="588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200"/>
              <a:t>N</a:t>
            </a:r>
            <a:r>
              <a:rPr lang="pt-BR" sz="3200" baseline="-25000"/>
              <a:t>CIR</a:t>
            </a:r>
            <a:r>
              <a:rPr lang="pt-BR" sz="3200"/>
              <a:t> = 6</a:t>
            </a:r>
            <a:endParaRPr lang="pt-PT" sz="3200"/>
          </a:p>
        </p:txBody>
      </p:sp>
      <p:grpSp>
        <p:nvGrpSpPr>
          <p:cNvPr id="250923" name="Group 43"/>
          <p:cNvGrpSpPr>
            <a:grpSpLocks/>
          </p:cNvGrpSpPr>
          <p:nvPr/>
        </p:nvGrpSpPr>
        <p:grpSpPr bwMode="auto">
          <a:xfrm>
            <a:off x="2514600" y="2743200"/>
            <a:ext cx="2514600" cy="2667000"/>
            <a:chOff x="1584" y="1728"/>
            <a:chExt cx="1584" cy="1680"/>
          </a:xfrm>
        </p:grpSpPr>
        <p:grpSp>
          <p:nvGrpSpPr>
            <p:cNvPr id="15385" name="Group 40"/>
            <p:cNvGrpSpPr>
              <a:grpSpLocks/>
            </p:cNvGrpSpPr>
            <p:nvPr/>
          </p:nvGrpSpPr>
          <p:grpSpPr bwMode="auto">
            <a:xfrm>
              <a:off x="1584" y="1728"/>
              <a:ext cx="1584" cy="1680"/>
              <a:chOff x="1584" y="1728"/>
              <a:chExt cx="1584" cy="1680"/>
            </a:xfrm>
          </p:grpSpPr>
          <p:sp>
            <p:nvSpPr>
              <p:cNvPr id="15387" name="Oval 13"/>
              <p:cNvSpPr>
                <a:spLocks noChangeArrowheads="1"/>
              </p:cNvSpPr>
              <p:nvPr/>
            </p:nvSpPr>
            <p:spPr bwMode="auto">
              <a:xfrm>
                <a:off x="2832" y="2040"/>
                <a:ext cx="69" cy="6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15388" name="Line 23"/>
              <p:cNvSpPr>
                <a:spLocks noChangeShapeType="1"/>
              </p:cNvSpPr>
              <p:nvPr/>
            </p:nvSpPr>
            <p:spPr bwMode="auto">
              <a:xfrm flipV="1">
                <a:off x="1584" y="1824"/>
                <a:ext cx="1584" cy="1344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389" name="Line 39"/>
              <p:cNvSpPr>
                <a:spLocks noChangeShapeType="1"/>
              </p:cNvSpPr>
              <p:nvPr/>
            </p:nvSpPr>
            <p:spPr bwMode="auto">
              <a:xfrm flipH="1">
                <a:off x="2868" y="1728"/>
                <a:ext cx="12" cy="1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5386" name="Rectangle 42"/>
            <p:cNvSpPr>
              <a:spLocks noChangeArrowheads="1"/>
            </p:cNvSpPr>
            <p:nvPr/>
          </p:nvSpPr>
          <p:spPr bwMode="auto">
            <a:xfrm>
              <a:off x="2352" y="1776"/>
              <a:ext cx="5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CIR</a:t>
              </a:r>
              <a:r>
                <a:rPr lang="pt-BR" sz="2400" b="1" baseline="-25000"/>
                <a:t>1</a:t>
              </a:r>
            </a:p>
          </p:txBody>
        </p:sp>
      </p:grpSp>
      <p:sp>
        <p:nvSpPr>
          <p:cNvPr id="15384" name="Text Box 44"/>
          <p:cNvSpPr txBox="1">
            <a:spLocks noChangeArrowheads="1"/>
          </p:cNvSpPr>
          <p:nvPr/>
        </p:nvSpPr>
        <p:spPr bwMode="auto">
          <a:xfrm>
            <a:off x="228600" y="6034088"/>
            <a:ext cx="295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/>
              <a:t>Roda rola </a:t>
            </a:r>
            <a:r>
              <a:rPr lang="pt-BR" b="1" u="sng"/>
              <a:t>SEM</a:t>
            </a:r>
            <a:r>
              <a:rPr lang="pt-BR"/>
              <a:t> escorregar!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ChangeArrowheads="1"/>
          </p:cNvSpPr>
          <p:nvPr/>
        </p:nvSpPr>
        <p:spPr bwMode="auto">
          <a:xfrm>
            <a:off x="1716088" y="4881563"/>
            <a:ext cx="576262" cy="4318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387" name="AutoShape 1027"/>
          <p:cNvSpPr>
            <a:spLocks noChangeArrowheads="1"/>
          </p:cNvSpPr>
          <p:nvPr/>
        </p:nvSpPr>
        <p:spPr bwMode="auto">
          <a:xfrm>
            <a:off x="3175000" y="2611438"/>
            <a:ext cx="301625" cy="2349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388" name="AutoShape 1028"/>
          <p:cNvSpPr>
            <a:spLocks noChangeArrowheads="1"/>
          </p:cNvSpPr>
          <p:nvPr/>
        </p:nvSpPr>
        <p:spPr bwMode="auto">
          <a:xfrm rot="886742">
            <a:off x="3567113" y="2978150"/>
            <a:ext cx="69850" cy="187166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389" name="AutoShape 1029"/>
          <p:cNvSpPr>
            <a:spLocks noChangeArrowheads="1"/>
          </p:cNvSpPr>
          <p:nvPr/>
        </p:nvSpPr>
        <p:spPr bwMode="auto">
          <a:xfrm rot="-3235166">
            <a:off x="3569494" y="2537619"/>
            <a:ext cx="69850" cy="687388"/>
          </a:xfrm>
          <a:prstGeom prst="roundRect">
            <a:avLst>
              <a:gd name="adj" fmla="val 50000"/>
            </a:avLst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390" name="Line 1030"/>
          <p:cNvSpPr>
            <a:spLocks noChangeShapeType="1"/>
          </p:cNvSpPr>
          <p:nvPr/>
        </p:nvSpPr>
        <p:spPr bwMode="auto">
          <a:xfrm rot="5400000">
            <a:off x="2869406" y="2761457"/>
            <a:ext cx="752475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391" name="Rectangle 1031"/>
          <p:cNvSpPr>
            <a:spLocks noChangeArrowheads="1"/>
          </p:cNvSpPr>
          <p:nvPr/>
        </p:nvSpPr>
        <p:spPr bwMode="auto">
          <a:xfrm rot="5400000">
            <a:off x="2771775" y="2674938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392" name="AutoShape 1032"/>
          <p:cNvSpPr>
            <a:spLocks noChangeArrowheads="1"/>
          </p:cNvSpPr>
          <p:nvPr/>
        </p:nvSpPr>
        <p:spPr bwMode="auto">
          <a:xfrm>
            <a:off x="4614863" y="4938713"/>
            <a:ext cx="214312" cy="5984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393" name="Oval 1033"/>
          <p:cNvSpPr>
            <a:spLocks noChangeArrowheads="1"/>
          </p:cNvSpPr>
          <p:nvPr/>
        </p:nvSpPr>
        <p:spPr bwMode="auto">
          <a:xfrm>
            <a:off x="4686300" y="5030788"/>
            <a:ext cx="109538" cy="101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394" name="Line 1034"/>
          <p:cNvSpPr>
            <a:spLocks noChangeShapeType="1"/>
          </p:cNvSpPr>
          <p:nvPr/>
        </p:nvSpPr>
        <p:spPr bwMode="auto">
          <a:xfrm>
            <a:off x="4370388" y="5338763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395" name="Rectangle 1035"/>
          <p:cNvSpPr>
            <a:spLocks noChangeArrowheads="1"/>
          </p:cNvSpPr>
          <p:nvPr/>
        </p:nvSpPr>
        <p:spPr bwMode="auto">
          <a:xfrm>
            <a:off x="4379913" y="5365750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396" name="AutoShape 1036"/>
          <p:cNvSpPr>
            <a:spLocks noChangeArrowheads="1"/>
          </p:cNvSpPr>
          <p:nvPr/>
        </p:nvSpPr>
        <p:spPr bwMode="auto">
          <a:xfrm rot="-4608358">
            <a:off x="4033838" y="4148138"/>
            <a:ext cx="73025" cy="1501775"/>
          </a:xfrm>
          <a:prstGeom prst="roundRect">
            <a:avLst>
              <a:gd name="adj" fmla="val 50000"/>
            </a:avLst>
          </a:prstGeom>
          <a:solidFill>
            <a:srgbClr val="E9E4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397" name="Oval 1037"/>
          <p:cNvSpPr>
            <a:spLocks noChangeArrowheads="1"/>
          </p:cNvSpPr>
          <p:nvPr/>
        </p:nvSpPr>
        <p:spPr bwMode="auto">
          <a:xfrm>
            <a:off x="3319463" y="2668588"/>
            <a:ext cx="109537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398" name="Oval 1038"/>
          <p:cNvSpPr>
            <a:spLocks noChangeArrowheads="1"/>
          </p:cNvSpPr>
          <p:nvPr/>
        </p:nvSpPr>
        <p:spPr bwMode="auto">
          <a:xfrm>
            <a:off x="4681538" y="5043488"/>
            <a:ext cx="109537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399" name="Text Box 1039"/>
          <p:cNvSpPr txBox="1">
            <a:spLocks noChangeArrowheads="1"/>
          </p:cNvSpPr>
          <p:nvPr/>
        </p:nvSpPr>
        <p:spPr bwMode="auto">
          <a:xfrm>
            <a:off x="2362200" y="2286000"/>
            <a:ext cx="595313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O</a:t>
            </a:r>
            <a:r>
              <a:rPr lang="pt-BR" sz="2800" baseline="-25000"/>
              <a:t>2</a:t>
            </a:r>
          </a:p>
        </p:txBody>
      </p:sp>
      <p:sp>
        <p:nvSpPr>
          <p:cNvPr id="16400" name="AutoShape 1041"/>
          <p:cNvSpPr>
            <a:spLocks noChangeArrowheads="1"/>
          </p:cNvSpPr>
          <p:nvPr/>
        </p:nvSpPr>
        <p:spPr bwMode="auto">
          <a:xfrm rot="4571347">
            <a:off x="2646363" y="4167188"/>
            <a:ext cx="73025" cy="1501775"/>
          </a:xfrm>
          <a:prstGeom prst="roundRect">
            <a:avLst>
              <a:gd name="adj" fmla="val 50000"/>
            </a:avLst>
          </a:prstGeom>
          <a:solidFill>
            <a:srgbClr val="E9E4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401" name="Oval 1042"/>
          <p:cNvSpPr>
            <a:spLocks noChangeArrowheads="1"/>
          </p:cNvSpPr>
          <p:nvPr/>
        </p:nvSpPr>
        <p:spPr bwMode="auto">
          <a:xfrm>
            <a:off x="3319463" y="4699000"/>
            <a:ext cx="109537" cy="1000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402" name="Oval 1043"/>
          <p:cNvSpPr>
            <a:spLocks noChangeArrowheads="1"/>
          </p:cNvSpPr>
          <p:nvPr/>
        </p:nvSpPr>
        <p:spPr bwMode="auto">
          <a:xfrm>
            <a:off x="3786188" y="3000375"/>
            <a:ext cx="109537" cy="1000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403" name="Oval 1044"/>
          <p:cNvSpPr>
            <a:spLocks noChangeArrowheads="1"/>
          </p:cNvSpPr>
          <p:nvPr/>
        </p:nvSpPr>
        <p:spPr bwMode="auto">
          <a:xfrm>
            <a:off x="1951038" y="5043488"/>
            <a:ext cx="109537" cy="101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404" name="Line 1045"/>
          <p:cNvSpPr>
            <a:spLocks noChangeShapeType="1"/>
          </p:cNvSpPr>
          <p:nvPr/>
        </p:nvSpPr>
        <p:spPr bwMode="auto">
          <a:xfrm>
            <a:off x="1628775" y="5346700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405" name="Rectangle 1046"/>
          <p:cNvSpPr>
            <a:spLocks noChangeArrowheads="1"/>
          </p:cNvSpPr>
          <p:nvPr/>
        </p:nvSpPr>
        <p:spPr bwMode="auto">
          <a:xfrm>
            <a:off x="1638300" y="5373688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406" name="Line 1047"/>
          <p:cNvSpPr>
            <a:spLocks noChangeShapeType="1"/>
          </p:cNvSpPr>
          <p:nvPr/>
        </p:nvSpPr>
        <p:spPr bwMode="auto">
          <a:xfrm>
            <a:off x="1609725" y="4862513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407" name="Rectangle 1048"/>
          <p:cNvSpPr>
            <a:spLocks noChangeArrowheads="1"/>
          </p:cNvSpPr>
          <p:nvPr/>
        </p:nvSpPr>
        <p:spPr bwMode="auto">
          <a:xfrm>
            <a:off x="1619250" y="4673600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408" name="Text Box 1049"/>
          <p:cNvSpPr txBox="1">
            <a:spLocks noChangeArrowheads="1"/>
          </p:cNvSpPr>
          <p:nvPr/>
        </p:nvSpPr>
        <p:spPr bwMode="auto">
          <a:xfrm>
            <a:off x="4800600" y="4495800"/>
            <a:ext cx="59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O</a:t>
            </a:r>
            <a:r>
              <a:rPr lang="pt-BR" sz="2800" baseline="-25000"/>
              <a:t>4</a:t>
            </a:r>
          </a:p>
        </p:txBody>
      </p:sp>
      <p:sp>
        <p:nvSpPr>
          <p:cNvPr id="16409" name="Text Box 1050"/>
          <p:cNvSpPr txBox="1">
            <a:spLocks noChangeArrowheads="1"/>
          </p:cNvSpPr>
          <p:nvPr/>
        </p:nvSpPr>
        <p:spPr bwMode="auto">
          <a:xfrm>
            <a:off x="3967163" y="2846388"/>
            <a:ext cx="420687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A</a:t>
            </a:r>
            <a:endParaRPr lang="pt-BR" sz="2800" baseline="-25000"/>
          </a:p>
        </p:txBody>
      </p:sp>
      <p:sp>
        <p:nvSpPr>
          <p:cNvPr id="16410" name="Text Box 1051"/>
          <p:cNvSpPr txBox="1">
            <a:spLocks noChangeArrowheads="1"/>
          </p:cNvSpPr>
          <p:nvPr/>
        </p:nvSpPr>
        <p:spPr bwMode="auto">
          <a:xfrm>
            <a:off x="3535363" y="4286250"/>
            <a:ext cx="42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B</a:t>
            </a:r>
            <a:endParaRPr lang="pt-BR" sz="2800" baseline="-25000"/>
          </a:p>
        </p:txBody>
      </p:sp>
      <p:sp>
        <p:nvSpPr>
          <p:cNvPr id="16411" name="Text Box 1052"/>
          <p:cNvSpPr txBox="1">
            <a:spLocks noChangeArrowheads="1"/>
          </p:cNvSpPr>
          <p:nvPr/>
        </p:nvSpPr>
        <p:spPr bwMode="auto">
          <a:xfrm>
            <a:off x="1219200" y="5195888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C</a:t>
            </a:r>
            <a:endParaRPr lang="pt-BR" sz="2800" baseline="-25000"/>
          </a:p>
        </p:txBody>
      </p:sp>
      <p:sp>
        <p:nvSpPr>
          <p:cNvPr id="16412" name="Rectangle 1053"/>
          <p:cNvSpPr>
            <a:spLocks noChangeArrowheads="1"/>
          </p:cNvSpPr>
          <p:nvPr/>
        </p:nvSpPr>
        <p:spPr bwMode="auto">
          <a:xfrm>
            <a:off x="304800" y="274638"/>
            <a:ext cx="853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4400" b="1">
                <a:solidFill>
                  <a:schemeClr val="accent2"/>
                </a:solidFill>
              </a:rPr>
              <a:t>Centro Instantâneo de Rotação</a:t>
            </a:r>
            <a:br>
              <a:rPr lang="pt-BR" sz="4400" b="1">
                <a:solidFill>
                  <a:schemeClr val="accent2"/>
                </a:solidFill>
              </a:rPr>
            </a:br>
            <a:r>
              <a:rPr lang="pt-BR" sz="3200" b="1">
                <a:solidFill>
                  <a:schemeClr val="accent2"/>
                </a:solidFill>
              </a:rPr>
              <a:t>CIR – Definição</a:t>
            </a:r>
          </a:p>
        </p:txBody>
      </p:sp>
      <p:grpSp>
        <p:nvGrpSpPr>
          <p:cNvPr id="251963" name="Group 1083"/>
          <p:cNvGrpSpPr>
            <a:grpSpLocks/>
          </p:cNvGrpSpPr>
          <p:nvPr/>
        </p:nvGrpSpPr>
        <p:grpSpPr bwMode="auto">
          <a:xfrm>
            <a:off x="1676400" y="2362200"/>
            <a:ext cx="6765925" cy="3733800"/>
            <a:chOff x="1056" y="1488"/>
            <a:chExt cx="4262" cy="2352"/>
          </a:xfrm>
        </p:grpSpPr>
        <p:sp>
          <p:nvSpPr>
            <p:cNvPr id="16442" name="Oval 1056"/>
            <p:cNvSpPr>
              <a:spLocks noChangeArrowheads="1"/>
            </p:cNvSpPr>
            <p:nvPr/>
          </p:nvSpPr>
          <p:spPr bwMode="auto">
            <a:xfrm>
              <a:off x="4680" y="3552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43" name="Line 1057"/>
            <p:cNvSpPr>
              <a:spLocks noChangeShapeType="1"/>
            </p:cNvSpPr>
            <p:nvPr/>
          </p:nvSpPr>
          <p:spPr bwMode="auto">
            <a:xfrm flipH="1" flipV="1">
              <a:off x="1824" y="1488"/>
              <a:ext cx="3264" cy="235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44" name="Line 1058"/>
            <p:cNvSpPr>
              <a:spLocks noChangeShapeType="1"/>
            </p:cNvSpPr>
            <p:nvPr/>
          </p:nvSpPr>
          <p:spPr bwMode="auto">
            <a:xfrm flipH="1" flipV="1">
              <a:off x="1056" y="2736"/>
              <a:ext cx="4128" cy="94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45" name="Text Box 1059"/>
            <p:cNvSpPr txBox="1">
              <a:spLocks noChangeArrowheads="1"/>
            </p:cNvSpPr>
            <p:nvPr/>
          </p:nvSpPr>
          <p:spPr bwMode="auto">
            <a:xfrm>
              <a:off x="4800" y="3264"/>
              <a:ext cx="5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CIR</a:t>
              </a:r>
              <a:r>
                <a:rPr lang="pt-BR" sz="2400" b="1" baseline="-25000"/>
                <a:t>1</a:t>
              </a:r>
            </a:p>
          </p:txBody>
        </p:sp>
      </p:grpSp>
      <p:grpSp>
        <p:nvGrpSpPr>
          <p:cNvPr id="16414" name="Group 1060"/>
          <p:cNvGrpSpPr>
            <a:grpSpLocks/>
          </p:cNvGrpSpPr>
          <p:nvPr/>
        </p:nvGrpSpPr>
        <p:grpSpPr bwMode="auto">
          <a:xfrm>
            <a:off x="6019800" y="2362200"/>
            <a:ext cx="3124200" cy="1036638"/>
            <a:chOff x="3888" y="1488"/>
            <a:chExt cx="1968" cy="653"/>
          </a:xfrm>
        </p:grpSpPr>
        <p:sp>
          <p:nvSpPr>
            <p:cNvPr id="16438" name="Rectangle 1061"/>
            <p:cNvSpPr>
              <a:spLocks noChangeArrowheads="1"/>
            </p:cNvSpPr>
            <p:nvPr/>
          </p:nvSpPr>
          <p:spPr bwMode="auto">
            <a:xfrm>
              <a:off x="3888" y="1488"/>
              <a:ext cx="1968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39" name="Text Box 1062"/>
            <p:cNvSpPr txBox="1">
              <a:spLocks noChangeArrowheads="1"/>
            </p:cNvSpPr>
            <p:nvPr/>
          </p:nvSpPr>
          <p:spPr bwMode="auto">
            <a:xfrm>
              <a:off x="3936" y="1523"/>
              <a:ext cx="17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N</a:t>
              </a:r>
              <a:r>
                <a:rPr lang="pt-BR" sz="3200" baseline="-25000"/>
                <a:t>CIR</a:t>
              </a:r>
              <a:r>
                <a:rPr lang="pt-BR" sz="3200"/>
                <a:t> = 6.(6 - 1)</a:t>
              </a:r>
              <a:endParaRPr lang="pt-PT" sz="3200"/>
            </a:p>
          </p:txBody>
        </p:sp>
        <p:sp>
          <p:nvSpPr>
            <p:cNvPr id="16440" name="Line 1063"/>
            <p:cNvSpPr>
              <a:spLocks noChangeShapeType="1"/>
            </p:cNvSpPr>
            <p:nvPr/>
          </p:nvSpPr>
          <p:spPr bwMode="auto">
            <a:xfrm>
              <a:off x="4752" y="182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41" name="Rectangle 1064"/>
            <p:cNvSpPr>
              <a:spLocks noChangeArrowheads="1"/>
            </p:cNvSpPr>
            <p:nvPr/>
          </p:nvSpPr>
          <p:spPr bwMode="auto">
            <a:xfrm>
              <a:off x="4716" y="1776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2</a:t>
              </a:r>
              <a:endParaRPr lang="pt-PT" sz="3200"/>
            </a:p>
          </p:txBody>
        </p:sp>
      </p:grpSp>
      <p:sp>
        <p:nvSpPr>
          <p:cNvPr id="16415" name="Text Box 1065"/>
          <p:cNvSpPr txBox="1">
            <a:spLocks noChangeArrowheads="1"/>
          </p:cNvSpPr>
          <p:nvPr/>
        </p:nvSpPr>
        <p:spPr bwMode="auto">
          <a:xfrm>
            <a:off x="6096000" y="3459163"/>
            <a:ext cx="1860550" cy="588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200"/>
              <a:t>N</a:t>
            </a:r>
            <a:r>
              <a:rPr lang="pt-BR" sz="3200" baseline="-25000"/>
              <a:t>CIR</a:t>
            </a:r>
            <a:r>
              <a:rPr lang="pt-BR" sz="3200"/>
              <a:t> = 15</a:t>
            </a:r>
            <a:endParaRPr lang="pt-PT" sz="3200"/>
          </a:p>
        </p:txBody>
      </p:sp>
      <p:grpSp>
        <p:nvGrpSpPr>
          <p:cNvPr id="251966" name="Group 1086"/>
          <p:cNvGrpSpPr>
            <a:grpSpLocks/>
          </p:cNvGrpSpPr>
          <p:nvPr/>
        </p:nvGrpSpPr>
        <p:grpSpPr bwMode="auto">
          <a:xfrm>
            <a:off x="914400" y="2667000"/>
            <a:ext cx="1138238" cy="2667000"/>
            <a:chOff x="576" y="1680"/>
            <a:chExt cx="717" cy="1680"/>
          </a:xfrm>
        </p:grpSpPr>
        <p:sp>
          <p:nvSpPr>
            <p:cNvPr id="16435" name="Oval 1055"/>
            <p:cNvSpPr>
              <a:spLocks noChangeArrowheads="1"/>
            </p:cNvSpPr>
            <p:nvPr/>
          </p:nvSpPr>
          <p:spPr bwMode="auto">
            <a:xfrm>
              <a:off x="1224" y="2760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36" name="Line 1070"/>
            <p:cNvSpPr>
              <a:spLocks noChangeShapeType="1"/>
            </p:cNvSpPr>
            <p:nvPr/>
          </p:nvSpPr>
          <p:spPr bwMode="auto">
            <a:xfrm flipH="1">
              <a:off x="1260" y="1680"/>
              <a:ext cx="12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37" name="Rectangle 1071"/>
            <p:cNvSpPr>
              <a:spLocks noChangeArrowheads="1"/>
            </p:cNvSpPr>
            <p:nvPr/>
          </p:nvSpPr>
          <p:spPr bwMode="auto">
            <a:xfrm>
              <a:off x="576" y="2352"/>
              <a:ext cx="5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CIR</a:t>
              </a:r>
              <a:r>
                <a:rPr lang="pt-BR" sz="2400" b="1" baseline="-25000"/>
                <a:t>3</a:t>
              </a:r>
            </a:p>
          </p:txBody>
        </p:sp>
      </p:grpSp>
      <p:sp>
        <p:nvSpPr>
          <p:cNvPr id="16417" name="Text Box 1072"/>
          <p:cNvSpPr txBox="1">
            <a:spLocks noChangeArrowheads="1"/>
          </p:cNvSpPr>
          <p:nvPr/>
        </p:nvSpPr>
        <p:spPr bwMode="auto">
          <a:xfrm>
            <a:off x="212725" y="6172200"/>
            <a:ext cx="210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/>
              <a:t>Pistão </a:t>
            </a:r>
            <a:r>
              <a:rPr lang="pt-BR" b="1" u="sng"/>
              <a:t>escorrega</a:t>
            </a:r>
            <a:r>
              <a:rPr lang="pt-BR"/>
              <a:t>! </a:t>
            </a:r>
            <a:endParaRPr lang="pt-PT"/>
          </a:p>
        </p:txBody>
      </p:sp>
      <p:grpSp>
        <p:nvGrpSpPr>
          <p:cNvPr id="251968" name="Group 1088"/>
          <p:cNvGrpSpPr>
            <a:grpSpLocks/>
          </p:cNvGrpSpPr>
          <p:nvPr/>
        </p:nvGrpSpPr>
        <p:grpSpPr bwMode="auto">
          <a:xfrm>
            <a:off x="1981200" y="5486400"/>
            <a:ext cx="1582738" cy="533400"/>
            <a:chOff x="1248" y="3456"/>
            <a:chExt cx="997" cy="336"/>
          </a:xfrm>
        </p:grpSpPr>
        <p:sp>
          <p:nvSpPr>
            <p:cNvPr id="16433" name="Line 1073"/>
            <p:cNvSpPr>
              <a:spLocks noChangeShapeType="1"/>
            </p:cNvSpPr>
            <p:nvPr/>
          </p:nvSpPr>
          <p:spPr bwMode="auto">
            <a:xfrm flipV="1">
              <a:off x="1248" y="34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34" name="Rectangle 1074"/>
            <p:cNvSpPr>
              <a:spLocks noChangeArrowheads="1"/>
            </p:cNvSpPr>
            <p:nvPr/>
          </p:nvSpPr>
          <p:spPr bwMode="auto">
            <a:xfrm>
              <a:off x="1296" y="3501"/>
              <a:ext cx="9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CIR</a:t>
              </a:r>
              <a:r>
                <a:rPr lang="pt-BR" sz="2400" b="1" baseline="-25000"/>
                <a:t>5 </a:t>
              </a:r>
              <a:r>
                <a:rPr lang="pt-BR" sz="2400" b="1">
                  <a:sym typeface="Math C" pitchFamily="2" charset="2"/>
                </a:rPr>
                <a:t> </a:t>
              </a:r>
              <a:r>
                <a:rPr lang="pt-BR" sz="2400" b="1">
                  <a:sym typeface="Symbol" panose="05050102010706020507" pitchFamily="18" charset="2"/>
                </a:rPr>
                <a:t></a:t>
              </a:r>
              <a:endParaRPr lang="pt-BR" sz="2400" b="1">
                <a:sym typeface="Math C" pitchFamily="2" charset="2"/>
              </a:endParaRPr>
            </a:p>
          </p:txBody>
        </p:sp>
      </p:grpSp>
      <p:grpSp>
        <p:nvGrpSpPr>
          <p:cNvPr id="251969" name="Group 1089"/>
          <p:cNvGrpSpPr>
            <a:grpSpLocks/>
          </p:cNvGrpSpPr>
          <p:nvPr/>
        </p:nvGrpSpPr>
        <p:grpSpPr bwMode="auto">
          <a:xfrm>
            <a:off x="1447800" y="2667000"/>
            <a:ext cx="3810000" cy="2667000"/>
            <a:chOff x="912" y="1680"/>
            <a:chExt cx="2400" cy="1680"/>
          </a:xfrm>
        </p:grpSpPr>
        <p:sp>
          <p:nvSpPr>
            <p:cNvPr id="16424" name="Line 1075"/>
            <p:cNvSpPr>
              <a:spLocks noChangeShapeType="1"/>
            </p:cNvSpPr>
            <p:nvPr/>
          </p:nvSpPr>
          <p:spPr bwMode="auto">
            <a:xfrm flipH="1">
              <a:off x="2976" y="1680"/>
              <a:ext cx="12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25" name="Line 1076"/>
            <p:cNvSpPr>
              <a:spLocks noChangeShapeType="1"/>
            </p:cNvSpPr>
            <p:nvPr/>
          </p:nvSpPr>
          <p:spPr bwMode="auto">
            <a:xfrm>
              <a:off x="1200" y="177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26" name="Line 1077"/>
            <p:cNvSpPr>
              <a:spLocks noChangeShapeType="1"/>
            </p:cNvSpPr>
            <p:nvPr/>
          </p:nvSpPr>
          <p:spPr bwMode="auto">
            <a:xfrm>
              <a:off x="1200" y="182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27" name="Line 1078"/>
            <p:cNvSpPr>
              <a:spLocks noChangeShapeType="1"/>
            </p:cNvSpPr>
            <p:nvPr/>
          </p:nvSpPr>
          <p:spPr bwMode="auto">
            <a:xfrm>
              <a:off x="2904" y="177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28" name="Line 1079"/>
            <p:cNvSpPr>
              <a:spLocks noChangeShapeType="1"/>
            </p:cNvSpPr>
            <p:nvPr/>
          </p:nvSpPr>
          <p:spPr bwMode="auto">
            <a:xfrm>
              <a:off x="2904" y="182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6429" name="Group 1087"/>
            <p:cNvGrpSpPr>
              <a:grpSpLocks/>
            </p:cNvGrpSpPr>
            <p:nvPr/>
          </p:nvGrpSpPr>
          <p:grpSpPr bwMode="auto">
            <a:xfrm>
              <a:off x="912" y="2352"/>
              <a:ext cx="2400" cy="948"/>
              <a:chOff x="912" y="2352"/>
              <a:chExt cx="2400" cy="948"/>
            </a:xfrm>
          </p:grpSpPr>
          <p:sp>
            <p:nvSpPr>
              <p:cNvPr id="16430" name="Oval 1081"/>
              <p:cNvSpPr>
                <a:spLocks noChangeArrowheads="1"/>
              </p:cNvSpPr>
              <p:nvPr/>
            </p:nvSpPr>
            <p:spPr bwMode="auto">
              <a:xfrm>
                <a:off x="2940" y="2748"/>
                <a:ext cx="69" cy="6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16431" name="Line 1080"/>
              <p:cNvSpPr>
                <a:spLocks noChangeShapeType="1"/>
              </p:cNvSpPr>
              <p:nvPr/>
            </p:nvSpPr>
            <p:spPr bwMode="auto">
              <a:xfrm flipV="1">
                <a:off x="912" y="2688"/>
                <a:ext cx="2400" cy="6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32" name="Rectangle 1082"/>
              <p:cNvSpPr>
                <a:spLocks noChangeArrowheads="1"/>
              </p:cNvSpPr>
              <p:nvPr/>
            </p:nvSpPr>
            <p:spPr bwMode="auto">
              <a:xfrm>
                <a:off x="2602" y="2352"/>
                <a:ext cx="5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400" b="1"/>
                  <a:t>CIR</a:t>
                </a:r>
                <a:r>
                  <a:rPr lang="pt-BR" sz="2400" b="1" baseline="-25000"/>
                  <a:t>4</a:t>
                </a:r>
              </a:p>
            </p:txBody>
          </p:sp>
        </p:grpSp>
      </p:grpSp>
      <p:grpSp>
        <p:nvGrpSpPr>
          <p:cNvPr id="251965" name="Group 1085"/>
          <p:cNvGrpSpPr>
            <a:grpSpLocks/>
          </p:cNvGrpSpPr>
          <p:nvPr/>
        </p:nvGrpSpPr>
        <p:grpSpPr bwMode="auto">
          <a:xfrm>
            <a:off x="2819400" y="2133600"/>
            <a:ext cx="2362200" cy="3733800"/>
            <a:chOff x="1776" y="1344"/>
            <a:chExt cx="1488" cy="2352"/>
          </a:xfrm>
        </p:grpSpPr>
        <p:sp>
          <p:nvSpPr>
            <p:cNvPr id="16421" name="Oval 1068"/>
            <p:cNvSpPr>
              <a:spLocks noChangeArrowheads="1"/>
            </p:cNvSpPr>
            <p:nvPr/>
          </p:nvSpPr>
          <p:spPr bwMode="auto">
            <a:xfrm>
              <a:off x="2328" y="2100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22" name="Line 1069"/>
            <p:cNvSpPr>
              <a:spLocks noChangeShapeType="1"/>
            </p:cNvSpPr>
            <p:nvPr/>
          </p:nvSpPr>
          <p:spPr bwMode="auto">
            <a:xfrm flipH="1" flipV="1">
              <a:off x="1920" y="1344"/>
              <a:ext cx="1344" cy="235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23" name="Rectangle 1084"/>
            <p:cNvSpPr>
              <a:spLocks noChangeArrowheads="1"/>
            </p:cNvSpPr>
            <p:nvPr/>
          </p:nvSpPr>
          <p:spPr bwMode="auto">
            <a:xfrm>
              <a:off x="1776" y="1968"/>
              <a:ext cx="5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CIR</a:t>
              </a:r>
              <a:r>
                <a:rPr lang="pt-BR" sz="2400" b="1" baseline="-25000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Centro Instantâneo de Rotação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CIR - Definição</a:t>
            </a:r>
            <a:endParaRPr lang="pt-BR" sz="2000" b="1" smtClean="0">
              <a:solidFill>
                <a:srgbClr val="FF3300"/>
              </a:solidFill>
            </a:endParaRP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648200"/>
          </a:xfrm>
        </p:spPr>
        <p:txBody>
          <a:bodyPr/>
          <a:lstStyle/>
          <a:p>
            <a:pPr eaLnBrk="1" hangingPunct="1"/>
            <a:r>
              <a:rPr lang="pt-BR" smtClean="0"/>
              <a:t>Teorema de Freundenstein (1956)</a:t>
            </a:r>
          </a:p>
          <a:p>
            <a:pPr eaLnBrk="1" hangingPunct="1">
              <a:buFontTx/>
              <a:buNone/>
            </a:pPr>
            <a:r>
              <a:rPr lang="pt-BR" smtClean="0"/>
              <a:t>	Método Gráfico para a determinação das posições angulares para as quais o 4-barras atinge seus valores extremos de velocidade e aceleração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Centro Instantâneo de Rotação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CIR - Definição</a:t>
            </a:r>
            <a:endParaRPr lang="pt-BR" sz="2000" b="1" smtClean="0">
              <a:solidFill>
                <a:srgbClr val="FF3300"/>
              </a:solidFill>
            </a:endParaRPr>
          </a:p>
        </p:txBody>
      </p:sp>
      <p:sp>
        <p:nvSpPr>
          <p:cNvPr id="18435" name="AutoShape 1034"/>
          <p:cNvSpPr>
            <a:spLocks noChangeArrowheads="1"/>
          </p:cNvSpPr>
          <p:nvPr/>
        </p:nvSpPr>
        <p:spPr bwMode="auto">
          <a:xfrm>
            <a:off x="4321175" y="3856038"/>
            <a:ext cx="214313" cy="5984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36" name="AutoShape 1035"/>
          <p:cNvSpPr>
            <a:spLocks noChangeArrowheads="1"/>
          </p:cNvSpPr>
          <p:nvPr/>
        </p:nvSpPr>
        <p:spPr bwMode="auto">
          <a:xfrm rot="4028269">
            <a:off x="5324475" y="2049463"/>
            <a:ext cx="206375" cy="22796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37" name="AutoShape 1036"/>
          <p:cNvSpPr>
            <a:spLocks noChangeArrowheads="1"/>
          </p:cNvSpPr>
          <p:nvPr/>
        </p:nvSpPr>
        <p:spPr bwMode="auto">
          <a:xfrm rot="-10520177">
            <a:off x="4360863" y="3421063"/>
            <a:ext cx="171450" cy="687387"/>
          </a:xfrm>
          <a:prstGeom prst="roundRect">
            <a:avLst>
              <a:gd name="adj" fmla="val 50000"/>
            </a:avLst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38" name="Line 1037"/>
          <p:cNvSpPr>
            <a:spLocks noChangeShapeType="1"/>
          </p:cNvSpPr>
          <p:nvPr/>
        </p:nvSpPr>
        <p:spPr bwMode="auto">
          <a:xfrm>
            <a:off x="4076700" y="4256088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439" name="Rectangle 1038"/>
          <p:cNvSpPr>
            <a:spLocks noChangeArrowheads="1"/>
          </p:cNvSpPr>
          <p:nvPr/>
        </p:nvSpPr>
        <p:spPr bwMode="auto">
          <a:xfrm>
            <a:off x="4086225" y="4283075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40" name="AutoShape 1039"/>
          <p:cNvSpPr>
            <a:spLocks noChangeArrowheads="1"/>
          </p:cNvSpPr>
          <p:nvPr/>
        </p:nvSpPr>
        <p:spPr bwMode="auto">
          <a:xfrm>
            <a:off x="5273675" y="3848100"/>
            <a:ext cx="214313" cy="5984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41" name="Line 1040"/>
          <p:cNvSpPr>
            <a:spLocks noChangeShapeType="1"/>
          </p:cNvSpPr>
          <p:nvPr/>
        </p:nvSpPr>
        <p:spPr bwMode="auto">
          <a:xfrm>
            <a:off x="5029200" y="4248150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442" name="Rectangle 1041"/>
          <p:cNvSpPr>
            <a:spLocks noChangeArrowheads="1"/>
          </p:cNvSpPr>
          <p:nvPr/>
        </p:nvSpPr>
        <p:spPr bwMode="auto">
          <a:xfrm>
            <a:off x="5038725" y="4275138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43" name="AutoShape 1042"/>
          <p:cNvSpPr>
            <a:spLocks noChangeArrowheads="1"/>
          </p:cNvSpPr>
          <p:nvPr/>
        </p:nvSpPr>
        <p:spPr bwMode="auto">
          <a:xfrm rot="2285782">
            <a:off x="5791200" y="2514600"/>
            <a:ext cx="136525" cy="1800225"/>
          </a:xfrm>
          <a:prstGeom prst="roundRect">
            <a:avLst>
              <a:gd name="adj" fmla="val 50000"/>
            </a:avLst>
          </a:prstGeom>
          <a:solidFill>
            <a:srgbClr val="E9E4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44" name="Oval 1043"/>
          <p:cNvSpPr>
            <a:spLocks noChangeArrowheads="1"/>
          </p:cNvSpPr>
          <p:nvPr/>
        </p:nvSpPr>
        <p:spPr bwMode="auto">
          <a:xfrm>
            <a:off x="4229100" y="5519738"/>
            <a:ext cx="109538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45" name="Oval 1044"/>
          <p:cNvSpPr>
            <a:spLocks noChangeArrowheads="1"/>
          </p:cNvSpPr>
          <p:nvPr/>
        </p:nvSpPr>
        <p:spPr bwMode="auto">
          <a:xfrm>
            <a:off x="4419600" y="3490913"/>
            <a:ext cx="109538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46" name="Oval 1045"/>
          <p:cNvSpPr>
            <a:spLocks noChangeArrowheads="1"/>
          </p:cNvSpPr>
          <p:nvPr/>
        </p:nvSpPr>
        <p:spPr bwMode="auto">
          <a:xfrm>
            <a:off x="4373563" y="3967163"/>
            <a:ext cx="109537" cy="101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47" name="Oval 1046"/>
          <p:cNvSpPr>
            <a:spLocks noChangeArrowheads="1"/>
          </p:cNvSpPr>
          <p:nvPr/>
        </p:nvSpPr>
        <p:spPr bwMode="auto">
          <a:xfrm>
            <a:off x="5340350" y="3952875"/>
            <a:ext cx="109538" cy="1000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48" name="Text Box 1051"/>
          <p:cNvSpPr txBox="1">
            <a:spLocks noChangeArrowheads="1"/>
          </p:cNvSpPr>
          <p:nvPr/>
        </p:nvSpPr>
        <p:spPr bwMode="auto">
          <a:xfrm>
            <a:off x="3810000" y="4419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2</a:t>
            </a:r>
          </a:p>
        </p:txBody>
      </p:sp>
      <p:sp>
        <p:nvSpPr>
          <p:cNvPr id="18449" name="Text Box 1052"/>
          <p:cNvSpPr txBox="1">
            <a:spLocks noChangeArrowheads="1"/>
          </p:cNvSpPr>
          <p:nvPr/>
        </p:nvSpPr>
        <p:spPr bwMode="auto">
          <a:xfrm>
            <a:off x="5257800" y="4419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4</a:t>
            </a:r>
          </a:p>
        </p:txBody>
      </p:sp>
      <p:sp>
        <p:nvSpPr>
          <p:cNvPr id="18450" name="Text Box 1053"/>
          <p:cNvSpPr txBox="1">
            <a:spLocks noChangeArrowheads="1"/>
          </p:cNvSpPr>
          <p:nvPr/>
        </p:nvSpPr>
        <p:spPr bwMode="auto">
          <a:xfrm>
            <a:off x="5791200" y="23812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B</a:t>
            </a:r>
            <a:endParaRPr lang="pt-BR" sz="2400" b="1" baseline="-25000"/>
          </a:p>
        </p:txBody>
      </p:sp>
      <p:sp>
        <p:nvSpPr>
          <p:cNvPr id="18451" name="Text Box 1054"/>
          <p:cNvSpPr txBox="1">
            <a:spLocks noChangeArrowheads="1"/>
          </p:cNvSpPr>
          <p:nvPr/>
        </p:nvSpPr>
        <p:spPr bwMode="auto">
          <a:xfrm>
            <a:off x="4064000" y="2971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A</a:t>
            </a:r>
            <a:endParaRPr lang="pt-BR" sz="2400" b="1" baseline="-25000"/>
          </a:p>
        </p:txBody>
      </p:sp>
      <p:sp>
        <p:nvSpPr>
          <p:cNvPr id="18452" name="Line 1056"/>
          <p:cNvSpPr>
            <a:spLocks noChangeShapeType="1"/>
          </p:cNvSpPr>
          <p:nvPr/>
        </p:nvSpPr>
        <p:spPr bwMode="auto">
          <a:xfrm flipH="1">
            <a:off x="4038600" y="2590800"/>
            <a:ext cx="2476500" cy="3276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453" name="Line 1057"/>
          <p:cNvSpPr>
            <a:spLocks noChangeShapeType="1"/>
          </p:cNvSpPr>
          <p:nvPr/>
        </p:nvSpPr>
        <p:spPr bwMode="auto">
          <a:xfrm flipH="1" flipV="1">
            <a:off x="2057400" y="401955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454" name="Line 1058"/>
          <p:cNvSpPr>
            <a:spLocks noChangeShapeType="1"/>
          </p:cNvSpPr>
          <p:nvPr/>
        </p:nvSpPr>
        <p:spPr bwMode="auto">
          <a:xfrm flipV="1">
            <a:off x="4229100" y="2133600"/>
            <a:ext cx="381000" cy="396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455" name="Line 1059"/>
          <p:cNvSpPr>
            <a:spLocks noChangeShapeType="1"/>
          </p:cNvSpPr>
          <p:nvPr/>
        </p:nvSpPr>
        <p:spPr bwMode="auto">
          <a:xfrm flipV="1">
            <a:off x="1524000" y="2743200"/>
            <a:ext cx="5029200" cy="2057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456" name="Oval 1060"/>
          <p:cNvSpPr>
            <a:spLocks noChangeArrowheads="1"/>
          </p:cNvSpPr>
          <p:nvPr/>
        </p:nvSpPr>
        <p:spPr bwMode="auto">
          <a:xfrm>
            <a:off x="6329363" y="2719388"/>
            <a:ext cx="109537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57" name="Oval 1061"/>
          <p:cNvSpPr>
            <a:spLocks noChangeArrowheads="1"/>
          </p:cNvSpPr>
          <p:nvPr/>
        </p:nvSpPr>
        <p:spPr bwMode="auto">
          <a:xfrm>
            <a:off x="3390900" y="3924300"/>
            <a:ext cx="109538" cy="1000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58" name="Line 1062"/>
          <p:cNvSpPr>
            <a:spLocks noChangeShapeType="1"/>
          </p:cNvSpPr>
          <p:nvPr/>
        </p:nvSpPr>
        <p:spPr bwMode="auto">
          <a:xfrm>
            <a:off x="3429000" y="3962400"/>
            <a:ext cx="990600" cy="1905000"/>
          </a:xfrm>
          <a:prstGeom prst="line">
            <a:avLst/>
          </a:prstGeom>
          <a:noFill/>
          <a:ln w="571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459" name="Text Box 1063"/>
          <p:cNvSpPr txBox="1">
            <a:spLocks noChangeArrowheads="1"/>
          </p:cNvSpPr>
          <p:nvPr/>
        </p:nvSpPr>
        <p:spPr bwMode="auto">
          <a:xfrm>
            <a:off x="4267200" y="5943600"/>
            <a:ext cx="822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CIR</a:t>
            </a:r>
            <a:r>
              <a:rPr lang="pt-BR" sz="2400" b="1" baseline="-25000"/>
              <a:t>1</a:t>
            </a:r>
          </a:p>
        </p:txBody>
      </p:sp>
      <p:sp>
        <p:nvSpPr>
          <p:cNvPr id="18460" name="Text Box 1064"/>
          <p:cNvSpPr txBox="1">
            <a:spLocks noChangeArrowheads="1"/>
          </p:cNvSpPr>
          <p:nvPr/>
        </p:nvSpPr>
        <p:spPr bwMode="auto">
          <a:xfrm>
            <a:off x="2590800" y="3200400"/>
            <a:ext cx="822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CIR</a:t>
            </a:r>
            <a:r>
              <a:rPr lang="pt-BR" sz="2400" b="1" baseline="-250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98463" y="3657600"/>
            <a:ext cx="8135937" cy="504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Método Gráfico – Análise de Mecanismos</a:t>
            </a:r>
          </a:p>
          <a:p>
            <a:pPr eaLnBrk="1" hangingPunct="1"/>
            <a:r>
              <a:rPr lang="pt-BR" smtClean="0"/>
              <a:t>Cálculo de Velocidade</a:t>
            </a:r>
          </a:p>
          <a:p>
            <a:pPr lvl="1" eaLnBrk="1" hangingPunct="1"/>
            <a:r>
              <a:rPr lang="pt-BR" smtClean="0"/>
              <a:t>Centro Instantâneo de Rotação</a:t>
            </a:r>
          </a:p>
          <a:p>
            <a:pPr lvl="2" eaLnBrk="1" hangingPunct="1"/>
            <a:r>
              <a:rPr lang="pt-BR" smtClean="0"/>
              <a:t>Definição</a:t>
            </a:r>
          </a:p>
          <a:p>
            <a:pPr lvl="2" eaLnBrk="1" hangingPunct="1"/>
            <a:r>
              <a:rPr lang="pt-BR" smtClean="0"/>
              <a:t>Exemplos</a:t>
            </a:r>
          </a:p>
          <a:p>
            <a:pPr eaLnBrk="1" hangingPunct="1"/>
            <a:r>
              <a:rPr lang="pt-BR" smtClean="0"/>
              <a:t>Próxima Aula:</a:t>
            </a:r>
          </a:p>
          <a:p>
            <a:pPr lvl="1" eaLnBrk="1" hangingPunct="1"/>
            <a:r>
              <a:rPr lang="pt-BR" smtClean="0"/>
              <a:t>Velocidade Relativa</a:t>
            </a:r>
          </a:p>
          <a:p>
            <a:pPr lvl="2" eaLnBrk="1" hangingPunct="1"/>
            <a:r>
              <a:rPr lang="pt-BR" smtClean="0"/>
              <a:t>Definição</a:t>
            </a:r>
          </a:p>
          <a:p>
            <a:pPr lvl="2" eaLnBrk="1" hangingPunct="1"/>
            <a:r>
              <a:rPr lang="pt-BR" smtClean="0"/>
              <a:t>Exemplos</a:t>
            </a:r>
          </a:p>
          <a:p>
            <a:pPr eaLnBrk="1" hangingPunct="1">
              <a:buFontTx/>
              <a:buNone/>
            </a:pPr>
            <a:endParaRPr lang="pt-BR" smtClean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Sumário da Aula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892175"/>
          </a:xfrm>
        </p:spPr>
        <p:txBody>
          <a:bodyPr/>
          <a:lstStyle/>
          <a:p>
            <a:pPr eaLnBrk="1" hangingPunct="1"/>
            <a:r>
              <a:rPr lang="pt-BR" smtClean="0"/>
              <a:t>Exemplos</a:t>
            </a:r>
          </a:p>
          <a:p>
            <a:pPr eaLnBrk="1" hangingPunct="1">
              <a:buFontTx/>
              <a:buNone/>
            </a:pPr>
            <a:endParaRPr lang="pt-BR" smtClean="0"/>
          </a:p>
        </p:txBody>
      </p:sp>
      <p:grpSp>
        <p:nvGrpSpPr>
          <p:cNvPr id="20483" name="Group 34"/>
          <p:cNvGrpSpPr>
            <a:grpSpLocks/>
          </p:cNvGrpSpPr>
          <p:nvPr/>
        </p:nvGrpSpPr>
        <p:grpSpPr bwMode="auto">
          <a:xfrm>
            <a:off x="4356100" y="3571875"/>
            <a:ext cx="4070350" cy="2794000"/>
            <a:chOff x="1269" y="1262"/>
            <a:chExt cx="4106" cy="2813"/>
          </a:xfrm>
        </p:grpSpPr>
        <p:grpSp>
          <p:nvGrpSpPr>
            <p:cNvPr id="20503" name="Group 32"/>
            <p:cNvGrpSpPr>
              <a:grpSpLocks/>
            </p:cNvGrpSpPr>
            <p:nvPr/>
          </p:nvGrpSpPr>
          <p:grpSpPr bwMode="auto">
            <a:xfrm>
              <a:off x="2064" y="1343"/>
              <a:ext cx="3311" cy="2732"/>
              <a:chOff x="1565" y="1344"/>
              <a:chExt cx="3311" cy="2732"/>
            </a:xfrm>
          </p:grpSpPr>
          <p:pic>
            <p:nvPicPr>
              <p:cNvPr id="20505" name="Picture 6" descr="Sketch40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5" y="1344"/>
                <a:ext cx="3311" cy="2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506" name="Rectangle 14"/>
              <p:cNvSpPr>
                <a:spLocks noChangeArrowheads="1"/>
              </p:cNvSpPr>
              <p:nvPr/>
            </p:nvSpPr>
            <p:spPr bwMode="auto">
              <a:xfrm>
                <a:off x="2608" y="3884"/>
                <a:ext cx="499" cy="1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20507" name="AutoShape 17"/>
              <p:cNvSpPr>
                <a:spLocks noChangeArrowheads="1"/>
              </p:cNvSpPr>
              <p:nvPr/>
            </p:nvSpPr>
            <p:spPr bwMode="auto">
              <a:xfrm>
                <a:off x="2043" y="2523"/>
                <a:ext cx="135" cy="37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20508" name="AutoShape 19"/>
              <p:cNvSpPr>
                <a:spLocks noChangeArrowheads="1"/>
              </p:cNvSpPr>
              <p:nvPr/>
            </p:nvSpPr>
            <p:spPr bwMode="auto">
              <a:xfrm rot="-10035935">
                <a:off x="3009" y="1623"/>
                <a:ext cx="46" cy="2268"/>
              </a:xfrm>
              <a:prstGeom prst="roundRect">
                <a:avLst>
                  <a:gd name="adj" fmla="val 50000"/>
                </a:avLst>
              </a:prstGeom>
              <a:solidFill>
                <a:srgbClr val="66FF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20509" name="AutoShape 20"/>
              <p:cNvSpPr>
                <a:spLocks noChangeArrowheads="1"/>
              </p:cNvSpPr>
              <p:nvPr/>
            </p:nvSpPr>
            <p:spPr bwMode="auto">
              <a:xfrm>
                <a:off x="2972" y="2691"/>
                <a:ext cx="135" cy="125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20510" name="Line 22"/>
              <p:cNvSpPr>
                <a:spLocks noChangeShapeType="1"/>
              </p:cNvSpPr>
              <p:nvPr/>
            </p:nvSpPr>
            <p:spPr bwMode="auto">
              <a:xfrm>
                <a:off x="1889" y="2775"/>
                <a:ext cx="47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11" name="Rectangle 23"/>
              <p:cNvSpPr>
                <a:spLocks noChangeArrowheads="1"/>
              </p:cNvSpPr>
              <p:nvPr/>
            </p:nvSpPr>
            <p:spPr bwMode="auto">
              <a:xfrm>
                <a:off x="1895" y="2804"/>
                <a:ext cx="474" cy="12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20512" name="AutoShape 24"/>
              <p:cNvSpPr>
                <a:spLocks noChangeArrowheads="1"/>
              </p:cNvSpPr>
              <p:nvPr/>
            </p:nvSpPr>
            <p:spPr bwMode="auto">
              <a:xfrm>
                <a:off x="4241" y="2514"/>
                <a:ext cx="135" cy="37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20513" name="Oval 25"/>
              <p:cNvSpPr>
                <a:spLocks noChangeArrowheads="1"/>
              </p:cNvSpPr>
              <p:nvPr/>
            </p:nvSpPr>
            <p:spPr bwMode="auto">
              <a:xfrm>
                <a:off x="4286" y="2572"/>
                <a:ext cx="69" cy="6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20514" name="Line 26"/>
              <p:cNvSpPr>
                <a:spLocks noChangeShapeType="1"/>
              </p:cNvSpPr>
              <p:nvPr/>
            </p:nvSpPr>
            <p:spPr bwMode="auto">
              <a:xfrm>
                <a:off x="4087" y="2766"/>
                <a:ext cx="47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15" name="Rectangle 27"/>
              <p:cNvSpPr>
                <a:spLocks noChangeArrowheads="1"/>
              </p:cNvSpPr>
              <p:nvPr/>
            </p:nvSpPr>
            <p:spPr bwMode="auto">
              <a:xfrm>
                <a:off x="4093" y="2795"/>
                <a:ext cx="474" cy="12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20516" name="AutoShape 28"/>
              <p:cNvSpPr>
                <a:spLocks noChangeArrowheads="1"/>
              </p:cNvSpPr>
              <p:nvPr/>
            </p:nvSpPr>
            <p:spPr bwMode="auto">
              <a:xfrm rot="-2919767">
                <a:off x="3762" y="1448"/>
                <a:ext cx="50" cy="1383"/>
              </a:xfrm>
              <a:prstGeom prst="roundRect">
                <a:avLst>
                  <a:gd name="adj" fmla="val 50000"/>
                </a:avLst>
              </a:prstGeom>
              <a:solidFill>
                <a:srgbClr val="E9E4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20517" name="Oval 29"/>
              <p:cNvSpPr>
                <a:spLocks noChangeArrowheads="1"/>
              </p:cNvSpPr>
              <p:nvPr/>
            </p:nvSpPr>
            <p:spPr bwMode="auto">
              <a:xfrm>
                <a:off x="3265" y="1661"/>
                <a:ext cx="69" cy="6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20518" name="Oval 31"/>
              <p:cNvSpPr>
                <a:spLocks noChangeArrowheads="1"/>
              </p:cNvSpPr>
              <p:nvPr/>
            </p:nvSpPr>
            <p:spPr bwMode="auto">
              <a:xfrm>
                <a:off x="4283" y="2580"/>
                <a:ext cx="69" cy="6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20519" name="AutoShape 18"/>
              <p:cNvSpPr>
                <a:spLocks noChangeArrowheads="1"/>
              </p:cNvSpPr>
              <p:nvPr/>
            </p:nvSpPr>
            <p:spPr bwMode="auto">
              <a:xfrm rot="9115883">
                <a:off x="2423" y="2498"/>
                <a:ext cx="44" cy="143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20520" name="Oval 21"/>
              <p:cNvSpPr>
                <a:spLocks noChangeArrowheads="1"/>
              </p:cNvSpPr>
              <p:nvPr/>
            </p:nvSpPr>
            <p:spPr bwMode="auto">
              <a:xfrm>
                <a:off x="2088" y="2581"/>
                <a:ext cx="69" cy="6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20521" name="Oval 30"/>
              <p:cNvSpPr>
                <a:spLocks noChangeArrowheads="1"/>
              </p:cNvSpPr>
              <p:nvPr/>
            </p:nvSpPr>
            <p:spPr bwMode="auto">
              <a:xfrm>
                <a:off x="2742" y="3797"/>
                <a:ext cx="69" cy="6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  <p:sp>
          <p:nvSpPr>
            <p:cNvPr id="20504" name="Oval 33"/>
            <p:cNvSpPr>
              <a:spLocks noChangeArrowheads="1"/>
            </p:cNvSpPr>
            <p:nvPr/>
          </p:nvSpPr>
          <p:spPr bwMode="auto">
            <a:xfrm>
              <a:off x="1269" y="1262"/>
              <a:ext cx="2720" cy="272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sp>
        <p:nvSpPr>
          <p:cNvPr id="20484" name="Rectangle 36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noFill/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Centro Instantâneo de Rotação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CIR</a:t>
            </a:r>
          </a:p>
        </p:txBody>
      </p:sp>
      <p:sp>
        <p:nvSpPr>
          <p:cNvPr id="20485" name="Text Box 41"/>
          <p:cNvSpPr txBox="1">
            <a:spLocks noChangeArrowheads="1"/>
          </p:cNvSpPr>
          <p:nvPr/>
        </p:nvSpPr>
        <p:spPr bwMode="auto">
          <a:xfrm>
            <a:off x="4787900" y="484822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2</a:t>
            </a:r>
          </a:p>
        </p:txBody>
      </p:sp>
      <p:sp>
        <p:nvSpPr>
          <p:cNvPr id="20486" name="Text Box 42"/>
          <p:cNvSpPr txBox="1">
            <a:spLocks noChangeArrowheads="1"/>
          </p:cNvSpPr>
          <p:nvPr/>
        </p:nvSpPr>
        <p:spPr bwMode="auto">
          <a:xfrm>
            <a:off x="7740650" y="530066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4</a:t>
            </a:r>
          </a:p>
        </p:txBody>
      </p:sp>
      <p:sp>
        <p:nvSpPr>
          <p:cNvPr id="20487" name="Text Box 43"/>
          <p:cNvSpPr txBox="1">
            <a:spLocks noChangeArrowheads="1"/>
          </p:cNvSpPr>
          <p:nvPr/>
        </p:nvSpPr>
        <p:spPr bwMode="auto">
          <a:xfrm>
            <a:off x="6588125" y="59499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A</a:t>
            </a:r>
            <a:endParaRPr lang="pt-BR" sz="2400" b="1" baseline="-25000"/>
          </a:p>
        </p:txBody>
      </p:sp>
      <p:sp>
        <p:nvSpPr>
          <p:cNvPr id="20488" name="Text Box 44"/>
          <p:cNvSpPr txBox="1">
            <a:spLocks noChangeArrowheads="1"/>
          </p:cNvSpPr>
          <p:nvPr/>
        </p:nvSpPr>
        <p:spPr bwMode="auto">
          <a:xfrm>
            <a:off x="6804025" y="335756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B</a:t>
            </a:r>
            <a:endParaRPr lang="pt-BR" sz="2400" b="1" baseline="-25000"/>
          </a:p>
        </p:txBody>
      </p:sp>
      <p:grpSp>
        <p:nvGrpSpPr>
          <p:cNvPr id="193589" name="Group 53"/>
          <p:cNvGrpSpPr>
            <a:grpSpLocks/>
          </p:cNvGrpSpPr>
          <p:nvPr/>
        </p:nvGrpSpPr>
        <p:grpSpPr bwMode="auto">
          <a:xfrm>
            <a:off x="5508625" y="3933825"/>
            <a:ext cx="1479550" cy="2590800"/>
            <a:chOff x="3470" y="2478"/>
            <a:chExt cx="932" cy="1632"/>
          </a:xfrm>
        </p:grpSpPr>
        <p:sp>
          <p:nvSpPr>
            <p:cNvPr id="20497" name="Line 37"/>
            <p:cNvSpPr>
              <a:spLocks noChangeShapeType="1"/>
            </p:cNvSpPr>
            <p:nvPr/>
          </p:nvSpPr>
          <p:spPr bwMode="auto">
            <a:xfrm flipH="1">
              <a:off x="3515" y="3883"/>
              <a:ext cx="454" cy="227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498" name="Line 39"/>
            <p:cNvSpPr>
              <a:spLocks noChangeShapeType="1"/>
            </p:cNvSpPr>
            <p:nvPr/>
          </p:nvSpPr>
          <p:spPr bwMode="auto">
            <a:xfrm rot="19645220" flipH="1">
              <a:off x="3948" y="2613"/>
              <a:ext cx="454" cy="227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499" name="Text Box 45"/>
            <p:cNvSpPr txBox="1">
              <a:spLocks noChangeArrowheads="1"/>
            </p:cNvSpPr>
            <p:nvPr/>
          </p:nvSpPr>
          <p:spPr bwMode="auto">
            <a:xfrm>
              <a:off x="3470" y="3657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hlink"/>
                  </a:solidFill>
                </a:rPr>
                <a:t>V</a:t>
              </a:r>
              <a:r>
                <a:rPr lang="pt-BR" sz="2400" baseline="-250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20500" name="Text Box 46"/>
            <p:cNvSpPr txBox="1">
              <a:spLocks noChangeArrowheads="1"/>
            </p:cNvSpPr>
            <p:nvPr/>
          </p:nvSpPr>
          <p:spPr bwMode="auto">
            <a:xfrm>
              <a:off x="3787" y="2478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rgbClr val="FF0066"/>
                  </a:solidFill>
                </a:rPr>
                <a:t>V</a:t>
              </a:r>
              <a:r>
                <a:rPr lang="pt-BR" sz="2400" baseline="-25000">
                  <a:solidFill>
                    <a:srgbClr val="FF0066"/>
                  </a:solidFill>
                </a:rPr>
                <a:t>B</a:t>
              </a:r>
            </a:p>
          </p:txBody>
        </p:sp>
        <p:sp>
          <p:nvSpPr>
            <p:cNvPr id="20501" name="Line 47"/>
            <p:cNvSpPr>
              <a:spLocks noChangeShapeType="1"/>
            </p:cNvSpPr>
            <p:nvPr/>
          </p:nvSpPr>
          <p:spPr bwMode="auto">
            <a:xfrm>
              <a:off x="3494" y="3669"/>
              <a:ext cx="27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02" name="Line 48"/>
            <p:cNvSpPr>
              <a:spLocks noChangeShapeType="1"/>
            </p:cNvSpPr>
            <p:nvPr/>
          </p:nvSpPr>
          <p:spPr bwMode="auto">
            <a:xfrm>
              <a:off x="3809" y="2478"/>
              <a:ext cx="272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3590" name="Group 54"/>
          <p:cNvGrpSpPr>
            <a:grpSpLocks/>
          </p:cNvGrpSpPr>
          <p:nvPr/>
        </p:nvGrpSpPr>
        <p:grpSpPr bwMode="auto">
          <a:xfrm>
            <a:off x="3492500" y="1125538"/>
            <a:ext cx="4968875" cy="5472112"/>
            <a:chOff x="2200" y="709"/>
            <a:chExt cx="3130" cy="3447"/>
          </a:xfrm>
        </p:grpSpPr>
        <p:sp>
          <p:nvSpPr>
            <p:cNvPr id="20494" name="Line 38"/>
            <p:cNvSpPr>
              <a:spLocks noChangeShapeType="1"/>
            </p:cNvSpPr>
            <p:nvPr/>
          </p:nvSpPr>
          <p:spPr bwMode="auto">
            <a:xfrm flipH="1" flipV="1">
              <a:off x="2336" y="709"/>
              <a:ext cx="1814" cy="3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495" name="Line 40"/>
            <p:cNvSpPr>
              <a:spLocks noChangeShapeType="1"/>
            </p:cNvSpPr>
            <p:nvPr/>
          </p:nvSpPr>
          <p:spPr bwMode="auto">
            <a:xfrm flipH="1" flipV="1">
              <a:off x="2200" y="754"/>
              <a:ext cx="3130" cy="26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496" name="Text Box 49"/>
            <p:cNvSpPr txBox="1">
              <a:spLocks noChangeArrowheads="1"/>
            </p:cNvSpPr>
            <p:nvPr/>
          </p:nvSpPr>
          <p:spPr bwMode="auto">
            <a:xfrm>
              <a:off x="2562" y="754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CIR</a:t>
              </a:r>
              <a:endParaRPr lang="pt-BR" sz="2400" b="1" baseline="-25000"/>
            </a:p>
          </p:txBody>
        </p:sp>
      </p:grpSp>
      <p:grpSp>
        <p:nvGrpSpPr>
          <p:cNvPr id="193588" name="Group 52"/>
          <p:cNvGrpSpPr>
            <a:grpSpLocks/>
          </p:cNvGrpSpPr>
          <p:nvPr/>
        </p:nvGrpSpPr>
        <p:grpSpPr bwMode="auto">
          <a:xfrm>
            <a:off x="4605338" y="3910013"/>
            <a:ext cx="1133475" cy="1011237"/>
            <a:chOff x="2901" y="2463"/>
            <a:chExt cx="714" cy="637"/>
          </a:xfrm>
        </p:grpSpPr>
        <p:sp>
          <p:nvSpPr>
            <p:cNvPr id="20492" name="Arc 50"/>
            <p:cNvSpPr>
              <a:spLocks/>
            </p:cNvSpPr>
            <p:nvPr/>
          </p:nvSpPr>
          <p:spPr bwMode="auto">
            <a:xfrm flipH="1">
              <a:off x="3118" y="2556"/>
              <a:ext cx="497" cy="544"/>
            </a:xfrm>
            <a:custGeom>
              <a:avLst/>
              <a:gdLst>
                <a:gd name="T0" fmla="*/ 0 w 19700"/>
                <a:gd name="T1" fmla="*/ 0 h 21600"/>
                <a:gd name="T2" fmla="*/ 497 w 19700"/>
                <a:gd name="T3" fmla="*/ 321 h 21600"/>
                <a:gd name="T4" fmla="*/ 0 w 19700"/>
                <a:gd name="T5" fmla="*/ 5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00" h="21600" fill="none" extrusionOk="0">
                  <a:moveTo>
                    <a:pt x="0" y="0"/>
                  </a:moveTo>
                  <a:cubicBezTo>
                    <a:pt x="8501" y="0"/>
                    <a:pt x="16212" y="4987"/>
                    <a:pt x="19699" y="12741"/>
                  </a:cubicBezTo>
                </a:path>
                <a:path w="19700" h="21600" stroke="0" extrusionOk="0">
                  <a:moveTo>
                    <a:pt x="0" y="0"/>
                  </a:moveTo>
                  <a:cubicBezTo>
                    <a:pt x="8501" y="0"/>
                    <a:pt x="16212" y="4987"/>
                    <a:pt x="19699" y="12741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493" name="Text Box 51"/>
            <p:cNvSpPr txBox="1">
              <a:spLocks noChangeArrowheads="1"/>
            </p:cNvSpPr>
            <p:nvPr/>
          </p:nvSpPr>
          <p:spPr bwMode="auto">
            <a:xfrm>
              <a:off x="2901" y="2463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749300"/>
          </a:xfrm>
        </p:spPr>
        <p:txBody>
          <a:bodyPr/>
          <a:lstStyle/>
          <a:p>
            <a:pPr eaLnBrk="1" hangingPunct="1"/>
            <a:r>
              <a:rPr lang="pt-BR" smtClean="0"/>
              <a:t>Exemplos</a:t>
            </a:r>
          </a:p>
          <a:p>
            <a:pPr eaLnBrk="1" hangingPunct="1">
              <a:buFontTx/>
              <a:buNone/>
            </a:pPr>
            <a:endParaRPr lang="pt-BR" smtClean="0"/>
          </a:p>
        </p:txBody>
      </p:sp>
      <p:grpSp>
        <p:nvGrpSpPr>
          <p:cNvPr id="21507" name="Group 1027"/>
          <p:cNvGrpSpPr>
            <a:grpSpLocks/>
          </p:cNvGrpSpPr>
          <p:nvPr/>
        </p:nvGrpSpPr>
        <p:grpSpPr bwMode="auto">
          <a:xfrm>
            <a:off x="3927475" y="2344738"/>
            <a:ext cx="3455988" cy="3600450"/>
            <a:chOff x="307" y="1631"/>
            <a:chExt cx="2276" cy="2500"/>
          </a:xfrm>
        </p:grpSpPr>
        <p:sp>
          <p:nvSpPr>
            <p:cNvPr id="21532" name="AutoShape 1028"/>
            <p:cNvSpPr>
              <a:spLocks noChangeArrowheads="1"/>
            </p:cNvSpPr>
            <p:nvPr/>
          </p:nvSpPr>
          <p:spPr bwMode="auto">
            <a:xfrm rot="5025652">
              <a:off x="268" y="2419"/>
              <a:ext cx="1860" cy="614"/>
            </a:xfrm>
            <a:prstGeom prst="triangle">
              <a:avLst>
                <a:gd name="adj" fmla="val 5514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1533" name="AutoShape 1029"/>
            <p:cNvSpPr>
              <a:spLocks noChangeArrowheads="1"/>
            </p:cNvSpPr>
            <p:nvPr/>
          </p:nvSpPr>
          <p:spPr bwMode="auto">
            <a:xfrm>
              <a:off x="624" y="3693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1534" name="AutoShape 1030"/>
            <p:cNvSpPr>
              <a:spLocks noChangeArrowheads="1"/>
            </p:cNvSpPr>
            <p:nvPr/>
          </p:nvSpPr>
          <p:spPr bwMode="auto">
            <a:xfrm rot="-6922507">
              <a:off x="818" y="3528"/>
              <a:ext cx="44" cy="361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1535" name="AutoShape 1031"/>
            <p:cNvSpPr>
              <a:spLocks noChangeArrowheads="1"/>
            </p:cNvSpPr>
            <p:nvPr/>
          </p:nvSpPr>
          <p:spPr bwMode="auto">
            <a:xfrm>
              <a:off x="739" y="1764"/>
              <a:ext cx="135" cy="125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1536" name="Line 1032"/>
            <p:cNvSpPr>
              <a:spLocks noChangeShapeType="1"/>
            </p:cNvSpPr>
            <p:nvPr/>
          </p:nvSpPr>
          <p:spPr bwMode="auto">
            <a:xfrm>
              <a:off x="470" y="3945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37" name="Rectangle 1033"/>
            <p:cNvSpPr>
              <a:spLocks noChangeArrowheads="1"/>
            </p:cNvSpPr>
            <p:nvPr/>
          </p:nvSpPr>
          <p:spPr bwMode="auto">
            <a:xfrm>
              <a:off x="476" y="3962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1538" name="AutoShape 1034"/>
            <p:cNvSpPr>
              <a:spLocks noChangeArrowheads="1"/>
            </p:cNvSpPr>
            <p:nvPr/>
          </p:nvSpPr>
          <p:spPr bwMode="auto">
            <a:xfrm>
              <a:off x="2257" y="3693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1539" name="Oval 1035"/>
            <p:cNvSpPr>
              <a:spLocks noChangeArrowheads="1"/>
            </p:cNvSpPr>
            <p:nvPr/>
          </p:nvSpPr>
          <p:spPr bwMode="auto">
            <a:xfrm>
              <a:off x="2302" y="3751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1540" name="Line 1036"/>
            <p:cNvSpPr>
              <a:spLocks noChangeShapeType="1"/>
            </p:cNvSpPr>
            <p:nvPr/>
          </p:nvSpPr>
          <p:spPr bwMode="auto">
            <a:xfrm>
              <a:off x="2103" y="3945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41" name="Rectangle 1037"/>
            <p:cNvSpPr>
              <a:spLocks noChangeArrowheads="1"/>
            </p:cNvSpPr>
            <p:nvPr/>
          </p:nvSpPr>
          <p:spPr bwMode="auto">
            <a:xfrm>
              <a:off x="2109" y="3962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1542" name="AutoShape 1038"/>
            <p:cNvSpPr>
              <a:spLocks noChangeArrowheads="1"/>
            </p:cNvSpPr>
            <p:nvPr/>
          </p:nvSpPr>
          <p:spPr bwMode="auto">
            <a:xfrm rot="-2433823">
              <a:off x="1893" y="2640"/>
              <a:ext cx="44" cy="1316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1543" name="Oval 1039"/>
            <p:cNvSpPr>
              <a:spLocks noChangeArrowheads="1"/>
            </p:cNvSpPr>
            <p:nvPr/>
          </p:nvSpPr>
          <p:spPr bwMode="auto">
            <a:xfrm>
              <a:off x="1465" y="2789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1544" name="Oval 1040"/>
            <p:cNvSpPr>
              <a:spLocks noChangeArrowheads="1"/>
            </p:cNvSpPr>
            <p:nvPr/>
          </p:nvSpPr>
          <p:spPr bwMode="auto">
            <a:xfrm>
              <a:off x="2299" y="3759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1545" name="Oval 1041"/>
            <p:cNvSpPr>
              <a:spLocks noChangeArrowheads="1"/>
            </p:cNvSpPr>
            <p:nvPr/>
          </p:nvSpPr>
          <p:spPr bwMode="auto">
            <a:xfrm>
              <a:off x="669" y="3751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1546" name="Oval 1042"/>
            <p:cNvSpPr>
              <a:spLocks noChangeArrowheads="1"/>
            </p:cNvSpPr>
            <p:nvPr/>
          </p:nvSpPr>
          <p:spPr bwMode="auto">
            <a:xfrm>
              <a:off x="963" y="3612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1547" name="Oval 1043"/>
            <p:cNvSpPr>
              <a:spLocks noChangeArrowheads="1"/>
            </p:cNvSpPr>
            <p:nvPr/>
          </p:nvSpPr>
          <p:spPr bwMode="auto">
            <a:xfrm>
              <a:off x="307" y="3406"/>
              <a:ext cx="725" cy="725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1548" name="Freeform 1044"/>
            <p:cNvSpPr>
              <a:spLocks/>
            </p:cNvSpPr>
            <p:nvPr/>
          </p:nvSpPr>
          <p:spPr bwMode="auto">
            <a:xfrm>
              <a:off x="333" y="1631"/>
              <a:ext cx="816" cy="695"/>
            </a:xfrm>
            <a:custGeom>
              <a:avLst/>
              <a:gdLst>
                <a:gd name="T0" fmla="*/ 7 w 816"/>
                <a:gd name="T1" fmla="*/ 665 h 695"/>
                <a:gd name="T2" fmla="*/ 143 w 816"/>
                <a:gd name="T3" fmla="*/ 484 h 695"/>
                <a:gd name="T4" fmla="*/ 324 w 816"/>
                <a:gd name="T5" fmla="*/ 302 h 695"/>
                <a:gd name="T6" fmla="*/ 460 w 816"/>
                <a:gd name="T7" fmla="*/ 166 h 695"/>
                <a:gd name="T8" fmla="*/ 642 w 816"/>
                <a:gd name="T9" fmla="*/ 75 h 695"/>
                <a:gd name="T10" fmla="*/ 778 w 816"/>
                <a:gd name="T11" fmla="*/ 30 h 695"/>
                <a:gd name="T12" fmla="*/ 733 w 816"/>
                <a:gd name="T13" fmla="*/ 257 h 695"/>
                <a:gd name="T14" fmla="*/ 279 w 816"/>
                <a:gd name="T15" fmla="*/ 574 h 695"/>
                <a:gd name="T16" fmla="*/ 98 w 816"/>
                <a:gd name="T17" fmla="*/ 665 h 695"/>
                <a:gd name="T18" fmla="*/ 7 w 816"/>
                <a:gd name="T19" fmla="*/ 665 h 6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6" h="695">
                  <a:moveTo>
                    <a:pt x="7" y="665"/>
                  </a:moveTo>
                  <a:cubicBezTo>
                    <a:pt x="14" y="635"/>
                    <a:pt x="90" y="545"/>
                    <a:pt x="143" y="484"/>
                  </a:cubicBezTo>
                  <a:cubicBezTo>
                    <a:pt x="196" y="423"/>
                    <a:pt x="271" y="355"/>
                    <a:pt x="324" y="302"/>
                  </a:cubicBezTo>
                  <a:cubicBezTo>
                    <a:pt x="377" y="249"/>
                    <a:pt x="407" y="204"/>
                    <a:pt x="460" y="166"/>
                  </a:cubicBezTo>
                  <a:cubicBezTo>
                    <a:pt x="513" y="128"/>
                    <a:pt x="589" y="98"/>
                    <a:pt x="642" y="75"/>
                  </a:cubicBezTo>
                  <a:cubicBezTo>
                    <a:pt x="695" y="52"/>
                    <a:pt x="763" y="0"/>
                    <a:pt x="778" y="30"/>
                  </a:cubicBezTo>
                  <a:cubicBezTo>
                    <a:pt x="793" y="60"/>
                    <a:pt x="816" y="166"/>
                    <a:pt x="733" y="257"/>
                  </a:cubicBezTo>
                  <a:cubicBezTo>
                    <a:pt x="650" y="348"/>
                    <a:pt x="385" y="506"/>
                    <a:pt x="279" y="574"/>
                  </a:cubicBezTo>
                  <a:cubicBezTo>
                    <a:pt x="173" y="642"/>
                    <a:pt x="143" y="650"/>
                    <a:pt x="98" y="665"/>
                  </a:cubicBezTo>
                  <a:cubicBezTo>
                    <a:pt x="53" y="680"/>
                    <a:pt x="0" y="695"/>
                    <a:pt x="7" y="665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37650" name="Group 1106"/>
          <p:cNvGrpSpPr>
            <a:grpSpLocks/>
          </p:cNvGrpSpPr>
          <p:nvPr/>
        </p:nvGrpSpPr>
        <p:grpSpPr bwMode="auto">
          <a:xfrm>
            <a:off x="3422650" y="5153025"/>
            <a:ext cx="841375" cy="817563"/>
            <a:chOff x="2156" y="3246"/>
            <a:chExt cx="530" cy="515"/>
          </a:xfrm>
        </p:grpSpPr>
        <p:sp>
          <p:nvSpPr>
            <p:cNvPr id="21530" name="Arc 1065"/>
            <p:cNvSpPr>
              <a:spLocks/>
            </p:cNvSpPr>
            <p:nvPr/>
          </p:nvSpPr>
          <p:spPr bwMode="auto">
            <a:xfrm flipH="1">
              <a:off x="2383" y="3246"/>
              <a:ext cx="303" cy="392"/>
            </a:xfrm>
            <a:custGeom>
              <a:avLst/>
              <a:gdLst>
                <a:gd name="T0" fmla="*/ 246 w 21600"/>
                <a:gd name="T1" fmla="*/ 0 h 28716"/>
                <a:gd name="T2" fmla="*/ 201 w 21600"/>
                <a:gd name="T3" fmla="*/ 392 h 28716"/>
                <a:gd name="T4" fmla="*/ 0 w 21600"/>
                <a:gd name="T5" fmla="*/ 172 h 287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8716" fill="none" extrusionOk="0">
                  <a:moveTo>
                    <a:pt x="17565" y="0"/>
                  </a:moveTo>
                  <a:cubicBezTo>
                    <a:pt x="20189" y="3666"/>
                    <a:pt x="21600" y="8061"/>
                    <a:pt x="21600" y="12570"/>
                  </a:cubicBezTo>
                  <a:cubicBezTo>
                    <a:pt x="21600" y="18740"/>
                    <a:pt x="18960" y="24616"/>
                    <a:pt x="14348" y="28715"/>
                  </a:cubicBezTo>
                </a:path>
                <a:path w="21600" h="28716" stroke="0" extrusionOk="0">
                  <a:moveTo>
                    <a:pt x="17565" y="0"/>
                  </a:moveTo>
                  <a:cubicBezTo>
                    <a:pt x="20189" y="3666"/>
                    <a:pt x="21600" y="8061"/>
                    <a:pt x="21600" y="12570"/>
                  </a:cubicBezTo>
                  <a:cubicBezTo>
                    <a:pt x="21600" y="18740"/>
                    <a:pt x="18960" y="24616"/>
                    <a:pt x="14348" y="28715"/>
                  </a:cubicBezTo>
                  <a:lnTo>
                    <a:pt x="0" y="12570"/>
                  </a:lnTo>
                  <a:lnTo>
                    <a:pt x="17565" y="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31" name="Text Box 1066"/>
            <p:cNvSpPr txBox="1">
              <a:spLocks noChangeArrowheads="1"/>
            </p:cNvSpPr>
            <p:nvPr/>
          </p:nvSpPr>
          <p:spPr bwMode="auto">
            <a:xfrm>
              <a:off x="2156" y="3473"/>
              <a:ext cx="3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2 </a:t>
              </a:r>
            </a:p>
          </p:txBody>
        </p:sp>
      </p:grpSp>
      <p:sp>
        <p:nvSpPr>
          <p:cNvPr id="21509" name="Rectangle 1070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noFill/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Centro Instantâneo de Rotação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CIR</a:t>
            </a:r>
          </a:p>
        </p:txBody>
      </p:sp>
      <p:grpSp>
        <p:nvGrpSpPr>
          <p:cNvPr id="237651" name="Group 1107"/>
          <p:cNvGrpSpPr>
            <a:grpSpLocks/>
          </p:cNvGrpSpPr>
          <p:nvPr/>
        </p:nvGrpSpPr>
        <p:grpSpPr bwMode="auto">
          <a:xfrm>
            <a:off x="4935538" y="3857625"/>
            <a:ext cx="931862" cy="2390775"/>
            <a:chOff x="3109" y="2430"/>
            <a:chExt cx="587" cy="1506"/>
          </a:xfrm>
        </p:grpSpPr>
        <p:sp>
          <p:nvSpPr>
            <p:cNvPr id="21524" name="Line 1073"/>
            <p:cNvSpPr>
              <a:spLocks noChangeShapeType="1"/>
            </p:cNvSpPr>
            <p:nvPr/>
          </p:nvSpPr>
          <p:spPr bwMode="auto">
            <a:xfrm>
              <a:off x="3154" y="3337"/>
              <a:ext cx="136" cy="409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25" name="Line 1074"/>
            <p:cNvSpPr>
              <a:spLocks noChangeShapeType="1"/>
            </p:cNvSpPr>
            <p:nvPr/>
          </p:nvSpPr>
          <p:spPr bwMode="auto">
            <a:xfrm rot="19645220" flipH="1">
              <a:off x="3245" y="2656"/>
              <a:ext cx="413" cy="105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26" name="Text Box 1075"/>
            <p:cNvSpPr txBox="1">
              <a:spLocks noChangeArrowheads="1"/>
            </p:cNvSpPr>
            <p:nvPr/>
          </p:nvSpPr>
          <p:spPr bwMode="auto">
            <a:xfrm>
              <a:off x="3367" y="3648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hlink"/>
                  </a:solidFill>
                </a:rPr>
                <a:t>V</a:t>
              </a:r>
              <a:r>
                <a:rPr lang="pt-BR" sz="2400" baseline="-250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21527" name="Text Box 1076"/>
            <p:cNvSpPr txBox="1">
              <a:spLocks noChangeArrowheads="1"/>
            </p:cNvSpPr>
            <p:nvPr/>
          </p:nvSpPr>
          <p:spPr bwMode="auto">
            <a:xfrm>
              <a:off x="3109" y="2430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rgbClr val="FF0066"/>
                  </a:solidFill>
                </a:rPr>
                <a:t>V</a:t>
              </a:r>
              <a:r>
                <a:rPr lang="pt-BR" sz="2400" baseline="-25000">
                  <a:solidFill>
                    <a:srgbClr val="FF0066"/>
                  </a:solidFill>
                </a:rPr>
                <a:t>B</a:t>
              </a:r>
            </a:p>
          </p:txBody>
        </p:sp>
        <p:sp>
          <p:nvSpPr>
            <p:cNvPr id="21528" name="Line 1077"/>
            <p:cNvSpPr>
              <a:spLocks noChangeShapeType="1"/>
            </p:cNvSpPr>
            <p:nvPr/>
          </p:nvSpPr>
          <p:spPr bwMode="auto">
            <a:xfrm>
              <a:off x="3369" y="3645"/>
              <a:ext cx="27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29" name="Line 1078"/>
            <p:cNvSpPr>
              <a:spLocks noChangeShapeType="1"/>
            </p:cNvSpPr>
            <p:nvPr/>
          </p:nvSpPr>
          <p:spPr bwMode="auto">
            <a:xfrm>
              <a:off x="3130" y="2451"/>
              <a:ext cx="272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511" name="Text Box 1079"/>
          <p:cNvSpPr txBox="1">
            <a:spLocks noChangeArrowheads="1"/>
          </p:cNvSpPr>
          <p:nvPr/>
        </p:nvSpPr>
        <p:spPr bwMode="auto">
          <a:xfrm>
            <a:off x="4071938" y="479266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2</a:t>
            </a:r>
          </a:p>
        </p:txBody>
      </p:sp>
      <p:sp>
        <p:nvSpPr>
          <p:cNvPr id="21512" name="Text Box 1081"/>
          <p:cNvSpPr txBox="1">
            <a:spLocks noChangeArrowheads="1"/>
          </p:cNvSpPr>
          <p:nvPr/>
        </p:nvSpPr>
        <p:spPr bwMode="auto">
          <a:xfrm>
            <a:off x="7239000" y="500856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4</a:t>
            </a:r>
          </a:p>
        </p:txBody>
      </p:sp>
      <p:sp>
        <p:nvSpPr>
          <p:cNvPr id="21513" name="Text Box 1083"/>
          <p:cNvSpPr txBox="1">
            <a:spLocks noChangeArrowheads="1"/>
          </p:cNvSpPr>
          <p:nvPr/>
        </p:nvSpPr>
        <p:spPr bwMode="auto">
          <a:xfrm>
            <a:off x="4848225" y="461486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A</a:t>
            </a:r>
            <a:endParaRPr lang="pt-BR" sz="2400" b="1" baseline="-25000"/>
          </a:p>
        </p:txBody>
      </p:sp>
      <p:sp>
        <p:nvSpPr>
          <p:cNvPr id="21514" name="Text Box 1084"/>
          <p:cNvSpPr txBox="1">
            <a:spLocks noChangeArrowheads="1"/>
          </p:cNvSpPr>
          <p:nvPr/>
        </p:nvSpPr>
        <p:spPr bwMode="auto">
          <a:xfrm>
            <a:off x="5799138" y="34242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B</a:t>
            </a:r>
            <a:endParaRPr lang="pt-BR" sz="2400" b="1" baseline="-25000"/>
          </a:p>
        </p:txBody>
      </p:sp>
      <p:sp>
        <p:nvSpPr>
          <p:cNvPr id="21515" name="Text Box 1087"/>
          <p:cNvSpPr txBox="1">
            <a:spLocks noChangeArrowheads="1"/>
          </p:cNvSpPr>
          <p:nvPr/>
        </p:nvSpPr>
        <p:spPr bwMode="auto">
          <a:xfrm>
            <a:off x="4386263" y="2057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C</a:t>
            </a:r>
            <a:endParaRPr lang="pt-BR" sz="2400" b="1" baseline="-25000"/>
          </a:p>
        </p:txBody>
      </p:sp>
      <p:grpSp>
        <p:nvGrpSpPr>
          <p:cNvPr id="237652" name="Group 1108"/>
          <p:cNvGrpSpPr>
            <a:grpSpLocks/>
          </p:cNvGrpSpPr>
          <p:nvPr/>
        </p:nvGrpSpPr>
        <p:grpSpPr bwMode="auto">
          <a:xfrm>
            <a:off x="4143375" y="2057400"/>
            <a:ext cx="3455988" cy="4103688"/>
            <a:chOff x="2610" y="1296"/>
            <a:chExt cx="2177" cy="2585"/>
          </a:xfrm>
        </p:grpSpPr>
        <p:sp>
          <p:nvSpPr>
            <p:cNvPr id="21521" name="Line 1071"/>
            <p:cNvSpPr>
              <a:spLocks noChangeShapeType="1"/>
            </p:cNvSpPr>
            <p:nvPr/>
          </p:nvSpPr>
          <p:spPr bwMode="auto">
            <a:xfrm flipV="1">
              <a:off x="2746" y="2714"/>
              <a:ext cx="1543" cy="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22" name="Line 1072"/>
            <p:cNvSpPr>
              <a:spLocks noChangeShapeType="1"/>
            </p:cNvSpPr>
            <p:nvPr/>
          </p:nvSpPr>
          <p:spPr bwMode="auto">
            <a:xfrm>
              <a:off x="2610" y="1296"/>
              <a:ext cx="2177" cy="25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23" name="Text Box 1092"/>
            <p:cNvSpPr txBox="1">
              <a:spLocks noChangeArrowheads="1"/>
            </p:cNvSpPr>
            <p:nvPr/>
          </p:nvSpPr>
          <p:spPr bwMode="auto">
            <a:xfrm>
              <a:off x="4062" y="2792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CIR</a:t>
              </a:r>
              <a:endParaRPr lang="pt-BR" sz="2400" b="1" baseline="-25000"/>
            </a:p>
          </p:txBody>
        </p:sp>
      </p:grpSp>
      <p:grpSp>
        <p:nvGrpSpPr>
          <p:cNvPr id="237653" name="Group 1109"/>
          <p:cNvGrpSpPr>
            <a:grpSpLocks/>
          </p:cNvGrpSpPr>
          <p:nvPr/>
        </p:nvGrpSpPr>
        <p:grpSpPr bwMode="auto">
          <a:xfrm>
            <a:off x="3640138" y="2632075"/>
            <a:ext cx="1152525" cy="457200"/>
            <a:chOff x="2293" y="1658"/>
            <a:chExt cx="726" cy="288"/>
          </a:xfrm>
        </p:grpSpPr>
        <p:sp>
          <p:nvSpPr>
            <p:cNvPr id="21518" name="Line 1103"/>
            <p:cNvSpPr>
              <a:spLocks noChangeShapeType="1"/>
            </p:cNvSpPr>
            <p:nvPr/>
          </p:nvSpPr>
          <p:spPr bwMode="auto">
            <a:xfrm rot="19645220" flipH="1">
              <a:off x="2565" y="1795"/>
              <a:ext cx="454" cy="105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19" name="Text Box 1104"/>
            <p:cNvSpPr txBox="1">
              <a:spLocks noChangeArrowheads="1"/>
            </p:cNvSpPr>
            <p:nvPr/>
          </p:nvSpPr>
          <p:spPr bwMode="auto">
            <a:xfrm>
              <a:off x="2293" y="165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accent2"/>
                  </a:solidFill>
                </a:rPr>
                <a:t>V</a:t>
              </a:r>
              <a:r>
                <a:rPr lang="pt-BR" sz="2400" baseline="-25000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21520" name="Line 1105"/>
            <p:cNvSpPr>
              <a:spLocks noChangeShapeType="1"/>
            </p:cNvSpPr>
            <p:nvPr/>
          </p:nvSpPr>
          <p:spPr bwMode="auto">
            <a:xfrm>
              <a:off x="2314" y="1679"/>
              <a:ext cx="27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749300"/>
          </a:xfrm>
        </p:spPr>
        <p:txBody>
          <a:bodyPr/>
          <a:lstStyle/>
          <a:p>
            <a:pPr eaLnBrk="1" hangingPunct="1"/>
            <a:r>
              <a:rPr lang="pt-BR" smtClean="0"/>
              <a:t>Exemplos</a:t>
            </a:r>
          </a:p>
          <a:p>
            <a:pPr eaLnBrk="1" hangingPunct="1">
              <a:buFontTx/>
              <a:buNone/>
            </a:pPr>
            <a:endParaRPr lang="pt-BR" smtClean="0"/>
          </a:p>
        </p:txBody>
      </p:sp>
      <p:grpSp>
        <p:nvGrpSpPr>
          <p:cNvPr id="22531" name="Group 1078"/>
          <p:cNvGrpSpPr>
            <a:grpSpLocks/>
          </p:cNvGrpSpPr>
          <p:nvPr/>
        </p:nvGrpSpPr>
        <p:grpSpPr bwMode="auto">
          <a:xfrm>
            <a:off x="3702050" y="2205038"/>
            <a:ext cx="3783013" cy="3440112"/>
            <a:chOff x="2992" y="1852"/>
            <a:chExt cx="2383" cy="2167"/>
          </a:xfrm>
        </p:grpSpPr>
        <p:sp>
          <p:nvSpPr>
            <p:cNvPr id="22557" name="Rectangle 1036"/>
            <p:cNvSpPr>
              <a:spLocks noChangeArrowheads="1"/>
            </p:cNvSpPr>
            <p:nvPr/>
          </p:nvSpPr>
          <p:spPr bwMode="auto">
            <a:xfrm>
              <a:off x="3107" y="3883"/>
              <a:ext cx="499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58" name="AutoShape 1057"/>
            <p:cNvSpPr>
              <a:spLocks noChangeArrowheads="1"/>
            </p:cNvSpPr>
            <p:nvPr/>
          </p:nvSpPr>
          <p:spPr bwMode="auto">
            <a:xfrm>
              <a:off x="3560" y="3431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59" name="Line 1059"/>
            <p:cNvSpPr>
              <a:spLocks noChangeShapeType="1"/>
            </p:cNvSpPr>
            <p:nvPr/>
          </p:nvSpPr>
          <p:spPr bwMode="auto">
            <a:xfrm>
              <a:off x="3406" y="3683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60" name="Rectangle 1060"/>
            <p:cNvSpPr>
              <a:spLocks noChangeArrowheads="1"/>
            </p:cNvSpPr>
            <p:nvPr/>
          </p:nvSpPr>
          <p:spPr bwMode="auto">
            <a:xfrm>
              <a:off x="3412" y="3700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61" name="AutoShape 1049"/>
            <p:cNvSpPr>
              <a:spLocks noChangeArrowheads="1"/>
            </p:cNvSpPr>
            <p:nvPr/>
          </p:nvSpPr>
          <p:spPr bwMode="auto">
            <a:xfrm rot="8632388">
              <a:off x="3307" y="2545"/>
              <a:ext cx="45" cy="111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62" name="Oval 1058"/>
            <p:cNvSpPr>
              <a:spLocks noChangeArrowheads="1"/>
            </p:cNvSpPr>
            <p:nvPr/>
          </p:nvSpPr>
          <p:spPr bwMode="auto">
            <a:xfrm>
              <a:off x="3605" y="3489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63" name="Oval 1061"/>
            <p:cNvSpPr>
              <a:spLocks noChangeArrowheads="1"/>
            </p:cNvSpPr>
            <p:nvPr/>
          </p:nvSpPr>
          <p:spPr bwMode="auto">
            <a:xfrm>
              <a:off x="3602" y="3497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64" name="AutoShape 1062"/>
            <p:cNvSpPr>
              <a:spLocks noChangeArrowheads="1"/>
            </p:cNvSpPr>
            <p:nvPr/>
          </p:nvSpPr>
          <p:spPr bwMode="auto">
            <a:xfrm>
              <a:off x="4304" y="3471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65" name="Line 1063"/>
            <p:cNvSpPr>
              <a:spLocks noChangeShapeType="1"/>
            </p:cNvSpPr>
            <p:nvPr/>
          </p:nvSpPr>
          <p:spPr bwMode="auto">
            <a:xfrm>
              <a:off x="4150" y="3723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66" name="Rectangle 1064"/>
            <p:cNvSpPr>
              <a:spLocks noChangeArrowheads="1"/>
            </p:cNvSpPr>
            <p:nvPr/>
          </p:nvSpPr>
          <p:spPr bwMode="auto">
            <a:xfrm>
              <a:off x="4156" y="3740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67" name="Oval 1065"/>
            <p:cNvSpPr>
              <a:spLocks noChangeArrowheads="1"/>
            </p:cNvSpPr>
            <p:nvPr/>
          </p:nvSpPr>
          <p:spPr bwMode="auto">
            <a:xfrm>
              <a:off x="4349" y="3529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68" name="AutoShape 1068"/>
            <p:cNvSpPr>
              <a:spLocks noChangeArrowheads="1"/>
            </p:cNvSpPr>
            <p:nvPr/>
          </p:nvSpPr>
          <p:spPr bwMode="auto">
            <a:xfrm rot="1338333">
              <a:off x="3165" y="1852"/>
              <a:ext cx="1860" cy="1228"/>
            </a:xfrm>
            <a:prstGeom prst="triangle">
              <a:avLst>
                <a:gd name="adj" fmla="val 86014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69" name="Oval 1069"/>
            <p:cNvSpPr>
              <a:spLocks noChangeArrowheads="1"/>
            </p:cNvSpPr>
            <p:nvPr/>
          </p:nvSpPr>
          <p:spPr bwMode="auto">
            <a:xfrm>
              <a:off x="2992" y="2647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70" name="AutoShape 1067"/>
            <p:cNvSpPr>
              <a:spLocks noChangeArrowheads="1"/>
            </p:cNvSpPr>
            <p:nvPr/>
          </p:nvSpPr>
          <p:spPr bwMode="auto">
            <a:xfrm rot="-7281581">
              <a:off x="4515" y="3280"/>
              <a:ext cx="44" cy="361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71" name="Oval 1066"/>
            <p:cNvSpPr>
              <a:spLocks noChangeArrowheads="1"/>
            </p:cNvSpPr>
            <p:nvPr/>
          </p:nvSpPr>
          <p:spPr bwMode="auto">
            <a:xfrm>
              <a:off x="4346" y="3537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72" name="Oval 1070"/>
            <p:cNvSpPr>
              <a:spLocks noChangeArrowheads="1"/>
            </p:cNvSpPr>
            <p:nvPr/>
          </p:nvSpPr>
          <p:spPr bwMode="auto">
            <a:xfrm>
              <a:off x="4671" y="3322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73" name="AutoShape 1071"/>
            <p:cNvSpPr>
              <a:spLocks noChangeArrowheads="1"/>
            </p:cNvSpPr>
            <p:nvPr/>
          </p:nvSpPr>
          <p:spPr bwMode="auto">
            <a:xfrm>
              <a:off x="4877" y="2093"/>
              <a:ext cx="135" cy="125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74" name="Oval 1072"/>
            <p:cNvSpPr>
              <a:spLocks noChangeArrowheads="1"/>
            </p:cNvSpPr>
            <p:nvPr/>
          </p:nvSpPr>
          <p:spPr bwMode="auto">
            <a:xfrm>
              <a:off x="4005" y="3158"/>
              <a:ext cx="780" cy="770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75" name="Freeform 1077"/>
            <p:cNvSpPr>
              <a:spLocks/>
            </p:cNvSpPr>
            <p:nvPr/>
          </p:nvSpPr>
          <p:spPr bwMode="auto">
            <a:xfrm>
              <a:off x="3289" y="1956"/>
              <a:ext cx="2086" cy="884"/>
            </a:xfrm>
            <a:custGeom>
              <a:avLst/>
              <a:gdLst>
                <a:gd name="T0" fmla="*/ 2086 w 2086"/>
                <a:gd name="T1" fmla="*/ 884 h 884"/>
                <a:gd name="T2" fmla="*/ 1950 w 2086"/>
                <a:gd name="T3" fmla="*/ 567 h 884"/>
                <a:gd name="T4" fmla="*/ 1904 w 2086"/>
                <a:gd name="T5" fmla="*/ 431 h 884"/>
                <a:gd name="T6" fmla="*/ 1632 w 2086"/>
                <a:gd name="T7" fmla="*/ 159 h 884"/>
                <a:gd name="T8" fmla="*/ 1179 w 2086"/>
                <a:gd name="T9" fmla="*/ 23 h 884"/>
                <a:gd name="T10" fmla="*/ 816 w 2086"/>
                <a:gd name="T11" fmla="*/ 23 h 884"/>
                <a:gd name="T12" fmla="*/ 362 w 2086"/>
                <a:gd name="T13" fmla="*/ 159 h 884"/>
                <a:gd name="T14" fmla="*/ 45 w 2086"/>
                <a:gd name="T15" fmla="*/ 476 h 884"/>
                <a:gd name="T16" fmla="*/ 90 w 2086"/>
                <a:gd name="T17" fmla="*/ 567 h 884"/>
                <a:gd name="T18" fmla="*/ 271 w 2086"/>
                <a:gd name="T19" fmla="*/ 612 h 8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86" h="884">
                  <a:moveTo>
                    <a:pt x="2086" y="884"/>
                  </a:moveTo>
                  <a:cubicBezTo>
                    <a:pt x="2033" y="763"/>
                    <a:pt x="1980" y="643"/>
                    <a:pt x="1950" y="567"/>
                  </a:cubicBezTo>
                  <a:cubicBezTo>
                    <a:pt x="1920" y="491"/>
                    <a:pt x="1957" y="499"/>
                    <a:pt x="1904" y="431"/>
                  </a:cubicBezTo>
                  <a:cubicBezTo>
                    <a:pt x="1851" y="363"/>
                    <a:pt x="1753" y="227"/>
                    <a:pt x="1632" y="159"/>
                  </a:cubicBezTo>
                  <a:cubicBezTo>
                    <a:pt x="1511" y="91"/>
                    <a:pt x="1315" y="46"/>
                    <a:pt x="1179" y="23"/>
                  </a:cubicBezTo>
                  <a:cubicBezTo>
                    <a:pt x="1043" y="0"/>
                    <a:pt x="952" y="0"/>
                    <a:pt x="816" y="23"/>
                  </a:cubicBezTo>
                  <a:cubicBezTo>
                    <a:pt x="680" y="46"/>
                    <a:pt x="490" y="84"/>
                    <a:pt x="362" y="159"/>
                  </a:cubicBezTo>
                  <a:cubicBezTo>
                    <a:pt x="234" y="234"/>
                    <a:pt x="90" y="408"/>
                    <a:pt x="45" y="476"/>
                  </a:cubicBezTo>
                  <a:cubicBezTo>
                    <a:pt x="0" y="544"/>
                    <a:pt x="53" y="544"/>
                    <a:pt x="90" y="567"/>
                  </a:cubicBezTo>
                  <a:cubicBezTo>
                    <a:pt x="127" y="590"/>
                    <a:pt x="241" y="605"/>
                    <a:pt x="271" y="612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6906" name="Group 1082"/>
          <p:cNvGrpSpPr>
            <a:grpSpLocks/>
          </p:cNvGrpSpPr>
          <p:nvPr/>
        </p:nvGrpSpPr>
        <p:grpSpPr bwMode="auto">
          <a:xfrm>
            <a:off x="4784725" y="3933825"/>
            <a:ext cx="1133475" cy="1011238"/>
            <a:chOff x="2901" y="2463"/>
            <a:chExt cx="714" cy="637"/>
          </a:xfrm>
        </p:grpSpPr>
        <p:sp>
          <p:nvSpPr>
            <p:cNvPr id="22555" name="Arc 1083"/>
            <p:cNvSpPr>
              <a:spLocks/>
            </p:cNvSpPr>
            <p:nvPr/>
          </p:nvSpPr>
          <p:spPr bwMode="auto">
            <a:xfrm flipH="1">
              <a:off x="3118" y="2556"/>
              <a:ext cx="497" cy="544"/>
            </a:xfrm>
            <a:custGeom>
              <a:avLst/>
              <a:gdLst>
                <a:gd name="T0" fmla="*/ 0 w 19700"/>
                <a:gd name="T1" fmla="*/ 0 h 21600"/>
                <a:gd name="T2" fmla="*/ 497 w 19700"/>
                <a:gd name="T3" fmla="*/ 321 h 21600"/>
                <a:gd name="T4" fmla="*/ 0 w 19700"/>
                <a:gd name="T5" fmla="*/ 5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00" h="21600" fill="none" extrusionOk="0">
                  <a:moveTo>
                    <a:pt x="0" y="0"/>
                  </a:moveTo>
                  <a:cubicBezTo>
                    <a:pt x="8501" y="0"/>
                    <a:pt x="16212" y="4987"/>
                    <a:pt x="19699" y="12741"/>
                  </a:cubicBezTo>
                </a:path>
                <a:path w="19700" h="21600" stroke="0" extrusionOk="0">
                  <a:moveTo>
                    <a:pt x="0" y="0"/>
                  </a:moveTo>
                  <a:cubicBezTo>
                    <a:pt x="8501" y="0"/>
                    <a:pt x="16212" y="4987"/>
                    <a:pt x="19699" y="12741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56" name="Text Box 1084"/>
            <p:cNvSpPr txBox="1">
              <a:spLocks noChangeArrowheads="1"/>
            </p:cNvSpPr>
            <p:nvPr/>
          </p:nvSpPr>
          <p:spPr bwMode="auto">
            <a:xfrm>
              <a:off x="2901" y="2463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2</a:t>
              </a:r>
            </a:p>
          </p:txBody>
        </p:sp>
      </p:grpSp>
      <p:sp>
        <p:nvSpPr>
          <p:cNvPr id="22533" name="Rectangle 1086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noFill/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Centro Instantâneo de Rotação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CIR</a:t>
            </a:r>
          </a:p>
        </p:txBody>
      </p:sp>
      <p:sp>
        <p:nvSpPr>
          <p:cNvPr id="22534" name="Text Box 1117"/>
          <p:cNvSpPr txBox="1">
            <a:spLocks noChangeArrowheads="1"/>
          </p:cNvSpPr>
          <p:nvPr/>
        </p:nvSpPr>
        <p:spPr bwMode="auto">
          <a:xfrm>
            <a:off x="3921125" y="458152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4</a:t>
            </a:r>
          </a:p>
        </p:txBody>
      </p:sp>
      <p:sp>
        <p:nvSpPr>
          <p:cNvPr id="22535" name="Text Box 1119"/>
          <p:cNvSpPr txBox="1">
            <a:spLocks noChangeArrowheads="1"/>
          </p:cNvSpPr>
          <p:nvPr/>
        </p:nvSpPr>
        <p:spPr bwMode="auto">
          <a:xfrm>
            <a:off x="5792788" y="530066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2</a:t>
            </a:r>
          </a:p>
        </p:txBody>
      </p:sp>
      <p:sp>
        <p:nvSpPr>
          <p:cNvPr id="22536" name="Text Box 1122"/>
          <p:cNvSpPr txBox="1">
            <a:spLocks noChangeArrowheads="1"/>
          </p:cNvSpPr>
          <p:nvPr/>
        </p:nvSpPr>
        <p:spPr bwMode="auto">
          <a:xfrm>
            <a:off x="6657975" y="40767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A</a:t>
            </a:r>
            <a:endParaRPr lang="pt-BR" sz="2400" b="1" baseline="-25000"/>
          </a:p>
        </p:txBody>
      </p:sp>
      <p:sp>
        <p:nvSpPr>
          <p:cNvPr id="22537" name="Text Box 1123"/>
          <p:cNvSpPr txBox="1">
            <a:spLocks noChangeArrowheads="1"/>
          </p:cNvSpPr>
          <p:nvPr/>
        </p:nvSpPr>
        <p:spPr bwMode="auto">
          <a:xfrm>
            <a:off x="3200400" y="333216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B</a:t>
            </a:r>
            <a:endParaRPr lang="pt-BR" sz="2400" b="1" baseline="-25000"/>
          </a:p>
        </p:txBody>
      </p:sp>
      <p:sp>
        <p:nvSpPr>
          <p:cNvPr id="22538" name="Text Box 1128"/>
          <p:cNvSpPr txBox="1">
            <a:spLocks noChangeArrowheads="1"/>
          </p:cNvSpPr>
          <p:nvPr/>
        </p:nvSpPr>
        <p:spPr bwMode="auto">
          <a:xfrm>
            <a:off x="6584950" y="19891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C</a:t>
            </a:r>
            <a:endParaRPr lang="pt-BR" sz="2400" b="1" baseline="-25000"/>
          </a:p>
        </p:txBody>
      </p:sp>
      <p:grpSp>
        <p:nvGrpSpPr>
          <p:cNvPr id="206968" name="Group 1144"/>
          <p:cNvGrpSpPr>
            <a:grpSpLocks/>
          </p:cNvGrpSpPr>
          <p:nvPr/>
        </p:nvGrpSpPr>
        <p:grpSpPr bwMode="auto">
          <a:xfrm>
            <a:off x="3489325" y="2060575"/>
            <a:ext cx="3725863" cy="4392613"/>
            <a:chOff x="2198" y="1298"/>
            <a:chExt cx="2347" cy="2767"/>
          </a:xfrm>
        </p:grpSpPr>
        <p:sp>
          <p:nvSpPr>
            <p:cNvPr id="22551" name="Line 1125"/>
            <p:cNvSpPr>
              <a:spLocks noChangeShapeType="1"/>
            </p:cNvSpPr>
            <p:nvPr/>
          </p:nvSpPr>
          <p:spPr bwMode="auto">
            <a:xfrm>
              <a:off x="2198" y="1979"/>
              <a:ext cx="1497" cy="2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52" name="Line 1126"/>
            <p:cNvSpPr>
              <a:spLocks noChangeShapeType="1"/>
            </p:cNvSpPr>
            <p:nvPr/>
          </p:nvSpPr>
          <p:spPr bwMode="auto">
            <a:xfrm flipH="1">
              <a:off x="2651" y="2807"/>
              <a:ext cx="1543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53" name="Line 1127"/>
            <p:cNvSpPr>
              <a:spLocks noChangeShapeType="1"/>
            </p:cNvSpPr>
            <p:nvPr/>
          </p:nvSpPr>
          <p:spPr bwMode="auto">
            <a:xfrm flipV="1">
              <a:off x="3048" y="1298"/>
              <a:ext cx="1497" cy="2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54" name="Text Box 1130"/>
            <p:cNvSpPr txBox="1">
              <a:spLocks noChangeArrowheads="1"/>
            </p:cNvSpPr>
            <p:nvPr/>
          </p:nvSpPr>
          <p:spPr bwMode="auto">
            <a:xfrm>
              <a:off x="2878" y="3657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CIR</a:t>
              </a:r>
              <a:endParaRPr lang="pt-BR" sz="2400" b="1" baseline="-25000"/>
            </a:p>
          </p:txBody>
        </p:sp>
      </p:grpSp>
      <p:grpSp>
        <p:nvGrpSpPr>
          <p:cNvPr id="206967" name="Group 1143"/>
          <p:cNvGrpSpPr>
            <a:grpSpLocks/>
          </p:cNvGrpSpPr>
          <p:nvPr/>
        </p:nvGrpSpPr>
        <p:grpSpPr bwMode="auto">
          <a:xfrm>
            <a:off x="3633788" y="2708275"/>
            <a:ext cx="3473450" cy="3122613"/>
            <a:chOff x="2289" y="1706"/>
            <a:chExt cx="2188" cy="1967"/>
          </a:xfrm>
        </p:grpSpPr>
        <p:sp>
          <p:nvSpPr>
            <p:cNvPr id="22545" name="Line 1131"/>
            <p:cNvSpPr>
              <a:spLocks noChangeShapeType="1"/>
            </p:cNvSpPr>
            <p:nvPr/>
          </p:nvSpPr>
          <p:spPr bwMode="auto">
            <a:xfrm>
              <a:off x="4070" y="2931"/>
              <a:ext cx="181" cy="40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46" name="Text Box 1132"/>
            <p:cNvSpPr txBox="1">
              <a:spLocks noChangeArrowheads="1"/>
            </p:cNvSpPr>
            <p:nvPr/>
          </p:nvSpPr>
          <p:spPr bwMode="auto">
            <a:xfrm>
              <a:off x="4148" y="3385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hlink"/>
                  </a:solidFill>
                </a:rPr>
                <a:t>V</a:t>
              </a:r>
              <a:r>
                <a:rPr lang="pt-BR" sz="2400" baseline="-250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22547" name="Line 1133"/>
            <p:cNvSpPr>
              <a:spLocks noChangeShapeType="1"/>
            </p:cNvSpPr>
            <p:nvPr/>
          </p:nvSpPr>
          <p:spPr bwMode="auto">
            <a:xfrm>
              <a:off x="4181" y="3376"/>
              <a:ext cx="27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48" name="Line 1134"/>
            <p:cNvSpPr>
              <a:spLocks noChangeShapeType="1"/>
            </p:cNvSpPr>
            <p:nvPr/>
          </p:nvSpPr>
          <p:spPr bwMode="auto">
            <a:xfrm rot="19645220" flipV="1">
              <a:off x="2317" y="2061"/>
              <a:ext cx="539" cy="20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49" name="Text Box 1135"/>
            <p:cNvSpPr txBox="1">
              <a:spLocks noChangeArrowheads="1"/>
            </p:cNvSpPr>
            <p:nvPr/>
          </p:nvSpPr>
          <p:spPr bwMode="auto">
            <a:xfrm>
              <a:off x="2289" y="1706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rgbClr val="FF0066"/>
                  </a:solidFill>
                </a:rPr>
                <a:t>V</a:t>
              </a:r>
              <a:r>
                <a:rPr lang="pt-BR" sz="2400" baseline="-25000">
                  <a:solidFill>
                    <a:srgbClr val="FF0066"/>
                  </a:solidFill>
                </a:rPr>
                <a:t>B</a:t>
              </a:r>
            </a:p>
          </p:txBody>
        </p:sp>
        <p:sp>
          <p:nvSpPr>
            <p:cNvPr id="22550" name="Line 1136"/>
            <p:cNvSpPr>
              <a:spLocks noChangeShapeType="1"/>
            </p:cNvSpPr>
            <p:nvPr/>
          </p:nvSpPr>
          <p:spPr bwMode="auto">
            <a:xfrm>
              <a:off x="2310" y="1727"/>
              <a:ext cx="272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6969" name="Group 1145"/>
          <p:cNvGrpSpPr>
            <a:grpSpLocks/>
          </p:cNvGrpSpPr>
          <p:nvPr/>
        </p:nvGrpSpPr>
        <p:grpSpPr bwMode="auto">
          <a:xfrm>
            <a:off x="6894513" y="2349500"/>
            <a:ext cx="590550" cy="719138"/>
            <a:chOff x="4343" y="1480"/>
            <a:chExt cx="372" cy="453"/>
          </a:xfrm>
        </p:grpSpPr>
        <p:sp>
          <p:nvSpPr>
            <p:cNvPr id="22542" name="Line 1137"/>
            <p:cNvSpPr>
              <a:spLocks noChangeShapeType="1"/>
            </p:cNvSpPr>
            <p:nvPr/>
          </p:nvSpPr>
          <p:spPr bwMode="auto">
            <a:xfrm rot="-1954780">
              <a:off x="4343" y="1601"/>
              <a:ext cx="129" cy="33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43" name="Text Box 1138"/>
            <p:cNvSpPr txBox="1">
              <a:spLocks noChangeArrowheads="1"/>
            </p:cNvSpPr>
            <p:nvPr/>
          </p:nvSpPr>
          <p:spPr bwMode="auto">
            <a:xfrm>
              <a:off x="4407" y="148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accent2"/>
                  </a:solidFill>
                </a:rPr>
                <a:t>V</a:t>
              </a:r>
              <a:r>
                <a:rPr lang="pt-BR" sz="2400" baseline="-25000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22544" name="Line 1139"/>
            <p:cNvSpPr>
              <a:spLocks noChangeShapeType="1"/>
            </p:cNvSpPr>
            <p:nvPr/>
          </p:nvSpPr>
          <p:spPr bwMode="auto">
            <a:xfrm>
              <a:off x="4428" y="1501"/>
              <a:ext cx="27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98463" y="1676400"/>
            <a:ext cx="8135937" cy="504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Método Gráfico – Análise de Mecanismos</a:t>
            </a:r>
          </a:p>
          <a:p>
            <a:pPr eaLnBrk="1" hangingPunct="1"/>
            <a:r>
              <a:rPr lang="pt-BR" smtClean="0"/>
              <a:t>Cálculo de Velocidade</a:t>
            </a:r>
          </a:p>
          <a:p>
            <a:pPr lvl="1" eaLnBrk="1" hangingPunct="1"/>
            <a:r>
              <a:rPr lang="pt-BR" smtClean="0"/>
              <a:t>Centro Instantâneo de Rotação</a:t>
            </a:r>
          </a:p>
          <a:p>
            <a:pPr lvl="2" eaLnBrk="1" hangingPunct="1"/>
            <a:r>
              <a:rPr lang="pt-BR" smtClean="0"/>
              <a:t>Definição</a:t>
            </a:r>
          </a:p>
          <a:p>
            <a:pPr lvl="2" eaLnBrk="1" hangingPunct="1"/>
            <a:r>
              <a:rPr lang="pt-BR" smtClean="0"/>
              <a:t>Exemplos</a:t>
            </a:r>
          </a:p>
          <a:p>
            <a:pPr eaLnBrk="1" hangingPunct="1"/>
            <a:r>
              <a:rPr lang="pt-BR" smtClean="0"/>
              <a:t>Próxima Aula:</a:t>
            </a:r>
          </a:p>
          <a:p>
            <a:pPr lvl="1" eaLnBrk="1" hangingPunct="1"/>
            <a:r>
              <a:rPr lang="pt-BR" smtClean="0"/>
              <a:t>Velocidade Relativa</a:t>
            </a:r>
          </a:p>
          <a:p>
            <a:pPr lvl="2" eaLnBrk="1" hangingPunct="1"/>
            <a:r>
              <a:rPr lang="pt-BR" smtClean="0"/>
              <a:t>Definição</a:t>
            </a:r>
          </a:p>
          <a:p>
            <a:pPr lvl="2" eaLnBrk="1" hangingPunct="1"/>
            <a:r>
              <a:rPr lang="pt-BR" smtClean="0"/>
              <a:t>Exemplos</a:t>
            </a:r>
          </a:p>
          <a:p>
            <a:pPr eaLnBrk="1" hangingPunct="1">
              <a:buFontTx/>
              <a:buNone/>
            </a:pPr>
            <a:endParaRPr lang="pt-BR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Sumário da Aula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820738"/>
          </a:xfrm>
        </p:spPr>
        <p:txBody>
          <a:bodyPr/>
          <a:lstStyle/>
          <a:p>
            <a:pPr eaLnBrk="1" hangingPunct="1"/>
            <a:r>
              <a:rPr lang="pt-BR" smtClean="0"/>
              <a:t>Exemplos</a:t>
            </a:r>
          </a:p>
          <a:p>
            <a:pPr eaLnBrk="1" hangingPunct="1">
              <a:buFontTx/>
              <a:buNone/>
            </a:pPr>
            <a:endParaRPr lang="pt-BR" smtClean="0"/>
          </a:p>
        </p:txBody>
      </p:sp>
      <p:grpSp>
        <p:nvGrpSpPr>
          <p:cNvPr id="23555" name="Group 1081"/>
          <p:cNvGrpSpPr>
            <a:grpSpLocks/>
          </p:cNvGrpSpPr>
          <p:nvPr/>
        </p:nvGrpSpPr>
        <p:grpSpPr bwMode="auto">
          <a:xfrm>
            <a:off x="2914650" y="2424113"/>
            <a:ext cx="4476750" cy="3792537"/>
            <a:chOff x="310" y="1665"/>
            <a:chExt cx="2820" cy="2389"/>
          </a:xfrm>
        </p:grpSpPr>
        <p:sp>
          <p:nvSpPr>
            <p:cNvPr id="23581" name="AutoShape 1056"/>
            <p:cNvSpPr>
              <a:spLocks noChangeArrowheads="1"/>
            </p:cNvSpPr>
            <p:nvPr/>
          </p:nvSpPr>
          <p:spPr bwMode="auto">
            <a:xfrm>
              <a:off x="567" y="1933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82" name="Line 1057"/>
            <p:cNvSpPr>
              <a:spLocks noChangeShapeType="1"/>
            </p:cNvSpPr>
            <p:nvPr/>
          </p:nvSpPr>
          <p:spPr bwMode="auto">
            <a:xfrm>
              <a:off x="385" y="2057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83" name="Rectangle 1058"/>
            <p:cNvSpPr>
              <a:spLocks noChangeArrowheads="1"/>
            </p:cNvSpPr>
            <p:nvPr/>
          </p:nvSpPr>
          <p:spPr bwMode="auto">
            <a:xfrm>
              <a:off x="395" y="1921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84" name="AutoShape 1064"/>
            <p:cNvSpPr>
              <a:spLocks noChangeArrowheads="1"/>
            </p:cNvSpPr>
            <p:nvPr/>
          </p:nvSpPr>
          <p:spPr bwMode="auto">
            <a:xfrm rot="5968656">
              <a:off x="1303" y="1612"/>
              <a:ext cx="46" cy="145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85" name="AutoShape 1067"/>
            <p:cNvSpPr>
              <a:spLocks noChangeArrowheads="1"/>
            </p:cNvSpPr>
            <p:nvPr/>
          </p:nvSpPr>
          <p:spPr bwMode="auto">
            <a:xfrm rot="-5086366">
              <a:off x="1050" y="3112"/>
              <a:ext cx="1591" cy="199"/>
            </a:xfrm>
            <a:prstGeom prst="triangle">
              <a:avLst>
                <a:gd name="adj" fmla="val 8412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86" name="AutoShape 1068"/>
            <p:cNvSpPr>
              <a:spLocks noChangeArrowheads="1"/>
            </p:cNvSpPr>
            <p:nvPr/>
          </p:nvSpPr>
          <p:spPr bwMode="auto">
            <a:xfrm>
              <a:off x="1815" y="3929"/>
              <a:ext cx="135" cy="125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87" name="AutoShape 1074"/>
            <p:cNvSpPr>
              <a:spLocks noChangeArrowheads="1"/>
            </p:cNvSpPr>
            <p:nvPr/>
          </p:nvSpPr>
          <p:spPr bwMode="auto">
            <a:xfrm>
              <a:off x="1411" y="1931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88" name="Line 1075"/>
            <p:cNvSpPr>
              <a:spLocks noChangeShapeType="1"/>
            </p:cNvSpPr>
            <p:nvPr/>
          </p:nvSpPr>
          <p:spPr bwMode="auto">
            <a:xfrm>
              <a:off x="1229" y="2055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89" name="Rectangle 1076"/>
            <p:cNvSpPr>
              <a:spLocks noChangeArrowheads="1"/>
            </p:cNvSpPr>
            <p:nvPr/>
          </p:nvSpPr>
          <p:spPr bwMode="auto">
            <a:xfrm>
              <a:off x="1239" y="1919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90" name="AutoShape 1060"/>
            <p:cNvSpPr>
              <a:spLocks noChangeArrowheads="1"/>
            </p:cNvSpPr>
            <p:nvPr/>
          </p:nvSpPr>
          <p:spPr bwMode="auto">
            <a:xfrm rot="-2238798">
              <a:off x="1622" y="2115"/>
              <a:ext cx="46" cy="614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91" name="Oval 1077"/>
            <p:cNvSpPr>
              <a:spLocks noChangeArrowheads="1"/>
            </p:cNvSpPr>
            <p:nvPr/>
          </p:nvSpPr>
          <p:spPr bwMode="auto">
            <a:xfrm>
              <a:off x="1444" y="2176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92" name="Oval 1059"/>
            <p:cNvSpPr>
              <a:spLocks noChangeArrowheads="1"/>
            </p:cNvSpPr>
            <p:nvPr/>
          </p:nvSpPr>
          <p:spPr bwMode="auto">
            <a:xfrm>
              <a:off x="1973" y="2432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93" name="Oval 1063"/>
            <p:cNvSpPr>
              <a:spLocks noChangeArrowheads="1"/>
            </p:cNvSpPr>
            <p:nvPr/>
          </p:nvSpPr>
          <p:spPr bwMode="auto">
            <a:xfrm>
              <a:off x="960" y="1665"/>
              <a:ext cx="1088" cy="1088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94" name="Oval 1062"/>
            <p:cNvSpPr>
              <a:spLocks noChangeArrowheads="1"/>
            </p:cNvSpPr>
            <p:nvPr/>
          </p:nvSpPr>
          <p:spPr bwMode="auto">
            <a:xfrm>
              <a:off x="1794" y="2611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95" name="Oval 1061"/>
            <p:cNvSpPr>
              <a:spLocks noChangeArrowheads="1"/>
            </p:cNvSpPr>
            <p:nvPr/>
          </p:nvSpPr>
          <p:spPr bwMode="auto">
            <a:xfrm>
              <a:off x="600" y="2178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96" name="Freeform 1080"/>
            <p:cNvSpPr>
              <a:spLocks/>
            </p:cNvSpPr>
            <p:nvPr/>
          </p:nvSpPr>
          <p:spPr bwMode="auto">
            <a:xfrm>
              <a:off x="310" y="2205"/>
              <a:ext cx="2820" cy="1792"/>
            </a:xfrm>
            <a:custGeom>
              <a:avLst/>
              <a:gdLst>
                <a:gd name="T0" fmla="*/ 121 w 2820"/>
                <a:gd name="T1" fmla="*/ 0 h 1792"/>
                <a:gd name="T2" fmla="*/ 75 w 2820"/>
                <a:gd name="T3" fmla="*/ 454 h 1792"/>
                <a:gd name="T4" fmla="*/ 30 w 2820"/>
                <a:gd name="T5" fmla="*/ 862 h 1792"/>
                <a:gd name="T6" fmla="*/ 257 w 2820"/>
                <a:gd name="T7" fmla="*/ 1361 h 1792"/>
                <a:gd name="T8" fmla="*/ 665 w 2820"/>
                <a:gd name="T9" fmla="*/ 1633 h 1792"/>
                <a:gd name="T10" fmla="*/ 1028 w 2820"/>
                <a:gd name="T11" fmla="*/ 1769 h 1792"/>
                <a:gd name="T12" fmla="*/ 1572 w 2820"/>
                <a:gd name="T13" fmla="*/ 1769 h 1792"/>
                <a:gd name="T14" fmla="*/ 1935 w 2820"/>
                <a:gd name="T15" fmla="*/ 1679 h 1792"/>
                <a:gd name="T16" fmla="*/ 2298 w 2820"/>
                <a:gd name="T17" fmla="*/ 1452 h 1792"/>
                <a:gd name="T18" fmla="*/ 2615 w 2820"/>
                <a:gd name="T19" fmla="*/ 1134 h 1792"/>
                <a:gd name="T20" fmla="*/ 2797 w 2820"/>
                <a:gd name="T21" fmla="*/ 817 h 1792"/>
                <a:gd name="T22" fmla="*/ 2751 w 2820"/>
                <a:gd name="T23" fmla="*/ 590 h 1792"/>
                <a:gd name="T24" fmla="*/ 2434 w 2820"/>
                <a:gd name="T25" fmla="*/ 590 h 1792"/>
                <a:gd name="T26" fmla="*/ 1844 w 2820"/>
                <a:gd name="T27" fmla="*/ 771 h 179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820" h="1792">
                  <a:moveTo>
                    <a:pt x="121" y="0"/>
                  </a:moveTo>
                  <a:cubicBezTo>
                    <a:pt x="105" y="155"/>
                    <a:pt x="90" y="310"/>
                    <a:pt x="75" y="454"/>
                  </a:cubicBezTo>
                  <a:cubicBezTo>
                    <a:pt x="60" y="598"/>
                    <a:pt x="0" y="711"/>
                    <a:pt x="30" y="862"/>
                  </a:cubicBezTo>
                  <a:cubicBezTo>
                    <a:pt x="60" y="1013"/>
                    <a:pt x="151" y="1233"/>
                    <a:pt x="257" y="1361"/>
                  </a:cubicBezTo>
                  <a:cubicBezTo>
                    <a:pt x="363" y="1489"/>
                    <a:pt x="536" y="1565"/>
                    <a:pt x="665" y="1633"/>
                  </a:cubicBezTo>
                  <a:cubicBezTo>
                    <a:pt x="794" y="1701"/>
                    <a:pt x="877" y="1746"/>
                    <a:pt x="1028" y="1769"/>
                  </a:cubicBezTo>
                  <a:cubicBezTo>
                    <a:pt x="1179" y="1792"/>
                    <a:pt x="1421" y="1784"/>
                    <a:pt x="1572" y="1769"/>
                  </a:cubicBezTo>
                  <a:cubicBezTo>
                    <a:pt x="1723" y="1754"/>
                    <a:pt x="1814" y="1732"/>
                    <a:pt x="1935" y="1679"/>
                  </a:cubicBezTo>
                  <a:cubicBezTo>
                    <a:pt x="2056" y="1626"/>
                    <a:pt x="2185" y="1543"/>
                    <a:pt x="2298" y="1452"/>
                  </a:cubicBezTo>
                  <a:cubicBezTo>
                    <a:pt x="2411" y="1361"/>
                    <a:pt x="2532" y="1240"/>
                    <a:pt x="2615" y="1134"/>
                  </a:cubicBezTo>
                  <a:cubicBezTo>
                    <a:pt x="2698" y="1028"/>
                    <a:pt x="2774" y="908"/>
                    <a:pt x="2797" y="817"/>
                  </a:cubicBezTo>
                  <a:cubicBezTo>
                    <a:pt x="2820" y="726"/>
                    <a:pt x="2811" y="628"/>
                    <a:pt x="2751" y="590"/>
                  </a:cubicBezTo>
                  <a:cubicBezTo>
                    <a:pt x="2691" y="552"/>
                    <a:pt x="2585" y="560"/>
                    <a:pt x="2434" y="590"/>
                  </a:cubicBezTo>
                  <a:cubicBezTo>
                    <a:pt x="2283" y="620"/>
                    <a:pt x="2063" y="695"/>
                    <a:pt x="1844" y="771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7960" name="Group 1112"/>
          <p:cNvGrpSpPr>
            <a:grpSpLocks/>
          </p:cNvGrpSpPr>
          <p:nvPr/>
        </p:nvGrpSpPr>
        <p:grpSpPr bwMode="auto">
          <a:xfrm>
            <a:off x="3681413" y="3065463"/>
            <a:ext cx="985837" cy="962025"/>
            <a:chOff x="2319" y="1931"/>
            <a:chExt cx="621" cy="606"/>
          </a:xfrm>
        </p:grpSpPr>
        <p:sp>
          <p:nvSpPr>
            <p:cNvPr id="23579" name="Arc 1089"/>
            <p:cNvSpPr>
              <a:spLocks/>
            </p:cNvSpPr>
            <p:nvPr/>
          </p:nvSpPr>
          <p:spPr bwMode="auto">
            <a:xfrm flipH="1">
              <a:off x="2637" y="1931"/>
              <a:ext cx="303" cy="392"/>
            </a:xfrm>
            <a:custGeom>
              <a:avLst/>
              <a:gdLst>
                <a:gd name="T0" fmla="*/ 246 w 21600"/>
                <a:gd name="T1" fmla="*/ 0 h 28716"/>
                <a:gd name="T2" fmla="*/ 201 w 21600"/>
                <a:gd name="T3" fmla="*/ 392 h 28716"/>
                <a:gd name="T4" fmla="*/ 0 w 21600"/>
                <a:gd name="T5" fmla="*/ 172 h 287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8716" fill="none" extrusionOk="0">
                  <a:moveTo>
                    <a:pt x="17565" y="0"/>
                  </a:moveTo>
                  <a:cubicBezTo>
                    <a:pt x="20189" y="3666"/>
                    <a:pt x="21600" y="8061"/>
                    <a:pt x="21600" y="12570"/>
                  </a:cubicBezTo>
                  <a:cubicBezTo>
                    <a:pt x="21600" y="18740"/>
                    <a:pt x="18960" y="24616"/>
                    <a:pt x="14348" y="28715"/>
                  </a:cubicBezTo>
                </a:path>
                <a:path w="21600" h="28716" stroke="0" extrusionOk="0">
                  <a:moveTo>
                    <a:pt x="17565" y="0"/>
                  </a:moveTo>
                  <a:cubicBezTo>
                    <a:pt x="20189" y="3666"/>
                    <a:pt x="21600" y="8061"/>
                    <a:pt x="21600" y="12570"/>
                  </a:cubicBezTo>
                  <a:cubicBezTo>
                    <a:pt x="21600" y="18740"/>
                    <a:pt x="18960" y="24616"/>
                    <a:pt x="14348" y="28715"/>
                  </a:cubicBezTo>
                  <a:lnTo>
                    <a:pt x="0" y="12570"/>
                  </a:lnTo>
                  <a:lnTo>
                    <a:pt x="17565" y="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580" name="Text Box 1090"/>
            <p:cNvSpPr txBox="1">
              <a:spLocks noChangeArrowheads="1"/>
            </p:cNvSpPr>
            <p:nvPr/>
          </p:nvSpPr>
          <p:spPr bwMode="auto">
            <a:xfrm>
              <a:off x="2319" y="2249"/>
              <a:ext cx="3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2 </a:t>
              </a:r>
            </a:p>
          </p:txBody>
        </p:sp>
      </p:grpSp>
      <p:grpSp>
        <p:nvGrpSpPr>
          <p:cNvPr id="207961" name="Group 1113"/>
          <p:cNvGrpSpPr>
            <a:grpSpLocks/>
          </p:cNvGrpSpPr>
          <p:nvPr/>
        </p:nvGrpSpPr>
        <p:grpSpPr bwMode="auto">
          <a:xfrm>
            <a:off x="4257675" y="3789363"/>
            <a:ext cx="1963738" cy="1173162"/>
            <a:chOff x="2682" y="2387"/>
            <a:chExt cx="1237" cy="739"/>
          </a:xfrm>
        </p:grpSpPr>
        <p:sp>
          <p:nvSpPr>
            <p:cNvPr id="23573" name="Line 1093"/>
            <p:cNvSpPr>
              <a:spLocks noChangeShapeType="1"/>
            </p:cNvSpPr>
            <p:nvPr/>
          </p:nvSpPr>
          <p:spPr bwMode="auto">
            <a:xfrm flipH="1">
              <a:off x="2976" y="2506"/>
              <a:ext cx="363" cy="27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74" name="Line 1094"/>
            <p:cNvSpPr>
              <a:spLocks noChangeShapeType="1"/>
            </p:cNvSpPr>
            <p:nvPr/>
          </p:nvSpPr>
          <p:spPr bwMode="auto">
            <a:xfrm rot="19645220" flipH="1">
              <a:off x="3322" y="2387"/>
              <a:ext cx="330" cy="348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75" name="Text Box 1095"/>
            <p:cNvSpPr txBox="1">
              <a:spLocks noChangeArrowheads="1"/>
            </p:cNvSpPr>
            <p:nvPr/>
          </p:nvSpPr>
          <p:spPr bwMode="auto">
            <a:xfrm>
              <a:off x="2682" y="2838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hlink"/>
                  </a:solidFill>
                </a:rPr>
                <a:t>V</a:t>
              </a:r>
              <a:r>
                <a:rPr lang="pt-BR" sz="2400" baseline="-250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23576" name="Text Box 1096"/>
            <p:cNvSpPr txBox="1">
              <a:spLocks noChangeArrowheads="1"/>
            </p:cNvSpPr>
            <p:nvPr/>
          </p:nvSpPr>
          <p:spPr bwMode="auto">
            <a:xfrm>
              <a:off x="3590" y="2476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rgbClr val="FF0066"/>
                  </a:solidFill>
                </a:rPr>
                <a:t>V</a:t>
              </a:r>
              <a:r>
                <a:rPr lang="pt-BR" sz="2400" baseline="-25000">
                  <a:solidFill>
                    <a:srgbClr val="FF0066"/>
                  </a:solidFill>
                </a:rPr>
                <a:t>B</a:t>
              </a:r>
            </a:p>
          </p:txBody>
        </p:sp>
        <p:sp>
          <p:nvSpPr>
            <p:cNvPr id="23577" name="Line 1097"/>
            <p:cNvSpPr>
              <a:spLocks noChangeShapeType="1"/>
            </p:cNvSpPr>
            <p:nvPr/>
          </p:nvSpPr>
          <p:spPr bwMode="auto">
            <a:xfrm>
              <a:off x="2728" y="2838"/>
              <a:ext cx="27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78" name="Line 1098"/>
            <p:cNvSpPr>
              <a:spLocks noChangeShapeType="1"/>
            </p:cNvSpPr>
            <p:nvPr/>
          </p:nvSpPr>
          <p:spPr bwMode="auto">
            <a:xfrm>
              <a:off x="3611" y="2497"/>
              <a:ext cx="272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3558" name="Text Box 1099"/>
          <p:cNvSpPr txBox="1">
            <a:spLocks noChangeArrowheads="1"/>
          </p:cNvSpPr>
          <p:nvPr/>
        </p:nvSpPr>
        <p:spPr bwMode="auto">
          <a:xfrm>
            <a:off x="4402138" y="22733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2</a:t>
            </a:r>
          </a:p>
        </p:txBody>
      </p:sp>
      <p:sp>
        <p:nvSpPr>
          <p:cNvPr id="23559" name="Text Box 1100"/>
          <p:cNvSpPr txBox="1">
            <a:spLocks noChangeArrowheads="1"/>
          </p:cNvSpPr>
          <p:nvPr/>
        </p:nvSpPr>
        <p:spPr bwMode="auto">
          <a:xfrm>
            <a:off x="3178175" y="22733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4</a:t>
            </a:r>
          </a:p>
        </p:txBody>
      </p:sp>
      <p:sp>
        <p:nvSpPr>
          <p:cNvPr id="23560" name="Text Box 1101"/>
          <p:cNvSpPr txBox="1">
            <a:spLocks noChangeArrowheads="1"/>
          </p:cNvSpPr>
          <p:nvPr/>
        </p:nvSpPr>
        <p:spPr bwMode="auto">
          <a:xfrm>
            <a:off x="4618038" y="35702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A</a:t>
            </a:r>
            <a:endParaRPr lang="pt-BR" sz="2400" b="1" baseline="-25000"/>
          </a:p>
        </p:txBody>
      </p:sp>
      <p:sp>
        <p:nvSpPr>
          <p:cNvPr id="23561" name="Text Box 1102"/>
          <p:cNvSpPr txBox="1">
            <a:spLocks noChangeArrowheads="1"/>
          </p:cNvSpPr>
          <p:nvPr/>
        </p:nvSpPr>
        <p:spPr bwMode="auto">
          <a:xfrm>
            <a:off x="5770563" y="306546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B</a:t>
            </a:r>
            <a:endParaRPr lang="pt-BR" sz="2400" b="1" baseline="-25000"/>
          </a:p>
        </p:txBody>
      </p:sp>
      <p:sp>
        <p:nvSpPr>
          <p:cNvPr id="23562" name="Text Box 1103"/>
          <p:cNvSpPr txBox="1">
            <a:spLocks noChangeArrowheads="1"/>
          </p:cNvSpPr>
          <p:nvPr/>
        </p:nvSpPr>
        <p:spPr bwMode="auto">
          <a:xfrm>
            <a:off x="4833938" y="544195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C</a:t>
            </a:r>
            <a:endParaRPr lang="pt-BR" sz="2400" b="1" baseline="-25000"/>
          </a:p>
        </p:txBody>
      </p:sp>
      <p:grpSp>
        <p:nvGrpSpPr>
          <p:cNvPr id="207963" name="Group 1115"/>
          <p:cNvGrpSpPr>
            <a:grpSpLocks/>
          </p:cNvGrpSpPr>
          <p:nvPr/>
        </p:nvGrpSpPr>
        <p:grpSpPr bwMode="auto">
          <a:xfrm>
            <a:off x="3970338" y="5946775"/>
            <a:ext cx="1316037" cy="457200"/>
            <a:chOff x="2501" y="3746"/>
            <a:chExt cx="829" cy="288"/>
          </a:xfrm>
        </p:grpSpPr>
        <p:sp>
          <p:nvSpPr>
            <p:cNvPr id="23570" name="Line 1105"/>
            <p:cNvSpPr>
              <a:spLocks noChangeShapeType="1"/>
            </p:cNvSpPr>
            <p:nvPr/>
          </p:nvSpPr>
          <p:spPr bwMode="auto">
            <a:xfrm rot="-1954780" flipH="1" flipV="1">
              <a:off x="2988" y="3788"/>
              <a:ext cx="342" cy="16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71" name="Text Box 1106"/>
            <p:cNvSpPr txBox="1">
              <a:spLocks noChangeArrowheads="1"/>
            </p:cNvSpPr>
            <p:nvPr/>
          </p:nvSpPr>
          <p:spPr bwMode="auto">
            <a:xfrm>
              <a:off x="2501" y="374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accent2"/>
                  </a:solidFill>
                </a:rPr>
                <a:t>V</a:t>
              </a:r>
              <a:r>
                <a:rPr lang="pt-BR" sz="2400" baseline="-25000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23572" name="Line 1107"/>
            <p:cNvSpPr>
              <a:spLocks noChangeShapeType="1"/>
            </p:cNvSpPr>
            <p:nvPr/>
          </p:nvSpPr>
          <p:spPr bwMode="auto">
            <a:xfrm>
              <a:off x="2510" y="3746"/>
              <a:ext cx="27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7962" name="Group 1114"/>
          <p:cNvGrpSpPr>
            <a:grpSpLocks/>
          </p:cNvGrpSpPr>
          <p:nvPr/>
        </p:nvGrpSpPr>
        <p:grpSpPr bwMode="auto">
          <a:xfrm>
            <a:off x="2673350" y="2057400"/>
            <a:ext cx="3600450" cy="4321175"/>
            <a:chOff x="1684" y="1296"/>
            <a:chExt cx="2268" cy="2722"/>
          </a:xfrm>
        </p:grpSpPr>
        <p:sp>
          <p:nvSpPr>
            <p:cNvPr id="23566" name="Line 1091"/>
            <p:cNvSpPr>
              <a:spLocks noChangeShapeType="1"/>
            </p:cNvSpPr>
            <p:nvPr/>
          </p:nvSpPr>
          <p:spPr bwMode="auto">
            <a:xfrm>
              <a:off x="1684" y="1977"/>
              <a:ext cx="2268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67" name="Line 1092"/>
            <p:cNvSpPr>
              <a:spLocks noChangeShapeType="1"/>
            </p:cNvSpPr>
            <p:nvPr/>
          </p:nvSpPr>
          <p:spPr bwMode="auto">
            <a:xfrm>
              <a:off x="2616" y="1568"/>
              <a:ext cx="122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68" name="Text Box 1104"/>
            <p:cNvSpPr txBox="1">
              <a:spLocks noChangeArrowheads="1"/>
            </p:cNvSpPr>
            <p:nvPr/>
          </p:nvSpPr>
          <p:spPr bwMode="auto">
            <a:xfrm>
              <a:off x="3136" y="1977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CIR</a:t>
              </a:r>
              <a:endParaRPr lang="pt-BR" sz="2400" b="1" baseline="-25000"/>
            </a:p>
          </p:txBody>
        </p:sp>
        <p:sp>
          <p:nvSpPr>
            <p:cNvPr id="23569" name="Line 1108"/>
            <p:cNvSpPr>
              <a:spLocks noChangeShapeType="1"/>
            </p:cNvSpPr>
            <p:nvPr/>
          </p:nvSpPr>
          <p:spPr bwMode="auto">
            <a:xfrm>
              <a:off x="3000" y="1296"/>
              <a:ext cx="453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3565" name="Rectangle 1111"/>
          <p:cNvSpPr>
            <a:spLocks noChangeArrowheads="1"/>
          </p:cNvSpPr>
          <p:nvPr/>
        </p:nvSpPr>
        <p:spPr bwMode="auto">
          <a:xfrm>
            <a:off x="304800" y="274638"/>
            <a:ext cx="853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4400" b="1">
                <a:solidFill>
                  <a:schemeClr val="accent2"/>
                </a:solidFill>
              </a:rPr>
              <a:t>Centro Instantâneo de Rotação</a:t>
            </a:r>
            <a:br>
              <a:rPr lang="pt-BR" sz="4400" b="1">
                <a:solidFill>
                  <a:schemeClr val="accent2"/>
                </a:solidFill>
              </a:rPr>
            </a:br>
            <a:r>
              <a:rPr lang="pt-BR" sz="3200" b="1">
                <a:solidFill>
                  <a:schemeClr val="accent2"/>
                </a:solidFill>
              </a:rPr>
              <a:t>CIR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762000"/>
          </a:xfrm>
        </p:spPr>
        <p:txBody>
          <a:bodyPr/>
          <a:lstStyle/>
          <a:p>
            <a:pPr eaLnBrk="1" hangingPunct="1"/>
            <a:r>
              <a:rPr lang="pt-BR" smtClean="0"/>
              <a:t>Chebyshev</a:t>
            </a:r>
          </a:p>
          <a:p>
            <a:pPr eaLnBrk="1" hangingPunct="1"/>
            <a:endParaRPr lang="pt-BR" smtClean="0"/>
          </a:p>
        </p:txBody>
      </p:sp>
      <p:pic>
        <p:nvPicPr>
          <p:cNvPr id="24579" name="Picture 4" descr="Chebyshe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420938"/>
            <a:ext cx="1431925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0" name="Group 34"/>
          <p:cNvGrpSpPr>
            <a:grpSpLocks/>
          </p:cNvGrpSpPr>
          <p:nvPr/>
        </p:nvGrpSpPr>
        <p:grpSpPr bwMode="auto">
          <a:xfrm>
            <a:off x="4198938" y="2008188"/>
            <a:ext cx="4154487" cy="4106862"/>
            <a:chOff x="2645" y="1265"/>
            <a:chExt cx="2617" cy="2587"/>
          </a:xfrm>
        </p:grpSpPr>
        <p:sp>
          <p:nvSpPr>
            <p:cNvPr id="24606" name="AutoShape 16"/>
            <p:cNvSpPr>
              <a:spLocks noChangeArrowheads="1"/>
            </p:cNvSpPr>
            <p:nvPr/>
          </p:nvSpPr>
          <p:spPr bwMode="auto">
            <a:xfrm>
              <a:off x="2799" y="3443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4607" name="AutoShape 6"/>
            <p:cNvSpPr>
              <a:spLocks noChangeArrowheads="1"/>
            </p:cNvSpPr>
            <p:nvPr/>
          </p:nvSpPr>
          <p:spPr bwMode="auto">
            <a:xfrm rot="1728242">
              <a:off x="3415" y="1265"/>
              <a:ext cx="69" cy="245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4608" name="AutoShape 7"/>
            <p:cNvSpPr>
              <a:spLocks noChangeArrowheads="1"/>
            </p:cNvSpPr>
            <p:nvPr/>
          </p:nvSpPr>
          <p:spPr bwMode="auto">
            <a:xfrm rot="-2823864">
              <a:off x="3983" y="1458"/>
              <a:ext cx="64" cy="2494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4609" name="AutoShape 8"/>
            <p:cNvSpPr>
              <a:spLocks noChangeArrowheads="1"/>
            </p:cNvSpPr>
            <p:nvPr/>
          </p:nvSpPr>
          <p:spPr bwMode="auto">
            <a:xfrm rot="-6959221">
              <a:off x="3570" y="1126"/>
              <a:ext cx="46" cy="1043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4610" name="AutoShape 9"/>
            <p:cNvSpPr>
              <a:spLocks noChangeArrowheads="1"/>
            </p:cNvSpPr>
            <p:nvPr/>
          </p:nvSpPr>
          <p:spPr bwMode="auto">
            <a:xfrm>
              <a:off x="3536" y="1592"/>
              <a:ext cx="135" cy="125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4611" name="Oval 10"/>
            <p:cNvSpPr>
              <a:spLocks noChangeArrowheads="1"/>
            </p:cNvSpPr>
            <p:nvPr/>
          </p:nvSpPr>
          <p:spPr bwMode="auto">
            <a:xfrm>
              <a:off x="3107" y="1842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4612" name="Oval 11"/>
            <p:cNvSpPr>
              <a:spLocks noChangeArrowheads="1"/>
            </p:cNvSpPr>
            <p:nvPr/>
          </p:nvSpPr>
          <p:spPr bwMode="auto">
            <a:xfrm>
              <a:off x="4002" y="1413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4613" name="Oval 12"/>
            <p:cNvSpPr>
              <a:spLocks noChangeArrowheads="1"/>
            </p:cNvSpPr>
            <p:nvPr/>
          </p:nvSpPr>
          <p:spPr bwMode="auto">
            <a:xfrm>
              <a:off x="2844" y="3501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4614" name="Oval 13"/>
            <p:cNvSpPr>
              <a:spLocks noChangeArrowheads="1"/>
            </p:cNvSpPr>
            <p:nvPr/>
          </p:nvSpPr>
          <p:spPr bwMode="auto">
            <a:xfrm>
              <a:off x="4899" y="3529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4615" name="Line 14"/>
            <p:cNvSpPr>
              <a:spLocks noChangeShapeType="1"/>
            </p:cNvSpPr>
            <p:nvPr/>
          </p:nvSpPr>
          <p:spPr bwMode="auto">
            <a:xfrm>
              <a:off x="2645" y="3695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16" name="Rectangle 15"/>
            <p:cNvSpPr>
              <a:spLocks noChangeArrowheads="1"/>
            </p:cNvSpPr>
            <p:nvPr/>
          </p:nvSpPr>
          <p:spPr bwMode="auto">
            <a:xfrm>
              <a:off x="2663" y="3712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4617" name="AutoShape 17"/>
            <p:cNvSpPr>
              <a:spLocks noChangeArrowheads="1"/>
            </p:cNvSpPr>
            <p:nvPr/>
          </p:nvSpPr>
          <p:spPr bwMode="auto">
            <a:xfrm>
              <a:off x="4836" y="3457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4618" name="Oval 18"/>
            <p:cNvSpPr>
              <a:spLocks noChangeArrowheads="1"/>
            </p:cNvSpPr>
            <p:nvPr/>
          </p:nvSpPr>
          <p:spPr bwMode="auto">
            <a:xfrm>
              <a:off x="4881" y="3515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4619" name="Line 19"/>
            <p:cNvSpPr>
              <a:spLocks noChangeShapeType="1"/>
            </p:cNvSpPr>
            <p:nvPr/>
          </p:nvSpPr>
          <p:spPr bwMode="auto">
            <a:xfrm>
              <a:off x="4682" y="3709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20" name="Rectangle 20"/>
            <p:cNvSpPr>
              <a:spLocks noChangeArrowheads="1"/>
            </p:cNvSpPr>
            <p:nvPr/>
          </p:nvSpPr>
          <p:spPr bwMode="auto">
            <a:xfrm>
              <a:off x="4700" y="3726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4621" name="Freeform 33"/>
            <p:cNvSpPr>
              <a:spLocks/>
            </p:cNvSpPr>
            <p:nvPr/>
          </p:nvSpPr>
          <p:spPr bwMode="auto">
            <a:xfrm>
              <a:off x="2668" y="1570"/>
              <a:ext cx="2208" cy="106"/>
            </a:xfrm>
            <a:custGeom>
              <a:avLst/>
              <a:gdLst>
                <a:gd name="T0" fmla="*/ 76 w 2208"/>
                <a:gd name="T1" fmla="*/ 0 h 106"/>
                <a:gd name="T2" fmla="*/ 76 w 2208"/>
                <a:gd name="T3" fmla="*/ 91 h 106"/>
                <a:gd name="T4" fmla="*/ 530 w 2208"/>
                <a:gd name="T5" fmla="*/ 91 h 106"/>
                <a:gd name="T6" fmla="*/ 938 w 2208"/>
                <a:gd name="T7" fmla="*/ 91 h 106"/>
                <a:gd name="T8" fmla="*/ 1255 w 2208"/>
                <a:gd name="T9" fmla="*/ 91 h 106"/>
                <a:gd name="T10" fmla="*/ 1618 w 2208"/>
                <a:gd name="T11" fmla="*/ 91 h 106"/>
                <a:gd name="T12" fmla="*/ 1890 w 2208"/>
                <a:gd name="T13" fmla="*/ 46 h 106"/>
                <a:gd name="T14" fmla="*/ 2026 w 2208"/>
                <a:gd name="T15" fmla="*/ 46 h 106"/>
                <a:gd name="T16" fmla="*/ 2208 w 2208"/>
                <a:gd name="T17" fmla="*/ 46 h 10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08" h="106">
                  <a:moveTo>
                    <a:pt x="76" y="0"/>
                  </a:moveTo>
                  <a:cubicBezTo>
                    <a:pt x="38" y="38"/>
                    <a:pt x="0" y="76"/>
                    <a:pt x="76" y="91"/>
                  </a:cubicBezTo>
                  <a:cubicBezTo>
                    <a:pt x="152" y="106"/>
                    <a:pt x="386" y="91"/>
                    <a:pt x="530" y="91"/>
                  </a:cubicBezTo>
                  <a:cubicBezTo>
                    <a:pt x="674" y="91"/>
                    <a:pt x="817" y="91"/>
                    <a:pt x="938" y="91"/>
                  </a:cubicBezTo>
                  <a:cubicBezTo>
                    <a:pt x="1059" y="91"/>
                    <a:pt x="1142" y="91"/>
                    <a:pt x="1255" y="91"/>
                  </a:cubicBezTo>
                  <a:cubicBezTo>
                    <a:pt x="1368" y="91"/>
                    <a:pt x="1512" y="98"/>
                    <a:pt x="1618" y="91"/>
                  </a:cubicBezTo>
                  <a:cubicBezTo>
                    <a:pt x="1724" y="84"/>
                    <a:pt x="1822" y="54"/>
                    <a:pt x="1890" y="46"/>
                  </a:cubicBezTo>
                  <a:cubicBezTo>
                    <a:pt x="1958" y="38"/>
                    <a:pt x="1973" y="46"/>
                    <a:pt x="2026" y="46"/>
                  </a:cubicBezTo>
                  <a:cubicBezTo>
                    <a:pt x="2079" y="46"/>
                    <a:pt x="2143" y="46"/>
                    <a:pt x="2208" y="46"/>
                  </a:cubicBez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4595" name="Group 35"/>
          <p:cNvGrpSpPr>
            <a:grpSpLocks/>
          </p:cNvGrpSpPr>
          <p:nvPr/>
        </p:nvGrpSpPr>
        <p:grpSpPr bwMode="auto">
          <a:xfrm>
            <a:off x="3429000" y="4876800"/>
            <a:ext cx="1133475" cy="1011238"/>
            <a:chOff x="2901" y="2463"/>
            <a:chExt cx="714" cy="637"/>
          </a:xfrm>
        </p:grpSpPr>
        <p:sp>
          <p:nvSpPr>
            <p:cNvPr id="24604" name="Arc 36"/>
            <p:cNvSpPr>
              <a:spLocks/>
            </p:cNvSpPr>
            <p:nvPr/>
          </p:nvSpPr>
          <p:spPr bwMode="auto">
            <a:xfrm flipH="1">
              <a:off x="3118" y="2556"/>
              <a:ext cx="497" cy="544"/>
            </a:xfrm>
            <a:custGeom>
              <a:avLst/>
              <a:gdLst>
                <a:gd name="T0" fmla="*/ 0 w 19700"/>
                <a:gd name="T1" fmla="*/ 0 h 21600"/>
                <a:gd name="T2" fmla="*/ 497 w 19700"/>
                <a:gd name="T3" fmla="*/ 321 h 21600"/>
                <a:gd name="T4" fmla="*/ 0 w 19700"/>
                <a:gd name="T5" fmla="*/ 5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00" h="21600" fill="none" extrusionOk="0">
                  <a:moveTo>
                    <a:pt x="0" y="0"/>
                  </a:moveTo>
                  <a:cubicBezTo>
                    <a:pt x="8501" y="0"/>
                    <a:pt x="16212" y="4987"/>
                    <a:pt x="19699" y="12741"/>
                  </a:cubicBezTo>
                </a:path>
                <a:path w="19700" h="21600" stroke="0" extrusionOk="0">
                  <a:moveTo>
                    <a:pt x="0" y="0"/>
                  </a:moveTo>
                  <a:cubicBezTo>
                    <a:pt x="8501" y="0"/>
                    <a:pt x="16212" y="4987"/>
                    <a:pt x="19699" y="12741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605" name="Text Box 37"/>
            <p:cNvSpPr txBox="1">
              <a:spLocks noChangeArrowheads="1"/>
            </p:cNvSpPr>
            <p:nvPr/>
          </p:nvSpPr>
          <p:spPr bwMode="auto">
            <a:xfrm>
              <a:off x="2901" y="2463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2</a:t>
              </a:r>
            </a:p>
          </p:txBody>
        </p:sp>
      </p:grpSp>
      <p:sp>
        <p:nvSpPr>
          <p:cNvPr id="24582" name="Rectangle 39"/>
          <p:cNvSpPr>
            <a:spLocks noChangeArrowheads="1"/>
          </p:cNvSpPr>
          <p:nvPr/>
        </p:nvSpPr>
        <p:spPr bwMode="auto">
          <a:xfrm>
            <a:off x="304800" y="274638"/>
            <a:ext cx="853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4400" b="1">
                <a:solidFill>
                  <a:schemeClr val="accent2"/>
                </a:solidFill>
              </a:rPr>
              <a:t>Centro Instantâneo de Rotação</a:t>
            </a:r>
            <a:br>
              <a:rPr lang="pt-BR" sz="4400" b="1">
                <a:solidFill>
                  <a:schemeClr val="accent2"/>
                </a:solidFill>
              </a:rPr>
            </a:br>
            <a:r>
              <a:rPr lang="pt-BR" sz="3200" b="1">
                <a:solidFill>
                  <a:schemeClr val="accent2"/>
                </a:solidFill>
              </a:rPr>
              <a:t>CIR</a:t>
            </a:r>
          </a:p>
        </p:txBody>
      </p:sp>
      <p:grpSp>
        <p:nvGrpSpPr>
          <p:cNvPr id="194618" name="Group 58"/>
          <p:cNvGrpSpPr>
            <a:grpSpLocks/>
          </p:cNvGrpSpPr>
          <p:nvPr/>
        </p:nvGrpSpPr>
        <p:grpSpPr bwMode="auto">
          <a:xfrm>
            <a:off x="3962400" y="2057400"/>
            <a:ext cx="3417888" cy="2133600"/>
            <a:chOff x="2496" y="1296"/>
            <a:chExt cx="2153" cy="1344"/>
          </a:xfrm>
        </p:grpSpPr>
        <p:sp>
          <p:nvSpPr>
            <p:cNvPr id="24598" name="Line 43"/>
            <p:cNvSpPr>
              <a:spLocks noChangeShapeType="1"/>
            </p:cNvSpPr>
            <p:nvPr/>
          </p:nvSpPr>
          <p:spPr bwMode="auto">
            <a:xfrm>
              <a:off x="4032" y="1440"/>
              <a:ext cx="336" cy="19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599" name="Text Box 44"/>
            <p:cNvSpPr txBox="1">
              <a:spLocks noChangeArrowheads="1"/>
            </p:cNvSpPr>
            <p:nvPr/>
          </p:nvSpPr>
          <p:spPr bwMode="auto">
            <a:xfrm>
              <a:off x="4320" y="1296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hlink"/>
                  </a:solidFill>
                </a:rPr>
                <a:t>V</a:t>
              </a:r>
              <a:r>
                <a:rPr lang="pt-BR" sz="2400" baseline="-250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24600" name="Line 45"/>
            <p:cNvSpPr>
              <a:spLocks noChangeShapeType="1"/>
            </p:cNvSpPr>
            <p:nvPr/>
          </p:nvSpPr>
          <p:spPr bwMode="auto">
            <a:xfrm>
              <a:off x="4368" y="1296"/>
              <a:ext cx="27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01" name="Line 46"/>
            <p:cNvSpPr>
              <a:spLocks noChangeShapeType="1"/>
            </p:cNvSpPr>
            <p:nvPr/>
          </p:nvSpPr>
          <p:spPr bwMode="auto">
            <a:xfrm rot="19645220" flipV="1">
              <a:off x="2688" y="2016"/>
              <a:ext cx="488" cy="125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02" name="Text Box 47"/>
            <p:cNvSpPr txBox="1">
              <a:spLocks noChangeArrowheads="1"/>
            </p:cNvSpPr>
            <p:nvPr/>
          </p:nvSpPr>
          <p:spPr bwMode="auto">
            <a:xfrm>
              <a:off x="2496" y="2352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rgbClr val="FF0066"/>
                  </a:solidFill>
                </a:rPr>
                <a:t>V</a:t>
              </a:r>
              <a:r>
                <a:rPr lang="pt-BR" sz="2400" baseline="-25000">
                  <a:solidFill>
                    <a:srgbClr val="FF0066"/>
                  </a:solidFill>
                </a:rPr>
                <a:t>B</a:t>
              </a:r>
            </a:p>
          </p:txBody>
        </p:sp>
        <p:sp>
          <p:nvSpPr>
            <p:cNvPr id="24603" name="Line 48"/>
            <p:cNvSpPr>
              <a:spLocks noChangeShapeType="1"/>
            </p:cNvSpPr>
            <p:nvPr/>
          </p:nvSpPr>
          <p:spPr bwMode="auto">
            <a:xfrm>
              <a:off x="2517" y="2373"/>
              <a:ext cx="272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4584" name="Text Box 49"/>
          <p:cNvSpPr txBox="1">
            <a:spLocks noChangeArrowheads="1"/>
          </p:cNvSpPr>
          <p:nvPr/>
        </p:nvSpPr>
        <p:spPr bwMode="auto">
          <a:xfrm>
            <a:off x="4876800" y="5410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2</a:t>
            </a:r>
          </a:p>
        </p:txBody>
      </p:sp>
      <p:sp>
        <p:nvSpPr>
          <p:cNvPr id="24585" name="Text Box 50"/>
          <p:cNvSpPr txBox="1">
            <a:spLocks noChangeArrowheads="1"/>
          </p:cNvSpPr>
          <p:nvPr/>
        </p:nvSpPr>
        <p:spPr bwMode="auto">
          <a:xfrm>
            <a:off x="8001000" y="5334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4</a:t>
            </a:r>
          </a:p>
        </p:txBody>
      </p:sp>
      <p:sp>
        <p:nvSpPr>
          <p:cNvPr id="24586" name="Text Box 51"/>
          <p:cNvSpPr txBox="1">
            <a:spLocks noChangeArrowheads="1"/>
          </p:cNvSpPr>
          <p:nvPr/>
        </p:nvSpPr>
        <p:spPr bwMode="auto">
          <a:xfrm>
            <a:off x="2195513" y="378936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A</a:t>
            </a:r>
            <a:endParaRPr lang="pt-BR" sz="2400" b="1" baseline="-25000"/>
          </a:p>
        </p:txBody>
      </p:sp>
      <p:sp>
        <p:nvSpPr>
          <p:cNvPr id="24587" name="Text Box 52"/>
          <p:cNvSpPr txBox="1">
            <a:spLocks noChangeArrowheads="1"/>
          </p:cNvSpPr>
          <p:nvPr/>
        </p:nvSpPr>
        <p:spPr bwMode="auto">
          <a:xfrm>
            <a:off x="4267200" y="27432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B</a:t>
            </a:r>
            <a:endParaRPr lang="pt-BR" sz="2400" b="1" baseline="-25000"/>
          </a:p>
        </p:txBody>
      </p:sp>
      <p:grpSp>
        <p:nvGrpSpPr>
          <p:cNvPr id="194620" name="Group 60"/>
          <p:cNvGrpSpPr>
            <a:grpSpLocks/>
          </p:cNvGrpSpPr>
          <p:nvPr/>
        </p:nvGrpSpPr>
        <p:grpSpPr bwMode="auto">
          <a:xfrm>
            <a:off x="5029200" y="1981200"/>
            <a:ext cx="611188" cy="800100"/>
            <a:chOff x="3168" y="1248"/>
            <a:chExt cx="385" cy="504"/>
          </a:xfrm>
        </p:grpSpPr>
        <p:sp>
          <p:nvSpPr>
            <p:cNvPr id="24595" name="Line 53"/>
            <p:cNvSpPr>
              <a:spLocks noChangeShapeType="1"/>
            </p:cNvSpPr>
            <p:nvPr/>
          </p:nvSpPr>
          <p:spPr bwMode="auto">
            <a:xfrm rot="-1954780" flipH="1" flipV="1">
              <a:off x="3259" y="1544"/>
              <a:ext cx="294" cy="20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596" name="Text Box 54"/>
            <p:cNvSpPr txBox="1">
              <a:spLocks noChangeArrowheads="1"/>
            </p:cNvSpPr>
            <p:nvPr/>
          </p:nvSpPr>
          <p:spPr bwMode="auto">
            <a:xfrm>
              <a:off x="3168" y="124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accent2"/>
                  </a:solidFill>
                </a:rPr>
                <a:t>V</a:t>
              </a:r>
              <a:r>
                <a:rPr lang="pt-BR" sz="2400" baseline="-25000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24597" name="Line 55"/>
            <p:cNvSpPr>
              <a:spLocks noChangeShapeType="1"/>
            </p:cNvSpPr>
            <p:nvPr/>
          </p:nvSpPr>
          <p:spPr bwMode="auto">
            <a:xfrm>
              <a:off x="3177" y="1248"/>
              <a:ext cx="27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4589" name="Text Box 56"/>
          <p:cNvSpPr txBox="1">
            <a:spLocks noChangeArrowheads="1"/>
          </p:cNvSpPr>
          <p:nvPr/>
        </p:nvSpPr>
        <p:spPr bwMode="auto">
          <a:xfrm>
            <a:off x="6096000" y="16002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A</a:t>
            </a:r>
            <a:endParaRPr lang="pt-BR" sz="2400" b="1" baseline="-25000"/>
          </a:p>
        </p:txBody>
      </p:sp>
      <p:grpSp>
        <p:nvGrpSpPr>
          <p:cNvPr id="194619" name="Group 59"/>
          <p:cNvGrpSpPr>
            <a:grpSpLocks/>
          </p:cNvGrpSpPr>
          <p:nvPr/>
        </p:nvGrpSpPr>
        <p:grpSpPr bwMode="auto">
          <a:xfrm>
            <a:off x="4229100" y="1676400"/>
            <a:ext cx="4229100" cy="4572000"/>
            <a:chOff x="2664" y="1056"/>
            <a:chExt cx="2664" cy="2880"/>
          </a:xfrm>
        </p:grpSpPr>
        <p:sp>
          <p:nvSpPr>
            <p:cNvPr id="24591" name="Line 40"/>
            <p:cNvSpPr>
              <a:spLocks noChangeShapeType="1"/>
            </p:cNvSpPr>
            <p:nvPr/>
          </p:nvSpPr>
          <p:spPr bwMode="auto">
            <a:xfrm>
              <a:off x="2784" y="1548"/>
              <a:ext cx="2544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592" name="Line 41"/>
            <p:cNvSpPr>
              <a:spLocks noChangeShapeType="1"/>
            </p:cNvSpPr>
            <p:nvPr/>
          </p:nvSpPr>
          <p:spPr bwMode="auto">
            <a:xfrm flipV="1">
              <a:off x="2664" y="1056"/>
              <a:ext cx="1584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593" name="Text Box 42"/>
            <p:cNvSpPr txBox="1">
              <a:spLocks noChangeArrowheads="1"/>
            </p:cNvSpPr>
            <p:nvPr/>
          </p:nvSpPr>
          <p:spPr bwMode="auto">
            <a:xfrm>
              <a:off x="3696" y="2112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CIR</a:t>
              </a:r>
              <a:endParaRPr lang="pt-BR" sz="2400" b="1" baseline="-25000"/>
            </a:p>
          </p:txBody>
        </p:sp>
        <p:sp>
          <p:nvSpPr>
            <p:cNvPr id="24594" name="Line 57"/>
            <p:cNvSpPr>
              <a:spLocks noChangeShapeType="1"/>
            </p:cNvSpPr>
            <p:nvPr/>
          </p:nvSpPr>
          <p:spPr bwMode="auto">
            <a:xfrm flipV="1">
              <a:off x="3546" y="1104"/>
              <a:ext cx="96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5" descr="Cópia de Robe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3068638"/>
            <a:ext cx="5545138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762000"/>
          </a:xfrm>
        </p:spPr>
        <p:txBody>
          <a:bodyPr/>
          <a:lstStyle/>
          <a:p>
            <a:pPr eaLnBrk="1" hangingPunct="1"/>
            <a:r>
              <a:rPr lang="pt-BR" smtClean="0"/>
              <a:t>Roberts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</p:txBody>
      </p:sp>
      <p:sp>
        <p:nvSpPr>
          <p:cNvPr id="25604" name="AutoShape 42"/>
          <p:cNvSpPr>
            <a:spLocks noChangeArrowheads="1"/>
          </p:cNvSpPr>
          <p:nvPr/>
        </p:nvSpPr>
        <p:spPr bwMode="auto">
          <a:xfrm rot="10800000">
            <a:off x="4937125" y="3357563"/>
            <a:ext cx="1063625" cy="2087562"/>
          </a:xfrm>
          <a:prstGeom prst="triangle">
            <a:avLst>
              <a:gd name="adj" fmla="val 50000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05" name="AutoShape 26"/>
          <p:cNvSpPr>
            <a:spLocks noChangeArrowheads="1"/>
          </p:cNvSpPr>
          <p:nvPr/>
        </p:nvSpPr>
        <p:spPr bwMode="auto">
          <a:xfrm>
            <a:off x="4211638" y="5359400"/>
            <a:ext cx="214312" cy="5984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06" name="AutoShape 27"/>
          <p:cNvSpPr>
            <a:spLocks noChangeArrowheads="1"/>
          </p:cNvSpPr>
          <p:nvPr/>
        </p:nvSpPr>
        <p:spPr bwMode="auto">
          <a:xfrm rot="929130">
            <a:off x="4584700" y="3273425"/>
            <a:ext cx="119063" cy="23050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07" name="AutoShape 28"/>
          <p:cNvSpPr>
            <a:spLocks noChangeArrowheads="1"/>
          </p:cNvSpPr>
          <p:nvPr/>
        </p:nvSpPr>
        <p:spPr bwMode="auto">
          <a:xfrm rot="-5400000">
            <a:off x="5380831" y="2790032"/>
            <a:ext cx="104775" cy="1173162"/>
          </a:xfrm>
          <a:prstGeom prst="roundRect">
            <a:avLst>
              <a:gd name="adj" fmla="val 50000"/>
            </a:avLst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08" name="AutoShape 29"/>
          <p:cNvSpPr>
            <a:spLocks noChangeArrowheads="1"/>
          </p:cNvSpPr>
          <p:nvPr/>
        </p:nvSpPr>
        <p:spPr bwMode="auto">
          <a:xfrm>
            <a:off x="5345113" y="5373688"/>
            <a:ext cx="214312" cy="198437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09" name="Oval 32"/>
          <p:cNvSpPr>
            <a:spLocks noChangeArrowheads="1"/>
          </p:cNvSpPr>
          <p:nvPr/>
        </p:nvSpPr>
        <p:spPr bwMode="auto">
          <a:xfrm>
            <a:off x="4283075" y="5451475"/>
            <a:ext cx="109538" cy="101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10" name="Line 33"/>
          <p:cNvSpPr>
            <a:spLocks noChangeShapeType="1"/>
          </p:cNvSpPr>
          <p:nvPr/>
        </p:nvSpPr>
        <p:spPr bwMode="auto">
          <a:xfrm>
            <a:off x="3967163" y="5759450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5611" name="Rectangle 34"/>
          <p:cNvSpPr>
            <a:spLocks noChangeArrowheads="1"/>
          </p:cNvSpPr>
          <p:nvPr/>
        </p:nvSpPr>
        <p:spPr bwMode="auto">
          <a:xfrm>
            <a:off x="3976688" y="5786438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12" name="AutoShape 35"/>
          <p:cNvSpPr>
            <a:spLocks noChangeArrowheads="1"/>
          </p:cNvSpPr>
          <p:nvPr/>
        </p:nvSpPr>
        <p:spPr bwMode="auto">
          <a:xfrm>
            <a:off x="6411913" y="5373688"/>
            <a:ext cx="214312" cy="5984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13" name="Oval 36"/>
          <p:cNvSpPr>
            <a:spLocks noChangeArrowheads="1"/>
          </p:cNvSpPr>
          <p:nvPr/>
        </p:nvSpPr>
        <p:spPr bwMode="auto">
          <a:xfrm>
            <a:off x="6483350" y="5465763"/>
            <a:ext cx="109538" cy="101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14" name="Line 37"/>
          <p:cNvSpPr>
            <a:spLocks noChangeShapeType="1"/>
          </p:cNvSpPr>
          <p:nvPr/>
        </p:nvSpPr>
        <p:spPr bwMode="auto">
          <a:xfrm>
            <a:off x="6167438" y="5773738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5615" name="Rectangle 38"/>
          <p:cNvSpPr>
            <a:spLocks noChangeArrowheads="1"/>
          </p:cNvSpPr>
          <p:nvPr/>
        </p:nvSpPr>
        <p:spPr bwMode="auto">
          <a:xfrm>
            <a:off x="6196013" y="5800725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16" name="AutoShape 39"/>
          <p:cNvSpPr>
            <a:spLocks noChangeArrowheads="1"/>
          </p:cNvSpPr>
          <p:nvPr/>
        </p:nvSpPr>
        <p:spPr bwMode="auto">
          <a:xfrm rot="-854772">
            <a:off x="6211888" y="3281363"/>
            <a:ext cx="92075" cy="2305050"/>
          </a:xfrm>
          <a:prstGeom prst="roundRect">
            <a:avLst>
              <a:gd name="adj" fmla="val 50000"/>
            </a:avLst>
          </a:prstGeom>
          <a:solidFill>
            <a:srgbClr val="E9E4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17" name="Oval 31"/>
          <p:cNvSpPr>
            <a:spLocks noChangeArrowheads="1"/>
          </p:cNvSpPr>
          <p:nvPr/>
        </p:nvSpPr>
        <p:spPr bwMode="auto">
          <a:xfrm>
            <a:off x="5905500" y="3303588"/>
            <a:ext cx="109538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18" name="Oval 40"/>
          <p:cNvSpPr>
            <a:spLocks noChangeArrowheads="1"/>
          </p:cNvSpPr>
          <p:nvPr/>
        </p:nvSpPr>
        <p:spPr bwMode="auto">
          <a:xfrm>
            <a:off x="4860925" y="3303588"/>
            <a:ext cx="109538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19" name="Oval 41"/>
          <p:cNvSpPr>
            <a:spLocks noChangeArrowheads="1"/>
          </p:cNvSpPr>
          <p:nvPr/>
        </p:nvSpPr>
        <p:spPr bwMode="auto">
          <a:xfrm>
            <a:off x="6478588" y="5478463"/>
            <a:ext cx="109537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20" name="Rectangle 49"/>
          <p:cNvSpPr>
            <a:spLocks noChangeArrowheads="1"/>
          </p:cNvSpPr>
          <p:nvPr/>
        </p:nvSpPr>
        <p:spPr bwMode="auto">
          <a:xfrm>
            <a:off x="304800" y="274638"/>
            <a:ext cx="853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4400" b="1">
                <a:solidFill>
                  <a:schemeClr val="accent2"/>
                </a:solidFill>
              </a:rPr>
              <a:t>Centro Instantâneo de Rotação</a:t>
            </a:r>
            <a:br>
              <a:rPr lang="pt-BR" sz="4400" b="1">
                <a:solidFill>
                  <a:schemeClr val="accent2"/>
                </a:solidFill>
              </a:rPr>
            </a:br>
            <a:r>
              <a:rPr lang="pt-BR" sz="3200" b="1">
                <a:solidFill>
                  <a:schemeClr val="accent2"/>
                </a:solidFill>
              </a:rPr>
              <a:t>CIR</a:t>
            </a:r>
          </a:p>
        </p:txBody>
      </p:sp>
      <p:grpSp>
        <p:nvGrpSpPr>
          <p:cNvPr id="196658" name="Group 50"/>
          <p:cNvGrpSpPr>
            <a:grpSpLocks/>
          </p:cNvGrpSpPr>
          <p:nvPr/>
        </p:nvGrpSpPr>
        <p:grpSpPr bwMode="auto">
          <a:xfrm>
            <a:off x="3352800" y="4648200"/>
            <a:ext cx="1133475" cy="1011238"/>
            <a:chOff x="2901" y="2463"/>
            <a:chExt cx="714" cy="637"/>
          </a:xfrm>
        </p:grpSpPr>
        <p:sp>
          <p:nvSpPr>
            <p:cNvPr id="25648" name="Arc 51"/>
            <p:cNvSpPr>
              <a:spLocks/>
            </p:cNvSpPr>
            <p:nvPr/>
          </p:nvSpPr>
          <p:spPr bwMode="auto">
            <a:xfrm flipH="1">
              <a:off x="3118" y="2556"/>
              <a:ext cx="497" cy="544"/>
            </a:xfrm>
            <a:custGeom>
              <a:avLst/>
              <a:gdLst>
                <a:gd name="T0" fmla="*/ 0 w 19700"/>
                <a:gd name="T1" fmla="*/ 0 h 21600"/>
                <a:gd name="T2" fmla="*/ 497 w 19700"/>
                <a:gd name="T3" fmla="*/ 321 h 21600"/>
                <a:gd name="T4" fmla="*/ 0 w 19700"/>
                <a:gd name="T5" fmla="*/ 5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00" h="21600" fill="none" extrusionOk="0">
                  <a:moveTo>
                    <a:pt x="0" y="0"/>
                  </a:moveTo>
                  <a:cubicBezTo>
                    <a:pt x="8501" y="0"/>
                    <a:pt x="16212" y="4987"/>
                    <a:pt x="19699" y="12741"/>
                  </a:cubicBezTo>
                </a:path>
                <a:path w="19700" h="21600" stroke="0" extrusionOk="0">
                  <a:moveTo>
                    <a:pt x="0" y="0"/>
                  </a:moveTo>
                  <a:cubicBezTo>
                    <a:pt x="8501" y="0"/>
                    <a:pt x="16212" y="4987"/>
                    <a:pt x="19699" y="12741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49" name="Text Box 52"/>
            <p:cNvSpPr txBox="1">
              <a:spLocks noChangeArrowheads="1"/>
            </p:cNvSpPr>
            <p:nvPr/>
          </p:nvSpPr>
          <p:spPr bwMode="auto">
            <a:xfrm>
              <a:off x="2901" y="2463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2</a:t>
              </a:r>
            </a:p>
          </p:txBody>
        </p:sp>
      </p:grpSp>
      <p:grpSp>
        <p:nvGrpSpPr>
          <p:cNvPr id="196687" name="Group 79"/>
          <p:cNvGrpSpPr>
            <a:grpSpLocks/>
          </p:cNvGrpSpPr>
          <p:nvPr/>
        </p:nvGrpSpPr>
        <p:grpSpPr bwMode="auto">
          <a:xfrm>
            <a:off x="4876800" y="3128963"/>
            <a:ext cx="2046288" cy="1138237"/>
            <a:chOff x="3072" y="1971"/>
            <a:chExt cx="1289" cy="717"/>
          </a:xfrm>
        </p:grpSpPr>
        <p:sp>
          <p:nvSpPr>
            <p:cNvPr id="25642" name="Line 56"/>
            <p:cNvSpPr>
              <a:spLocks noChangeShapeType="1"/>
            </p:cNvSpPr>
            <p:nvPr/>
          </p:nvSpPr>
          <p:spPr bwMode="auto">
            <a:xfrm>
              <a:off x="3120" y="2112"/>
              <a:ext cx="336" cy="144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43" name="Text Box 57"/>
            <p:cNvSpPr txBox="1">
              <a:spLocks noChangeArrowheads="1"/>
            </p:cNvSpPr>
            <p:nvPr/>
          </p:nvSpPr>
          <p:spPr bwMode="auto">
            <a:xfrm>
              <a:off x="3072" y="2400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hlink"/>
                  </a:solidFill>
                </a:rPr>
                <a:t>V</a:t>
              </a:r>
              <a:r>
                <a:rPr lang="pt-BR" sz="2400" baseline="-250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25644" name="Line 58"/>
            <p:cNvSpPr>
              <a:spLocks noChangeShapeType="1"/>
            </p:cNvSpPr>
            <p:nvPr/>
          </p:nvSpPr>
          <p:spPr bwMode="auto">
            <a:xfrm>
              <a:off x="3120" y="2400"/>
              <a:ext cx="27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45" name="Line 59"/>
            <p:cNvSpPr>
              <a:spLocks noChangeShapeType="1"/>
            </p:cNvSpPr>
            <p:nvPr/>
          </p:nvSpPr>
          <p:spPr bwMode="auto">
            <a:xfrm rot="-1954780">
              <a:off x="3820" y="1971"/>
              <a:ext cx="336" cy="115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46" name="Text Box 60"/>
            <p:cNvSpPr txBox="1">
              <a:spLocks noChangeArrowheads="1"/>
            </p:cNvSpPr>
            <p:nvPr/>
          </p:nvSpPr>
          <p:spPr bwMode="auto">
            <a:xfrm>
              <a:off x="4032" y="2112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rgbClr val="FF0066"/>
                  </a:solidFill>
                </a:rPr>
                <a:t>V</a:t>
              </a:r>
              <a:r>
                <a:rPr lang="pt-BR" sz="2400" baseline="-25000">
                  <a:solidFill>
                    <a:srgbClr val="FF0066"/>
                  </a:solidFill>
                </a:rPr>
                <a:t>B</a:t>
              </a:r>
            </a:p>
          </p:txBody>
        </p:sp>
        <p:sp>
          <p:nvSpPr>
            <p:cNvPr id="25647" name="Line 61"/>
            <p:cNvSpPr>
              <a:spLocks noChangeShapeType="1"/>
            </p:cNvSpPr>
            <p:nvPr/>
          </p:nvSpPr>
          <p:spPr bwMode="auto">
            <a:xfrm>
              <a:off x="4053" y="2133"/>
              <a:ext cx="272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5623" name="Text Box 62"/>
          <p:cNvSpPr txBox="1">
            <a:spLocks noChangeArrowheads="1"/>
          </p:cNvSpPr>
          <p:nvPr/>
        </p:nvSpPr>
        <p:spPr bwMode="auto">
          <a:xfrm>
            <a:off x="3962400" y="6019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2</a:t>
            </a:r>
          </a:p>
        </p:txBody>
      </p:sp>
      <p:sp>
        <p:nvSpPr>
          <p:cNvPr id="25624" name="Text Box 63"/>
          <p:cNvSpPr txBox="1">
            <a:spLocks noChangeArrowheads="1"/>
          </p:cNvSpPr>
          <p:nvPr/>
        </p:nvSpPr>
        <p:spPr bwMode="auto">
          <a:xfrm>
            <a:off x="6324600" y="6019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4</a:t>
            </a:r>
          </a:p>
        </p:txBody>
      </p:sp>
      <p:sp>
        <p:nvSpPr>
          <p:cNvPr id="25625" name="Text Box 68"/>
          <p:cNvSpPr txBox="1">
            <a:spLocks noChangeArrowheads="1"/>
          </p:cNvSpPr>
          <p:nvPr/>
        </p:nvSpPr>
        <p:spPr bwMode="auto">
          <a:xfrm>
            <a:off x="4471988" y="28956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A</a:t>
            </a:r>
            <a:endParaRPr lang="pt-BR" sz="2400" b="1" baseline="-25000"/>
          </a:p>
        </p:txBody>
      </p:sp>
      <p:sp>
        <p:nvSpPr>
          <p:cNvPr id="25626" name="Rectangle 72"/>
          <p:cNvSpPr>
            <a:spLocks noChangeArrowheads="1"/>
          </p:cNvSpPr>
          <p:nvPr/>
        </p:nvSpPr>
        <p:spPr bwMode="auto">
          <a:xfrm>
            <a:off x="4876800" y="29718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grpSp>
        <p:nvGrpSpPr>
          <p:cNvPr id="196688" name="Group 80"/>
          <p:cNvGrpSpPr>
            <a:grpSpLocks/>
          </p:cNvGrpSpPr>
          <p:nvPr/>
        </p:nvGrpSpPr>
        <p:grpSpPr bwMode="auto">
          <a:xfrm>
            <a:off x="4191000" y="838200"/>
            <a:ext cx="2457450" cy="5181600"/>
            <a:chOff x="2640" y="528"/>
            <a:chExt cx="1548" cy="3264"/>
          </a:xfrm>
        </p:grpSpPr>
        <p:sp>
          <p:nvSpPr>
            <p:cNvPr id="25638" name="Line 53"/>
            <p:cNvSpPr>
              <a:spLocks noChangeShapeType="1"/>
            </p:cNvSpPr>
            <p:nvPr/>
          </p:nvSpPr>
          <p:spPr bwMode="auto">
            <a:xfrm>
              <a:off x="3372" y="624"/>
              <a:ext cx="816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39" name="Text Box 55"/>
            <p:cNvSpPr txBox="1">
              <a:spLocks noChangeArrowheads="1"/>
            </p:cNvSpPr>
            <p:nvPr/>
          </p:nvSpPr>
          <p:spPr bwMode="auto">
            <a:xfrm>
              <a:off x="3600" y="672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CIR</a:t>
              </a:r>
              <a:endParaRPr lang="pt-BR" sz="2400" b="1" baseline="-25000"/>
            </a:p>
          </p:txBody>
        </p:sp>
        <p:sp>
          <p:nvSpPr>
            <p:cNvPr id="25640" name="Line 69"/>
            <p:cNvSpPr>
              <a:spLocks noChangeShapeType="1"/>
            </p:cNvSpPr>
            <p:nvPr/>
          </p:nvSpPr>
          <p:spPr bwMode="auto">
            <a:xfrm flipV="1">
              <a:off x="3432" y="528"/>
              <a:ext cx="0" cy="3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41" name="Line 54"/>
            <p:cNvSpPr>
              <a:spLocks noChangeShapeType="1"/>
            </p:cNvSpPr>
            <p:nvPr/>
          </p:nvSpPr>
          <p:spPr bwMode="auto">
            <a:xfrm flipV="1">
              <a:off x="2640" y="672"/>
              <a:ext cx="864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5628" name="Rectangle 73"/>
          <p:cNvSpPr>
            <a:spLocks noChangeArrowheads="1"/>
          </p:cNvSpPr>
          <p:nvPr/>
        </p:nvSpPr>
        <p:spPr bwMode="auto">
          <a:xfrm>
            <a:off x="4705350" y="44196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29" name="Rectangle 74"/>
          <p:cNvSpPr>
            <a:spLocks noChangeArrowheads="1"/>
          </p:cNvSpPr>
          <p:nvPr/>
        </p:nvSpPr>
        <p:spPr bwMode="auto">
          <a:xfrm>
            <a:off x="5562600" y="51054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30" name="Rectangle 75"/>
          <p:cNvSpPr>
            <a:spLocks noChangeArrowheads="1"/>
          </p:cNvSpPr>
          <p:nvPr/>
        </p:nvSpPr>
        <p:spPr bwMode="auto">
          <a:xfrm>
            <a:off x="6362700" y="43434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31" name="Rectangle 76"/>
          <p:cNvSpPr>
            <a:spLocks noChangeArrowheads="1"/>
          </p:cNvSpPr>
          <p:nvPr/>
        </p:nvSpPr>
        <p:spPr bwMode="auto">
          <a:xfrm>
            <a:off x="6019800" y="28956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32" name="Rectangle 77"/>
          <p:cNvSpPr>
            <a:spLocks noChangeArrowheads="1"/>
          </p:cNvSpPr>
          <p:nvPr/>
        </p:nvSpPr>
        <p:spPr bwMode="auto">
          <a:xfrm>
            <a:off x="6591300" y="508635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33" name="Text Box 64"/>
          <p:cNvSpPr txBox="1">
            <a:spLocks noChangeArrowheads="1"/>
          </p:cNvSpPr>
          <p:nvPr/>
        </p:nvSpPr>
        <p:spPr bwMode="auto">
          <a:xfrm>
            <a:off x="5943600" y="2895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B</a:t>
            </a:r>
            <a:endParaRPr lang="pt-BR" sz="2400" b="1" baseline="-25000"/>
          </a:p>
        </p:txBody>
      </p:sp>
      <p:grpSp>
        <p:nvGrpSpPr>
          <p:cNvPr id="196689" name="Group 81"/>
          <p:cNvGrpSpPr>
            <a:grpSpLocks/>
          </p:cNvGrpSpPr>
          <p:nvPr/>
        </p:nvGrpSpPr>
        <p:grpSpPr bwMode="auto">
          <a:xfrm>
            <a:off x="5486400" y="4953000"/>
            <a:ext cx="717550" cy="533400"/>
            <a:chOff x="3456" y="3120"/>
            <a:chExt cx="452" cy="336"/>
          </a:xfrm>
        </p:grpSpPr>
        <p:sp>
          <p:nvSpPr>
            <p:cNvPr id="25635" name="Line 67"/>
            <p:cNvSpPr>
              <a:spLocks noChangeShapeType="1"/>
            </p:cNvSpPr>
            <p:nvPr/>
          </p:nvSpPr>
          <p:spPr bwMode="auto">
            <a:xfrm>
              <a:off x="3609" y="3120"/>
              <a:ext cx="27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36" name="Line 78"/>
            <p:cNvSpPr>
              <a:spLocks noChangeShapeType="1"/>
            </p:cNvSpPr>
            <p:nvPr/>
          </p:nvSpPr>
          <p:spPr bwMode="auto">
            <a:xfrm>
              <a:off x="3456" y="3456"/>
              <a:ext cx="384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37" name="Text Box 66"/>
            <p:cNvSpPr txBox="1">
              <a:spLocks noChangeArrowheads="1"/>
            </p:cNvSpPr>
            <p:nvPr/>
          </p:nvSpPr>
          <p:spPr bwMode="auto">
            <a:xfrm>
              <a:off x="3600" y="312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accent2"/>
                  </a:solidFill>
                </a:rPr>
                <a:t>V</a:t>
              </a:r>
              <a:r>
                <a:rPr lang="pt-BR" sz="2400" baseline="-25000">
                  <a:solidFill>
                    <a:schemeClr val="accent2"/>
                  </a:solidFill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685800"/>
          </a:xfrm>
        </p:spPr>
        <p:txBody>
          <a:bodyPr/>
          <a:lstStyle/>
          <a:p>
            <a:pPr eaLnBrk="1" hangingPunct="1"/>
            <a:r>
              <a:rPr lang="pt-BR" smtClean="0"/>
              <a:t>Watt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</p:txBody>
      </p:sp>
      <p:pic>
        <p:nvPicPr>
          <p:cNvPr id="26627" name="Picture 7" descr="watt3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2276475"/>
            <a:ext cx="1270000" cy="1130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628" name="Picture 4" descr="Wa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2862263"/>
            <a:ext cx="5327650" cy="330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AutoShape 12"/>
          <p:cNvSpPr>
            <a:spLocks noChangeArrowheads="1"/>
          </p:cNvSpPr>
          <p:nvPr/>
        </p:nvSpPr>
        <p:spPr bwMode="auto">
          <a:xfrm>
            <a:off x="2025650" y="4503738"/>
            <a:ext cx="214313" cy="5984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30" name="AutoShape 13"/>
          <p:cNvSpPr>
            <a:spLocks noChangeArrowheads="1"/>
          </p:cNvSpPr>
          <p:nvPr/>
        </p:nvSpPr>
        <p:spPr bwMode="auto">
          <a:xfrm rot="5699604">
            <a:off x="3248819" y="3526631"/>
            <a:ext cx="71438" cy="24479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31" name="AutoShape 14"/>
          <p:cNvSpPr>
            <a:spLocks noChangeArrowheads="1"/>
          </p:cNvSpPr>
          <p:nvPr/>
        </p:nvSpPr>
        <p:spPr bwMode="auto">
          <a:xfrm rot="-9168410">
            <a:off x="4864100" y="3055938"/>
            <a:ext cx="69850" cy="1963737"/>
          </a:xfrm>
          <a:prstGeom prst="roundRect">
            <a:avLst>
              <a:gd name="adj" fmla="val 50000"/>
            </a:avLst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32" name="AutoShape 15"/>
          <p:cNvSpPr>
            <a:spLocks noChangeArrowheads="1"/>
          </p:cNvSpPr>
          <p:nvPr/>
        </p:nvSpPr>
        <p:spPr bwMode="auto">
          <a:xfrm>
            <a:off x="4814888" y="3908425"/>
            <a:ext cx="214312" cy="198438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33" name="Oval 16"/>
          <p:cNvSpPr>
            <a:spLocks noChangeArrowheads="1"/>
          </p:cNvSpPr>
          <p:nvPr/>
        </p:nvSpPr>
        <p:spPr bwMode="auto">
          <a:xfrm>
            <a:off x="2097088" y="4595813"/>
            <a:ext cx="109537" cy="101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34" name="Line 17"/>
          <p:cNvSpPr>
            <a:spLocks noChangeShapeType="1"/>
          </p:cNvSpPr>
          <p:nvPr/>
        </p:nvSpPr>
        <p:spPr bwMode="auto">
          <a:xfrm>
            <a:off x="1781175" y="4903788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635" name="Rectangle 18"/>
          <p:cNvSpPr>
            <a:spLocks noChangeArrowheads="1"/>
          </p:cNvSpPr>
          <p:nvPr/>
        </p:nvSpPr>
        <p:spPr bwMode="auto">
          <a:xfrm>
            <a:off x="1790700" y="4930775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36" name="AutoShape 19"/>
          <p:cNvSpPr>
            <a:spLocks noChangeArrowheads="1"/>
          </p:cNvSpPr>
          <p:nvPr/>
        </p:nvSpPr>
        <p:spPr bwMode="auto">
          <a:xfrm>
            <a:off x="7089775" y="4503738"/>
            <a:ext cx="214313" cy="5984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37" name="Oval 20"/>
          <p:cNvSpPr>
            <a:spLocks noChangeArrowheads="1"/>
          </p:cNvSpPr>
          <p:nvPr/>
        </p:nvSpPr>
        <p:spPr bwMode="auto">
          <a:xfrm>
            <a:off x="7161213" y="4595813"/>
            <a:ext cx="109537" cy="101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38" name="Line 21"/>
          <p:cNvSpPr>
            <a:spLocks noChangeShapeType="1"/>
          </p:cNvSpPr>
          <p:nvPr/>
        </p:nvSpPr>
        <p:spPr bwMode="auto">
          <a:xfrm>
            <a:off x="6845300" y="4903788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639" name="Rectangle 22"/>
          <p:cNvSpPr>
            <a:spLocks noChangeArrowheads="1"/>
          </p:cNvSpPr>
          <p:nvPr/>
        </p:nvSpPr>
        <p:spPr bwMode="auto">
          <a:xfrm>
            <a:off x="6854825" y="4930775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40" name="AutoShape 23"/>
          <p:cNvSpPr>
            <a:spLocks noChangeArrowheads="1"/>
          </p:cNvSpPr>
          <p:nvPr/>
        </p:nvSpPr>
        <p:spPr bwMode="auto">
          <a:xfrm rot="-3164390">
            <a:off x="6228557" y="2677319"/>
            <a:ext cx="71437" cy="2422525"/>
          </a:xfrm>
          <a:prstGeom prst="roundRect">
            <a:avLst>
              <a:gd name="adj" fmla="val 50000"/>
            </a:avLst>
          </a:prstGeom>
          <a:solidFill>
            <a:srgbClr val="E9E4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41" name="Oval 24"/>
          <p:cNvSpPr>
            <a:spLocks noChangeArrowheads="1"/>
          </p:cNvSpPr>
          <p:nvPr/>
        </p:nvSpPr>
        <p:spPr bwMode="auto">
          <a:xfrm>
            <a:off x="5300663" y="3149600"/>
            <a:ext cx="109537" cy="1000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42" name="Oval 25"/>
          <p:cNvSpPr>
            <a:spLocks noChangeArrowheads="1"/>
          </p:cNvSpPr>
          <p:nvPr/>
        </p:nvSpPr>
        <p:spPr bwMode="auto">
          <a:xfrm>
            <a:off x="4402138" y="4805363"/>
            <a:ext cx="109537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43" name="Oval 26"/>
          <p:cNvSpPr>
            <a:spLocks noChangeArrowheads="1"/>
          </p:cNvSpPr>
          <p:nvPr/>
        </p:nvSpPr>
        <p:spPr bwMode="auto">
          <a:xfrm>
            <a:off x="7156450" y="4608513"/>
            <a:ext cx="109538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grpSp>
        <p:nvGrpSpPr>
          <p:cNvPr id="201786" name="Group 58"/>
          <p:cNvGrpSpPr>
            <a:grpSpLocks/>
          </p:cNvGrpSpPr>
          <p:nvPr/>
        </p:nvGrpSpPr>
        <p:grpSpPr bwMode="auto">
          <a:xfrm>
            <a:off x="6443663" y="3505200"/>
            <a:ext cx="862012" cy="1392238"/>
            <a:chOff x="4059" y="2208"/>
            <a:chExt cx="543" cy="877"/>
          </a:xfrm>
        </p:grpSpPr>
        <p:sp>
          <p:nvSpPr>
            <p:cNvPr id="26671" name="Arc 29"/>
            <p:cNvSpPr>
              <a:spLocks/>
            </p:cNvSpPr>
            <p:nvPr/>
          </p:nvSpPr>
          <p:spPr bwMode="auto">
            <a:xfrm flipH="1">
              <a:off x="4059" y="2541"/>
              <a:ext cx="543" cy="544"/>
            </a:xfrm>
            <a:custGeom>
              <a:avLst/>
              <a:gdLst>
                <a:gd name="T0" fmla="*/ 0 w 21523"/>
                <a:gd name="T1" fmla="*/ 0 h 21600"/>
                <a:gd name="T2" fmla="*/ 543 w 21523"/>
                <a:gd name="T3" fmla="*/ 498 h 21600"/>
                <a:gd name="T4" fmla="*/ 0 w 21523"/>
                <a:gd name="T5" fmla="*/ 5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23" h="21600" fill="none" extrusionOk="0">
                  <a:moveTo>
                    <a:pt x="0" y="0"/>
                  </a:moveTo>
                  <a:cubicBezTo>
                    <a:pt x="11221" y="0"/>
                    <a:pt x="20574" y="8593"/>
                    <a:pt x="21522" y="19775"/>
                  </a:cubicBezTo>
                </a:path>
                <a:path w="21523" h="21600" stroke="0" extrusionOk="0">
                  <a:moveTo>
                    <a:pt x="0" y="0"/>
                  </a:moveTo>
                  <a:cubicBezTo>
                    <a:pt x="11221" y="0"/>
                    <a:pt x="20574" y="8593"/>
                    <a:pt x="21522" y="19775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672" name="Text Box 30"/>
            <p:cNvSpPr txBox="1">
              <a:spLocks noChangeArrowheads="1"/>
            </p:cNvSpPr>
            <p:nvPr/>
          </p:nvSpPr>
          <p:spPr bwMode="auto">
            <a:xfrm>
              <a:off x="4224" y="2208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2</a:t>
              </a:r>
            </a:p>
          </p:txBody>
        </p:sp>
      </p:grpSp>
      <p:sp>
        <p:nvSpPr>
          <p:cNvPr id="26645" name="Rectangle 32"/>
          <p:cNvSpPr>
            <a:spLocks noChangeArrowheads="1"/>
          </p:cNvSpPr>
          <p:nvPr/>
        </p:nvSpPr>
        <p:spPr bwMode="auto">
          <a:xfrm>
            <a:off x="304800" y="274638"/>
            <a:ext cx="853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4400" b="1">
                <a:solidFill>
                  <a:schemeClr val="accent2"/>
                </a:solidFill>
              </a:rPr>
              <a:t>Centro Instantâneo de Rotação</a:t>
            </a:r>
            <a:br>
              <a:rPr lang="pt-BR" sz="4400" b="1">
                <a:solidFill>
                  <a:schemeClr val="accent2"/>
                </a:solidFill>
              </a:rPr>
            </a:br>
            <a:r>
              <a:rPr lang="pt-BR" sz="3200" b="1">
                <a:solidFill>
                  <a:schemeClr val="accent2"/>
                </a:solidFill>
              </a:rPr>
              <a:t>CIR</a:t>
            </a:r>
          </a:p>
        </p:txBody>
      </p:sp>
      <p:sp>
        <p:nvSpPr>
          <p:cNvPr id="26646" name="Rectangle 33"/>
          <p:cNvSpPr>
            <a:spLocks noChangeArrowheads="1"/>
          </p:cNvSpPr>
          <p:nvPr/>
        </p:nvSpPr>
        <p:spPr bwMode="auto">
          <a:xfrm>
            <a:off x="5334000" y="28194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47" name="Rectangle 34"/>
          <p:cNvSpPr>
            <a:spLocks noChangeArrowheads="1"/>
          </p:cNvSpPr>
          <p:nvPr/>
        </p:nvSpPr>
        <p:spPr bwMode="auto">
          <a:xfrm>
            <a:off x="2190750" y="41910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48" name="Rectangle 35"/>
          <p:cNvSpPr>
            <a:spLocks noChangeArrowheads="1"/>
          </p:cNvSpPr>
          <p:nvPr/>
        </p:nvSpPr>
        <p:spPr bwMode="auto">
          <a:xfrm>
            <a:off x="4991100" y="4038600"/>
            <a:ext cx="304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49" name="Rectangle 36"/>
          <p:cNvSpPr>
            <a:spLocks noChangeArrowheads="1"/>
          </p:cNvSpPr>
          <p:nvPr/>
        </p:nvSpPr>
        <p:spPr bwMode="auto">
          <a:xfrm>
            <a:off x="7239000" y="426720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50" name="Rectangle 37"/>
          <p:cNvSpPr>
            <a:spLocks noChangeArrowheads="1"/>
          </p:cNvSpPr>
          <p:nvPr/>
        </p:nvSpPr>
        <p:spPr bwMode="auto">
          <a:xfrm>
            <a:off x="3276600" y="4819650"/>
            <a:ext cx="304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grpSp>
        <p:nvGrpSpPr>
          <p:cNvPr id="201787" name="Group 59"/>
          <p:cNvGrpSpPr>
            <a:grpSpLocks/>
          </p:cNvGrpSpPr>
          <p:nvPr/>
        </p:nvGrpSpPr>
        <p:grpSpPr bwMode="auto">
          <a:xfrm>
            <a:off x="3886200" y="2286000"/>
            <a:ext cx="2579688" cy="2452688"/>
            <a:chOff x="2448" y="1440"/>
            <a:chExt cx="1625" cy="1545"/>
          </a:xfrm>
        </p:grpSpPr>
        <p:sp>
          <p:nvSpPr>
            <p:cNvPr id="26665" name="Line 44"/>
            <p:cNvSpPr>
              <a:spLocks noChangeShapeType="1"/>
            </p:cNvSpPr>
            <p:nvPr/>
          </p:nvSpPr>
          <p:spPr bwMode="auto">
            <a:xfrm flipV="1">
              <a:off x="3360" y="1632"/>
              <a:ext cx="336" cy="384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666" name="Text Box 45"/>
            <p:cNvSpPr txBox="1">
              <a:spLocks noChangeArrowheads="1"/>
            </p:cNvSpPr>
            <p:nvPr/>
          </p:nvSpPr>
          <p:spPr bwMode="auto">
            <a:xfrm>
              <a:off x="3744" y="1440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hlink"/>
                  </a:solidFill>
                </a:rPr>
                <a:t>V</a:t>
              </a:r>
              <a:r>
                <a:rPr lang="pt-BR" sz="2400" baseline="-250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26667" name="Line 46"/>
            <p:cNvSpPr>
              <a:spLocks noChangeShapeType="1"/>
            </p:cNvSpPr>
            <p:nvPr/>
          </p:nvSpPr>
          <p:spPr bwMode="auto">
            <a:xfrm>
              <a:off x="3792" y="1440"/>
              <a:ext cx="27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668" name="Line 47"/>
            <p:cNvSpPr>
              <a:spLocks noChangeShapeType="1"/>
            </p:cNvSpPr>
            <p:nvPr/>
          </p:nvSpPr>
          <p:spPr bwMode="auto">
            <a:xfrm rot="19645220" flipV="1">
              <a:off x="2656" y="2571"/>
              <a:ext cx="387" cy="414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669" name="Text Box 48"/>
            <p:cNvSpPr txBox="1">
              <a:spLocks noChangeArrowheads="1"/>
            </p:cNvSpPr>
            <p:nvPr/>
          </p:nvSpPr>
          <p:spPr bwMode="auto">
            <a:xfrm>
              <a:off x="2448" y="2592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rgbClr val="FF0066"/>
                  </a:solidFill>
                </a:rPr>
                <a:t>V</a:t>
              </a:r>
              <a:r>
                <a:rPr lang="pt-BR" sz="2400" baseline="-25000">
                  <a:solidFill>
                    <a:srgbClr val="FF0066"/>
                  </a:solidFill>
                </a:rPr>
                <a:t>B</a:t>
              </a:r>
            </a:p>
          </p:txBody>
        </p:sp>
        <p:sp>
          <p:nvSpPr>
            <p:cNvPr id="26670" name="Line 49"/>
            <p:cNvSpPr>
              <a:spLocks noChangeShapeType="1"/>
            </p:cNvSpPr>
            <p:nvPr/>
          </p:nvSpPr>
          <p:spPr bwMode="auto">
            <a:xfrm>
              <a:off x="2469" y="2613"/>
              <a:ext cx="272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6652" name="Text Box 50"/>
          <p:cNvSpPr txBox="1">
            <a:spLocks noChangeArrowheads="1"/>
          </p:cNvSpPr>
          <p:nvPr/>
        </p:nvSpPr>
        <p:spPr bwMode="auto">
          <a:xfrm>
            <a:off x="7010400" y="5105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2</a:t>
            </a:r>
          </a:p>
        </p:txBody>
      </p:sp>
      <p:sp>
        <p:nvSpPr>
          <p:cNvPr id="26653" name="Text Box 51"/>
          <p:cNvSpPr txBox="1">
            <a:spLocks noChangeArrowheads="1"/>
          </p:cNvSpPr>
          <p:nvPr/>
        </p:nvSpPr>
        <p:spPr bwMode="auto">
          <a:xfrm>
            <a:off x="1828800" y="5105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4</a:t>
            </a:r>
          </a:p>
        </p:txBody>
      </p:sp>
      <p:sp>
        <p:nvSpPr>
          <p:cNvPr id="26654" name="Text Box 52"/>
          <p:cNvSpPr txBox="1">
            <a:spLocks noChangeArrowheads="1"/>
          </p:cNvSpPr>
          <p:nvPr/>
        </p:nvSpPr>
        <p:spPr bwMode="auto">
          <a:xfrm>
            <a:off x="3962400" y="5105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B</a:t>
            </a:r>
            <a:endParaRPr lang="pt-BR" sz="2400" b="1" baseline="-25000"/>
          </a:p>
        </p:txBody>
      </p:sp>
      <p:grpSp>
        <p:nvGrpSpPr>
          <p:cNvPr id="201788" name="Group 60"/>
          <p:cNvGrpSpPr>
            <a:grpSpLocks/>
          </p:cNvGrpSpPr>
          <p:nvPr/>
        </p:nvGrpSpPr>
        <p:grpSpPr bwMode="auto">
          <a:xfrm>
            <a:off x="4495800" y="3276600"/>
            <a:ext cx="835025" cy="604838"/>
            <a:chOff x="2832" y="2064"/>
            <a:chExt cx="526" cy="381"/>
          </a:xfrm>
        </p:grpSpPr>
        <p:sp>
          <p:nvSpPr>
            <p:cNvPr id="26662" name="Line 53"/>
            <p:cNvSpPr>
              <a:spLocks noChangeShapeType="1"/>
            </p:cNvSpPr>
            <p:nvPr/>
          </p:nvSpPr>
          <p:spPr bwMode="auto">
            <a:xfrm rot="19645220" flipV="1">
              <a:off x="3024" y="2197"/>
              <a:ext cx="334" cy="24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663" name="Text Box 54"/>
            <p:cNvSpPr txBox="1">
              <a:spLocks noChangeArrowheads="1"/>
            </p:cNvSpPr>
            <p:nvPr/>
          </p:nvSpPr>
          <p:spPr bwMode="auto">
            <a:xfrm>
              <a:off x="2832" y="206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accent2"/>
                  </a:solidFill>
                </a:rPr>
                <a:t>V</a:t>
              </a:r>
              <a:r>
                <a:rPr lang="pt-BR" sz="2400" baseline="-25000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26664" name="Line 55"/>
            <p:cNvSpPr>
              <a:spLocks noChangeShapeType="1"/>
            </p:cNvSpPr>
            <p:nvPr/>
          </p:nvSpPr>
          <p:spPr bwMode="auto">
            <a:xfrm>
              <a:off x="2841" y="2064"/>
              <a:ext cx="27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6656" name="Text Box 56"/>
          <p:cNvSpPr txBox="1">
            <a:spLocks noChangeArrowheads="1"/>
          </p:cNvSpPr>
          <p:nvPr/>
        </p:nvSpPr>
        <p:spPr bwMode="auto">
          <a:xfrm>
            <a:off x="5257800" y="35052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A</a:t>
            </a:r>
            <a:endParaRPr lang="pt-BR" sz="2400" b="1" baseline="-25000"/>
          </a:p>
        </p:txBody>
      </p:sp>
      <p:grpSp>
        <p:nvGrpSpPr>
          <p:cNvPr id="201789" name="Group 61"/>
          <p:cNvGrpSpPr>
            <a:grpSpLocks/>
          </p:cNvGrpSpPr>
          <p:nvPr/>
        </p:nvGrpSpPr>
        <p:grpSpPr bwMode="auto">
          <a:xfrm>
            <a:off x="762000" y="2667000"/>
            <a:ext cx="7796213" cy="2743200"/>
            <a:chOff x="480" y="1680"/>
            <a:chExt cx="4911" cy="1728"/>
          </a:xfrm>
        </p:grpSpPr>
        <p:sp>
          <p:nvSpPr>
            <p:cNvPr id="26658" name="Line 41"/>
            <p:cNvSpPr>
              <a:spLocks noChangeShapeType="1"/>
            </p:cNvSpPr>
            <p:nvPr/>
          </p:nvSpPr>
          <p:spPr bwMode="auto">
            <a:xfrm>
              <a:off x="2940" y="1680"/>
              <a:ext cx="2256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659" name="Line 42"/>
            <p:cNvSpPr>
              <a:spLocks noChangeShapeType="1"/>
            </p:cNvSpPr>
            <p:nvPr/>
          </p:nvSpPr>
          <p:spPr bwMode="auto">
            <a:xfrm>
              <a:off x="480" y="2856"/>
              <a:ext cx="4656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660" name="Text Box 43"/>
            <p:cNvSpPr txBox="1">
              <a:spLocks noChangeArrowheads="1"/>
            </p:cNvSpPr>
            <p:nvPr/>
          </p:nvSpPr>
          <p:spPr bwMode="auto">
            <a:xfrm>
              <a:off x="4944" y="2880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CIR</a:t>
              </a:r>
              <a:endParaRPr lang="pt-BR" sz="2400" b="1" baseline="-25000"/>
            </a:p>
          </p:txBody>
        </p:sp>
        <p:sp>
          <p:nvSpPr>
            <p:cNvPr id="26661" name="Line 57"/>
            <p:cNvSpPr>
              <a:spLocks noChangeShapeType="1"/>
            </p:cNvSpPr>
            <p:nvPr/>
          </p:nvSpPr>
          <p:spPr bwMode="auto">
            <a:xfrm flipH="1" flipV="1">
              <a:off x="2532" y="2304"/>
              <a:ext cx="2784" cy="10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9"/>
          <p:cNvSpPr>
            <a:spLocks noChangeArrowheads="1"/>
          </p:cNvSpPr>
          <p:nvPr/>
        </p:nvSpPr>
        <p:spPr bwMode="auto">
          <a:xfrm>
            <a:off x="1716088" y="4881563"/>
            <a:ext cx="576262" cy="4318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51" name="AutoShape 10"/>
          <p:cNvSpPr>
            <a:spLocks noChangeArrowheads="1"/>
          </p:cNvSpPr>
          <p:nvPr/>
        </p:nvSpPr>
        <p:spPr bwMode="auto">
          <a:xfrm>
            <a:off x="3175000" y="2611438"/>
            <a:ext cx="301625" cy="2349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52" name="AutoShape 11"/>
          <p:cNvSpPr>
            <a:spLocks noChangeArrowheads="1"/>
          </p:cNvSpPr>
          <p:nvPr/>
        </p:nvSpPr>
        <p:spPr bwMode="auto">
          <a:xfrm rot="886742">
            <a:off x="3567113" y="2978150"/>
            <a:ext cx="69850" cy="187166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53" name="AutoShape 12"/>
          <p:cNvSpPr>
            <a:spLocks noChangeArrowheads="1"/>
          </p:cNvSpPr>
          <p:nvPr/>
        </p:nvSpPr>
        <p:spPr bwMode="auto">
          <a:xfrm rot="-3235166">
            <a:off x="3569494" y="2537619"/>
            <a:ext cx="69850" cy="687388"/>
          </a:xfrm>
          <a:prstGeom prst="roundRect">
            <a:avLst>
              <a:gd name="adj" fmla="val 50000"/>
            </a:avLst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54" name="Line 14"/>
          <p:cNvSpPr>
            <a:spLocks noChangeShapeType="1"/>
          </p:cNvSpPr>
          <p:nvPr/>
        </p:nvSpPr>
        <p:spPr bwMode="auto">
          <a:xfrm rot="5400000">
            <a:off x="2869406" y="2761457"/>
            <a:ext cx="752475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655" name="Rectangle 15"/>
          <p:cNvSpPr>
            <a:spLocks noChangeArrowheads="1"/>
          </p:cNvSpPr>
          <p:nvPr/>
        </p:nvSpPr>
        <p:spPr bwMode="auto">
          <a:xfrm rot="5400000">
            <a:off x="2771775" y="2674938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56" name="AutoShape 16"/>
          <p:cNvSpPr>
            <a:spLocks noChangeArrowheads="1"/>
          </p:cNvSpPr>
          <p:nvPr/>
        </p:nvSpPr>
        <p:spPr bwMode="auto">
          <a:xfrm>
            <a:off x="4614863" y="4938713"/>
            <a:ext cx="214312" cy="5984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57" name="Oval 17"/>
          <p:cNvSpPr>
            <a:spLocks noChangeArrowheads="1"/>
          </p:cNvSpPr>
          <p:nvPr/>
        </p:nvSpPr>
        <p:spPr bwMode="auto">
          <a:xfrm>
            <a:off x="4686300" y="5030788"/>
            <a:ext cx="109538" cy="101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58" name="Line 18"/>
          <p:cNvSpPr>
            <a:spLocks noChangeShapeType="1"/>
          </p:cNvSpPr>
          <p:nvPr/>
        </p:nvSpPr>
        <p:spPr bwMode="auto">
          <a:xfrm>
            <a:off x="4370388" y="5338763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659" name="Rectangle 19"/>
          <p:cNvSpPr>
            <a:spLocks noChangeArrowheads="1"/>
          </p:cNvSpPr>
          <p:nvPr/>
        </p:nvSpPr>
        <p:spPr bwMode="auto">
          <a:xfrm>
            <a:off x="4379913" y="5365750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60" name="AutoShape 20"/>
          <p:cNvSpPr>
            <a:spLocks noChangeArrowheads="1"/>
          </p:cNvSpPr>
          <p:nvPr/>
        </p:nvSpPr>
        <p:spPr bwMode="auto">
          <a:xfrm rot="-4608358">
            <a:off x="4033838" y="4148138"/>
            <a:ext cx="73025" cy="1501775"/>
          </a:xfrm>
          <a:prstGeom prst="roundRect">
            <a:avLst>
              <a:gd name="adj" fmla="val 50000"/>
            </a:avLst>
          </a:prstGeom>
          <a:solidFill>
            <a:srgbClr val="E9E4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61" name="Oval 22"/>
          <p:cNvSpPr>
            <a:spLocks noChangeArrowheads="1"/>
          </p:cNvSpPr>
          <p:nvPr/>
        </p:nvSpPr>
        <p:spPr bwMode="auto">
          <a:xfrm>
            <a:off x="3319463" y="2668588"/>
            <a:ext cx="109537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62" name="Oval 23"/>
          <p:cNvSpPr>
            <a:spLocks noChangeArrowheads="1"/>
          </p:cNvSpPr>
          <p:nvPr/>
        </p:nvSpPr>
        <p:spPr bwMode="auto">
          <a:xfrm>
            <a:off x="4681538" y="5043488"/>
            <a:ext cx="109537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63" name="Text Box 34"/>
          <p:cNvSpPr txBox="1">
            <a:spLocks noChangeArrowheads="1"/>
          </p:cNvSpPr>
          <p:nvPr/>
        </p:nvSpPr>
        <p:spPr bwMode="auto">
          <a:xfrm>
            <a:off x="2362200" y="2286000"/>
            <a:ext cx="595313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O</a:t>
            </a:r>
            <a:r>
              <a:rPr lang="pt-BR" sz="2800" baseline="-25000"/>
              <a:t>2</a:t>
            </a:r>
          </a:p>
        </p:txBody>
      </p:sp>
      <p:sp>
        <p:nvSpPr>
          <p:cNvPr id="27664" name="Line 35"/>
          <p:cNvSpPr>
            <a:spLocks noChangeShapeType="1"/>
          </p:cNvSpPr>
          <p:nvPr/>
        </p:nvSpPr>
        <p:spPr bwMode="auto">
          <a:xfrm>
            <a:off x="1447800" y="5078413"/>
            <a:ext cx="37433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665" name="AutoShape 36"/>
          <p:cNvSpPr>
            <a:spLocks noChangeArrowheads="1"/>
          </p:cNvSpPr>
          <p:nvPr/>
        </p:nvSpPr>
        <p:spPr bwMode="auto">
          <a:xfrm rot="4571347">
            <a:off x="2646363" y="4167188"/>
            <a:ext cx="73025" cy="1501775"/>
          </a:xfrm>
          <a:prstGeom prst="roundRect">
            <a:avLst>
              <a:gd name="adj" fmla="val 50000"/>
            </a:avLst>
          </a:prstGeom>
          <a:solidFill>
            <a:srgbClr val="E9E4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66" name="Oval 21"/>
          <p:cNvSpPr>
            <a:spLocks noChangeArrowheads="1"/>
          </p:cNvSpPr>
          <p:nvPr/>
        </p:nvSpPr>
        <p:spPr bwMode="auto">
          <a:xfrm>
            <a:off x="3319463" y="4718050"/>
            <a:ext cx="109537" cy="1000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67" name="Oval 38"/>
          <p:cNvSpPr>
            <a:spLocks noChangeArrowheads="1"/>
          </p:cNvSpPr>
          <p:nvPr/>
        </p:nvSpPr>
        <p:spPr bwMode="auto">
          <a:xfrm>
            <a:off x="3786188" y="3000375"/>
            <a:ext cx="109537" cy="1000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68" name="Oval 13"/>
          <p:cNvSpPr>
            <a:spLocks noChangeArrowheads="1"/>
          </p:cNvSpPr>
          <p:nvPr/>
        </p:nvSpPr>
        <p:spPr bwMode="auto">
          <a:xfrm>
            <a:off x="1951038" y="5043488"/>
            <a:ext cx="109537" cy="101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69" name="Line 40"/>
          <p:cNvSpPr>
            <a:spLocks noChangeShapeType="1"/>
          </p:cNvSpPr>
          <p:nvPr/>
        </p:nvSpPr>
        <p:spPr bwMode="auto">
          <a:xfrm>
            <a:off x="1628775" y="5346700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670" name="Rectangle 41"/>
          <p:cNvSpPr>
            <a:spLocks noChangeArrowheads="1"/>
          </p:cNvSpPr>
          <p:nvPr/>
        </p:nvSpPr>
        <p:spPr bwMode="auto">
          <a:xfrm>
            <a:off x="1638300" y="5373688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71" name="Line 42"/>
          <p:cNvSpPr>
            <a:spLocks noChangeShapeType="1"/>
          </p:cNvSpPr>
          <p:nvPr/>
        </p:nvSpPr>
        <p:spPr bwMode="auto">
          <a:xfrm>
            <a:off x="1609725" y="4862513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672" name="Rectangle 43"/>
          <p:cNvSpPr>
            <a:spLocks noChangeArrowheads="1"/>
          </p:cNvSpPr>
          <p:nvPr/>
        </p:nvSpPr>
        <p:spPr bwMode="auto">
          <a:xfrm>
            <a:off x="1619250" y="4673600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73" name="Text Box 46"/>
          <p:cNvSpPr txBox="1">
            <a:spLocks noChangeArrowheads="1"/>
          </p:cNvSpPr>
          <p:nvPr/>
        </p:nvSpPr>
        <p:spPr bwMode="auto">
          <a:xfrm>
            <a:off x="4800600" y="4495800"/>
            <a:ext cx="59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O</a:t>
            </a:r>
            <a:r>
              <a:rPr lang="pt-BR" sz="2800" baseline="-25000"/>
              <a:t>4</a:t>
            </a:r>
          </a:p>
        </p:txBody>
      </p:sp>
      <p:sp>
        <p:nvSpPr>
          <p:cNvPr id="27674" name="Text Box 47"/>
          <p:cNvSpPr txBox="1">
            <a:spLocks noChangeArrowheads="1"/>
          </p:cNvSpPr>
          <p:nvPr/>
        </p:nvSpPr>
        <p:spPr bwMode="auto">
          <a:xfrm>
            <a:off x="3967163" y="2846388"/>
            <a:ext cx="420687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A</a:t>
            </a:r>
            <a:endParaRPr lang="pt-BR" sz="2800" baseline="-25000"/>
          </a:p>
        </p:txBody>
      </p:sp>
      <p:sp>
        <p:nvSpPr>
          <p:cNvPr id="27675" name="Text Box 48"/>
          <p:cNvSpPr txBox="1">
            <a:spLocks noChangeArrowheads="1"/>
          </p:cNvSpPr>
          <p:nvPr/>
        </p:nvSpPr>
        <p:spPr bwMode="auto">
          <a:xfrm>
            <a:off x="3535363" y="4286250"/>
            <a:ext cx="42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B</a:t>
            </a:r>
            <a:endParaRPr lang="pt-BR" sz="2800" baseline="-25000"/>
          </a:p>
        </p:txBody>
      </p:sp>
      <p:sp>
        <p:nvSpPr>
          <p:cNvPr id="27676" name="Text Box 49"/>
          <p:cNvSpPr txBox="1">
            <a:spLocks noChangeArrowheads="1"/>
          </p:cNvSpPr>
          <p:nvPr/>
        </p:nvSpPr>
        <p:spPr bwMode="auto">
          <a:xfrm>
            <a:off x="1447800" y="5500688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C</a:t>
            </a:r>
            <a:endParaRPr lang="pt-BR" sz="2800" baseline="-25000"/>
          </a:p>
        </p:txBody>
      </p:sp>
      <p:sp>
        <p:nvSpPr>
          <p:cNvPr id="27677" name="Rectangle 56"/>
          <p:cNvSpPr>
            <a:spLocks noChangeArrowheads="1"/>
          </p:cNvSpPr>
          <p:nvPr/>
        </p:nvSpPr>
        <p:spPr bwMode="auto">
          <a:xfrm>
            <a:off x="304800" y="274638"/>
            <a:ext cx="853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4400" b="1">
                <a:solidFill>
                  <a:schemeClr val="accent2"/>
                </a:solidFill>
              </a:rPr>
              <a:t>Centro Instantâneo de Rotação</a:t>
            </a:r>
            <a:br>
              <a:rPr lang="pt-BR" sz="4400" b="1">
                <a:solidFill>
                  <a:schemeClr val="accent2"/>
                </a:solidFill>
              </a:rPr>
            </a:br>
            <a:r>
              <a:rPr lang="pt-BR" sz="3200" b="1">
                <a:solidFill>
                  <a:schemeClr val="accent2"/>
                </a:solidFill>
              </a:rPr>
              <a:t>CIR – Mecanismos Complexos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649" name="Group 57"/>
          <p:cNvGrpSpPr>
            <a:grpSpLocks/>
          </p:cNvGrpSpPr>
          <p:nvPr/>
        </p:nvGrpSpPr>
        <p:grpSpPr bwMode="auto">
          <a:xfrm>
            <a:off x="1447800" y="4673600"/>
            <a:ext cx="1985963" cy="1346200"/>
            <a:chOff x="912" y="2944"/>
            <a:chExt cx="1251" cy="848"/>
          </a:xfrm>
        </p:grpSpPr>
        <p:grpSp>
          <p:nvGrpSpPr>
            <p:cNvPr id="28720" name="Group 55"/>
            <p:cNvGrpSpPr>
              <a:grpSpLocks/>
            </p:cNvGrpSpPr>
            <p:nvPr/>
          </p:nvGrpSpPr>
          <p:grpSpPr bwMode="auto">
            <a:xfrm>
              <a:off x="912" y="2944"/>
              <a:ext cx="1251" cy="848"/>
              <a:chOff x="912" y="2944"/>
              <a:chExt cx="1251" cy="848"/>
            </a:xfrm>
          </p:grpSpPr>
          <p:sp>
            <p:nvSpPr>
              <p:cNvPr id="28722" name="Rectangle 2"/>
              <p:cNvSpPr>
                <a:spLocks noChangeArrowheads="1"/>
              </p:cNvSpPr>
              <p:nvPr/>
            </p:nvSpPr>
            <p:spPr bwMode="auto">
              <a:xfrm>
                <a:off x="1081" y="3075"/>
                <a:ext cx="363" cy="272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28723" name="AutoShape 17"/>
              <p:cNvSpPr>
                <a:spLocks noChangeArrowheads="1"/>
              </p:cNvSpPr>
              <p:nvPr/>
            </p:nvSpPr>
            <p:spPr bwMode="auto">
              <a:xfrm rot="4571347">
                <a:off x="1667" y="2625"/>
                <a:ext cx="46" cy="946"/>
              </a:xfrm>
              <a:prstGeom prst="roundRect">
                <a:avLst>
                  <a:gd name="adj" fmla="val 50000"/>
                </a:avLst>
              </a:prstGeom>
              <a:solidFill>
                <a:srgbClr val="E9E4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28724" name="Oval 20"/>
              <p:cNvSpPr>
                <a:spLocks noChangeArrowheads="1"/>
              </p:cNvSpPr>
              <p:nvPr/>
            </p:nvSpPr>
            <p:spPr bwMode="auto">
              <a:xfrm>
                <a:off x="1229" y="3177"/>
                <a:ext cx="69" cy="6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28725" name="Line 21"/>
              <p:cNvSpPr>
                <a:spLocks noChangeShapeType="1"/>
              </p:cNvSpPr>
              <p:nvPr/>
            </p:nvSpPr>
            <p:spPr bwMode="auto">
              <a:xfrm>
                <a:off x="1026" y="3368"/>
                <a:ext cx="47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726" name="Rectangle 22"/>
              <p:cNvSpPr>
                <a:spLocks noChangeArrowheads="1"/>
              </p:cNvSpPr>
              <p:nvPr/>
            </p:nvSpPr>
            <p:spPr bwMode="auto">
              <a:xfrm>
                <a:off x="1032" y="3385"/>
                <a:ext cx="474" cy="12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28727" name="Line 23"/>
              <p:cNvSpPr>
                <a:spLocks noChangeShapeType="1"/>
              </p:cNvSpPr>
              <p:nvPr/>
            </p:nvSpPr>
            <p:spPr bwMode="auto">
              <a:xfrm>
                <a:off x="1014" y="3063"/>
                <a:ext cx="47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728" name="Rectangle 24"/>
              <p:cNvSpPr>
                <a:spLocks noChangeArrowheads="1"/>
              </p:cNvSpPr>
              <p:nvPr/>
            </p:nvSpPr>
            <p:spPr bwMode="auto">
              <a:xfrm>
                <a:off x="1020" y="2944"/>
                <a:ext cx="474" cy="12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28729" name="Text Box 28"/>
              <p:cNvSpPr txBox="1">
                <a:spLocks noChangeArrowheads="1"/>
              </p:cNvSpPr>
              <p:nvPr/>
            </p:nvSpPr>
            <p:spPr bwMode="auto">
              <a:xfrm>
                <a:off x="912" y="3465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/>
                  <a:t>C</a:t>
                </a:r>
                <a:endParaRPr lang="pt-BR" sz="2800" baseline="-25000"/>
              </a:p>
            </p:txBody>
          </p:sp>
        </p:grpSp>
        <p:sp>
          <p:nvSpPr>
            <p:cNvPr id="28721" name="Oval 56"/>
            <p:cNvSpPr>
              <a:spLocks noChangeArrowheads="1"/>
            </p:cNvSpPr>
            <p:nvPr/>
          </p:nvSpPr>
          <p:spPr bwMode="auto">
            <a:xfrm>
              <a:off x="2112" y="2976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3175000" y="2611438"/>
            <a:ext cx="301625" cy="2349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 rot="886742">
            <a:off x="3567113" y="2978150"/>
            <a:ext cx="69850" cy="187166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 rot="-3235166">
            <a:off x="3569494" y="2537619"/>
            <a:ext cx="69850" cy="687388"/>
          </a:xfrm>
          <a:prstGeom prst="roundRect">
            <a:avLst>
              <a:gd name="adj" fmla="val 50000"/>
            </a:avLst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 rot="5400000">
            <a:off x="2869406" y="2761457"/>
            <a:ext cx="752475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 rot="5400000">
            <a:off x="2771775" y="2674938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4614863" y="4938713"/>
            <a:ext cx="214312" cy="5984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4686300" y="5030788"/>
            <a:ext cx="109538" cy="101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4370388" y="5338763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4379913" y="5365750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4" name="AutoShape 12"/>
          <p:cNvSpPr>
            <a:spLocks noChangeArrowheads="1"/>
          </p:cNvSpPr>
          <p:nvPr/>
        </p:nvSpPr>
        <p:spPr bwMode="auto">
          <a:xfrm rot="-4608358">
            <a:off x="4033838" y="4148138"/>
            <a:ext cx="73025" cy="1501775"/>
          </a:xfrm>
          <a:prstGeom prst="roundRect">
            <a:avLst>
              <a:gd name="adj" fmla="val 50000"/>
            </a:avLst>
          </a:prstGeom>
          <a:solidFill>
            <a:srgbClr val="E9E4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3319463" y="2668588"/>
            <a:ext cx="109537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4681538" y="5043488"/>
            <a:ext cx="109537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2362200" y="2286000"/>
            <a:ext cx="595313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O</a:t>
            </a:r>
            <a:r>
              <a:rPr lang="pt-BR" sz="2800" baseline="-25000"/>
              <a:t>2</a:t>
            </a:r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1447800" y="5078413"/>
            <a:ext cx="37433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689" name="Oval 18"/>
          <p:cNvSpPr>
            <a:spLocks noChangeArrowheads="1"/>
          </p:cNvSpPr>
          <p:nvPr/>
        </p:nvSpPr>
        <p:spPr bwMode="auto">
          <a:xfrm>
            <a:off x="3319463" y="4718050"/>
            <a:ext cx="109537" cy="1000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90" name="Oval 19"/>
          <p:cNvSpPr>
            <a:spLocks noChangeArrowheads="1"/>
          </p:cNvSpPr>
          <p:nvPr/>
        </p:nvSpPr>
        <p:spPr bwMode="auto">
          <a:xfrm>
            <a:off x="3786188" y="3000375"/>
            <a:ext cx="109537" cy="1000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91" name="Text Box 25"/>
          <p:cNvSpPr txBox="1">
            <a:spLocks noChangeArrowheads="1"/>
          </p:cNvSpPr>
          <p:nvPr/>
        </p:nvSpPr>
        <p:spPr bwMode="auto">
          <a:xfrm>
            <a:off x="4800600" y="4495800"/>
            <a:ext cx="59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O</a:t>
            </a:r>
            <a:r>
              <a:rPr lang="pt-BR" sz="2800" baseline="-25000"/>
              <a:t>4</a:t>
            </a:r>
          </a:p>
        </p:txBody>
      </p:sp>
      <p:sp>
        <p:nvSpPr>
          <p:cNvPr id="28692" name="Text Box 26"/>
          <p:cNvSpPr txBox="1">
            <a:spLocks noChangeArrowheads="1"/>
          </p:cNvSpPr>
          <p:nvPr/>
        </p:nvSpPr>
        <p:spPr bwMode="auto">
          <a:xfrm>
            <a:off x="3967163" y="2846388"/>
            <a:ext cx="420687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A</a:t>
            </a:r>
            <a:endParaRPr lang="pt-BR" sz="2800" baseline="-25000"/>
          </a:p>
        </p:txBody>
      </p:sp>
      <p:sp>
        <p:nvSpPr>
          <p:cNvPr id="28693" name="Text Box 27"/>
          <p:cNvSpPr txBox="1">
            <a:spLocks noChangeArrowheads="1"/>
          </p:cNvSpPr>
          <p:nvPr/>
        </p:nvSpPr>
        <p:spPr bwMode="auto">
          <a:xfrm>
            <a:off x="3535363" y="4286250"/>
            <a:ext cx="42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B</a:t>
            </a:r>
            <a:endParaRPr lang="pt-BR" sz="2800" baseline="-25000"/>
          </a:p>
        </p:txBody>
      </p:sp>
      <p:grpSp>
        <p:nvGrpSpPr>
          <p:cNvPr id="238621" name="Group 29"/>
          <p:cNvGrpSpPr>
            <a:grpSpLocks/>
          </p:cNvGrpSpPr>
          <p:nvPr/>
        </p:nvGrpSpPr>
        <p:grpSpPr bwMode="auto">
          <a:xfrm>
            <a:off x="3068638" y="1981200"/>
            <a:ext cx="942975" cy="1128713"/>
            <a:chOff x="1933" y="1248"/>
            <a:chExt cx="594" cy="711"/>
          </a:xfrm>
        </p:grpSpPr>
        <p:sp>
          <p:nvSpPr>
            <p:cNvPr id="28718" name="Arc 30"/>
            <p:cNvSpPr>
              <a:spLocks/>
            </p:cNvSpPr>
            <p:nvPr/>
          </p:nvSpPr>
          <p:spPr bwMode="auto">
            <a:xfrm flipH="1">
              <a:off x="1933" y="1594"/>
              <a:ext cx="454" cy="365"/>
            </a:xfrm>
            <a:custGeom>
              <a:avLst/>
              <a:gdLst>
                <a:gd name="T0" fmla="*/ 454 w 39043"/>
                <a:gd name="T1" fmla="*/ 266 h 32612"/>
                <a:gd name="T2" fmla="*/ 35 w 39043"/>
                <a:gd name="T3" fmla="*/ 0 h 32612"/>
                <a:gd name="T4" fmla="*/ 251 w 39043"/>
                <a:gd name="T5" fmla="*/ 123 h 326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043" h="32612" fill="none" extrusionOk="0">
                  <a:moveTo>
                    <a:pt x="39043" y="23751"/>
                  </a:moveTo>
                  <a:cubicBezTo>
                    <a:pt x="34976" y="29319"/>
                    <a:pt x="28495" y="32611"/>
                    <a:pt x="21600" y="32612"/>
                  </a:cubicBezTo>
                  <a:cubicBezTo>
                    <a:pt x="9670" y="32612"/>
                    <a:pt x="0" y="22941"/>
                    <a:pt x="0" y="11012"/>
                  </a:cubicBezTo>
                  <a:cubicBezTo>
                    <a:pt x="-1" y="7137"/>
                    <a:pt x="1042" y="3333"/>
                    <a:pt x="3017" y="-1"/>
                  </a:cubicBezTo>
                </a:path>
                <a:path w="39043" h="32612" stroke="0" extrusionOk="0">
                  <a:moveTo>
                    <a:pt x="39043" y="23751"/>
                  </a:moveTo>
                  <a:cubicBezTo>
                    <a:pt x="34976" y="29319"/>
                    <a:pt x="28495" y="32611"/>
                    <a:pt x="21600" y="32612"/>
                  </a:cubicBezTo>
                  <a:cubicBezTo>
                    <a:pt x="9670" y="32612"/>
                    <a:pt x="0" y="22941"/>
                    <a:pt x="0" y="11012"/>
                  </a:cubicBezTo>
                  <a:cubicBezTo>
                    <a:pt x="-1" y="7137"/>
                    <a:pt x="1042" y="3333"/>
                    <a:pt x="3017" y="-1"/>
                  </a:cubicBezTo>
                  <a:lnTo>
                    <a:pt x="21600" y="11012"/>
                  </a:lnTo>
                  <a:lnTo>
                    <a:pt x="39043" y="23751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19" name="Text Box 31"/>
            <p:cNvSpPr txBox="1">
              <a:spLocks noChangeArrowheads="1"/>
            </p:cNvSpPr>
            <p:nvPr/>
          </p:nvSpPr>
          <p:spPr bwMode="auto">
            <a:xfrm>
              <a:off x="2208" y="1248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2</a:t>
              </a:r>
            </a:p>
          </p:txBody>
        </p:sp>
      </p:grpSp>
      <p:sp>
        <p:nvSpPr>
          <p:cNvPr id="28695" name="Rectangle 32"/>
          <p:cNvSpPr>
            <a:spLocks noChangeArrowheads="1"/>
          </p:cNvSpPr>
          <p:nvPr/>
        </p:nvSpPr>
        <p:spPr bwMode="auto">
          <a:xfrm>
            <a:off x="304800" y="274638"/>
            <a:ext cx="853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4400" b="1">
                <a:solidFill>
                  <a:schemeClr val="accent2"/>
                </a:solidFill>
              </a:rPr>
              <a:t>Centro Instantâneo de Rotação</a:t>
            </a:r>
            <a:br>
              <a:rPr lang="pt-BR" sz="4400" b="1">
                <a:solidFill>
                  <a:schemeClr val="accent2"/>
                </a:solidFill>
              </a:rPr>
            </a:br>
            <a:r>
              <a:rPr lang="pt-BR" sz="3200" b="1">
                <a:solidFill>
                  <a:schemeClr val="accent2"/>
                </a:solidFill>
              </a:rPr>
              <a:t>CIR – Mecanismos Complexos</a:t>
            </a:r>
          </a:p>
        </p:txBody>
      </p:sp>
      <p:grpSp>
        <p:nvGrpSpPr>
          <p:cNvPr id="238625" name="Group 33"/>
          <p:cNvGrpSpPr>
            <a:grpSpLocks/>
          </p:cNvGrpSpPr>
          <p:nvPr/>
        </p:nvGrpSpPr>
        <p:grpSpPr bwMode="auto">
          <a:xfrm>
            <a:off x="2743200" y="3028950"/>
            <a:ext cx="1104900" cy="2838450"/>
            <a:chOff x="1728" y="1908"/>
            <a:chExt cx="696" cy="1788"/>
          </a:xfrm>
        </p:grpSpPr>
        <p:sp>
          <p:nvSpPr>
            <p:cNvPr id="28712" name="Line 34"/>
            <p:cNvSpPr>
              <a:spLocks noChangeShapeType="1"/>
            </p:cNvSpPr>
            <p:nvPr/>
          </p:nvSpPr>
          <p:spPr bwMode="auto">
            <a:xfrm flipH="1">
              <a:off x="2088" y="1908"/>
              <a:ext cx="336" cy="384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13" name="Text Box 35"/>
            <p:cNvSpPr txBox="1">
              <a:spLocks noChangeArrowheads="1"/>
            </p:cNvSpPr>
            <p:nvPr/>
          </p:nvSpPr>
          <p:spPr bwMode="auto">
            <a:xfrm>
              <a:off x="1728" y="2064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hlink"/>
                  </a:solidFill>
                </a:rPr>
                <a:t>V</a:t>
              </a:r>
              <a:r>
                <a:rPr lang="pt-BR" sz="2400" baseline="-250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28714" name="Line 36"/>
            <p:cNvSpPr>
              <a:spLocks noChangeShapeType="1"/>
            </p:cNvSpPr>
            <p:nvPr/>
          </p:nvSpPr>
          <p:spPr bwMode="auto">
            <a:xfrm>
              <a:off x="1776" y="2064"/>
              <a:ext cx="27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15" name="Line 37"/>
            <p:cNvSpPr>
              <a:spLocks noChangeShapeType="1"/>
            </p:cNvSpPr>
            <p:nvPr/>
          </p:nvSpPr>
          <p:spPr bwMode="auto">
            <a:xfrm rot="19645220" flipH="1">
              <a:off x="1895" y="3055"/>
              <a:ext cx="343" cy="272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16" name="Text Box 38"/>
            <p:cNvSpPr txBox="1">
              <a:spLocks noChangeArrowheads="1"/>
            </p:cNvSpPr>
            <p:nvPr/>
          </p:nvSpPr>
          <p:spPr bwMode="auto">
            <a:xfrm>
              <a:off x="1824" y="3408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rgbClr val="FF0066"/>
                  </a:solidFill>
                </a:rPr>
                <a:t>V</a:t>
              </a:r>
              <a:r>
                <a:rPr lang="pt-BR" sz="2400" baseline="-25000">
                  <a:solidFill>
                    <a:srgbClr val="FF0066"/>
                  </a:solidFill>
                </a:rPr>
                <a:t>B</a:t>
              </a:r>
            </a:p>
          </p:txBody>
        </p:sp>
        <p:sp>
          <p:nvSpPr>
            <p:cNvPr id="28717" name="Line 39"/>
            <p:cNvSpPr>
              <a:spLocks noChangeShapeType="1"/>
            </p:cNvSpPr>
            <p:nvPr/>
          </p:nvSpPr>
          <p:spPr bwMode="auto">
            <a:xfrm>
              <a:off x="1845" y="3429"/>
              <a:ext cx="272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38632" name="Group 40"/>
          <p:cNvGrpSpPr>
            <a:grpSpLocks/>
          </p:cNvGrpSpPr>
          <p:nvPr/>
        </p:nvGrpSpPr>
        <p:grpSpPr bwMode="auto">
          <a:xfrm>
            <a:off x="609600" y="4914900"/>
            <a:ext cx="1257300" cy="647700"/>
            <a:chOff x="384" y="3096"/>
            <a:chExt cx="792" cy="408"/>
          </a:xfrm>
        </p:grpSpPr>
        <p:sp>
          <p:nvSpPr>
            <p:cNvPr id="28709" name="Line 41"/>
            <p:cNvSpPr>
              <a:spLocks noChangeShapeType="1"/>
            </p:cNvSpPr>
            <p:nvPr/>
          </p:nvSpPr>
          <p:spPr bwMode="auto">
            <a:xfrm rot="-1954780" flipH="1" flipV="1">
              <a:off x="840" y="3096"/>
              <a:ext cx="336" cy="216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10" name="Text Box 42"/>
            <p:cNvSpPr txBox="1">
              <a:spLocks noChangeArrowheads="1"/>
            </p:cNvSpPr>
            <p:nvPr/>
          </p:nvSpPr>
          <p:spPr bwMode="auto">
            <a:xfrm>
              <a:off x="384" y="321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accent2"/>
                  </a:solidFill>
                </a:rPr>
                <a:t>V</a:t>
              </a:r>
              <a:r>
                <a:rPr lang="pt-BR" sz="2400" baseline="-25000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28711" name="Line 43"/>
            <p:cNvSpPr>
              <a:spLocks noChangeShapeType="1"/>
            </p:cNvSpPr>
            <p:nvPr/>
          </p:nvSpPr>
          <p:spPr bwMode="auto">
            <a:xfrm>
              <a:off x="393" y="3216"/>
              <a:ext cx="27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38636" name="Group 44"/>
          <p:cNvGrpSpPr>
            <a:grpSpLocks/>
          </p:cNvGrpSpPr>
          <p:nvPr/>
        </p:nvGrpSpPr>
        <p:grpSpPr bwMode="auto">
          <a:xfrm>
            <a:off x="152400" y="2705100"/>
            <a:ext cx="8610600" cy="3467100"/>
            <a:chOff x="96" y="1704"/>
            <a:chExt cx="5424" cy="2184"/>
          </a:xfrm>
        </p:grpSpPr>
        <p:sp>
          <p:nvSpPr>
            <p:cNvPr id="28704" name="Line 45"/>
            <p:cNvSpPr>
              <a:spLocks noChangeShapeType="1"/>
            </p:cNvSpPr>
            <p:nvPr/>
          </p:nvSpPr>
          <p:spPr bwMode="auto">
            <a:xfrm>
              <a:off x="96" y="2496"/>
              <a:ext cx="494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05" name="Line 46"/>
            <p:cNvSpPr>
              <a:spLocks noChangeShapeType="1"/>
            </p:cNvSpPr>
            <p:nvPr/>
          </p:nvSpPr>
          <p:spPr bwMode="auto">
            <a:xfrm>
              <a:off x="2112" y="1704"/>
              <a:ext cx="2880" cy="20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06" name="Text Box 47"/>
            <p:cNvSpPr txBox="1">
              <a:spLocks noChangeArrowheads="1"/>
            </p:cNvSpPr>
            <p:nvPr/>
          </p:nvSpPr>
          <p:spPr bwMode="auto">
            <a:xfrm>
              <a:off x="5002" y="3600"/>
              <a:ext cx="5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CIR</a:t>
              </a:r>
              <a:r>
                <a:rPr lang="pt-BR" sz="2400" b="1" baseline="-25000"/>
                <a:t>1</a:t>
              </a:r>
            </a:p>
          </p:txBody>
        </p:sp>
        <p:sp>
          <p:nvSpPr>
            <p:cNvPr id="28707" name="Arc 48"/>
            <p:cNvSpPr>
              <a:spLocks/>
            </p:cNvSpPr>
            <p:nvPr/>
          </p:nvSpPr>
          <p:spPr bwMode="auto">
            <a:xfrm flipH="1">
              <a:off x="4560" y="3406"/>
              <a:ext cx="306" cy="463"/>
            </a:xfrm>
            <a:custGeom>
              <a:avLst/>
              <a:gdLst>
                <a:gd name="T0" fmla="*/ 157 w 26374"/>
                <a:gd name="T1" fmla="*/ 0 h 41345"/>
                <a:gd name="T2" fmla="*/ 0 w 26374"/>
                <a:gd name="T3" fmla="*/ 457 h 41345"/>
                <a:gd name="T4" fmla="*/ 55 w 26374"/>
                <a:gd name="T5" fmla="*/ 221 h 413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374" h="41345" fill="none" extrusionOk="0">
                  <a:moveTo>
                    <a:pt x="13531" y="0"/>
                  </a:moveTo>
                  <a:cubicBezTo>
                    <a:pt x="21340" y="3463"/>
                    <a:pt x="26374" y="11203"/>
                    <a:pt x="26374" y="19745"/>
                  </a:cubicBezTo>
                  <a:cubicBezTo>
                    <a:pt x="26374" y="31674"/>
                    <a:pt x="16703" y="41345"/>
                    <a:pt x="4774" y="41345"/>
                  </a:cubicBezTo>
                  <a:cubicBezTo>
                    <a:pt x="3167" y="41345"/>
                    <a:pt x="1566" y="41165"/>
                    <a:pt x="0" y="40810"/>
                  </a:cubicBezTo>
                </a:path>
                <a:path w="26374" h="41345" stroke="0" extrusionOk="0">
                  <a:moveTo>
                    <a:pt x="13531" y="0"/>
                  </a:moveTo>
                  <a:cubicBezTo>
                    <a:pt x="21340" y="3463"/>
                    <a:pt x="26374" y="11203"/>
                    <a:pt x="26374" y="19745"/>
                  </a:cubicBezTo>
                  <a:cubicBezTo>
                    <a:pt x="26374" y="31674"/>
                    <a:pt x="16703" y="41345"/>
                    <a:pt x="4774" y="41345"/>
                  </a:cubicBezTo>
                  <a:cubicBezTo>
                    <a:pt x="3167" y="41345"/>
                    <a:pt x="1566" y="41165"/>
                    <a:pt x="0" y="40810"/>
                  </a:cubicBezTo>
                  <a:lnTo>
                    <a:pt x="4774" y="19745"/>
                  </a:lnTo>
                  <a:lnTo>
                    <a:pt x="13531" y="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08" name="Text Box 49"/>
            <p:cNvSpPr txBox="1">
              <a:spLocks noChangeArrowheads="1"/>
            </p:cNvSpPr>
            <p:nvPr/>
          </p:nvSpPr>
          <p:spPr bwMode="auto">
            <a:xfrm>
              <a:off x="4608" y="2976"/>
              <a:ext cx="5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CIR1</a:t>
              </a:r>
            </a:p>
          </p:txBody>
        </p:sp>
      </p:grpSp>
      <p:grpSp>
        <p:nvGrpSpPr>
          <p:cNvPr id="238642" name="Group 50"/>
          <p:cNvGrpSpPr>
            <a:grpSpLocks/>
          </p:cNvGrpSpPr>
          <p:nvPr/>
        </p:nvGrpSpPr>
        <p:grpSpPr bwMode="auto">
          <a:xfrm>
            <a:off x="609600" y="2667000"/>
            <a:ext cx="1711325" cy="3124200"/>
            <a:chOff x="384" y="1680"/>
            <a:chExt cx="1078" cy="1968"/>
          </a:xfrm>
        </p:grpSpPr>
        <p:sp>
          <p:nvSpPr>
            <p:cNvPr id="28700" name="Line 51"/>
            <p:cNvSpPr>
              <a:spLocks noChangeShapeType="1"/>
            </p:cNvSpPr>
            <p:nvPr/>
          </p:nvSpPr>
          <p:spPr bwMode="auto">
            <a:xfrm>
              <a:off x="1260" y="1680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01" name="Text Box 52"/>
            <p:cNvSpPr txBox="1">
              <a:spLocks noChangeArrowheads="1"/>
            </p:cNvSpPr>
            <p:nvPr/>
          </p:nvSpPr>
          <p:spPr bwMode="auto">
            <a:xfrm>
              <a:off x="672" y="2352"/>
              <a:ext cx="5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CIR</a:t>
              </a:r>
              <a:r>
                <a:rPr lang="pt-BR" sz="2400" b="1" baseline="-25000"/>
                <a:t>2</a:t>
              </a:r>
            </a:p>
          </p:txBody>
        </p:sp>
        <p:sp>
          <p:nvSpPr>
            <p:cNvPr id="28702" name="Arc 53"/>
            <p:cNvSpPr>
              <a:spLocks/>
            </p:cNvSpPr>
            <p:nvPr/>
          </p:nvSpPr>
          <p:spPr bwMode="auto">
            <a:xfrm flipH="1">
              <a:off x="1008" y="2592"/>
              <a:ext cx="454" cy="365"/>
            </a:xfrm>
            <a:custGeom>
              <a:avLst/>
              <a:gdLst>
                <a:gd name="T0" fmla="*/ 454 w 39043"/>
                <a:gd name="T1" fmla="*/ 266 h 32612"/>
                <a:gd name="T2" fmla="*/ 35 w 39043"/>
                <a:gd name="T3" fmla="*/ 0 h 32612"/>
                <a:gd name="T4" fmla="*/ 251 w 39043"/>
                <a:gd name="T5" fmla="*/ 123 h 326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043" h="32612" fill="none" extrusionOk="0">
                  <a:moveTo>
                    <a:pt x="39043" y="23751"/>
                  </a:moveTo>
                  <a:cubicBezTo>
                    <a:pt x="34976" y="29319"/>
                    <a:pt x="28495" y="32611"/>
                    <a:pt x="21600" y="32612"/>
                  </a:cubicBezTo>
                  <a:cubicBezTo>
                    <a:pt x="9670" y="32612"/>
                    <a:pt x="0" y="22941"/>
                    <a:pt x="0" y="11012"/>
                  </a:cubicBezTo>
                  <a:cubicBezTo>
                    <a:pt x="-1" y="7137"/>
                    <a:pt x="1042" y="3333"/>
                    <a:pt x="3017" y="-1"/>
                  </a:cubicBezTo>
                </a:path>
                <a:path w="39043" h="32612" stroke="0" extrusionOk="0">
                  <a:moveTo>
                    <a:pt x="39043" y="23751"/>
                  </a:moveTo>
                  <a:cubicBezTo>
                    <a:pt x="34976" y="29319"/>
                    <a:pt x="28495" y="32611"/>
                    <a:pt x="21600" y="32612"/>
                  </a:cubicBezTo>
                  <a:cubicBezTo>
                    <a:pt x="9670" y="32612"/>
                    <a:pt x="0" y="22941"/>
                    <a:pt x="0" y="11012"/>
                  </a:cubicBezTo>
                  <a:cubicBezTo>
                    <a:pt x="-1" y="7137"/>
                    <a:pt x="1042" y="3333"/>
                    <a:pt x="3017" y="-1"/>
                  </a:cubicBezTo>
                  <a:lnTo>
                    <a:pt x="21600" y="11012"/>
                  </a:lnTo>
                  <a:lnTo>
                    <a:pt x="39043" y="23751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03" name="Text Box 54"/>
            <p:cNvSpPr txBox="1">
              <a:spLocks noChangeArrowheads="1"/>
            </p:cNvSpPr>
            <p:nvPr/>
          </p:nvSpPr>
          <p:spPr bwMode="auto">
            <a:xfrm>
              <a:off x="384" y="2640"/>
              <a:ext cx="5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CIR2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58"/>
          <p:cNvGrpSpPr>
            <a:grpSpLocks/>
          </p:cNvGrpSpPr>
          <p:nvPr/>
        </p:nvGrpSpPr>
        <p:grpSpPr bwMode="auto">
          <a:xfrm>
            <a:off x="3022600" y="3905250"/>
            <a:ext cx="3521075" cy="2209800"/>
            <a:chOff x="320" y="2460"/>
            <a:chExt cx="2218" cy="1392"/>
          </a:xfrm>
        </p:grpSpPr>
        <p:grpSp>
          <p:nvGrpSpPr>
            <p:cNvPr id="29705" name="Group 31"/>
            <p:cNvGrpSpPr>
              <a:grpSpLocks/>
            </p:cNvGrpSpPr>
            <p:nvPr/>
          </p:nvGrpSpPr>
          <p:grpSpPr bwMode="auto">
            <a:xfrm rot="-3250360">
              <a:off x="1627" y="2046"/>
              <a:ext cx="332" cy="1344"/>
              <a:chOff x="4800" y="1728"/>
              <a:chExt cx="432" cy="1344"/>
            </a:xfrm>
          </p:grpSpPr>
          <p:sp>
            <p:nvSpPr>
              <p:cNvPr id="29724" name="Freeform 29"/>
              <p:cNvSpPr>
                <a:spLocks/>
              </p:cNvSpPr>
              <p:nvPr/>
            </p:nvSpPr>
            <p:spPr bwMode="auto">
              <a:xfrm>
                <a:off x="4800" y="1728"/>
                <a:ext cx="432" cy="960"/>
              </a:xfrm>
              <a:custGeom>
                <a:avLst/>
                <a:gdLst>
                  <a:gd name="T0" fmla="*/ 96 w 432"/>
                  <a:gd name="T1" fmla="*/ 0 h 960"/>
                  <a:gd name="T2" fmla="*/ 96 w 432"/>
                  <a:gd name="T3" fmla="*/ 864 h 960"/>
                  <a:gd name="T4" fmla="*/ 336 w 432"/>
                  <a:gd name="T5" fmla="*/ 864 h 960"/>
                  <a:gd name="T6" fmla="*/ 336 w 432"/>
                  <a:gd name="T7" fmla="*/ 0 h 960"/>
                  <a:gd name="T8" fmla="*/ 432 w 432"/>
                  <a:gd name="T9" fmla="*/ 0 h 960"/>
                  <a:gd name="T10" fmla="*/ 432 w 432"/>
                  <a:gd name="T11" fmla="*/ 960 h 960"/>
                  <a:gd name="T12" fmla="*/ 0 w 432"/>
                  <a:gd name="T13" fmla="*/ 960 h 960"/>
                  <a:gd name="T14" fmla="*/ 0 w 432"/>
                  <a:gd name="T15" fmla="*/ 0 h 960"/>
                  <a:gd name="T16" fmla="*/ 96 w 432"/>
                  <a:gd name="T17" fmla="*/ 0 h 9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32" h="960">
                    <a:moveTo>
                      <a:pt x="96" y="0"/>
                    </a:moveTo>
                    <a:lnTo>
                      <a:pt x="96" y="864"/>
                    </a:lnTo>
                    <a:lnTo>
                      <a:pt x="336" y="864"/>
                    </a:lnTo>
                    <a:lnTo>
                      <a:pt x="336" y="0"/>
                    </a:lnTo>
                    <a:lnTo>
                      <a:pt x="432" y="0"/>
                    </a:lnTo>
                    <a:lnTo>
                      <a:pt x="432" y="960"/>
                    </a:lnTo>
                    <a:lnTo>
                      <a:pt x="0" y="960"/>
                    </a:lnTo>
                    <a:lnTo>
                      <a:pt x="0" y="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725" name="Rectangle 30"/>
              <p:cNvSpPr>
                <a:spLocks noChangeArrowheads="1"/>
              </p:cNvSpPr>
              <p:nvPr/>
            </p:nvSpPr>
            <p:spPr bwMode="auto">
              <a:xfrm>
                <a:off x="4944" y="2688"/>
                <a:ext cx="144" cy="38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  <p:sp>
          <p:nvSpPr>
            <p:cNvPr id="29706" name="Rectangle 28"/>
            <p:cNvSpPr>
              <a:spLocks noChangeArrowheads="1"/>
            </p:cNvSpPr>
            <p:nvPr/>
          </p:nvSpPr>
          <p:spPr bwMode="auto">
            <a:xfrm rot="2240961">
              <a:off x="1404" y="2460"/>
              <a:ext cx="288" cy="19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07" name="AutoShape 10"/>
            <p:cNvSpPr>
              <a:spLocks noChangeArrowheads="1"/>
            </p:cNvSpPr>
            <p:nvPr/>
          </p:nvSpPr>
          <p:spPr bwMode="auto">
            <a:xfrm>
              <a:off x="474" y="3053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08" name="AutoShape 11"/>
            <p:cNvSpPr>
              <a:spLocks noChangeArrowheads="1"/>
            </p:cNvSpPr>
            <p:nvPr/>
          </p:nvSpPr>
          <p:spPr bwMode="auto">
            <a:xfrm rot="4327309">
              <a:off x="1089" y="2231"/>
              <a:ext cx="57" cy="9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09" name="AutoShape 12"/>
            <p:cNvSpPr>
              <a:spLocks noChangeArrowheads="1"/>
            </p:cNvSpPr>
            <p:nvPr/>
          </p:nvSpPr>
          <p:spPr bwMode="auto">
            <a:xfrm rot="-9168410">
              <a:off x="608" y="2777"/>
              <a:ext cx="44" cy="433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10" name="Line 13"/>
            <p:cNvSpPr>
              <a:spLocks noChangeShapeType="1"/>
            </p:cNvSpPr>
            <p:nvPr/>
          </p:nvSpPr>
          <p:spPr bwMode="auto">
            <a:xfrm>
              <a:off x="320" y="3305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711" name="Rectangle 14"/>
            <p:cNvSpPr>
              <a:spLocks noChangeArrowheads="1"/>
            </p:cNvSpPr>
            <p:nvPr/>
          </p:nvSpPr>
          <p:spPr bwMode="auto">
            <a:xfrm>
              <a:off x="326" y="3322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12" name="AutoShape 15"/>
            <p:cNvSpPr>
              <a:spLocks noChangeArrowheads="1"/>
            </p:cNvSpPr>
            <p:nvPr/>
          </p:nvSpPr>
          <p:spPr bwMode="auto">
            <a:xfrm>
              <a:off x="1659" y="3457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13" name="Line 16"/>
            <p:cNvSpPr>
              <a:spLocks noChangeShapeType="1"/>
            </p:cNvSpPr>
            <p:nvPr/>
          </p:nvSpPr>
          <p:spPr bwMode="auto">
            <a:xfrm>
              <a:off x="1505" y="3709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714" name="Rectangle 17"/>
            <p:cNvSpPr>
              <a:spLocks noChangeArrowheads="1"/>
            </p:cNvSpPr>
            <p:nvPr/>
          </p:nvSpPr>
          <p:spPr bwMode="auto">
            <a:xfrm>
              <a:off x="1511" y="3726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15" name="AutoShape 18"/>
            <p:cNvSpPr>
              <a:spLocks noChangeArrowheads="1"/>
            </p:cNvSpPr>
            <p:nvPr/>
          </p:nvSpPr>
          <p:spPr bwMode="auto">
            <a:xfrm rot="-706364">
              <a:off x="1597" y="2492"/>
              <a:ext cx="86" cy="1134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16" name="Oval 19"/>
            <p:cNvSpPr>
              <a:spLocks noChangeArrowheads="1"/>
            </p:cNvSpPr>
            <p:nvPr/>
          </p:nvSpPr>
          <p:spPr bwMode="auto">
            <a:xfrm>
              <a:off x="1496" y="2544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17" name="Oval 20"/>
            <p:cNvSpPr>
              <a:spLocks noChangeArrowheads="1"/>
            </p:cNvSpPr>
            <p:nvPr/>
          </p:nvSpPr>
          <p:spPr bwMode="auto">
            <a:xfrm>
              <a:off x="680" y="2811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18" name="Oval 22"/>
            <p:cNvSpPr>
              <a:spLocks noChangeArrowheads="1"/>
            </p:cNvSpPr>
            <p:nvPr/>
          </p:nvSpPr>
          <p:spPr bwMode="auto">
            <a:xfrm>
              <a:off x="507" y="3123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19" name="Oval 24"/>
            <p:cNvSpPr>
              <a:spLocks noChangeArrowheads="1"/>
            </p:cNvSpPr>
            <p:nvPr/>
          </p:nvSpPr>
          <p:spPr bwMode="auto">
            <a:xfrm>
              <a:off x="1701" y="3523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20" name="AutoShape 32"/>
            <p:cNvSpPr>
              <a:spLocks noChangeArrowheads="1"/>
            </p:cNvSpPr>
            <p:nvPr/>
          </p:nvSpPr>
          <p:spPr bwMode="auto">
            <a:xfrm>
              <a:off x="2212" y="2995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21" name="Line 33"/>
            <p:cNvSpPr>
              <a:spLocks noChangeShapeType="1"/>
            </p:cNvSpPr>
            <p:nvPr/>
          </p:nvSpPr>
          <p:spPr bwMode="auto">
            <a:xfrm>
              <a:off x="2058" y="3247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722" name="Rectangle 34"/>
            <p:cNvSpPr>
              <a:spLocks noChangeArrowheads="1"/>
            </p:cNvSpPr>
            <p:nvPr/>
          </p:nvSpPr>
          <p:spPr bwMode="auto">
            <a:xfrm>
              <a:off x="2064" y="3264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23" name="Oval 35"/>
            <p:cNvSpPr>
              <a:spLocks noChangeArrowheads="1"/>
            </p:cNvSpPr>
            <p:nvPr/>
          </p:nvSpPr>
          <p:spPr bwMode="auto">
            <a:xfrm>
              <a:off x="2254" y="3061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sp>
        <p:nvSpPr>
          <p:cNvPr id="29699" name="Rectangle 70"/>
          <p:cNvSpPr>
            <a:spLocks noChangeArrowheads="1"/>
          </p:cNvSpPr>
          <p:nvPr/>
        </p:nvSpPr>
        <p:spPr bwMode="auto">
          <a:xfrm>
            <a:off x="304800" y="274638"/>
            <a:ext cx="853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4400" b="1">
                <a:solidFill>
                  <a:schemeClr val="accent2"/>
                </a:solidFill>
              </a:rPr>
              <a:t>Centro Instantâneo de Rotação</a:t>
            </a:r>
            <a:br>
              <a:rPr lang="pt-BR" sz="4400" b="1">
                <a:solidFill>
                  <a:schemeClr val="accent2"/>
                </a:solidFill>
              </a:rPr>
            </a:br>
            <a:r>
              <a:rPr lang="pt-BR" sz="3200" b="1">
                <a:solidFill>
                  <a:schemeClr val="accent2"/>
                </a:solidFill>
              </a:rPr>
              <a:t>CIR – Mecanismos Complexos</a:t>
            </a:r>
          </a:p>
        </p:txBody>
      </p:sp>
      <p:sp>
        <p:nvSpPr>
          <p:cNvPr id="29700" name="Text Box 83"/>
          <p:cNvSpPr txBox="1">
            <a:spLocks noChangeArrowheads="1"/>
          </p:cNvSpPr>
          <p:nvPr/>
        </p:nvSpPr>
        <p:spPr bwMode="auto">
          <a:xfrm>
            <a:off x="3124200" y="5486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2</a:t>
            </a:r>
          </a:p>
        </p:txBody>
      </p:sp>
      <p:sp>
        <p:nvSpPr>
          <p:cNvPr id="29701" name="Text Box 84"/>
          <p:cNvSpPr txBox="1">
            <a:spLocks noChangeArrowheads="1"/>
          </p:cNvSpPr>
          <p:nvPr/>
        </p:nvSpPr>
        <p:spPr bwMode="auto">
          <a:xfrm>
            <a:off x="4800600" y="6019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4</a:t>
            </a:r>
          </a:p>
        </p:txBody>
      </p:sp>
      <p:sp>
        <p:nvSpPr>
          <p:cNvPr id="29702" name="Text Box 85"/>
          <p:cNvSpPr txBox="1">
            <a:spLocks noChangeArrowheads="1"/>
          </p:cNvSpPr>
          <p:nvPr/>
        </p:nvSpPr>
        <p:spPr bwMode="auto">
          <a:xfrm>
            <a:off x="4495800" y="4419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B</a:t>
            </a:r>
            <a:endParaRPr lang="pt-BR" sz="2400" b="1" baseline="-25000"/>
          </a:p>
        </p:txBody>
      </p:sp>
      <p:sp>
        <p:nvSpPr>
          <p:cNvPr id="29703" name="Text Box 89"/>
          <p:cNvSpPr txBox="1">
            <a:spLocks noChangeArrowheads="1"/>
          </p:cNvSpPr>
          <p:nvPr/>
        </p:nvSpPr>
        <p:spPr bwMode="auto">
          <a:xfrm>
            <a:off x="3048000" y="3962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A</a:t>
            </a:r>
            <a:endParaRPr lang="pt-BR" sz="2400" b="1" baseline="-25000"/>
          </a:p>
        </p:txBody>
      </p:sp>
      <p:sp>
        <p:nvSpPr>
          <p:cNvPr id="29704" name="Text Box 91"/>
          <p:cNvSpPr txBox="1">
            <a:spLocks noChangeArrowheads="1"/>
          </p:cNvSpPr>
          <p:nvPr/>
        </p:nvSpPr>
        <p:spPr bwMode="auto">
          <a:xfrm>
            <a:off x="6019800" y="5334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678" name="Group 62"/>
          <p:cNvGrpSpPr>
            <a:grpSpLocks/>
          </p:cNvGrpSpPr>
          <p:nvPr/>
        </p:nvGrpSpPr>
        <p:grpSpPr bwMode="auto">
          <a:xfrm>
            <a:off x="4343400" y="3871913"/>
            <a:ext cx="2201863" cy="1919287"/>
            <a:chOff x="4181" y="2439"/>
            <a:chExt cx="1387" cy="1209"/>
          </a:xfrm>
        </p:grpSpPr>
        <p:sp>
          <p:nvSpPr>
            <p:cNvPr id="30766" name="Rectangle 5"/>
            <p:cNvSpPr>
              <a:spLocks noChangeArrowheads="1"/>
            </p:cNvSpPr>
            <p:nvPr/>
          </p:nvSpPr>
          <p:spPr bwMode="auto">
            <a:xfrm rot="-3250360">
              <a:off x="5129" y="2806"/>
              <a:ext cx="110" cy="38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67" name="Freeform 4"/>
            <p:cNvSpPr>
              <a:spLocks/>
            </p:cNvSpPr>
            <p:nvPr/>
          </p:nvSpPr>
          <p:spPr bwMode="auto">
            <a:xfrm rot="-3250360">
              <a:off x="4495" y="2125"/>
              <a:ext cx="332" cy="960"/>
            </a:xfrm>
            <a:custGeom>
              <a:avLst/>
              <a:gdLst>
                <a:gd name="T0" fmla="*/ 74 w 432"/>
                <a:gd name="T1" fmla="*/ 0 h 960"/>
                <a:gd name="T2" fmla="*/ 74 w 432"/>
                <a:gd name="T3" fmla="*/ 864 h 960"/>
                <a:gd name="T4" fmla="*/ 258 w 432"/>
                <a:gd name="T5" fmla="*/ 864 h 960"/>
                <a:gd name="T6" fmla="*/ 258 w 432"/>
                <a:gd name="T7" fmla="*/ 0 h 960"/>
                <a:gd name="T8" fmla="*/ 332 w 432"/>
                <a:gd name="T9" fmla="*/ 0 h 960"/>
                <a:gd name="T10" fmla="*/ 332 w 432"/>
                <a:gd name="T11" fmla="*/ 960 h 960"/>
                <a:gd name="T12" fmla="*/ 0 w 432"/>
                <a:gd name="T13" fmla="*/ 960 h 960"/>
                <a:gd name="T14" fmla="*/ 0 w 432"/>
                <a:gd name="T15" fmla="*/ 0 h 960"/>
                <a:gd name="T16" fmla="*/ 74 w 432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2" h="960">
                  <a:moveTo>
                    <a:pt x="96" y="0"/>
                  </a:moveTo>
                  <a:lnTo>
                    <a:pt x="96" y="864"/>
                  </a:lnTo>
                  <a:lnTo>
                    <a:pt x="336" y="864"/>
                  </a:lnTo>
                  <a:lnTo>
                    <a:pt x="336" y="0"/>
                  </a:lnTo>
                  <a:lnTo>
                    <a:pt x="432" y="0"/>
                  </a:lnTo>
                  <a:lnTo>
                    <a:pt x="432" y="960"/>
                  </a:lnTo>
                  <a:lnTo>
                    <a:pt x="0" y="960"/>
                  </a:lnTo>
                  <a:lnTo>
                    <a:pt x="0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768" name="Rectangle 6"/>
            <p:cNvSpPr>
              <a:spLocks noChangeArrowheads="1"/>
            </p:cNvSpPr>
            <p:nvPr/>
          </p:nvSpPr>
          <p:spPr bwMode="auto">
            <a:xfrm rot="2240961">
              <a:off x="4440" y="2460"/>
              <a:ext cx="288" cy="19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69" name="Oval 16"/>
            <p:cNvSpPr>
              <a:spLocks noChangeArrowheads="1"/>
            </p:cNvSpPr>
            <p:nvPr/>
          </p:nvSpPr>
          <p:spPr bwMode="auto">
            <a:xfrm>
              <a:off x="4532" y="2544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70" name="AutoShape 20"/>
            <p:cNvSpPr>
              <a:spLocks noChangeArrowheads="1"/>
            </p:cNvSpPr>
            <p:nvPr/>
          </p:nvSpPr>
          <p:spPr bwMode="auto">
            <a:xfrm>
              <a:off x="5236" y="2995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71" name="Line 21"/>
            <p:cNvSpPr>
              <a:spLocks noChangeShapeType="1"/>
            </p:cNvSpPr>
            <p:nvPr/>
          </p:nvSpPr>
          <p:spPr bwMode="auto">
            <a:xfrm>
              <a:off x="5082" y="3247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772" name="Rectangle 22"/>
            <p:cNvSpPr>
              <a:spLocks noChangeArrowheads="1"/>
            </p:cNvSpPr>
            <p:nvPr/>
          </p:nvSpPr>
          <p:spPr bwMode="auto">
            <a:xfrm>
              <a:off x="5088" y="3264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73" name="Oval 23"/>
            <p:cNvSpPr>
              <a:spLocks noChangeArrowheads="1"/>
            </p:cNvSpPr>
            <p:nvPr/>
          </p:nvSpPr>
          <p:spPr bwMode="auto">
            <a:xfrm>
              <a:off x="5278" y="3061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74" name="Text Box 48"/>
            <p:cNvSpPr txBox="1">
              <a:spLocks noChangeArrowheads="1"/>
            </p:cNvSpPr>
            <p:nvPr/>
          </p:nvSpPr>
          <p:spPr bwMode="auto">
            <a:xfrm>
              <a:off x="5232" y="336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O</a:t>
              </a:r>
              <a:r>
                <a:rPr lang="pt-BR" sz="2400" b="1" baseline="-25000"/>
                <a:t>6</a:t>
              </a:r>
            </a:p>
          </p:txBody>
        </p:sp>
      </p:grpSp>
      <p:sp>
        <p:nvSpPr>
          <p:cNvPr id="30723" name="AutoShape 7"/>
          <p:cNvSpPr>
            <a:spLocks noChangeArrowheads="1"/>
          </p:cNvSpPr>
          <p:nvPr/>
        </p:nvSpPr>
        <p:spPr bwMode="auto">
          <a:xfrm>
            <a:off x="3267075" y="4846638"/>
            <a:ext cx="214313" cy="5984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24" name="AutoShape 8"/>
          <p:cNvSpPr>
            <a:spLocks noChangeArrowheads="1"/>
          </p:cNvSpPr>
          <p:nvPr/>
        </p:nvSpPr>
        <p:spPr bwMode="auto">
          <a:xfrm rot="4327309">
            <a:off x="4243388" y="3541713"/>
            <a:ext cx="90487" cy="153193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25" name="AutoShape 9"/>
          <p:cNvSpPr>
            <a:spLocks noChangeArrowheads="1"/>
          </p:cNvSpPr>
          <p:nvPr/>
        </p:nvSpPr>
        <p:spPr bwMode="auto">
          <a:xfrm rot="-9168410">
            <a:off x="3479800" y="4408488"/>
            <a:ext cx="69850" cy="687387"/>
          </a:xfrm>
          <a:prstGeom prst="roundRect">
            <a:avLst>
              <a:gd name="adj" fmla="val 50000"/>
            </a:avLst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26" name="Line 10"/>
          <p:cNvSpPr>
            <a:spLocks noChangeShapeType="1"/>
          </p:cNvSpPr>
          <p:nvPr/>
        </p:nvSpPr>
        <p:spPr bwMode="auto">
          <a:xfrm>
            <a:off x="3022600" y="5246688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727" name="Rectangle 11"/>
          <p:cNvSpPr>
            <a:spLocks noChangeArrowheads="1"/>
          </p:cNvSpPr>
          <p:nvPr/>
        </p:nvSpPr>
        <p:spPr bwMode="auto">
          <a:xfrm>
            <a:off x="3032125" y="5273675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28" name="AutoShape 12"/>
          <p:cNvSpPr>
            <a:spLocks noChangeArrowheads="1"/>
          </p:cNvSpPr>
          <p:nvPr/>
        </p:nvSpPr>
        <p:spPr bwMode="auto">
          <a:xfrm>
            <a:off x="5148263" y="5487988"/>
            <a:ext cx="214312" cy="5984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29" name="Line 13"/>
          <p:cNvSpPr>
            <a:spLocks noChangeShapeType="1"/>
          </p:cNvSpPr>
          <p:nvPr/>
        </p:nvSpPr>
        <p:spPr bwMode="auto">
          <a:xfrm>
            <a:off x="4903788" y="5888038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730" name="Rectangle 14"/>
          <p:cNvSpPr>
            <a:spLocks noChangeArrowheads="1"/>
          </p:cNvSpPr>
          <p:nvPr/>
        </p:nvSpPr>
        <p:spPr bwMode="auto">
          <a:xfrm>
            <a:off x="4913313" y="5915025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31" name="AutoShape 15"/>
          <p:cNvSpPr>
            <a:spLocks noChangeArrowheads="1"/>
          </p:cNvSpPr>
          <p:nvPr/>
        </p:nvSpPr>
        <p:spPr bwMode="auto">
          <a:xfrm rot="-706364">
            <a:off x="5049838" y="3956050"/>
            <a:ext cx="136525" cy="1800225"/>
          </a:xfrm>
          <a:prstGeom prst="roundRect">
            <a:avLst>
              <a:gd name="adj" fmla="val 50000"/>
            </a:avLst>
          </a:prstGeom>
          <a:solidFill>
            <a:srgbClr val="E9E4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32" name="Oval 17"/>
          <p:cNvSpPr>
            <a:spLocks noChangeArrowheads="1"/>
          </p:cNvSpPr>
          <p:nvPr/>
        </p:nvSpPr>
        <p:spPr bwMode="auto">
          <a:xfrm>
            <a:off x="3594100" y="4462463"/>
            <a:ext cx="109538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33" name="Oval 18"/>
          <p:cNvSpPr>
            <a:spLocks noChangeArrowheads="1"/>
          </p:cNvSpPr>
          <p:nvPr/>
        </p:nvSpPr>
        <p:spPr bwMode="auto">
          <a:xfrm>
            <a:off x="3319463" y="4957763"/>
            <a:ext cx="109537" cy="101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34" name="Oval 19"/>
          <p:cNvSpPr>
            <a:spLocks noChangeArrowheads="1"/>
          </p:cNvSpPr>
          <p:nvPr/>
        </p:nvSpPr>
        <p:spPr bwMode="auto">
          <a:xfrm>
            <a:off x="5214938" y="5592763"/>
            <a:ext cx="109537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grpSp>
        <p:nvGrpSpPr>
          <p:cNvPr id="239674" name="Group 58"/>
          <p:cNvGrpSpPr>
            <a:grpSpLocks/>
          </p:cNvGrpSpPr>
          <p:nvPr/>
        </p:nvGrpSpPr>
        <p:grpSpPr bwMode="auto">
          <a:xfrm>
            <a:off x="2438400" y="4724400"/>
            <a:ext cx="928688" cy="762000"/>
            <a:chOff x="1536" y="2976"/>
            <a:chExt cx="585" cy="480"/>
          </a:xfrm>
        </p:grpSpPr>
        <p:sp>
          <p:nvSpPr>
            <p:cNvPr id="30764" name="Arc 25"/>
            <p:cNvSpPr>
              <a:spLocks/>
            </p:cNvSpPr>
            <p:nvPr/>
          </p:nvSpPr>
          <p:spPr bwMode="auto">
            <a:xfrm flipH="1">
              <a:off x="1873" y="2976"/>
              <a:ext cx="248" cy="413"/>
            </a:xfrm>
            <a:custGeom>
              <a:avLst/>
              <a:gdLst>
                <a:gd name="T0" fmla="*/ 26 w 24143"/>
                <a:gd name="T1" fmla="*/ 0 h 43200"/>
                <a:gd name="T2" fmla="*/ 0 w 24143"/>
                <a:gd name="T3" fmla="*/ 412 h 43200"/>
                <a:gd name="T4" fmla="*/ 26 w 24143"/>
                <a:gd name="T5" fmla="*/ 20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143" h="43200" fill="none" extrusionOk="0">
                  <a:moveTo>
                    <a:pt x="2543" y="0"/>
                  </a:moveTo>
                  <a:cubicBezTo>
                    <a:pt x="14472" y="0"/>
                    <a:pt x="24143" y="9670"/>
                    <a:pt x="24143" y="21600"/>
                  </a:cubicBezTo>
                  <a:cubicBezTo>
                    <a:pt x="24143" y="33529"/>
                    <a:pt x="14472" y="43200"/>
                    <a:pt x="2543" y="43200"/>
                  </a:cubicBezTo>
                  <a:cubicBezTo>
                    <a:pt x="1693" y="43200"/>
                    <a:pt x="843" y="43149"/>
                    <a:pt x="0" y="43049"/>
                  </a:cubicBezTo>
                </a:path>
                <a:path w="24143" h="43200" stroke="0" extrusionOk="0">
                  <a:moveTo>
                    <a:pt x="2543" y="0"/>
                  </a:moveTo>
                  <a:cubicBezTo>
                    <a:pt x="14472" y="0"/>
                    <a:pt x="24143" y="9670"/>
                    <a:pt x="24143" y="21600"/>
                  </a:cubicBezTo>
                  <a:cubicBezTo>
                    <a:pt x="24143" y="33529"/>
                    <a:pt x="14472" y="43200"/>
                    <a:pt x="2543" y="43200"/>
                  </a:cubicBezTo>
                  <a:cubicBezTo>
                    <a:pt x="1693" y="43200"/>
                    <a:pt x="843" y="43149"/>
                    <a:pt x="0" y="43049"/>
                  </a:cubicBezTo>
                  <a:lnTo>
                    <a:pt x="2543" y="21600"/>
                  </a:lnTo>
                  <a:lnTo>
                    <a:pt x="2543" y="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765" name="Text Box 26"/>
            <p:cNvSpPr txBox="1">
              <a:spLocks noChangeArrowheads="1"/>
            </p:cNvSpPr>
            <p:nvPr/>
          </p:nvSpPr>
          <p:spPr bwMode="auto">
            <a:xfrm>
              <a:off x="1536" y="3168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2</a:t>
              </a:r>
            </a:p>
          </p:txBody>
        </p:sp>
      </p:grpSp>
      <p:sp>
        <p:nvSpPr>
          <p:cNvPr id="30736" name="Rectangle 27"/>
          <p:cNvSpPr>
            <a:spLocks noChangeArrowheads="1"/>
          </p:cNvSpPr>
          <p:nvPr/>
        </p:nvSpPr>
        <p:spPr bwMode="auto">
          <a:xfrm>
            <a:off x="304800" y="274638"/>
            <a:ext cx="853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4400" b="1">
                <a:solidFill>
                  <a:schemeClr val="accent2"/>
                </a:solidFill>
              </a:rPr>
              <a:t>Centro Instantâneo de Rotação</a:t>
            </a:r>
            <a:br>
              <a:rPr lang="pt-BR" sz="4400" b="1">
                <a:solidFill>
                  <a:schemeClr val="accent2"/>
                </a:solidFill>
              </a:rPr>
            </a:br>
            <a:r>
              <a:rPr lang="pt-BR" sz="3200" b="1">
                <a:solidFill>
                  <a:schemeClr val="accent2"/>
                </a:solidFill>
              </a:rPr>
              <a:t>CIR – Mecanismos Complexos</a:t>
            </a:r>
          </a:p>
        </p:txBody>
      </p:sp>
      <p:grpSp>
        <p:nvGrpSpPr>
          <p:cNvPr id="239676" name="Group 60"/>
          <p:cNvGrpSpPr>
            <a:grpSpLocks/>
          </p:cNvGrpSpPr>
          <p:nvPr/>
        </p:nvGrpSpPr>
        <p:grpSpPr bwMode="auto">
          <a:xfrm>
            <a:off x="2895600" y="2667000"/>
            <a:ext cx="4164013" cy="2667000"/>
            <a:chOff x="1824" y="1680"/>
            <a:chExt cx="2623" cy="1680"/>
          </a:xfrm>
        </p:grpSpPr>
        <p:sp>
          <p:nvSpPr>
            <p:cNvPr id="30761" name="Arc 28"/>
            <p:cNvSpPr>
              <a:spLocks/>
            </p:cNvSpPr>
            <p:nvPr/>
          </p:nvSpPr>
          <p:spPr bwMode="auto">
            <a:xfrm flipH="1">
              <a:off x="3599" y="2820"/>
              <a:ext cx="518" cy="540"/>
            </a:xfrm>
            <a:custGeom>
              <a:avLst/>
              <a:gdLst>
                <a:gd name="T0" fmla="*/ 0 w 38774"/>
                <a:gd name="T1" fmla="*/ 106 h 43200"/>
                <a:gd name="T2" fmla="*/ 92 w 38774"/>
                <a:gd name="T3" fmla="*/ 508 h 43200"/>
                <a:gd name="T4" fmla="*/ 229 w 38774"/>
                <a:gd name="T5" fmla="*/ 27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74" h="43200" fill="none" extrusionOk="0">
                  <a:moveTo>
                    <a:pt x="-1" y="8499"/>
                  </a:moveTo>
                  <a:cubicBezTo>
                    <a:pt x="4085" y="3143"/>
                    <a:pt x="10437" y="-1"/>
                    <a:pt x="17174" y="0"/>
                  </a:cubicBezTo>
                  <a:cubicBezTo>
                    <a:pt x="29103" y="0"/>
                    <a:pt x="38774" y="9670"/>
                    <a:pt x="38774" y="21600"/>
                  </a:cubicBezTo>
                  <a:cubicBezTo>
                    <a:pt x="38774" y="33529"/>
                    <a:pt x="29103" y="43200"/>
                    <a:pt x="17174" y="43200"/>
                  </a:cubicBezTo>
                  <a:cubicBezTo>
                    <a:pt x="13590" y="43200"/>
                    <a:pt x="10062" y="42308"/>
                    <a:pt x="6909" y="40604"/>
                  </a:cubicBezTo>
                </a:path>
                <a:path w="38774" h="43200" stroke="0" extrusionOk="0">
                  <a:moveTo>
                    <a:pt x="-1" y="8499"/>
                  </a:moveTo>
                  <a:cubicBezTo>
                    <a:pt x="4085" y="3143"/>
                    <a:pt x="10437" y="-1"/>
                    <a:pt x="17174" y="0"/>
                  </a:cubicBezTo>
                  <a:cubicBezTo>
                    <a:pt x="29103" y="0"/>
                    <a:pt x="38774" y="9670"/>
                    <a:pt x="38774" y="21600"/>
                  </a:cubicBezTo>
                  <a:cubicBezTo>
                    <a:pt x="38774" y="33529"/>
                    <a:pt x="29103" y="43200"/>
                    <a:pt x="17174" y="43200"/>
                  </a:cubicBezTo>
                  <a:cubicBezTo>
                    <a:pt x="13590" y="43200"/>
                    <a:pt x="10062" y="42308"/>
                    <a:pt x="6909" y="40604"/>
                  </a:cubicBezTo>
                  <a:lnTo>
                    <a:pt x="17174" y="21600"/>
                  </a:lnTo>
                  <a:lnTo>
                    <a:pt x="-1" y="8499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762" name="Line 47"/>
            <p:cNvSpPr>
              <a:spLocks noChangeShapeType="1"/>
            </p:cNvSpPr>
            <p:nvPr/>
          </p:nvSpPr>
          <p:spPr bwMode="auto">
            <a:xfrm flipH="1" flipV="1">
              <a:off x="1824" y="1680"/>
              <a:ext cx="2400" cy="16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763" name="Text Box 29"/>
            <p:cNvSpPr txBox="1">
              <a:spLocks noChangeArrowheads="1"/>
            </p:cNvSpPr>
            <p:nvPr/>
          </p:nvSpPr>
          <p:spPr bwMode="auto">
            <a:xfrm>
              <a:off x="4128" y="2928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6</a:t>
              </a:r>
            </a:p>
          </p:txBody>
        </p:sp>
      </p:grpSp>
      <p:grpSp>
        <p:nvGrpSpPr>
          <p:cNvPr id="239675" name="Group 59"/>
          <p:cNvGrpSpPr>
            <a:grpSpLocks/>
          </p:cNvGrpSpPr>
          <p:nvPr/>
        </p:nvGrpSpPr>
        <p:grpSpPr bwMode="auto">
          <a:xfrm>
            <a:off x="2819400" y="2038350"/>
            <a:ext cx="2609850" cy="4343400"/>
            <a:chOff x="1776" y="1284"/>
            <a:chExt cx="1644" cy="2736"/>
          </a:xfrm>
        </p:grpSpPr>
        <p:sp>
          <p:nvSpPr>
            <p:cNvPr id="30758" name="Line 31"/>
            <p:cNvSpPr>
              <a:spLocks noChangeShapeType="1"/>
            </p:cNvSpPr>
            <p:nvPr/>
          </p:nvSpPr>
          <p:spPr bwMode="auto">
            <a:xfrm>
              <a:off x="2844" y="1284"/>
              <a:ext cx="576" cy="27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759" name="Line 32"/>
            <p:cNvSpPr>
              <a:spLocks noChangeShapeType="1"/>
            </p:cNvSpPr>
            <p:nvPr/>
          </p:nvSpPr>
          <p:spPr bwMode="auto">
            <a:xfrm flipV="1">
              <a:off x="1776" y="1500"/>
              <a:ext cx="1248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760" name="Text Box 33"/>
            <p:cNvSpPr txBox="1">
              <a:spLocks noChangeArrowheads="1"/>
            </p:cNvSpPr>
            <p:nvPr/>
          </p:nvSpPr>
          <p:spPr bwMode="auto">
            <a:xfrm>
              <a:off x="2352" y="1488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CIR</a:t>
              </a:r>
              <a:endParaRPr lang="pt-BR" sz="2400" b="1" baseline="-25000"/>
            </a:p>
          </p:txBody>
        </p:sp>
      </p:grpSp>
      <p:grpSp>
        <p:nvGrpSpPr>
          <p:cNvPr id="239673" name="Group 57"/>
          <p:cNvGrpSpPr>
            <a:grpSpLocks/>
          </p:cNvGrpSpPr>
          <p:nvPr/>
        </p:nvGrpSpPr>
        <p:grpSpPr bwMode="auto">
          <a:xfrm>
            <a:off x="3657600" y="3581400"/>
            <a:ext cx="2808288" cy="1828800"/>
            <a:chOff x="2304" y="2256"/>
            <a:chExt cx="1769" cy="1152"/>
          </a:xfrm>
        </p:grpSpPr>
        <p:sp>
          <p:nvSpPr>
            <p:cNvPr id="30752" name="Line 35"/>
            <p:cNvSpPr>
              <a:spLocks noChangeShapeType="1"/>
            </p:cNvSpPr>
            <p:nvPr/>
          </p:nvSpPr>
          <p:spPr bwMode="auto">
            <a:xfrm>
              <a:off x="2304" y="2832"/>
              <a:ext cx="288" cy="19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753" name="Text Box 36"/>
            <p:cNvSpPr txBox="1">
              <a:spLocks noChangeArrowheads="1"/>
            </p:cNvSpPr>
            <p:nvPr/>
          </p:nvSpPr>
          <p:spPr bwMode="auto">
            <a:xfrm>
              <a:off x="2400" y="3120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hlink"/>
                  </a:solidFill>
                </a:rPr>
                <a:t>V</a:t>
              </a:r>
              <a:r>
                <a:rPr lang="pt-BR" sz="2400" baseline="-250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30754" name="Line 37"/>
            <p:cNvSpPr>
              <a:spLocks noChangeShapeType="1"/>
            </p:cNvSpPr>
            <p:nvPr/>
          </p:nvSpPr>
          <p:spPr bwMode="auto">
            <a:xfrm>
              <a:off x="2448" y="3120"/>
              <a:ext cx="27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755" name="Line 38"/>
            <p:cNvSpPr>
              <a:spLocks noChangeShapeType="1"/>
            </p:cNvSpPr>
            <p:nvPr/>
          </p:nvSpPr>
          <p:spPr bwMode="auto">
            <a:xfrm rot="-1954780">
              <a:off x="3132" y="2420"/>
              <a:ext cx="528" cy="192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756" name="Text Box 39"/>
            <p:cNvSpPr txBox="1">
              <a:spLocks noChangeArrowheads="1"/>
            </p:cNvSpPr>
            <p:nvPr/>
          </p:nvSpPr>
          <p:spPr bwMode="auto">
            <a:xfrm>
              <a:off x="3744" y="2256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rgbClr val="FF0066"/>
                  </a:solidFill>
                </a:rPr>
                <a:t>V</a:t>
              </a:r>
              <a:r>
                <a:rPr lang="pt-BR" sz="2400" baseline="-25000">
                  <a:solidFill>
                    <a:srgbClr val="FF0066"/>
                  </a:solidFill>
                </a:rPr>
                <a:t>B</a:t>
              </a:r>
            </a:p>
          </p:txBody>
        </p:sp>
        <p:sp>
          <p:nvSpPr>
            <p:cNvPr id="30757" name="Line 40"/>
            <p:cNvSpPr>
              <a:spLocks noChangeShapeType="1"/>
            </p:cNvSpPr>
            <p:nvPr/>
          </p:nvSpPr>
          <p:spPr bwMode="auto">
            <a:xfrm>
              <a:off x="3765" y="2277"/>
              <a:ext cx="272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0740" name="Text Box 41"/>
          <p:cNvSpPr txBox="1">
            <a:spLocks noChangeArrowheads="1"/>
          </p:cNvSpPr>
          <p:nvPr/>
        </p:nvSpPr>
        <p:spPr bwMode="auto">
          <a:xfrm>
            <a:off x="3124200" y="5486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2</a:t>
            </a:r>
          </a:p>
        </p:txBody>
      </p:sp>
      <p:sp>
        <p:nvSpPr>
          <p:cNvPr id="30741" name="Text Box 42"/>
          <p:cNvSpPr txBox="1">
            <a:spLocks noChangeArrowheads="1"/>
          </p:cNvSpPr>
          <p:nvPr/>
        </p:nvSpPr>
        <p:spPr bwMode="auto">
          <a:xfrm>
            <a:off x="4800600" y="6019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4</a:t>
            </a:r>
          </a:p>
        </p:txBody>
      </p:sp>
      <p:sp>
        <p:nvSpPr>
          <p:cNvPr id="30742" name="Text Box 43"/>
          <p:cNvSpPr txBox="1">
            <a:spLocks noChangeArrowheads="1"/>
          </p:cNvSpPr>
          <p:nvPr/>
        </p:nvSpPr>
        <p:spPr bwMode="auto">
          <a:xfrm>
            <a:off x="4495800" y="4419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B</a:t>
            </a:r>
            <a:endParaRPr lang="pt-BR" sz="2400" b="1" baseline="-25000"/>
          </a:p>
        </p:txBody>
      </p:sp>
      <p:sp>
        <p:nvSpPr>
          <p:cNvPr id="30743" name="Text Box 46"/>
          <p:cNvSpPr txBox="1">
            <a:spLocks noChangeArrowheads="1"/>
          </p:cNvSpPr>
          <p:nvPr/>
        </p:nvSpPr>
        <p:spPr bwMode="auto">
          <a:xfrm>
            <a:off x="3048000" y="3962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A</a:t>
            </a:r>
            <a:endParaRPr lang="pt-BR" sz="2400" b="1" baseline="-25000"/>
          </a:p>
        </p:txBody>
      </p:sp>
      <p:grpSp>
        <p:nvGrpSpPr>
          <p:cNvPr id="239677" name="Group 61"/>
          <p:cNvGrpSpPr>
            <a:grpSpLocks/>
          </p:cNvGrpSpPr>
          <p:nvPr/>
        </p:nvGrpSpPr>
        <p:grpSpPr bwMode="auto">
          <a:xfrm>
            <a:off x="4848225" y="3048000"/>
            <a:ext cx="923925" cy="2209800"/>
            <a:chOff x="3054" y="1920"/>
            <a:chExt cx="582" cy="1392"/>
          </a:xfrm>
        </p:grpSpPr>
        <p:sp>
          <p:nvSpPr>
            <p:cNvPr id="30746" name="Line 50"/>
            <p:cNvSpPr>
              <a:spLocks noChangeShapeType="1"/>
            </p:cNvSpPr>
            <p:nvPr/>
          </p:nvSpPr>
          <p:spPr bwMode="auto">
            <a:xfrm rot="19645220" flipV="1">
              <a:off x="3054" y="2345"/>
              <a:ext cx="366" cy="129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747" name="Text Box 44"/>
            <p:cNvSpPr txBox="1">
              <a:spLocks noChangeArrowheads="1"/>
            </p:cNvSpPr>
            <p:nvPr/>
          </p:nvSpPr>
          <p:spPr bwMode="auto">
            <a:xfrm>
              <a:off x="3216" y="1920"/>
              <a:ext cx="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accent2"/>
                  </a:solidFill>
                </a:rPr>
                <a:t>V</a:t>
              </a:r>
              <a:r>
                <a:rPr lang="pt-BR" sz="2400" baseline="-25000">
                  <a:solidFill>
                    <a:schemeClr val="accent2"/>
                  </a:solidFill>
                </a:rPr>
                <a:t>Bt</a:t>
              </a:r>
            </a:p>
          </p:txBody>
        </p:sp>
        <p:sp>
          <p:nvSpPr>
            <p:cNvPr id="30748" name="Line 45"/>
            <p:cNvSpPr>
              <a:spLocks noChangeShapeType="1"/>
            </p:cNvSpPr>
            <p:nvPr/>
          </p:nvSpPr>
          <p:spPr bwMode="auto">
            <a:xfrm>
              <a:off x="3225" y="1920"/>
              <a:ext cx="27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749" name="Line 49"/>
            <p:cNvSpPr>
              <a:spLocks noChangeShapeType="1"/>
            </p:cNvSpPr>
            <p:nvPr/>
          </p:nvSpPr>
          <p:spPr bwMode="auto">
            <a:xfrm rot="-1954780">
              <a:off x="3228" y="2490"/>
              <a:ext cx="181" cy="40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750" name="Text Box 51"/>
            <p:cNvSpPr txBox="1">
              <a:spLocks noChangeArrowheads="1"/>
            </p:cNvSpPr>
            <p:nvPr/>
          </p:nvSpPr>
          <p:spPr bwMode="auto">
            <a:xfrm>
              <a:off x="3264" y="3024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accent2"/>
                  </a:solidFill>
                </a:rPr>
                <a:t>V</a:t>
              </a:r>
              <a:r>
                <a:rPr lang="pt-BR" sz="2400" baseline="-25000">
                  <a:solidFill>
                    <a:schemeClr val="accent2"/>
                  </a:solidFill>
                </a:rPr>
                <a:t>Br</a:t>
              </a:r>
            </a:p>
          </p:txBody>
        </p:sp>
        <p:sp>
          <p:nvSpPr>
            <p:cNvPr id="30751" name="Line 52"/>
            <p:cNvSpPr>
              <a:spLocks noChangeShapeType="1"/>
            </p:cNvSpPr>
            <p:nvPr/>
          </p:nvSpPr>
          <p:spPr bwMode="auto">
            <a:xfrm>
              <a:off x="3273" y="3024"/>
              <a:ext cx="27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0745" name="Oval 56"/>
          <p:cNvSpPr>
            <a:spLocks noChangeArrowheads="1"/>
          </p:cNvSpPr>
          <p:nvPr/>
        </p:nvSpPr>
        <p:spPr bwMode="auto">
          <a:xfrm>
            <a:off x="4895850" y="4038600"/>
            <a:ext cx="109538" cy="1000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9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98463" y="4143375"/>
            <a:ext cx="8135937" cy="2028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Método Gráfico – Análise de Mecanismos</a:t>
            </a:r>
          </a:p>
          <a:p>
            <a:pPr eaLnBrk="1" hangingPunct="1"/>
            <a:r>
              <a:rPr lang="pt-BR" smtClean="0"/>
              <a:t>Cálculo de Velocidade</a:t>
            </a:r>
          </a:p>
          <a:p>
            <a:pPr lvl="1" eaLnBrk="1" hangingPunct="1"/>
            <a:r>
              <a:rPr lang="pt-BR" smtClean="0"/>
              <a:t>Centro Instantâneo de Rotação</a:t>
            </a:r>
          </a:p>
          <a:p>
            <a:pPr lvl="2" eaLnBrk="1" hangingPunct="1"/>
            <a:r>
              <a:rPr lang="pt-BR" smtClean="0"/>
              <a:t>Definição</a:t>
            </a:r>
          </a:p>
          <a:p>
            <a:pPr lvl="2" eaLnBrk="1" hangingPunct="1"/>
            <a:r>
              <a:rPr lang="pt-BR" smtClean="0"/>
              <a:t>Exemplos</a:t>
            </a:r>
          </a:p>
          <a:p>
            <a:pPr eaLnBrk="1" hangingPunct="1"/>
            <a:r>
              <a:rPr lang="pt-BR" smtClean="0"/>
              <a:t>Próxima Aula:</a:t>
            </a:r>
          </a:p>
          <a:p>
            <a:pPr lvl="1" eaLnBrk="1" hangingPunct="1"/>
            <a:r>
              <a:rPr lang="pt-BR" smtClean="0"/>
              <a:t>Velocidade Relativa</a:t>
            </a:r>
          </a:p>
          <a:p>
            <a:pPr lvl="2" eaLnBrk="1" hangingPunct="1"/>
            <a:r>
              <a:rPr lang="pt-BR" smtClean="0"/>
              <a:t>Definição</a:t>
            </a:r>
          </a:p>
          <a:p>
            <a:pPr lvl="2" eaLnBrk="1" hangingPunct="1"/>
            <a:r>
              <a:rPr lang="pt-BR" smtClean="0"/>
              <a:t>Exemplos</a:t>
            </a:r>
          </a:p>
          <a:p>
            <a:pPr eaLnBrk="1" hangingPunct="1">
              <a:buFontTx/>
              <a:buNone/>
            </a:pPr>
            <a:endParaRPr lang="pt-BR" smtClean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Sumário da Aula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Análise de Mecanismos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Método Gráfico</a:t>
            </a:r>
            <a:endParaRPr lang="pt-BR" sz="1400" b="1" smtClean="0">
              <a:solidFill>
                <a:srgbClr val="FF3300"/>
              </a:solidFill>
            </a:endParaRP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2765425"/>
          </a:xfrm>
        </p:spPr>
        <p:txBody>
          <a:bodyPr/>
          <a:lstStyle/>
          <a:p>
            <a:pPr eaLnBrk="1" hangingPunct="1"/>
            <a:r>
              <a:rPr lang="pt-BR" smtClean="0"/>
              <a:t>Vantagem: dar ao aluno a noção física do funcionamento de mecanismos...</a:t>
            </a:r>
          </a:p>
          <a:p>
            <a:pPr eaLnBrk="1" hangingPunct="1"/>
            <a:endParaRPr lang="pt-BR" smtClean="0"/>
          </a:p>
          <a:p>
            <a:pPr eaLnBrk="1" hangingPunct="1">
              <a:buFontTx/>
              <a:buNone/>
            </a:pPr>
            <a:r>
              <a:rPr lang="pt-PT" sz="4000" smtClean="0">
                <a:sym typeface="Monotype Sorts" pitchFamily="2" charset="2"/>
              </a:rPr>
              <a:t></a:t>
            </a:r>
            <a:r>
              <a:rPr lang="pt-BR" sz="4000" smtClean="0">
                <a:sym typeface="Monotype Sorts" pitchFamily="2" charset="2"/>
              </a:rPr>
              <a:t> </a:t>
            </a:r>
            <a:r>
              <a:rPr lang="pt-BR" smtClean="0">
                <a:sym typeface="Monotype Sorts" pitchFamily="2" charset="2"/>
              </a:rPr>
              <a:t>Know-how de diferentes mecanismos</a:t>
            </a:r>
            <a:endParaRPr lang="pt-PT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ChangeArrowheads="1"/>
          </p:cNvSpPr>
          <p:nvPr/>
        </p:nvSpPr>
        <p:spPr bwMode="auto">
          <a:xfrm>
            <a:off x="398463" y="2743200"/>
            <a:ext cx="8135937" cy="990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Método Gráfico – Análise de Mecanismos</a:t>
            </a:r>
          </a:p>
          <a:p>
            <a:pPr eaLnBrk="1" hangingPunct="1"/>
            <a:r>
              <a:rPr lang="pt-BR" smtClean="0"/>
              <a:t>Cálculo de Velocidade</a:t>
            </a:r>
          </a:p>
          <a:p>
            <a:pPr lvl="1" eaLnBrk="1" hangingPunct="1"/>
            <a:r>
              <a:rPr lang="pt-BR" smtClean="0"/>
              <a:t>Centro Instantâneo de Rotação</a:t>
            </a:r>
          </a:p>
          <a:p>
            <a:pPr lvl="2" eaLnBrk="1" hangingPunct="1"/>
            <a:r>
              <a:rPr lang="pt-BR" smtClean="0"/>
              <a:t>Definição</a:t>
            </a:r>
          </a:p>
          <a:p>
            <a:pPr lvl="2" eaLnBrk="1" hangingPunct="1"/>
            <a:r>
              <a:rPr lang="pt-BR" smtClean="0"/>
              <a:t>Exemplos</a:t>
            </a:r>
          </a:p>
          <a:p>
            <a:pPr eaLnBrk="1" hangingPunct="1"/>
            <a:r>
              <a:rPr lang="pt-BR" smtClean="0"/>
              <a:t>Próxima Aula:</a:t>
            </a:r>
          </a:p>
          <a:p>
            <a:pPr lvl="1" eaLnBrk="1" hangingPunct="1"/>
            <a:r>
              <a:rPr lang="pt-BR" smtClean="0"/>
              <a:t>Velocidade Relativa</a:t>
            </a:r>
          </a:p>
          <a:p>
            <a:pPr lvl="2" eaLnBrk="1" hangingPunct="1"/>
            <a:r>
              <a:rPr lang="pt-BR" smtClean="0"/>
              <a:t>Definição</a:t>
            </a:r>
          </a:p>
          <a:p>
            <a:pPr lvl="2" eaLnBrk="1" hangingPunct="1"/>
            <a:r>
              <a:rPr lang="pt-BR" smtClean="0"/>
              <a:t>Exemplos</a:t>
            </a:r>
          </a:p>
          <a:p>
            <a:pPr eaLnBrk="1" hangingPunct="1">
              <a:buFontTx/>
              <a:buNone/>
            </a:pPr>
            <a:endParaRPr lang="pt-BR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Sumário da Aula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7"/>
          <p:cNvSpPr>
            <a:spLocks noChangeArrowheads="1"/>
          </p:cNvSpPr>
          <p:nvPr/>
        </p:nvSpPr>
        <p:spPr bwMode="auto">
          <a:xfrm>
            <a:off x="2133600" y="31242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Centro Instantâneo de Rotação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CIR - Definição</a:t>
            </a:r>
            <a:endParaRPr lang="pt-BR" sz="2000" b="1" smtClean="0">
              <a:solidFill>
                <a:srgbClr val="FF3300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609600"/>
          </a:xfrm>
        </p:spPr>
        <p:txBody>
          <a:bodyPr/>
          <a:lstStyle/>
          <a:p>
            <a:pPr eaLnBrk="1" hangingPunct="1"/>
            <a:r>
              <a:rPr lang="pt-BR" smtClean="0"/>
              <a:t>Corpo rígido com movimento geral plano</a:t>
            </a:r>
            <a:endParaRPr lang="pt-PT" smtClean="0"/>
          </a:p>
        </p:txBody>
      </p:sp>
      <p:sp>
        <p:nvSpPr>
          <p:cNvPr id="8197" name="Line 4"/>
          <p:cNvSpPr>
            <a:spLocks noChangeShapeType="1"/>
          </p:cNvSpPr>
          <p:nvPr/>
        </p:nvSpPr>
        <p:spPr bwMode="auto">
          <a:xfrm flipV="1">
            <a:off x="914400" y="2590800"/>
            <a:ext cx="0" cy="30480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 flipV="1">
            <a:off x="762000" y="5486400"/>
            <a:ext cx="2667000" cy="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199" name="Freeform 6"/>
          <p:cNvSpPr>
            <a:spLocks/>
          </p:cNvSpPr>
          <p:nvPr/>
        </p:nvSpPr>
        <p:spPr bwMode="auto">
          <a:xfrm>
            <a:off x="1295400" y="3657600"/>
            <a:ext cx="1066800" cy="1219200"/>
          </a:xfrm>
          <a:custGeom>
            <a:avLst/>
            <a:gdLst>
              <a:gd name="T0" fmla="*/ 63500 w 672"/>
              <a:gd name="T1" fmla="*/ 723900 h 768"/>
              <a:gd name="T2" fmla="*/ 368300 w 672"/>
              <a:gd name="T3" fmla="*/ 38100 h 768"/>
              <a:gd name="T4" fmla="*/ 673100 w 672"/>
              <a:gd name="T5" fmla="*/ 495300 h 768"/>
              <a:gd name="T6" fmla="*/ 1054100 w 672"/>
              <a:gd name="T7" fmla="*/ 1028700 h 768"/>
              <a:gd name="T8" fmla="*/ 596900 w 672"/>
              <a:gd name="T9" fmla="*/ 1181100 h 768"/>
              <a:gd name="T10" fmla="*/ 368300 w 672"/>
              <a:gd name="T11" fmla="*/ 800100 h 768"/>
              <a:gd name="T12" fmla="*/ 63500 w 672"/>
              <a:gd name="T13" fmla="*/ 876300 h 768"/>
              <a:gd name="T14" fmla="*/ 63500 w 672"/>
              <a:gd name="T15" fmla="*/ 723900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72" h="768">
                <a:moveTo>
                  <a:pt x="40" y="456"/>
                </a:moveTo>
                <a:cubicBezTo>
                  <a:pt x="72" y="368"/>
                  <a:pt x="168" y="48"/>
                  <a:pt x="232" y="24"/>
                </a:cubicBezTo>
                <a:cubicBezTo>
                  <a:pt x="296" y="0"/>
                  <a:pt x="352" y="208"/>
                  <a:pt x="424" y="312"/>
                </a:cubicBezTo>
                <a:cubicBezTo>
                  <a:pt x="496" y="416"/>
                  <a:pt x="672" y="576"/>
                  <a:pt x="664" y="648"/>
                </a:cubicBezTo>
                <a:cubicBezTo>
                  <a:pt x="656" y="720"/>
                  <a:pt x="448" y="768"/>
                  <a:pt x="376" y="744"/>
                </a:cubicBezTo>
                <a:cubicBezTo>
                  <a:pt x="304" y="720"/>
                  <a:pt x="288" y="536"/>
                  <a:pt x="232" y="504"/>
                </a:cubicBezTo>
                <a:cubicBezTo>
                  <a:pt x="176" y="472"/>
                  <a:pt x="80" y="560"/>
                  <a:pt x="40" y="552"/>
                </a:cubicBezTo>
                <a:cubicBezTo>
                  <a:pt x="0" y="544"/>
                  <a:pt x="8" y="544"/>
                  <a:pt x="40" y="456"/>
                </a:cubicBez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>
            <a:off x="1600200" y="4686300"/>
            <a:ext cx="6096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01" name="Oval 8"/>
          <p:cNvSpPr>
            <a:spLocks noChangeArrowheads="1"/>
          </p:cNvSpPr>
          <p:nvPr/>
        </p:nvSpPr>
        <p:spPr bwMode="auto">
          <a:xfrm>
            <a:off x="21336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8202" name="Oval 9"/>
          <p:cNvSpPr>
            <a:spLocks noChangeArrowheads="1"/>
          </p:cNvSpPr>
          <p:nvPr/>
        </p:nvSpPr>
        <p:spPr bwMode="auto">
          <a:xfrm>
            <a:off x="15240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 flipH="1" flipV="1">
            <a:off x="1066800" y="3810000"/>
            <a:ext cx="495300" cy="3810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04" name="Line 11"/>
          <p:cNvSpPr>
            <a:spLocks noChangeShapeType="1"/>
          </p:cNvSpPr>
          <p:nvPr/>
        </p:nvSpPr>
        <p:spPr bwMode="auto">
          <a:xfrm flipV="1">
            <a:off x="1352550" y="2971800"/>
            <a:ext cx="933450" cy="16383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 flipV="1">
            <a:off x="2171700" y="2914650"/>
            <a:ext cx="0" cy="17907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1981200" y="4927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A</a:t>
            </a:r>
            <a:endParaRPr lang="pt-PT" sz="2400" b="1"/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990600" y="4191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B</a:t>
            </a:r>
            <a:endParaRPr lang="pt-PT" sz="2400" b="1"/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2286000" y="2819400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CIR</a:t>
            </a:r>
            <a:endParaRPr lang="pt-PT" sz="2400" b="1"/>
          </a:p>
        </p:txBody>
      </p:sp>
      <p:sp>
        <p:nvSpPr>
          <p:cNvPr id="8209" name="Arc 16"/>
          <p:cNvSpPr>
            <a:spLocks/>
          </p:cNvSpPr>
          <p:nvPr/>
        </p:nvSpPr>
        <p:spPr bwMode="auto">
          <a:xfrm flipH="1" flipV="1">
            <a:off x="1804988" y="3124200"/>
            <a:ext cx="633412" cy="457200"/>
          </a:xfrm>
          <a:custGeom>
            <a:avLst/>
            <a:gdLst>
              <a:gd name="T0" fmla="*/ 0 w 29981"/>
              <a:gd name="T1" fmla="*/ 37656 h 21600"/>
              <a:gd name="T2" fmla="*/ 633412 w 29981"/>
              <a:gd name="T3" fmla="*/ 394801 h 21600"/>
              <a:gd name="T4" fmla="*/ 181334 w 29981"/>
              <a:gd name="T5" fmla="*/ 4572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981" h="21600" fill="none" extrusionOk="0">
                <a:moveTo>
                  <a:pt x="-1" y="1778"/>
                </a:moveTo>
                <a:cubicBezTo>
                  <a:pt x="2709" y="605"/>
                  <a:pt x="5630" y="-1"/>
                  <a:pt x="8583" y="0"/>
                </a:cubicBezTo>
                <a:cubicBezTo>
                  <a:pt x="19373" y="0"/>
                  <a:pt x="28508" y="7962"/>
                  <a:pt x="29980" y="18652"/>
                </a:cubicBezTo>
              </a:path>
              <a:path w="29981" h="21600" stroke="0" extrusionOk="0">
                <a:moveTo>
                  <a:pt x="-1" y="1778"/>
                </a:moveTo>
                <a:cubicBezTo>
                  <a:pt x="2709" y="605"/>
                  <a:pt x="5630" y="-1"/>
                  <a:pt x="8583" y="0"/>
                </a:cubicBezTo>
                <a:cubicBezTo>
                  <a:pt x="19373" y="0"/>
                  <a:pt x="28508" y="7962"/>
                  <a:pt x="29980" y="18652"/>
                </a:cubicBezTo>
                <a:lnTo>
                  <a:pt x="8583" y="21600"/>
                </a:lnTo>
                <a:lnTo>
                  <a:pt x="-1" y="1778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2514600" y="3352800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>
                <a:latin typeface="Symbol" panose="05050102010706020507" pitchFamily="18" charset="2"/>
              </a:rPr>
              <a:t>w</a:t>
            </a:r>
            <a:r>
              <a:rPr lang="pt-BR" sz="2400" b="1" baseline="-25000"/>
              <a:t>CIR</a:t>
            </a:r>
            <a:endParaRPr lang="pt-PT" sz="2400" b="1" baseline="-2500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971800" y="556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>
                <a:solidFill>
                  <a:srgbClr val="008000"/>
                </a:solidFill>
              </a:rPr>
              <a:t>x</a:t>
            </a:r>
            <a:endParaRPr lang="pt-PT" sz="2400" b="1">
              <a:solidFill>
                <a:srgbClr val="008000"/>
              </a:solidFill>
            </a:endParaRP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484188" y="26670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>
                <a:solidFill>
                  <a:srgbClr val="008000"/>
                </a:solidFill>
              </a:rPr>
              <a:t>y</a:t>
            </a:r>
            <a:endParaRPr lang="pt-PT" sz="2400" b="1">
              <a:solidFill>
                <a:srgbClr val="008000"/>
              </a:solidFill>
            </a:endParaRPr>
          </a:p>
        </p:txBody>
      </p:sp>
      <p:sp>
        <p:nvSpPr>
          <p:cNvPr id="8213" name="Oval 21"/>
          <p:cNvSpPr>
            <a:spLocks noChangeArrowheads="1"/>
          </p:cNvSpPr>
          <p:nvPr/>
        </p:nvSpPr>
        <p:spPr bwMode="auto">
          <a:xfrm>
            <a:off x="6381750" y="30480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V="1">
            <a:off x="5105400" y="2590800"/>
            <a:ext cx="0" cy="30480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 flipV="1">
            <a:off x="4953000" y="5486400"/>
            <a:ext cx="2667000" cy="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16" name="Freeform 24"/>
          <p:cNvSpPr>
            <a:spLocks/>
          </p:cNvSpPr>
          <p:nvPr/>
        </p:nvSpPr>
        <p:spPr bwMode="auto">
          <a:xfrm>
            <a:off x="5995988" y="3962400"/>
            <a:ext cx="1066800" cy="1219200"/>
          </a:xfrm>
          <a:custGeom>
            <a:avLst/>
            <a:gdLst>
              <a:gd name="T0" fmla="*/ 63500 w 672"/>
              <a:gd name="T1" fmla="*/ 723900 h 768"/>
              <a:gd name="T2" fmla="*/ 368300 w 672"/>
              <a:gd name="T3" fmla="*/ 38100 h 768"/>
              <a:gd name="T4" fmla="*/ 673100 w 672"/>
              <a:gd name="T5" fmla="*/ 495300 h 768"/>
              <a:gd name="T6" fmla="*/ 1054100 w 672"/>
              <a:gd name="T7" fmla="*/ 1028700 h 768"/>
              <a:gd name="T8" fmla="*/ 596900 w 672"/>
              <a:gd name="T9" fmla="*/ 1181100 h 768"/>
              <a:gd name="T10" fmla="*/ 368300 w 672"/>
              <a:gd name="T11" fmla="*/ 800100 h 768"/>
              <a:gd name="T12" fmla="*/ 63500 w 672"/>
              <a:gd name="T13" fmla="*/ 876300 h 768"/>
              <a:gd name="T14" fmla="*/ 63500 w 672"/>
              <a:gd name="T15" fmla="*/ 723900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72" h="768">
                <a:moveTo>
                  <a:pt x="40" y="456"/>
                </a:moveTo>
                <a:cubicBezTo>
                  <a:pt x="72" y="368"/>
                  <a:pt x="168" y="48"/>
                  <a:pt x="232" y="24"/>
                </a:cubicBezTo>
                <a:cubicBezTo>
                  <a:pt x="296" y="0"/>
                  <a:pt x="352" y="208"/>
                  <a:pt x="424" y="312"/>
                </a:cubicBezTo>
                <a:cubicBezTo>
                  <a:pt x="496" y="416"/>
                  <a:pt x="672" y="576"/>
                  <a:pt x="664" y="648"/>
                </a:cubicBezTo>
                <a:cubicBezTo>
                  <a:pt x="656" y="720"/>
                  <a:pt x="448" y="768"/>
                  <a:pt x="376" y="744"/>
                </a:cubicBezTo>
                <a:cubicBezTo>
                  <a:pt x="304" y="720"/>
                  <a:pt x="288" y="536"/>
                  <a:pt x="232" y="504"/>
                </a:cubicBezTo>
                <a:cubicBezTo>
                  <a:pt x="176" y="472"/>
                  <a:pt x="80" y="560"/>
                  <a:pt x="40" y="552"/>
                </a:cubicBezTo>
                <a:cubicBezTo>
                  <a:pt x="0" y="544"/>
                  <a:pt x="8" y="544"/>
                  <a:pt x="40" y="456"/>
                </a:cubicBez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5467350" y="4648200"/>
            <a:ext cx="966788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18" name="Oval 26"/>
          <p:cNvSpPr>
            <a:spLocks noChangeArrowheads="1"/>
          </p:cNvSpPr>
          <p:nvPr/>
        </p:nvSpPr>
        <p:spPr bwMode="auto">
          <a:xfrm>
            <a:off x="6415088" y="46101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8219" name="Oval 27"/>
          <p:cNvSpPr>
            <a:spLocks noChangeArrowheads="1"/>
          </p:cNvSpPr>
          <p:nvPr/>
        </p:nvSpPr>
        <p:spPr bwMode="auto">
          <a:xfrm>
            <a:off x="6396038" y="41529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 flipH="1" flipV="1">
            <a:off x="5791200" y="4191000"/>
            <a:ext cx="623888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21" name="Line 29"/>
          <p:cNvSpPr>
            <a:spLocks noChangeShapeType="1"/>
          </p:cNvSpPr>
          <p:nvPr/>
        </p:nvSpPr>
        <p:spPr bwMode="auto">
          <a:xfrm flipV="1">
            <a:off x="5486400" y="3048000"/>
            <a:ext cx="933450" cy="16383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22" name="Line 30"/>
          <p:cNvSpPr>
            <a:spLocks noChangeShapeType="1"/>
          </p:cNvSpPr>
          <p:nvPr/>
        </p:nvSpPr>
        <p:spPr bwMode="auto">
          <a:xfrm flipH="1" flipV="1">
            <a:off x="6415088" y="2971800"/>
            <a:ext cx="38100" cy="19621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6453188" y="45720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A</a:t>
            </a:r>
            <a:endParaRPr lang="pt-PT" sz="2400" b="1"/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6505575" y="3962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B</a:t>
            </a:r>
            <a:endParaRPr lang="pt-PT" sz="2400" b="1"/>
          </a:p>
        </p:txBody>
      </p: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6553200" y="2895600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CIR</a:t>
            </a:r>
            <a:endParaRPr lang="pt-PT" sz="2400" b="1"/>
          </a:p>
        </p:txBody>
      </p:sp>
      <p:sp>
        <p:nvSpPr>
          <p:cNvPr id="8226" name="Arc 34"/>
          <p:cNvSpPr>
            <a:spLocks/>
          </p:cNvSpPr>
          <p:nvPr/>
        </p:nvSpPr>
        <p:spPr bwMode="auto">
          <a:xfrm flipH="1" flipV="1">
            <a:off x="6019800" y="3048000"/>
            <a:ext cx="633413" cy="457200"/>
          </a:xfrm>
          <a:custGeom>
            <a:avLst/>
            <a:gdLst>
              <a:gd name="T0" fmla="*/ 0 w 29981"/>
              <a:gd name="T1" fmla="*/ 37656 h 21600"/>
              <a:gd name="T2" fmla="*/ 633413 w 29981"/>
              <a:gd name="T3" fmla="*/ 394801 h 21600"/>
              <a:gd name="T4" fmla="*/ 181334 w 29981"/>
              <a:gd name="T5" fmla="*/ 4572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981" h="21600" fill="none" extrusionOk="0">
                <a:moveTo>
                  <a:pt x="-1" y="1778"/>
                </a:moveTo>
                <a:cubicBezTo>
                  <a:pt x="2709" y="605"/>
                  <a:pt x="5630" y="-1"/>
                  <a:pt x="8583" y="0"/>
                </a:cubicBezTo>
                <a:cubicBezTo>
                  <a:pt x="19373" y="0"/>
                  <a:pt x="28508" y="7962"/>
                  <a:pt x="29980" y="18652"/>
                </a:cubicBezTo>
              </a:path>
              <a:path w="29981" h="21600" stroke="0" extrusionOk="0">
                <a:moveTo>
                  <a:pt x="-1" y="1778"/>
                </a:moveTo>
                <a:cubicBezTo>
                  <a:pt x="2709" y="605"/>
                  <a:pt x="5630" y="-1"/>
                  <a:pt x="8583" y="0"/>
                </a:cubicBezTo>
                <a:cubicBezTo>
                  <a:pt x="19373" y="0"/>
                  <a:pt x="28508" y="7962"/>
                  <a:pt x="29980" y="18652"/>
                </a:cubicBezTo>
                <a:lnTo>
                  <a:pt x="8583" y="21600"/>
                </a:lnTo>
                <a:lnTo>
                  <a:pt x="-1" y="1778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27" name="Text Box 35"/>
          <p:cNvSpPr txBox="1">
            <a:spLocks noChangeArrowheads="1"/>
          </p:cNvSpPr>
          <p:nvPr/>
        </p:nvSpPr>
        <p:spPr bwMode="auto">
          <a:xfrm>
            <a:off x="5334000" y="3124200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>
                <a:latin typeface="Symbol" panose="05050102010706020507" pitchFamily="18" charset="2"/>
              </a:rPr>
              <a:t>w</a:t>
            </a:r>
            <a:r>
              <a:rPr lang="pt-BR" sz="2400" b="1" baseline="-25000"/>
              <a:t>CIR</a:t>
            </a:r>
            <a:endParaRPr lang="pt-PT" sz="2400" b="1" baseline="-25000"/>
          </a:p>
        </p:txBody>
      </p:sp>
      <p:sp>
        <p:nvSpPr>
          <p:cNvPr id="8228" name="Text Box 36"/>
          <p:cNvSpPr txBox="1">
            <a:spLocks noChangeArrowheads="1"/>
          </p:cNvSpPr>
          <p:nvPr/>
        </p:nvSpPr>
        <p:spPr bwMode="auto">
          <a:xfrm>
            <a:off x="7162800" y="556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>
                <a:solidFill>
                  <a:srgbClr val="008000"/>
                </a:solidFill>
              </a:rPr>
              <a:t>x</a:t>
            </a:r>
            <a:endParaRPr lang="pt-PT" sz="2400" b="1">
              <a:solidFill>
                <a:srgbClr val="008000"/>
              </a:solidFill>
            </a:endParaRPr>
          </a:p>
        </p:txBody>
      </p:sp>
      <p:sp>
        <p:nvSpPr>
          <p:cNvPr id="8229" name="Text Box 37"/>
          <p:cNvSpPr txBox="1">
            <a:spLocks noChangeArrowheads="1"/>
          </p:cNvSpPr>
          <p:nvPr/>
        </p:nvSpPr>
        <p:spPr bwMode="auto">
          <a:xfrm>
            <a:off x="4675188" y="26670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>
                <a:solidFill>
                  <a:srgbClr val="008000"/>
                </a:solidFill>
              </a:rPr>
              <a:t>y</a:t>
            </a:r>
            <a:endParaRPr lang="pt-PT" sz="2400" b="1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2"/>
          <p:cNvSpPr>
            <a:spLocks noChangeArrowheads="1"/>
          </p:cNvSpPr>
          <p:nvPr/>
        </p:nvSpPr>
        <p:spPr bwMode="auto">
          <a:xfrm>
            <a:off x="2133600" y="31242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Centro Instantâneo de Rotação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CIR - Definição</a:t>
            </a:r>
            <a:endParaRPr lang="pt-BR" sz="2000" b="1" smtClean="0">
              <a:solidFill>
                <a:srgbClr val="FF3300"/>
              </a:solidFill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609600"/>
          </a:xfrm>
        </p:spPr>
        <p:txBody>
          <a:bodyPr/>
          <a:lstStyle/>
          <a:p>
            <a:pPr eaLnBrk="1" hangingPunct="1"/>
            <a:r>
              <a:rPr lang="pt-BR" smtClean="0"/>
              <a:t>Corpo rígido com movimento geral plano</a:t>
            </a:r>
            <a:endParaRPr lang="pt-PT" smtClean="0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V="1">
            <a:off x="914400" y="2590800"/>
            <a:ext cx="0" cy="30480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 flipV="1">
            <a:off x="762000" y="5486400"/>
            <a:ext cx="2667000" cy="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23" name="Freeform 7"/>
          <p:cNvSpPr>
            <a:spLocks/>
          </p:cNvSpPr>
          <p:nvPr/>
        </p:nvSpPr>
        <p:spPr bwMode="auto">
          <a:xfrm>
            <a:off x="1295400" y="3657600"/>
            <a:ext cx="1066800" cy="1219200"/>
          </a:xfrm>
          <a:custGeom>
            <a:avLst/>
            <a:gdLst>
              <a:gd name="T0" fmla="*/ 63500 w 672"/>
              <a:gd name="T1" fmla="*/ 723900 h 768"/>
              <a:gd name="T2" fmla="*/ 368300 w 672"/>
              <a:gd name="T3" fmla="*/ 38100 h 768"/>
              <a:gd name="T4" fmla="*/ 673100 w 672"/>
              <a:gd name="T5" fmla="*/ 495300 h 768"/>
              <a:gd name="T6" fmla="*/ 1054100 w 672"/>
              <a:gd name="T7" fmla="*/ 1028700 h 768"/>
              <a:gd name="T8" fmla="*/ 596900 w 672"/>
              <a:gd name="T9" fmla="*/ 1181100 h 768"/>
              <a:gd name="T10" fmla="*/ 368300 w 672"/>
              <a:gd name="T11" fmla="*/ 800100 h 768"/>
              <a:gd name="T12" fmla="*/ 63500 w 672"/>
              <a:gd name="T13" fmla="*/ 876300 h 768"/>
              <a:gd name="T14" fmla="*/ 63500 w 672"/>
              <a:gd name="T15" fmla="*/ 723900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72" h="768">
                <a:moveTo>
                  <a:pt x="40" y="456"/>
                </a:moveTo>
                <a:cubicBezTo>
                  <a:pt x="72" y="368"/>
                  <a:pt x="168" y="48"/>
                  <a:pt x="232" y="24"/>
                </a:cubicBezTo>
                <a:cubicBezTo>
                  <a:pt x="296" y="0"/>
                  <a:pt x="352" y="208"/>
                  <a:pt x="424" y="312"/>
                </a:cubicBezTo>
                <a:cubicBezTo>
                  <a:pt x="496" y="416"/>
                  <a:pt x="672" y="576"/>
                  <a:pt x="664" y="648"/>
                </a:cubicBezTo>
                <a:cubicBezTo>
                  <a:pt x="656" y="720"/>
                  <a:pt x="448" y="768"/>
                  <a:pt x="376" y="744"/>
                </a:cubicBezTo>
                <a:cubicBezTo>
                  <a:pt x="304" y="720"/>
                  <a:pt x="288" y="536"/>
                  <a:pt x="232" y="504"/>
                </a:cubicBezTo>
                <a:cubicBezTo>
                  <a:pt x="176" y="472"/>
                  <a:pt x="80" y="560"/>
                  <a:pt x="40" y="552"/>
                </a:cubicBezTo>
                <a:cubicBezTo>
                  <a:pt x="0" y="544"/>
                  <a:pt x="8" y="544"/>
                  <a:pt x="40" y="456"/>
                </a:cubicBez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2171700" y="4686300"/>
            <a:ext cx="6096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21336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15240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H="1" flipV="1">
            <a:off x="1047750" y="3829050"/>
            <a:ext cx="495300" cy="3810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V="1">
            <a:off x="1352550" y="2971800"/>
            <a:ext cx="933450" cy="16383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V="1">
            <a:off x="2171700" y="2914650"/>
            <a:ext cx="0" cy="17907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1981200" y="4927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A</a:t>
            </a:r>
            <a:endParaRPr lang="pt-PT" sz="2400" b="1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990600" y="4191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B</a:t>
            </a:r>
            <a:endParaRPr lang="pt-PT" sz="2400" b="1"/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2286000" y="2819400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CIR</a:t>
            </a:r>
            <a:endParaRPr lang="pt-PT" sz="2400" b="1"/>
          </a:p>
        </p:txBody>
      </p:sp>
      <p:sp>
        <p:nvSpPr>
          <p:cNvPr id="9233" name="Arc 17"/>
          <p:cNvSpPr>
            <a:spLocks/>
          </p:cNvSpPr>
          <p:nvPr/>
        </p:nvSpPr>
        <p:spPr bwMode="auto">
          <a:xfrm flipH="1" flipV="1">
            <a:off x="1804988" y="3124200"/>
            <a:ext cx="633412" cy="457200"/>
          </a:xfrm>
          <a:custGeom>
            <a:avLst/>
            <a:gdLst>
              <a:gd name="T0" fmla="*/ 0 w 29981"/>
              <a:gd name="T1" fmla="*/ 37656 h 21600"/>
              <a:gd name="T2" fmla="*/ 633412 w 29981"/>
              <a:gd name="T3" fmla="*/ 394801 h 21600"/>
              <a:gd name="T4" fmla="*/ 181334 w 29981"/>
              <a:gd name="T5" fmla="*/ 4572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981" h="21600" fill="none" extrusionOk="0">
                <a:moveTo>
                  <a:pt x="-1" y="1778"/>
                </a:moveTo>
                <a:cubicBezTo>
                  <a:pt x="2709" y="605"/>
                  <a:pt x="5630" y="-1"/>
                  <a:pt x="8583" y="0"/>
                </a:cubicBezTo>
                <a:cubicBezTo>
                  <a:pt x="19373" y="0"/>
                  <a:pt x="28508" y="7962"/>
                  <a:pt x="29980" y="18652"/>
                </a:cubicBezTo>
              </a:path>
              <a:path w="29981" h="21600" stroke="0" extrusionOk="0">
                <a:moveTo>
                  <a:pt x="-1" y="1778"/>
                </a:moveTo>
                <a:cubicBezTo>
                  <a:pt x="2709" y="605"/>
                  <a:pt x="5630" y="-1"/>
                  <a:pt x="8583" y="0"/>
                </a:cubicBezTo>
                <a:cubicBezTo>
                  <a:pt x="19373" y="0"/>
                  <a:pt x="28508" y="7962"/>
                  <a:pt x="29980" y="18652"/>
                </a:cubicBezTo>
                <a:lnTo>
                  <a:pt x="8583" y="21600"/>
                </a:lnTo>
                <a:lnTo>
                  <a:pt x="-1" y="1778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2514600" y="3352800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>
                <a:latin typeface="Symbol" panose="05050102010706020507" pitchFamily="18" charset="2"/>
              </a:rPr>
              <a:t>w</a:t>
            </a:r>
            <a:r>
              <a:rPr lang="pt-BR" sz="2400" b="1" baseline="-25000"/>
              <a:t>CIR</a:t>
            </a:r>
            <a:endParaRPr lang="pt-PT" sz="2400" b="1" baseline="-25000"/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2971800" y="556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>
                <a:solidFill>
                  <a:srgbClr val="008000"/>
                </a:solidFill>
              </a:rPr>
              <a:t>x</a:t>
            </a:r>
            <a:endParaRPr lang="pt-PT" sz="2400" b="1">
              <a:solidFill>
                <a:srgbClr val="008000"/>
              </a:solidFill>
            </a:endParaRP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484188" y="26670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>
                <a:solidFill>
                  <a:srgbClr val="008000"/>
                </a:solidFill>
              </a:rPr>
              <a:t>y</a:t>
            </a:r>
            <a:endParaRPr lang="pt-PT" sz="2400" b="1">
              <a:solidFill>
                <a:srgbClr val="008000"/>
              </a:solidFill>
            </a:endParaRPr>
          </a:p>
        </p:txBody>
      </p:sp>
      <p:sp>
        <p:nvSpPr>
          <p:cNvPr id="9237" name="Line 22"/>
          <p:cNvSpPr>
            <a:spLocks noChangeShapeType="1"/>
          </p:cNvSpPr>
          <p:nvPr/>
        </p:nvSpPr>
        <p:spPr bwMode="auto">
          <a:xfrm flipV="1">
            <a:off x="5105400" y="2590800"/>
            <a:ext cx="0" cy="30480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38" name="Line 23"/>
          <p:cNvSpPr>
            <a:spLocks noChangeShapeType="1"/>
          </p:cNvSpPr>
          <p:nvPr/>
        </p:nvSpPr>
        <p:spPr bwMode="auto">
          <a:xfrm flipV="1">
            <a:off x="4953000" y="5486400"/>
            <a:ext cx="2667000" cy="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39" name="Freeform 24"/>
          <p:cNvSpPr>
            <a:spLocks/>
          </p:cNvSpPr>
          <p:nvPr/>
        </p:nvSpPr>
        <p:spPr bwMode="auto">
          <a:xfrm>
            <a:off x="5486400" y="3657600"/>
            <a:ext cx="1066800" cy="1219200"/>
          </a:xfrm>
          <a:custGeom>
            <a:avLst/>
            <a:gdLst>
              <a:gd name="T0" fmla="*/ 63500 w 672"/>
              <a:gd name="T1" fmla="*/ 723900 h 768"/>
              <a:gd name="T2" fmla="*/ 368300 w 672"/>
              <a:gd name="T3" fmla="*/ 38100 h 768"/>
              <a:gd name="T4" fmla="*/ 673100 w 672"/>
              <a:gd name="T5" fmla="*/ 495300 h 768"/>
              <a:gd name="T6" fmla="*/ 1054100 w 672"/>
              <a:gd name="T7" fmla="*/ 1028700 h 768"/>
              <a:gd name="T8" fmla="*/ 596900 w 672"/>
              <a:gd name="T9" fmla="*/ 1181100 h 768"/>
              <a:gd name="T10" fmla="*/ 368300 w 672"/>
              <a:gd name="T11" fmla="*/ 800100 h 768"/>
              <a:gd name="T12" fmla="*/ 63500 w 672"/>
              <a:gd name="T13" fmla="*/ 876300 h 768"/>
              <a:gd name="T14" fmla="*/ 63500 w 672"/>
              <a:gd name="T15" fmla="*/ 723900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72" h="768">
                <a:moveTo>
                  <a:pt x="40" y="456"/>
                </a:moveTo>
                <a:cubicBezTo>
                  <a:pt x="72" y="368"/>
                  <a:pt x="168" y="48"/>
                  <a:pt x="232" y="24"/>
                </a:cubicBezTo>
                <a:cubicBezTo>
                  <a:pt x="296" y="0"/>
                  <a:pt x="352" y="208"/>
                  <a:pt x="424" y="312"/>
                </a:cubicBezTo>
                <a:cubicBezTo>
                  <a:pt x="496" y="416"/>
                  <a:pt x="672" y="576"/>
                  <a:pt x="664" y="648"/>
                </a:cubicBezTo>
                <a:cubicBezTo>
                  <a:pt x="656" y="720"/>
                  <a:pt x="448" y="768"/>
                  <a:pt x="376" y="744"/>
                </a:cubicBezTo>
                <a:cubicBezTo>
                  <a:pt x="304" y="720"/>
                  <a:pt x="288" y="536"/>
                  <a:pt x="232" y="504"/>
                </a:cubicBezTo>
                <a:cubicBezTo>
                  <a:pt x="176" y="472"/>
                  <a:pt x="80" y="560"/>
                  <a:pt x="40" y="552"/>
                </a:cubicBezTo>
                <a:cubicBezTo>
                  <a:pt x="0" y="544"/>
                  <a:pt x="8" y="544"/>
                  <a:pt x="40" y="456"/>
                </a:cubicBez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40" name="Line 25"/>
          <p:cNvSpPr>
            <a:spLocks noChangeShapeType="1"/>
          </p:cNvSpPr>
          <p:nvPr/>
        </p:nvSpPr>
        <p:spPr bwMode="auto">
          <a:xfrm>
            <a:off x="5791200" y="4686300"/>
            <a:ext cx="6096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41" name="Oval 26"/>
          <p:cNvSpPr>
            <a:spLocks noChangeArrowheads="1"/>
          </p:cNvSpPr>
          <p:nvPr/>
        </p:nvSpPr>
        <p:spPr bwMode="auto">
          <a:xfrm>
            <a:off x="63246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9242" name="Oval 27"/>
          <p:cNvSpPr>
            <a:spLocks noChangeArrowheads="1"/>
          </p:cNvSpPr>
          <p:nvPr/>
        </p:nvSpPr>
        <p:spPr bwMode="auto">
          <a:xfrm>
            <a:off x="57150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9243" name="Line 28"/>
          <p:cNvSpPr>
            <a:spLocks noChangeShapeType="1"/>
          </p:cNvSpPr>
          <p:nvPr/>
        </p:nvSpPr>
        <p:spPr bwMode="auto">
          <a:xfrm flipH="1" flipV="1">
            <a:off x="5181600" y="4210050"/>
            <a:ext cx="5715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44" name="Line 29"/>
          <p:cNvSpPr>
            <a:spLocks noChangeShapeType="1"/>
          </p:cNvSpPr>
          <p:nvPr/>
        </p:nvSpPr>
        <p:spPr bwMode="auto">
          <a:xfrm flipV="1">
            <a:off x="5753100" y="2819400"/>
            <a:ext cx="0" cy="2286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45" name="Line 30"/>
          <p:cNvSpPr>
            <a:spLocks noChangeShapeType="1"/>
          </p:cNvSpPr>
          <p:nvPr/>
        </p:nvSpPr>
        <p:spPr bwMode="auto">
          <a:xfrm flipH="1" flipV="1">
            <a:off x="6362700" y="2819400"/>
            <a:ext cx="0" cy="2133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46" name="Text Box 31"/>
          <p:cNvSpPr txBox="1">
            <a:spLocks noChangeArrowheads="1"/>
          </p:cNvSpPr>
          <p:nvPr/>
        </p:nvSpPr>
        <p:spPr bwMode="auto">
          <a:xfrm>
            <a:off x="6172200" y="4927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A</a:t>
            </a:r>
            <a:endParaRPr lang="pt-PT" sz="2400" b="1"/>
          </a:p>
        </p:txBody>
      </p:sp>
      <p:sp>
        <p:nvSpPr>
          <p:cNvPr id="9247" name="Text Box 32"/>
          <p:cNvSpPr txBox="1">
            <a:spLocks noChangeArrowheads="1"/>
          </p:cNvSpPr>
          <p:nvPr/>
        </p:nvSpPr>
        <p:spPr bwMode="auto">
          <a:xfrm>
            <a:off x="5181600" y="4343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B</a:t>
            </a:r>
            <a:endParaRPr lang="pt-PT" sz="2400" b="1"/>
          </a:p>
        </p:txBody>
      </p:sp>
      <p:grpSp>
        <p:nvGrpSpPr>
          <p:cNvPr id="244776" name="Group 40"/>
          <p:cNvGrpSpPr>
            <a:grpSpLocks/>
          </p:cNvGrpSpPr>
          <p:nvPr/>
        </p:nvGrpSpPr>
        <p:grpSpPr bwMode="auto">
          <a:xfrm>
            <a:off x="6934200" y="2455863"/>
            <a:ext cx="1347788" cy="973137"/>
            <a:chOff x="4368" y="1547"/>
            <a:chExt cx="849" cy="613"/>
          </a:xfrm>
        </p:grpSpPr>
        <p:sp>
          <p:nvSpPr>
            <p:cNvPr id="9252" name="Text Box 33"/>
            <p:cNvSpPr txBox="1">
              <a:spLocks noChangeArrowheads="1"/>
            </p:cNvSpPr>
            <p:nvPr/>
          </p:nvSpPr>
          <p:spPr bwMode="auto">
            <a:xfrm>
              <a:off x="4368" y="1547"/>
              <a:ext cx="8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CIR </a:t>
              </a:r>
              <a:r>
                <a:rPr lang="pt-BR" sz="2400" b="1">
                  <a:sym typeface="Math C" pitchFamily="2" charset="2"/>
                </a:rPr>
                <a:t> </a:t>
              </a:r>
              <a:endParaRPr lang="pt-PT" sz="2400" b="1"/>
            </a:p>
          </p:txBody>
        </p:sp>
        <p:sp>
          <p:nvSpPr>
            <p:cNvPr id="9253" name="Text Box 35"/>
            <p:cNvSpPr txBox="1">
              <a:spLocks noChangeArrowheads="1"/>
            </p:cNvSpPr>
            <p:nvPr/>
          </p:nvSpPr>
          <p:spPr bwMode="auto">
            <a:xfrm>
              <a:off x="4416" y="1872"/>
              <a:ext cx="8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CIR </a:t>
              </a:r>
              <a:r>
                <a:rPr lang="pt-BR" sz="2400" b="1">
                  <a:sym typeface="Math C" pitchFamily="2" charset="2"/>
                </a:rPr>
                <a:t> 0</a:t>
              </a:r>
              <a:endParaRPr lang="pt-PT" sz="2400" b="1">
                <a:sym typeface="Math C" pitchFamily="2" charset="2"/>
              </a:endParaRPr>
            </a:p>
          </p:txBody>
        </p:sp>
      </p:grpSp>
      <p:sp>
        <p:nvSpPr>
          <p:cNvPr id="9249" name="Text Box 36"/>
          <p:cNvSpPr txBox="1">
            <a:spLocks noChangeArrowheads="1"/>
          </p:cNvSpPr>
          <p:nvPr/>
        </p:nvSpPr>
        <p:spPr bwMode="auto">
          <a:xfrm>
            <a:off x="7162800" y="556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>
                <a:solidFill>
                  <a:srgbClr val="008000"/>
                </a:solidFill>
              </a:rPr>
              <a:t>x</a:t>
            </a:r>
            <a:endParaRPr lang="pt-PT" sz="2400" b="1">
              <a:solidFill>
                <a:srgbClr val="008000"/>
              </a:solidFill>
            </a:endParaRPr>
          </a:p>
        </p:txBody>
      </p:sp>
      <p:sp>
        <p:nvSpPr>
          <p:cNvPr id="9250" name="Text Box 37"/>
          <p:cNvSpPr txBox="1">
            <a:spLocks noChangeArrowheads="1"/>
          </p:cNvSpPr>
          <p:nvPr/>
        </p:nvSpPr>
        <p:spPr bwMode="auto">
          <a:xfrm>
            <a:off x="4675188" y="26670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>
                <a:solidFill>
                  <a:srgbClr val="008000"/>
                </a:solidFill>
              </a:rPr>
              <a:t>y</a:t>
            </a:r>
            <a:endParaRPr lang="pt-PT" sz="2400" b="1">
              <a:solidFill>
                <a:srgbClr val="008000"/>
              </a:solidFill>
            </a:endParaRPr>
          </a:p>
        </p:txBody>
      </p:sp>
      <p:sp>
        <p:nvSpPr>
          <p:cNvPr id="9251" name="Text Box 38"/>
          <p:cNvSpPr txBox="1">
            <a:spLocks noChangeArrowheads="1"/>
          </p:cNvSpPr>
          <p:nvPr/>
        </p:nvSpPr>
        <p:spPr bwMode="auto">
          <a:xfrm>
            <a:off x="1498600" y="4983163"/>
            <a:ext cx="1092200" cy="187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11700" b="1"/>
              <a:t>?</a:t>
            </a:r>
            <a:endParaRPr lang="pt-PT" sz="117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7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Centro Instantâneo de Rotação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CIR - Definição</a:t>
            </a:r>
            <a:endParaRPr lang="pt-BR" sz="2000" b="1" smtClean="0">
              <a:solidFill>
                <a:srgbClr val="FF3300"/>
              </a:solidFill>
            </a:endParaRPr>
          </a:p>
        </p:txBody>
      </p:sp>
      <p:sp>
        <p:nvSpPr>
          <p:cNvPr id="10243" name="Rectangle 1028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609600"/>
          </a:xfrm>
        </p:spPr>
        <p:txBody>
          <a:bodyPr/>
          <a:lstStyle/>
          <a:p>
            <a:pPr eaLnBrk="1" hangingPunct="1"/>
            <a:r>
              <a:rPr lang="pt-BR" smtClean="0"/>
              <a:t>Corpo rígido rolando no plano</a:t>
            </a:r>
            <a:endParaRPr lang="pt-PT" smtClean="0"/>
          </a:p>
        </p:txBody>
      </p:sp>
      <p:sp>
        <p:nvSpPr>
          <p:cNvPr id="10244" name="Line 1029"/>
          <p:cNvSpPr>
            <a:spLocks noChangeShapeType="1"/>
          </p:cNvSpPr>
          <p:nvPr/>
        </p:nvSpPr>
        <p:spPr bwMode="auto">
          <a:xfrm flipV="1">
            <a:off x="914400" y="2590800"/>
            <a:ext cx="0" cy="30480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45" name="Text Box 1043"/>
          <p:cNvSpPr txBox="1">
            <a:spLocks noChangeArrowheads="1"/>
          </p:cNvSpPr>
          <p:nvPr/>
        </p:nvSpPr>
        <p:spPr bwMode="auto">
          <a:xfrm>
            <a:off x="2971800" y="556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>
                <a:solidFill>
                  <a:srgbClr val="008000"/>
                </a:solidFill>
              </a:rPr>
              <a:t>x</a:t>
            </a:r>
            <a:endParaRPr lang="pt-PT" sz="2400" b="1">
              <a:solidFill>
                <a:srgbClr val="008000"/>
              </a:solidFill>
            </a:endParaRPr>
          </a:p>
        </p:txBody>
      </p:sp>
      <p:sp>
        <p:nvSpPr>
          <p:cNvPr id="10246" name="Text Box 1044"/>
          <p:cNvSpPr txBox="1">
            <a:spLocks noChangeArrowheads="1"/>
          </p:cNvSpPr>
          <p:nvPr/>
        </p:nvSpPr>
        <p:spPr bwMode="auto">
          <a:xfrm>
            <a:off x="484188" y="26670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>
                <a:solidFill>
                  <a:srgbClr val="008000"/>
                </a:solidFill>
              </a:rPr>
              <a:t>y</a:t>
            </a:r>
            <a:endParaRPr lang="pt-PT" sz="2400" b="1">
              <a:solidFill>
                <a:srgbClr val="008000"/>
              </a:solidFill>
            </a:endParaRPr>
          </a:p>
        </p:txBody>
      </p:sp>
      <p:sp>
        <p:nvSpPr>
          <p:cNvPr id="10247" name="Oval 1062"/>
          <p:cNvSpPr>
            <a:spLocks noChangeArrowheads="1"/>
          </p:cNvSpPr>
          <p:nvPr/>
        </p:nvSpPr>
        <p:spPr bwMode="auto">
          <a:xfrm>
            <a:off x="1104900" y="3429000"/>
            <a:ext cx="2095500" cy="20383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0248" name="Line 1063"/>
          <p:cNvSpPr>
            <a:spLocks noChangeShapeType="1"/>
          </p:cNvSpPr>
          <p:nvPr/>
        </p:nvSpPr>
        <p:spPr bwMode="auto">
          <a:xfrm>
            <a:off x="1390650" y="54864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49" name="Rectangle 1064"/>
          <p:cNvSpPr>
            <a:spLocks noChangeArrowheads="1"/>
          </p:cNvSpPr>
          <p:nvPr/>
        </p:nvSpPr>
        <p:spPr bwMode="auto">
          <a:xfrm>
            <a:off x="1390650" y="5505450"/>
            <a:ext cx="15240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0250" name="Line 1030"/>
          <p:cNvSpPr>
            <a:spLocks noChangeShapeType="1"/>
          </p:cNvSpPr>
          <p:nvPr/>
        </p:nvSpPr>
        <p:spPr bwMode="auto">
          <a:xfrm flipV="1">
            <a:off x="762000" y="5486400"/>
            <a:ext cx="2667000" cy="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247876" name="Group 1092"/>
          <p:cNvGrpSpPr>
            <a:grpSpLocks/>
          </p:cNvGrpSpPr>
          <p:nvPr/>
        </p:nvGrpSpPr>
        <p:grpSpPr bwMode="auto">
          <a:xfrm>
            <a:off x="1771650" y="3009900"/>
            <a:ext cx="709613" cy="3086100"/>
            <a:chOff x="1116" y="1896"/>
            <a:chExt cx="447" cy="1944"/>
          </a:xfrm>
        </p:grpSpPr>
        <p:sp>
          <p:nvSpPr>
            <p:cNvPr id="10287" name="Text Box 1040"/>
            <p:cNvSpPr txBox="1">
              <a:spLocks noChangeArrowheads="1"/>
            </p:cNvSpPr>
            <p:nvPr/>
          </p:nvSpPr>
          <p:spPr bwMode="auto">
            <a:xfrm>
              <a:off x="1116" y="3552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CIR</a:t>
              </a:r>
              <a:endParaRPr lang="pt-PT" sz="2400" b="1"/>
            </a:p>
          </p:txBody>
        </p:sp>
        <p:sp>
          <p:nvSpPr>
            <p:cNvPr id="10288" name="Oval 1026"/>
            <p:cNvSpPr>
              <a:spLocks noChangeArrowheads="1"/>
            </p:cNvSpPr>
            <p:nvPr/>
          </p:nvSpPr>
          <p:spPr bwMode="auto">
            <a:xfrm>
              <a:off x="1332" y="3420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289" name="Line 1037"/>
            <p:cNvSpPr>
              <a:spLocks noChangeShapeType="1"/>
            </p:cNvSpPr>
            <p:nvPr/>
          </p:nvSpPr>
          <p:spPr bwMode="auto">
            <a:xfrm flipV="1">
              <a:off x="1356" y="1896"/>
              <a:ext cx="0" cy="160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252" name="Oval 1033"/>
          <p:cNvSpPr>
            <a:spLocks noChangeArrowheads="1"/>
          </p:cNvSpPr>
          <p:nvPr/>
        </p:nvSpPr>
        <p:spPr bwMode="auto">
          <a:xfrm>
            <a:off x="2114550" y="44005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0253" name="Oval 1034"/>
          <p:cNvSpPr>
            <a:spLocks noChangeArrowheads="1"/>
          </p:cNvSpPr>
          <p:nvPr/>
        </p:nvSpPr>
        <p:spPr bwMode="auto">
          <a:xfrm>
            <a:off x="2114550" y="33718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0254" name="Text Box 1038"/>
          <p:cNvSpPr txBox="1">
            <a:spLocks noChangeArrowheads="1"/>
          </p:cNvSpPr>
          <p:nvPr/>
        </p:nvSpPr>
        <p:spPr bwMode="auto">
          <a:xfrm>
            <a:off x="1728788" y="41148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A</a:t>
            </a:r>
            <a:endParaRPr lang="pt-PT" sz="2400" b="1"/>
          </a:p>
        </p:txBody>
      </p:sp>
      <p:sp>
        <p:nvSpPr>
          <p:cNvPr id="10255" name="Text Box 1039"/>
          <p:cNvSpPr txBox="1">
            <a:spLocks noChangeArrowheads="1"/>
          </p:cNvSpPr>
          <p:nvPr/>
        </p:nvSpPr>
        <p:spPr bwMode="auto">
          <a:xfrm>
            <a:off x="1728788" y="30480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B</a:t>
            </a:r>
            <a:endParaRPr lang="pt-PT" sz="2400" b="1"/>
          </a:p>
        </p:txBody>
      </p:sp>
      <p:grpSp>
        <p:nvGrpSpPr>
          <p:cNvPr id="247877" name="Group 1093"/>
          <p:cNvGrpSpPr>
            <a:grpSpLocks/>
          </p:cNvGrpSpPr>
          <p:nvPr/>
        </p:nvGrpSpPr>
        <p:grpSpPr bwMode="auto">
          <a:xfrm>
            <a:off x="1238250" y="3409950"/>
            <a:ext cx="2019300" cy="2076450"/>
            <a:chOff x="780" y="2148"/>
            <a:chExt cx="1272" cy="1308"/>
          </a:xfrm>
        </p:grpSpPr>
        <p:sp>
          <p:nvSpPr>
            <p:cNvPr id="10282" name="Line 1032"/>
            <p:cNvSpPr>
              <a:spLocks noChangeShapeType="1"/>
            </p:cNvSpPr>
            <p:nvPr/>
          </p:nvSpPr>
          <p:spPr bwMode="auto">
            <a:xfrm>
              <a:off x="1380" y="2796"/>
              <a:ext cx="33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83" name="Line 1035"/>
            <p:cNvSpPr>
              <a:spLocks noChangeShapeType="1"/>
            </p:cNvSpPr>
            <p:nvPr/>
          </p:nvSpPr>
          <p:spPr bwMode="auto">
            <a:xfrm>
              <a:off x="1380" y="2148"/>
              <a:ext cx="67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84" name="Text Box 1042"/>
            <p:cNvSpPr txBox="1">
              <a:spLocks noChangeArrowheads="1"/>
            </p:cNvSpPr>
            <p:nvPr/>
          </p:nvSpPr>
          <p:spPr bwMode="auto">
            <a:xfrm>
              <a:off x="780" y="2904"/>
              <a:ext cx="4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CIR</a:t>
              </a:r>
              <a:endParaRPr lang="pt-PT" sz="2400" b="1" baseline="-25000"/>
            </a:p>
          </p:txBody>
        </p:sp>
        <p:sp>
          <p:nvSpPr>
            <p:cNvPr id="10285" name="Line 1036"/>
            <p:cNvSpPr>
              <a:spLocks noChangeShapeType="1"/>
            </p:cNvSpPr>
            <p:nvPr/>
          </p:nvSpPr>
          <p:spPr bwMode="auto">
            <a:xfrm flipV="1">
              <a:off x="1356" y="2160"/>
              <a:ext cx="672" cy="1272"/>
            </a:xfrm>
            <a:prstGeom prst="line">
              <a:avLst/>
            </a:prstGeom>
            <a:noFill/>
            <a:ln w="9525" cap="rnd">
              <a:solidFill>
                <a:srgbClr val="FF33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86" name="Arc 1041"/>
            <p:cNvSpPr>
              <a:spLocks/>
            </p:cNvSpPr>
            <p:nvPr/>
          </p:nvSpPr>
          <p:spPr bwMode="auto">
            <a:xfrm flipH="1" flipV="1">
              <a:off x="1117" y="3168"/>
              <a:ext cx="476" cy="288"/>
            </a:xfrm>
            <a:custGeom>
              <a:avLst/>
              <a:gdLst>
                <a:gd name="T0" fmla="*/ 476 w 35807"/>
                <a:gd name="T1" fmla="*/ 172 h 21600"/>
                <a:gd name="T2" fmla="*/ 0 w 35807"/>
                <a:gd name="T3" fmla="*/ 150 h 21600"/>
                <a:gd name="T4" fmla="*/ 245 w 3580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807" h="21600" fill="none" extrusionOk="0">
                  <a:moveTo>
                    <a:pt x="35806" y="12864"/>
                  </a:moveTo>
                  <a:cubicBezTo>
                    <a:pt x="31732" y="18359"/>
                    <a:pt x="25296" y="21599"/>
                    <a:pt x="18456" y="21600"/>
                  </a:cubicBezTo>
                  <a:cubicBezTo>
                    <a:pt x="10914" y="21600"/>
                    <a:pt x="3918" y="17666"/>
                    <a:pt x="0" y="11222"/>
                  </a:cubicBezTo>
                </a:path>
                <a:path w="35807" h="21600" stroke="0" extrusionOk="0">
                  <a:moveTo>
                    <a:pt x="35806" y="12864"/>
                  </a:moveTo>
                  <a:cubicBezTo>
                    <a:pt x="31732" y="18359"/>
                    <a:pt x="25296" y="21599"/>
                    <a:pt x="18456" y="21600"/>
                  </a:cubicBezTo>
                  <a:cubicBezTo>
                    <a:pt x="10914" y="21600"/>
                    <a:pt x="3918" y="17666"/>
                    <a:pt x="0" y="11222"/>
                  </a:cubicBezTo>
                  <a:lnTo>
                    <a:pt x="18456" y="0"/>
                  </a:lnTo>
                  <a:lnTo>
                    <a:pt x="35806" y="12864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47875" name="Group 1091"/>
          <p:cNvGrpSpPr>
            <a:grpSpLocks/>
          </p:cNvGrpSpPr>
          <p:nvPr/>
        </p:nvGrpSpPr>
        <p:grpSpPr bwMode="auto">
          <a:xfrm>
            <a:off x="4903788" y="2590800"/>
            <a:ext cx="2944812" cy="3505200"/>
            <a:chOff x="3089" y="1632"/>
            <a:chExt cx="1855" cy="2208"/>
          </a:xfrm>
        </p:grpSpPr>
        <p:sp>
          <p:nvSpPr>
            <p:cNvPr id="10258" name="Oval 1069"/>
            <p:cNvSpPr>
              <a:spLocks noChangeArrowheads="1"/>
            </p:cNvSpPr>
            <p:nvPr/>
          </p:nvSpPr>
          <p:spPr bwMode="auto">
            <a:xfrm>
              <a:off x="3480" y="2160"/>
              <a:ext cx="1320" cy="128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259" name="AutoShape 1088"/>
            <p:cNvSpPr>
              <a:spLocks noChangeArrowheads="1"/>
            </p:cNvSpPr>
            <p:nvPr/>
          </p:nvSpPr>
          <p:spPr bwMode="auto">
            <a:xfrm>
              <a:off x="4068" y="2616"/>
              <a:ext cx="144" cy="240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260" name="Line 1065"/>
            <p:cNvSpPr>
              <a:spLocks noChangeShapeType="1"/>
            </p:cNvSpPr>
            <p:nvPr/>
          </p:nvSpPr>
          <p:spPr bwMode="auto">
            <a:xfrm flipV="1">
              <a:off x="3360" y="1632"/>
              <a:ext cx="0" cy="192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61" name="Text Box 1066"/>
            <p:cNvSpPr txBox="1">
              <a:spLocks noChangeArrowheads="1"/>
            </p:cNvSpPr>
            <p:nvPr/>
          </p:nvSpPr>
          <p:spPr bwMode="auto">
            <a:xfrm>
              <a:off x="3900" y="3552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CIR</a:t>
              </a:r>
              <a:endParaRPr lang="pt-PT" sz="2400" b="1"/>
            </a:p>
          </p:txBody>
        </p:sp>
        <p:sp>
          <p:nvSpPr>
            <p:cNvPr id="10262" name="Text Box 1067"/>
            <p:cNvSpPr txBox="1">
              <a:spLocks noChangeArrowheads="1"/>
            </p:cNvSpPr>
            <p:nvPr/>
          </p:nvSpPr>
          <p:spPr bwMode="auto">
            <a:xfrm>
              <a:off x="4656" y="350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solidFill>
                    <a:srgbClr val="008000"/>
                  </a:solidFill>
                </a:rPr>
                <a:t>x</a:t>
              </a:r>
              <a:endParaRPr lang="pt-PT" sz="2400" b="1">
                <a:solidFill>
                  <a:srgbClr val="008000"/>
                </a:solidFill>
              </a:endParaRPr>
            </a:p>
          </p:txBody>
        </p:sp>
        <p:sp>
          <p:nvSpPr>
            <p:cNvPr id="10263" name="Text Box 1068"/>
            <p:cNvSpPr txBox="1">
              <a:spLocks noChangeArrowheads="1"/>
            </p:cNvSpPr>
            <p:nvPr/>
          </p:nvSpPr>
          <p:spPr bwMode="auto">
            <a:xfrm>
              <a:off x="3089" y="168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solidFill>
                    <a:srgbClr val="008000"/>
                  </a:solidFill>
                </a:rPr>
                <a:t>y</a:t>
              </a:r>
              <a:endParaRPr lang="pt-PT" sz="2400" b="1">
                <a:solidFill>
                  <a:srgbClr val="008000"/>
                </a:solidFill>
              </a:endParaRPr>
            </a:p>
          </p:txBody>
        </p:sp>
        <p:sp>
          <p:nvSpPr>
            <p:cNvPr id="10264" name="Line 1070"/>
            <p:cNvSpPr>
              <a:spLocks noChangeShapeType="1"/>
            </p:cNvSpPr>
            <p:nvPr/>
          </p:nvSpPr>
          <p:spPr bwMode="auto">
            <a:xfrm>
              <a:off x="3660" y="3456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65" name="Rectangle 1071"/>
            <p:cNvSpPr>
              <a:spLocks noChangeArrowheads="1"/>
            </p:cNvSpPr>
            <p:nvPr/>
          </p:nvSpPr>
          <p:spPr bwMode="auto">
            <a:xfrm>
              <a:off x="3660" y="3468"/>
              <a:ext cx="960" cy="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266" name="Line 1072"/>
            <p:cNvSpPr>
              <a:spLocks noChangeShapeType="1"/>
            </p:cNvSpPr>
            <p:nvPr/>
          </p:nvSpPr>
          <p:spPr bwMode="auto">
            <a:xfrm flipV="1">
              <a:off x="3264" y="3456"/>
              <a:ext cx="168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67" name="Oval 1073"/>
            <p:cNvSpPr>
              <a:spLocks noChangeArrowheads="1"/>
            </p:cNvSpPr>
            <p:nvPr/>
          </p:nvSpPr>
          <p:spPr bwMode="auto">
            <a:xfrm>
              <a:off x="4116" y="3420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268" name="Line 1074"/>
            <p:cNvSpPr>
              <a:spLocks noChangeShapeType="1"/>
            </p:cNvSpPr>
            <p:nvPr/>
          </p:nvSpPr>
          <p:spPr bwMode="auto">
            <a:xfrm flipV="1">
              <a:off x="4140" y="1896"/>
              <a:ext cx="0" cy="160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69" name="Line 1075"/>
            <p:cNvSpPr>
              <a:spLocks noChangeShapeType="1"/>
            </p:cNvSpPr>
            <p:nvPr/>
          </p:nvSpPr>
          <p:spPr bwMode="auto">
            <a:xfrm>
              <a:off x="4164" y="2796"/>
              <a:ext cx="33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70" name="Oval 1076"/>
            <p:cNvSpPr>
              <a:spLocks noChangeArrowheads="1"/>
            </p:cNvSpPr>
            <p:nvPr/>
          </p:nvSpPr>
          <p:spPr bwMode="auto">
            <a:xfrm>
              <a:off x="4116" y="27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271" name="Oval 1077"/>
            <p:cNvSpPr>
              <a:spLocks noChangeArrowheads="1"/>
            </p:cNvSpPr>
            <p:nvPr/>
          </p:nvSpPr>
          <p:spPr bwMode="auto">
            <a:xfrm>
              <a:off x="4116" y="21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272" name="Line 1078"/>
            <p:cNvSpPr>
              <a:spLocks noChangeShapeType="1"/>
            </p:cNvSpPr>
            <p:nvPr/>
          </p:nvSpPr>
          <p:spPr bwMode="auto">
            <a:xfrm>
              <a:off x="4164" y="2148"/>
              <a:ext cx="67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73" name="Text Box 1079"/>
            <p:cNvSpPr txBox="1">
              <a:spLocks noChangeArrowheads="1"/>
            </p:cNvSpPr>
            <p:nvPr/>
          </p:nvSpPr>
          <p:spPr bwMode="auto">
            <a:xfrm>
              <a:off x="4017" y="283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A</a:t>
              </a:r>
              <a:endParaRPr lang="pt-PT" sz="2400" b="1"/>
            </a:p>
          </p:txBody>
        </p:sp>
        <p:sp>
          <p:nvSpPr>
            <p:cNvPr id="10274" name="Text Box 1080"/>
            <p:cNvSpPr txBox="1">
              <a:spLocks noChangeArrowheads="1"/>
            </p:cNvSpPr>
            <p:nvPr/>
          </p:nvSpPr>
          <p:spPr bwMode="auto">
            <a:xfrm>
              <a:off x="3873" y="192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B</a:t>
              </a:r>
              <a:endParaRPr lang="pt-PT" sz="2400" b="1"/>
            </a:p>
          </p:txBody>
        </p:sp>
        <p:sp>
          <p:nvSpPr>
            <p:cNvPr id="10275" name="Text Box 1081"/>
            <p:cNvSpPr txBox="1">
              <a:spLocks noChangeArrowheads="1"/>
            </p:cNvSpPr>
            <p:nvPr/>
          </p:nvSpPr>
          <p:spPr bwMode="auto">
            <a:xfrm>
              <a:off x="3564" y="2904"/>
              <a:ext cx="4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CIR</a:t>
              </a:r>
              <a:endParaRPr lang="pt-PT" sz="2400" b="1" baseline="-25000"/>
            </a:p>
          </p:txBody>
        </p:sp>
        <p:sp>
          <p:nvSpPr>
            <p:cNvPr id="10276" name="Line 1082"/>
            <p:cNvSpPr>
              <a:spLocks noChangeShapeType="1"/>
            </p:cNvSpPr>
            <p:nvPr/>
          </p:nvSpPr>
          <p:spPr bwMode="auto">
            <a:xfrm flipV="1">
              <a:off x="4140" y="2160"/>
              <a:ext cx="672" cy="1272"/>
            </a:xfrm>
            <a:prstGeom prst="line">
              <a:avLst/>
            </a:prstGeom>
            <a:noFill/>
            <a:ln w="9525" cap="rnd">
              <a:solidFill>
                <a:srgbClr val="FF33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77" name="Arc 1083"/>
            <p:cNvSpPr>
              <a:spLocks/>
            </p:cNvSpPr>
            <p:nvPr/>
          </p:nvSpPr>
          <p:spPr bwMode="auto">
            <a:xfrm flipH="1" flipV="1">
              <a:off x="3901" y="3168"/>
              <a:ext cx="476" cy="288"/>
            </a:xfrm>
            <a:custGeom>
              <a:avLst/>
              <a:gdLst>
                <a:gd name="T0" fmla="*/ 476 w 35807"/>
                <a:gd name="T1" fmla="*/ 172 h 21600"/>
                <a:gd name="T2" fmla="*/ 0 w 35807"/>
                <a:gd name="T3" fmla="*/ 150 h 21600"/>
                <a:gd name="T4" fmla="*/ 245 w 3580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807" h="21600" fill="none" extrusionOk="0">
                  <a:moveTo>
                    <a:pt x="35806" y="12864"/>
                  </a:moveTo>
                  <a:cubicBezTo>
                    <a:pt x="31732" y="18359"/>
                    <a:pt x="25296" y="21599"/>
                    <a:pt x="18456" y="21600"/>
                  </a:cubicBezTo>
                  <a:cubicBezTo>
                    <a:pt x="10914" y="21600"/>
                    <a:pt x="3918" y="17666"/>
                    <a:pt x="0" y="11222"/>
                  </a:cubicBezTo>
                </a:path>
                <a:path w="35807" h="21600" stroke="0" extrusionOk="0">
                  <a:moveTo>
                    <a:pt x="35806" y="12864"/>
                  </a:moveTo>
                  <a:cubicBezTo>
                    <a:pt x="31732" y="18359"/>
                    <a:pt x="25296" y="21599"/>
                    <a:pt x="18456" y="21600"/>
                  </a:cubicBezTo>
                  <a:cubicBezTo>
                    <a:pt x="10914" y="21600"/>
                    <a:pt x="3918" y="17666"/>
                    <a:pt x="0" y="11222"/>
                  </a:cubicBezTo>
                  <a:lnTo>
                    <a:pt x="18456" y="0"/>
                  </a:lnTo>
                  <a:lnTo>
                    <a:pt x="35806" y="12864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78" name="Line 1084"/>
            <p:cNvSpPr>
              <a:spLocks noChangeShapeType="1"/>
            </p:cNvSpPr>
            <p:nvPr/>
          </p:nvSpPr>
          <p:spPr bwMode="auto">
            <a:xfrm>
              <a:off x="3936" y="2712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79" name="Rectangle 1085"/>
            <p:cNvSpPr>
              <a:spLocks noChangeArrowheads="1"/>
            </p:cNvSpPr>
            <p:nvPr/>
          </p:nvSpPr>
          <p:spPr bwMode="auto">
            <a:xfrm>
              <a:off x="3936" y="2616"/>
              <a:ext cx="432" cy="96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280" name="Arc 1089"/>
            <p:cNvSpPr>
              <a:spLocks/>
            </p:cNvSpPr>
            <p:nvPr/>
          </p:nvSpPr>
          <p:spPr bwMode="auto">
            <a:xfrm flipH="1" flipV="1">
              <a:off x="3876" y="2508"/>
              <a:ext cx="532" cy="576"/>
            </a:xfrm>
            <a:custGeom>
              <a:avLst/>
              <a:gdLst>
                <a:gd name="T0" fmla="*/ 41 w 40056"/>
                <a:gd name="T1" fmla="*/ 85 h 43200"/>
                <a:gd name="T2" fmla="*/ 0 w 40056"/>
                <a:gd name="T3" fmla="*/ 438 h 43200"/>
                <a:gd name="T4" fmla="*/ 245 w 40056"/>
                <a:gd name="T5" fmla="*/ 288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056" h="43200" fill="none" extrusionOk="0">
                  <a:moveTo>
                    <a:pt x="3112" y="6397"/>
                  </a:moveTo>
                  <a:cubicBezTo>
                    <a:pt x="7168" y="2303"/>
                    <a:pt x="12692" y="-1"/>
                    <a:pt x="18456" y="0"/>
                  </a:cubicBezTo>
                  <a:cubicBezTo>
                    <a:pt x="30385" y="0"/>
                    <a:pt x="40056" y="9670"/>
                    <a:pt x="40056" y="21600"/>
                  </a:cubicBezTo>
                  <a:cubicBezTo>
                    <a:pt x="40056" y="33529"/>
                    <a:pt x="30385" y="43200"/>
                    <a:pt x="18456" y="43200"/>
                  </a:cubicBezTo>
                  <a:cubicBezTo>
                    <a:pt x="10914" y="43200"/>
                    <a:pt x="3918" y="39266"/>
                    <a:pt x="0" y="32822"/>
                  </a:cubicBezTo>
                </a:path>
                <a:path w="40056" h="43200" stroke="0" extrusionOk="0">
                  <a:moveTo>
                    <a:pt x="3112" y="6397"/>
                  </a:moveTo>
                  <a:cubicBezTo>
                    <a:pt x="7168" y="2303"/>
                    <a:pt x="12692" y="-1"/>
                    <a:pt x="18456" y="0"/>
                  </a:cubicBezTo>
                  <a:cubicBezTo>
                    <a:pt x="30385" y="0"/>
                    <a:pt x="40056" y="9670"/>
                    <a:pt x="40056" y="21600"/>
                  </a:cubicBezTo>
                  <a:cubicBezTo>
                    <a:pt x="40056" y="33529"/>
                    <a:pt x="30385" y="43200"/>
                    <a:pt x="18456" y="43200"/>
                  </a:cubicBezTo>
                  <a:cubicBezTo>
                    <a:pt x="10914" y="43200"/>
                    <a:pt x="3918" y="39266"/>
                    <a:pt x="0" y="32822"/>
                  </a:cubicBezTo>
                  <a:lnTo>
                    <a:pt x="18456" y="21600"/>
                  </a:lnTo>
                  <a:lnTo>
                    <a:pt x="3112" y="6397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81" name="Text Box 1090"/>
            <p:cNvSpPr txBox="1">
              <a:spLocks noChangeArrowheads="1"/>
            </p:cNvSpPr>
            <p:nvPr/>
          </p:nvSpPr>
          <p:spPr bwMode="auto">
            <a:xfrm>
              <a:off x="3660" y="22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solidFill>
                    <a:schemeClr val="accent2"/>
                  </a:solidFill>
                  <a:latin typeface="Symbol" panose="05050102010706020507" pitchFamily="18" charset="2"/>
                </a:rPr>
                <a:t>w</a:t>
              </a:r>
              <a:r>
                <a:rPr lang="pt-BR" sz="2400" b="1" baseline="-25000">
                  <a:solidFill>
                    <a:schemeClr val="accent2"/>
                  </a:solidFill>
                </a:rPr>
                <a:t>A</a:t>
              </a:r>
              <a:endParaRPr lang="pt-PT" sz="2400" b="1" baseline="-2500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Centro Instantâneo de Rotação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CIR - Definição</a:t>
            </a:r>
            <a:endParaRPr lang="pt-BR" sz="2000" b="1" smtClean="0">
              <a:solidFill>
                <a:srgbClr val="FF3300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“Posição Instantânea de um par de pontos  coincidentes de 2 corpos rígidos distintos cujas velocidades absolutas são iguais”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pt-BR" b="1" smtClean="0"/>
              <a:t>ou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“Ponto pertencente a 2 corpos rígidos distintos cuja velocidade aparente é nula quando ‘vista’ por um observador posicionado em um dos corpos”</a:t>
            </a:r>
            <a:endParaRPr lang="pt-P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Centro Instantâneo de Rotação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CIR - Definição</a:t>
            </a:r>
            <a:endParaRPr lang="pt-BR" sz="2000" b="1" smtClean="0">
              <a:solidFill>
                <a:srgbClr val="FF3300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648200"/>
          </a:xfrm>
        </p:spPr>
        <p:txBody>
          <a:bodyPr/>
          <a:lstStyle/>
          <a:p>
            <a:pPr eaLnBrk="1" hangingPunct="1"/>
            <a:r>
              <a:rPr lang="pt-BR" smtClean="0"/>
              <a:t>Número de CIRs em um mecanismo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z="3600" baseline="-25000" smtClean="0"/>
          </a:p>
          <a:p>
            <a:pPr eaLnBrk="1" hangingPunct="1"/>
            <a:endParaRPr lang="pt-BR" sz="3600" baseline="-25000" smtClean="0"/>
          </a:p>
          <a:p>
            <a:pPr eaLnBrk="1" hangingPunct="1"/>
            <a:r>
              <a:rPr lang="pt-BR" sz="2800" smtClean="0"/>
              <a:t>Onde:</a:t>
            </a:r>
          </a:p>
          <a:p>
            <a:pPr eaLnBrk="1" hangingPunct="1">
              <a:buFontTx/>
              <a:buNone/>
            </a:pPr>
            <a:r>
              <a:rPr lang="pt-BR" sz="2800" smtClean="0"/>
              <a:t>	N</a:t>
            </a:r>
            <a:r>
              <a:rPr lang="pt-BR" sz="2800" baseline="-25000" smtClean="0"/>
              <a:t>CIR</a:t>
            </a:r>
            <a:r>
              <a:rPr lang="pt-BR" sz="2800" smtClean="0"/>
              <a:t>: Número de CIRs do Mecanismo</a:t>
            </a:r>
          </a:p>
          <a:p>
            <a:pPr eaLnBrk="1" hangingPunct="1">
              <a:buFontTx/>
              <a:buNone/>
            </a:pPr>
            <a:r>
              <a:rPr lang="pt-BR" sz="2800" smtClean="0"/>
              <a:t>	B</a:t>
            </a:r>
            <a:r>
              <a:rPr lang="pt-BR" smtClean="0"/>
              <a:t>:</a:t>
            </a:r>
            <a:r>
              <a:rPr lang="pt-BR" baseline="-25000" smtClean="0"/>
              <a:t> </a:t>
            </a:r>
            <a:r>
              <a:rPr lang="pt-BR" sz="2800" smtClean="0"/>
              <a:t>Número de Total de Corpos (incluindo o solo)</a:t>
            </a:r>
            <a:endParaRPr lang="pt-PT" smtClean="0"/>
          </a:p>
        </p:txBody>
      </p:sp>
      <p:grpSp>
        <p:nvGrpSpPr>
          <p:cNvPr id="12292" name="Group 8"/>
          <p:cNvGrpSpPr>
            <a:grpSpLocks/>
          </p:cNvGrpSpPr>
          <p:nvPr/>
        </p:nvGrpSpPr>
        <p:grpSpPr bwMode="auto">
          <a:xfrm>
            <a:off x="2514600" y="2362200"/>
            <a:ext cx="3124200" cy="1036638"/>
            <a:chOff x="1584" y="1488"/>
            <a:chExt cx="1968" cy="653"/>
          </a:xfrm>
        </p:grpSpPr>
        <p:sp>
          <p:nvSpPr>
            <p:cNvPr id="12293" name="Rectangle 7"/>
            <p:cNvSpPr>
              <a:spLocks noChangeArrowheads="1"/>
            </p:cNvSpPr>
            <p:nvPr/>
          </p:nvSpPr>
          <p:spPr bwMode="auto">
            <a:xfrm>
              <a:off x="1584" y="1488"/>
              <a:ext cx="1968" cy="62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2294" name="Text Box 4"/>
            <p:cNvSpPr txBox="1">
              <a:spLocks noChangeArrowheads="1"/>
            </p:cNvSpPr>
            <p:nvPr/>
          </p:nvSpPr>
          <p:spPr bwMode="auto">
            <a:xfrm>
              <a:off x="1632" y="1523"/>
              <a:ext cx="183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N</a:t>
              </a:r>
              <a:r>
                <a:rPr lang="pt-BR" sz="3200" baseline="-25000"/>
                <a:t>CIR</a:t>
              </a:r>
              <a:r>
                <a:rPr lang="pt-BR" sz="3200"/>
                <a:t> = B.(B - 1)</a:t>
              </a:r>
              <a:endParaRPr lang="pt-PT" sz="3200"/>
            </a:p>
          </p:txBody>
        </p:sp>
        <p:sp>
          <p:nvSpPr>
            <p:cNvPr id="12295" name="Line 5"/>
            <p:cNvSpPr>
              <a:spLocks noChangeShapeType="1"/>
            </p:cNvSpPr>
            <p:nvPr/>
          </p:nvSpPr>
          <p:spPr bwMode="auto">
            <a:xfrm>
              <a:off x="2448" y="182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96" name="Rectangle 6"/>
            <p:cNvSpPr>
              <a:spLocks noChangeArrowheads="1"/>
            </p:cNvSpPr>
            <p:nvPr/>
          </p:nvSpPr>
          <p:spPr bwMode="auto">
            <a:xfrm>
              <a:off x="2412" y="1776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2</a:t>
              </a:r>
              <a:endParaRPr lang="pt-PT" sz="3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n_Aula_01">
  <a:themeElements>
    <a:clrScheme name="Cin_Aula_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n_Aula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in_Aula_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n_Aula_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n_Aula_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n_Aula_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n_Aula_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n_Aula_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n_Aula_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n_Aula_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n_Aula_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n_Aula_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n_Aula_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n_Aula_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Cin_Aula_01</Template>
  <TotalTime>3404</TotalTime>
  <Words>572</Words>
  <Application>Microsoft Office PowerPoint</Application>
  <PresentationFormat>Apresentação na tela (4:3)</PresentationFormat>
  <Paragraphs>282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Monotype Sorts</vt:lpstr>
      <vt:lpstr>Symbol</vt:lpstr>
      <vt:lpstr>Math C</vt:lpstr>
      <vt:lpstr>Cin_Aula_01</vt:lpstr>
      <vt:lpstr>Apresentação do PowerPoint</vt:lpstr>
      <vt:lpstr>Sumário da Aula</vt:lpstr>
      <vt:lpstr>Análise de Mecanismos Método Gráfico</vt:lpstr>
      <vt:lpstr>Sumário da Aula</vt:lpstr>
      <vt:lpstr>Centro Instantâneo de Rotação CIR - Definição</vt:lpstr>
      <vt:lpstr>Centro Instantâneo de Rotação CIR - Definição</vt:lpstr>
      <vt:lpstr>Centro Instantâneo de Rotação CIR - Definição</vt:lpstr>
      <vt:lpstr>Centro Instantâneo de Rotação CIR - Definição</vt:lpstr>
      <vt:lpstr>Centro Instantâneo de Rotação CIR - Definição</vt:lpstr>
      <vt:lpstr>Centro Instantâneo de Rotação CIR - Definição</vt:lpstr>
      <vt:lpstr>Centro Instantâneo de Rotação CIR - Definição</vt:lpstr>
      <vt:lpstr>Centro Instantâneo de Rotação CIR - Definição</vt:lpstr>
      <vt:lpstr>Apresentação do PowerPoint</vt:lpstr>
      <vt:lpstr>Centro Instantâneo de Rotação CIR - Definição</vt:lpstr>
      <vt:lpstr>Centro Instantâneo de Rotação CIR - Definição</vt:lpstr>
      <vt:lpstr>Sumário da Aula</vt:lpstr>
      <vt:lpstr>Centro Instantâneo de Rotação CIR</vt:lpstr>
      <vt:lpstr>Centro Instantâneo de Rotação CIR</vt:lpstr>
      <vt:lpstr>Centro Instantâneo de Rotação CIR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Sumário da Aula</vt:lpstr>
    </vt:vector>
  </TitlesOfParts>
  <Company>Sandra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Sandra</dc:creator>
  <cp:lastModifiedBy>Lucio</cp:lastModifiedBy>
  <cp:revision>225</cp:revision>
  <dcterms:created xsi:type="dcterms:W3CDTF">2003-01-23T18:18:52Z</dcterms:created>
  <dcterms:modified xsi:type="dcterms:W3CDTF">2014-11-17T12:54:51Z</dcterms:modified>
</cp:coreProperties>
</file>