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380" r:id="rId3"/>
    <p:sldId id="342" r:id="rId4"/>
    <p:sldId id="379" r:id="rId5"/>
    <p:sldId id="349" r:id="rId6"/>
    <p:sldId id="381" r:id="rId7"/>
    <p:sldId id="350" r:id="rId8"/>
    <p:sldId id="382" r:id="rId9"/>
    <p:sldId id="355" r:id="rId10"/>
    <p:sldId id="383" r:id="rId11"/>
    <p:sldId id="373" r:id="rId12"/>
    <p:sldId id="384" r:id="rId13"/>
    <p:sldId id="385" r:id="rId14"/>
    <p:sldId id="374" r:id="rId15"/>
    <p:sldId id="386" r:id="rId16"/>
    <p:sldId id="387" r:id="rId17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9E400"/>
    <a:srgbClr val="008000"/>
    <a:srgbClr val="FF9900"/>
    <a:srgbClr val="66FF33"/>
    <a:srgbClr val="FFFF00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9" autoAdjust="0"/>
    <p:restoredTop sz="92944" autoAdjust="0"/>
  </p:normalViewPr>
  <p:slideViewPr>
    <p:cSldViewPr>
      <p:cViewPr varScale="1">
        <p:scale>
          <a:sx n="92" d="100"/>
          <a:sy n="92" d="100"/>
        </p:scale>
        <p:origin x="7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E026AF78-4A6C-47E8-B5C7-F810FEAB73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492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1E6C8F93-76D4-4CDB-A466-0C6F3858EE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19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0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4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38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7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80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4162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18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03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79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401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498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F:\Fantaisie%20In%20F%20Minor,%20Op.49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F:\Six%20Variations%20Op.34,%20iV.V%20Marcia,%20Allegrettoi.mp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F:\15%20Variations%20&amp;%20Fugue%20Op.35%20Eroica%20iVar.Vi.mp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F:\15%20Variations%20&amp;%20Fugue%20Op.35%20Eroica%20iVar.Vi.mp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F:\15%20Variations%20&amp;%20Fugue%20Op.35%20Eroica%20iVar.Vi.mp3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989138"/>
            <a:ext cx="7775575" cy="2160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Aula 5 </a:t>
            </a:r>
          </a:p>
          <a:p>
            <a:pPr eaLnBrk="1" hangingPunct="1">
              <a:lnSpc>
                <a:spcPct val="80000"/>
              </a:lnSpc>
            </a:pPr>
            <a:r>
              <a:rPr lang="pt-BR" sz="4800" b="1" smtClean="0">
                <a:solidFill>
                  <a:schemeClr val="hlink"/>
                </a:solidFill>
              </a:rPr>
              <a:t>Análise Gráfica de Mecanismos – Velocidade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b="1" smtClean="0">
                <a:solidFill>
                  <a:schemeClr val="hlink"/>
                </a:solidFill>
              </a:rPr>
              <a:t>2a. Parte</a:t>
            </a:r>
          </a:p>
          <a:p>
            <a:pPr eaLnBrk="1" hangingPunct="1">
              <a:lnSpc>
                <a:spcPct val="80000"/>
              </a:lnSpc>
            </a:pPr>
            <a:endParaRPr lang="pt-BR" sz="1400" smtClean="0"/>
          </a:p>
        </p:txBody>
      </p:sp>
      <p:pic>
        <p:nvPicPr>
          <p:cNvPr id="4099" name="Picture 4" descr="logo_puc_inter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16563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403350" y="5465763"/>
            <a:ext cx="6546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1600"/>
              <a:t>Pontifícia Universidade Católica de Minas Gerais – PUC Minas</a:t>
            </a:r>
          </a:p>
          <a:p>
            <a:pPr algn="ctr" eaLnBrk="1" hangingPunct="1"/>
            <a:r>
              <a:rPr lang="pt-BR" sz="1600"/>
              <a:t>Instituto Politécnico – IPUC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84213" y="333375"/>
            <a:ext cx="777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Curso de Graduação em Engenharia Mecânica</a:t>
            </a:r>
          </a:p>
          <a:p>
            <a:pPr algn="ctr" eaLnBrk="1" hangingPunct="1">
              <a:defRPr/>
            </a:pPr>
            <a:r>
              <a:rPr lang="pt-BR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Cinemática dos Mecanismos</a:t>
            </a:r>
          </a:p>
        </p:txBody>
      </p:sp>
      <p:pic>
        <p:nvPicPr>
          <p:cNvPr id="44044" name="Fantaisie In F Minor, Op.49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0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40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04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04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5"/>
          <p:cNvSpPr>
            <a:spLocks noChangeArrowheads="1"/>
          </p:cNvSpPr>
          <p:nvPr/>
        </p:nvSpPr>
        <p:spPr bwMode="auto">
          <a:xfrm>
            <a:off x="7942263" y="3898900"/>
            <a:ext cx="71437" cy="1439863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5" name="AutoShape 6"/>
          <p:cNvSpPr>
            <a:spLocks noChangeArrowheads="1"/>
          </p:cNvSpPr>
          <p:nvPr/>
        </p:nvSpPr>
        <p:spPr bwMode="auto">
          <a:xfrm rot="-1843203">
            <a:off x="5375275" y="2587625"/>
            <a:ext cx="1303338" cy="1114425"/>
          </a:xfrm>
          <a:prstGeom prst="triangle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6" name="AutoShape 7"/>
          <p:cNvSpPr>
            <a:spLocks noChangeArrowheads="1"/>
          </p:cNvSpPr>
          <p:nvPr/>
        </p:nvSpPr>
        <p:spPr bwMode="auto">
          <a:xfrm>
            <a:off x="7850188" y="5143500"/>
            <a:ext cx="214312" cy="5984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7" name="AutoShape 8"/>
          <p:cNvSpPr>
            <a:spLocks noChangeArrowheads="1"/>
          </p:cNvSpPr>
          <p:nvPr/>
        </p:nvSpPr>
        <p:spPr bwMode="auto">
          <a:xfrm rot="-3587796">
            <a:off x="7323932" y="2955131"/>
            <a:ext cx="71438" cy="1368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8" name="AutoShape 9"/>
          <p:cNvSpPr>
            <a:spLocks noChangeArrowheads="1"/>
          </p:cNvSpPr>
          <p:nvPr/>
        </p:nvSpPr>
        <p:spPr bwMode="auto">
          <a:xfrm>
            <a:off x="5637213" y="2514600"/>
            <a:ext cx="214312" cy="19843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19" name="Oval 10"/>
          <p:cNvSpPr>
            <a:spLocks noChangeArrowheads="1"/>
          </p:cNvSpPr>
          <p:nvPr/>
        </p:nvSpPr>
        <p:spPr bwMode="auto">
          <a:xfrm>
            <a:off x="7921625" y="5235575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>
            <a:off x="7605713" y="554355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7634288" y="55705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2" name="AutoShape 13"/>
          <p:cNvSpPr>
            <a:spLocks noChangeArrowheads="1"/>
          </p:cNvSpPr>
          <p:nvPr/>
        </p:nvSpPr>
        <p:spPr bwMode="auto">
          <a:xfrm>
            <a:off x="5613400" y="3846513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3" name="Oval 14"/>
          <p:cNvSpPr>
            <a:spLocks noChangeArrowheads="1"/>
          </p:cNvSpPr>
          <p:nvPr/>
        </p:nvSpPr>
        <p:spPr bwMode="auto">
          <a:xfrm>
            <a:off x="5684838" y="3938588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4" name="Line 15"/>
          <p:cNvSpPr>
            <a:spLocks noChangeShapeType="1"/>
          </p:cNvSpPr>
          <p:nvPr/>
        </p:nvSpPr>
        <p:spPr bwMode="auto">
          <a:xfrm>
            <a:off x="5368925" y="42465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5" name="Rectangle 16"/>
          <p:cNvSpPr>
            <a:spLocks noChangeArrowheads="1"/>
          </p:cNvSpPr>
          <p:nvPr/>
        </p:nvSpPr>
        <p:spPr bwMode="auto">
          <a:xfrm>
            <a:off x="5397500" y="42735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7918450" y="3933825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7" name="Oval 18"/>
          <p:cNvSpPr>
            <a:spLocks noChangeArrowheads="1"/>
          </p:cNvSpPr>
          <p:nvPr/>
        </p:nvSpPr>
        <p:spPr bwMode="auto">
          <a:xfrm>
            <a:off x="5680075" y="3951288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3328" name="Oval 19"/>
          <p:cNvSpPr>
            <a:spLocks noChangeArrowheads="1"/>
          </p:cNvSpPr>
          <p:nvPr/>
        </p:nvSpPr>
        <p:spPr bwMode="auto">
          <a:xfrm>
            <a:off x="6784975" y="3246438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39636" name="Group 20"/>
          <p:cNvGrpSpPr>
            <a:grpSpLocks/>
          </p:cNvGrpSpPr>
          <p:nvPr/>
        </p:nvGrpSpPr>
        <p:grpSpPr bwMode="auto">
          <a:xfrm>
            <a:off x="4886325" y="3200400"/>
            <a:ext cx="1133475" cy="1011238"/>
            <a:chOff x="2901" y="2463"/>
            <a:chExt cx="714" cy="637"/>
          </a:xfrm>
        </p:grpSpPr>
        <p:sp>
          <p:nvSpPr>
            <p:cNvPr id="13375" name="Arc 21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76" name="Text Box 22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239681" name="Group 65"/>
          <p:cNvGrpSpPr>
            <a:grpSpLocks/>
          </p:cNvGrpSpPr>
          <p:nvPr/>
        </p:nvGrpSpPr>
        <p:grpSpPr bwMode="auto">
          <a:xfrm>
            <a:off x="6781800" y="3352800"/>
            <a:ext cx="522288" cy="1143000"/>
            <a:chOff x="4272" y="2112"/>
            <a:chExt cx="329" cy="720"/>
          </a:xfrm>
        </p:grpSpPr>
        <p:sp>
          <p:nvSpPr>
            <p:cNvPr id="13372" name="Line 23"/>
            <p:cNvSpPr>
              <a:spLocks noChangeShapeType="1"/>
            </p:cNvSpPr>
            <p:nvPr/>
          </p:nvSpPr>
          <p:spPr bwMode="auto">
            <a:xfrm>
              <a:off x="4320" y="2112"/>
              <a:ext cx="192" cy="33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73" name="Text Box 24"/>
            <p:cNvSpPr txBox="1">
              <a:spLocks noChangeArrowheads="1"/>
            </p:cNvSpPr>
            <p:nvPr/>
          </p:nvSpPr>
          <p:spPr bwMode="auto">
            <a:xfrm>
              <a:off x="4272" y="2544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374" name="Line 25"/>
            <p:cNvSpPr>
              <a:spLocks noChangeShapeType="1"/>
            </p:cNvSpPr>
            <p:nvPr/>
          </p:nvSpPr>
          <p:spPr bwMode="auto">
            <a:xfrm>
              <a:off x="4320" y="2544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9682" name="Group 66"/>
          <p:cNvGrpSpPr>
            <a:grpSpLocks/>
          </p:cNvGrpSpPr>
          <p:nvPr/>
        </p:nvGrpSpPr>
        <p:grpSpPr bwMode="auto">
          <a:xfrm>
            <a:off x="8077200" y="3733800"/>
            <a:ext cx="762000" cy="914400"/>
            <a:chOff x="5088" y="2352"/>
            <a:chExt cx="480" cy="576"/>
          </a:xfrm>
        </p:grpSpPr>
        <p:sp>
          <p:nvSpPr>
            <p:cNvPr id="13369" name="Line 26"/>
            <p:cNvSpPr>
              <a:spLocks noChangeShapeType="1"/>
            </p:cNvSpPr>
            <p:nvPr/>
          </p:nvSpPr>
          <p:spPr bwMode="auto">
            <a:xfrm rot="-1954780">
              <a:off x="5088" y="2352"/>
              <a:ext cx="480" cy="30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70" name="Text Box 27"/>
            <p:cNvSpPr txBox="1">
              <a:spLocks noChangeArrowheads="1"/>
            </p:cNvSpPr>
            <p:nvPr/>
          </p:nvSpPr>
          <p:spPr bwMode="auto">
            <a:xfrm>
              <a:off x="5232" y="2640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3371" name="Line 28"/>
            <p:cNvSpPr>
              <a:spLocks noChangeShapeType="1"/>
            </p:cNvSpPr>
            <p:nvPr/>
          </p:nvSpPr>
          <p:spPr bwMode="auto">
            <a:xfrm>
              <a:off x="5253" y="2661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332" name="Text Box 29"/>
          <p:cNvSpPr txBox="1">
            <a:spLocks noChangeArrowheads="1"/>
          </p:cNvSpPr>
          <p:nvPr/>
        </p:nvSpPr>
        <p:spPr bwMode="auto">
          <a:xfrm>
            <a:off x="59436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3333" name="Text Box 30"/>
          <p:cNvSpPr txBox="1">
            <a:spLocks noChangeArrowheads="1"/>
          </p:cNvSpPr>
          <p:nvPr/>
        </p:nvSpPr>
        <p:spPr bwMode="auto">
          <a:xfrm>
            <a:off x="81534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3334" name="Text Box 31"/>
          <p:cNvSpPr txBox="1">
            <a:spLocks noChangeArrowheads="1"/>
          </p:cNvSpPr>
          <p:nvPr/>
        </p:nvSpPr>
        <p:spPr bwMode="auto">
          <a:xfrm>
            <a:off x="8153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3335" name="Text Box 35"/>
          <p:cNvSpPr txBox="1">
            <a:spLocks noChangeArrowheads="1"/>
          </p:cNvSpPr>
          <p:nvPr/>
        </p:nvSpPr>
        <p:spPr bwMode="auto">
          <a:xfrm>
            <a:off x="6629400" y="2743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13336" name="Rectangle 3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</a:t>
            </a:r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838200" y="4800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b="1">
                <a:solidFill>
                  <a:srgbClr val="66FF33"/>
                </a:solidFill>
              </a:rPr>
              <a:t>x</a:t>
            </a:r>
          </a:p>
        </p:txBody>
      </p:sp>
      <p:grpSp>
        <p:nvGrpSpPr>
          <p:cNvPr id="239690" name="Group 74"/>
          <p:cNvGrpSpPr>
            <a:grpSpLocks/>
          </p:cNvGrpSpPr>
          <p:nvPr/>
        </p:nvGrpSpPr>
        <p:grpSpPr bwMode="auto">
          <a:xfrm>
            <a:off x="381000" y="4038600"/>
            <a:ext cx="2362200" cy="2438400"/>
            <a:chOff x="240" y="2544"/>
            <a:chExt cx="1488" cy="1536"/>
          </a:xfrm>
        </p:grpSpPr>
        <p:sp>
          <p:nvSpPr>
            <p:cNvPr id="13367" name="Line 43"/>
            <p:cNvSpPr>
              <a:spLocks noChangeShapeType="1"/>
            </p:cNvSpPr>
            <p:nvPr/>
          </p:nvSpPr>
          <p:spPr bwMode="auto">
            <a:xfrm flipH="1">
              <a:off x="672" y="2544"/>
              <a:ext cx="96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68" name="Line 44"/>
            <p:cNvSpPr>
              <a:spLocks noChangeShapeType="1"/>
            </p:cNvSpPr>
            <p:nvPr/>
          </p:nvSpPr>
          <p:spPr bwMode="auto">
            <a:xfrm flipH="1" flipV="1">
              <a:off x="240" y="3216"/>
              <a:ext cx="14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9691" name="Group 75"/>
          <p:cNvGrpSpPr>
            <a:grpSpLocks/>
          </p:cNvGrpSpPr>
          <p:nvPr/>
        </p:nvGrpSpPr>
        <p:grpSpPr bwMode="auto">
          <a:xfrm>
            <a:off x="990600" y="4495800"/>
            <a:ext cx="858838" cy="869950"/>
            <a:chOff x="624" y="2832"/>
            <a:chExt cx="541" cy="548"/>
          </a:xfrm>
        </p:grpSpPr>
        <p:sp>
          <p:nvSpPr>
            <p:cNvPr id="13364" name="Line 38"/>
            <p:cNvSpPr>
              <a:spLocks noChangeShapeType="1"/>
            </p:cNvSpPr>
            <p:nvPr/>
          </p:nvSpPr>
          <p:spPr bwMode="auto">
            <a:xfrm rot="-1954780">
              <a:off x="694" y="3069"/>
              <a:ext cx="471" cy="311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65" name="Text Box 45"/>
            <p:cNvSpPr txBox="1">
              <a:spLocks noChangeArrowheads="1"/>
            </p:cNvSpPr>
            <p:nvPr/>
          </p:nvSpPr>
          <p:spPr bwMode="auto">
            <a:xfrm>
              <a:off x="624" y="28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3366" name="Line 46"/>
            <p:cNvSpPr>
              <a:spLocks noChangeShapeType="1"/>
            </p:cNvSpPr>
            <p:nvPr/>
          </p:nvSpPr>
          <p:spPr bwMode="auto">
            <a:xfrm>
              <a:off x="655" y="2832"/>
              <a:ext cx="20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9692" name="Group 76"/>
          <p:cNvGrpSpPr>
            <a:grpSpLocks/>
          </p:cNvGrpSpPr>
          <p:nvPr/>
        </p:nvGrpSpPr>
        <p:grpSpPr bwMode="auto">
          <a:xfrm>
            <a:off x="1447800" y="5105400"/>
            <a:ext cx="1106488" cy="762000"/>
            <a:chOff x="912" y="3216"/>
            <a:chExt cx="697" cy="480"/>
          </a:xfrm>
        </p:grpSpPr>
        <p:sp>
          <p:nvSpPr>
            <p:cNvPr id="13361" name="Line 39"/>
            <p:cNvSpPr>
              <a:spLocks noChangeShapeType="1"/>
            </p:cNvSpPr>
            <p:nvPr/>
          </p:nvSpPr>
          <p:spPr bwMode="auto">
            <a:xfrm flipH="1">
              <a:off x="912" y="3216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62" name="Text Box 52"/>
            <p:cNvSpPr txBox="1">
              <a:spLocks noChangeArrowheads="1"/>
            </p:cNvSpPr>
            <p:nvPr/>
          </p:nvSpPr>
          <p:spPr bwMode="auto">
            <a:xfrm>
              <a:off x="1152" y="340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C/A</a:t>
              </a:r>
            </a:p>
          </p:txBody>
        </p:sp>
        <p:sp>
          <p:nvSpPr>
            <p:cNvPr id="13363" name="Line 53"/>
            <p:cNvSpPr>
              <a:spLocks noChangeShapeType="1"/>
            </p:cNvSpPr>
            <p:nvPr/>
          </p:nvSpPr>
          <p:spPr bwMode="auto">
            <a:xfrm>
              <a:off x="1183" y="340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9693" name="Group 77"/>
          <p:cNvGrpSpPr>
            <a:grpSpLocks/>
          </p:cNvGrpSpPr>
          <p:nvPr/>
        </p:nvGrpSpPr>
        <p:grpSpPr bwMode="auto">
          <a:xfrm>
            <a:off x="5715000" y="1981200"/>
            <a:ext cx="838200" cy="628650"/>
            <a:chOff x="3600" y="1248"/>
            <a:chExt cx="528" cy="396"/>
          </a:xfrm>
        </p:grpSpPr>
        <p:sp>
          <p:nvSpPr>
            <p:cNvPr id="13358" name="Text Box 33"/>
            <p:cNvSpPr txBox="1">
              <a:spLocks noChangeArrowheads="1"/>
            </p:cNvSpPr>
            <p:nvPr/>
          </p:nvSpPr>
          <p:spPr bwMode="auto">
            <a:xfrm>
              <a:off x="3696" y="12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3359" name="Line 34"/>
            <p:cNvSpPr>
              <a:spLocks noChangeShapeType="1"/>
            </p:cNvSpPr>
            <p:nvPr/>
          </p:nvSpPr>
          <p:spPr bwMode="auto">
            <a:xfrm>
              <a:off x="3705" y="1248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60" name="Line 55"/>
            <p:cNvSpPr>
              <a:spLocks noChangeShapeType="1"/>
            </p:cNvSpPr>
            <p:nvPr/>
          </p:nvSpPr>
          <p:spPr bwMode="auto">
            <a:xfrm>
              <a:off x="3600" y="1644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342" name="Text Box 56"/>
          <p:cNvSpPr txBox="1">
            <a:spLocks noChangeArrowheads="1"/>
          </p:cNvSpPr>
          <p:nvPr/>
        </p:nvSpPr>
        <p:spPr bwMode="auto">
          <a:xfrm>
            <a:off x="5105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</a:t>
            </a:r>
            <a:endParaRPr lang="pt-BR" sz="2400" b="1" baseline="-25000"/>
          </a:p>
        </p:txBody>
      </p:sp>
      <p:grpSp>
        <p:nvGrpSpPr>
          <p:cNvPr id="13343" name="Group 59"/>
          <p:cNvGrpSpPr>
            <a:grpSpLocks/>
          </p:cNvGrpSpPr>
          <p:nvPr/>
        </p:nvGrpSpPr>
        <p:grpSpPr bwMode="auto">
          <a:xfrm>
            <a:off x="609600" y="1676400"/>
            <a:ext cx="2565400" cy="579438"/>
            <a:chOff x="384" y="1485"/>
            <a:chExt cx="1616" cy="365"/>
          </a:xfrm>
        </p:grpSpPr>
        <p:sp>
          <p:nvSpPr>
            <p:cNvPr id="13354" name="Text Box 48"/>
            <p:cNvSpPr txBox="1">
              <a:spLocks noChangeArrowheads="1"/>
            </p:cNvSpPr>
            <p:nvPr/>
          </p:nvSpPr>
          <p:spPr bwMode="auto">
            <a:xfrm>
              <a:off x="384" y="1485"/>
              <a:ext cx="1616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C = </a:t>
              </a:r>
              <a:r>
                <a:rPr lang="pt-BR" sz="3200">
                  <a:latin typeface="Symbol" panose="05050102010706020507" pitchFamily="18" charset="2"/>
                </a:rPr>
                <a:t>w</a:t>
              </a:r>
              <a:r>
                <a:rPr lang="pt-BR" sz="3200" baseline="-25000"/>
                <a:t>2</a:t>
              </a:r>
              <a:r>
                <a:rPr lang="pt-BR" sz="3200"/>
                <a:t> x O</a:t>
              </a:r>
              <a:r>
                <a:rPr lang="pt-BR" sz="3200" baseline="-25000"/>
                <a:t>2</a:t>
              </a:r>
              <a:r>
                <a:rPr lang="pt-BR" sz="3200"/>
                <a:t>C</a:t>
              </a:r>
              <a:endParaRPr lang="pt-BR" sz="3200" baseline="-25000"/>
            </a:p>
          </p:txBody>
        </p:sp>
        <p:sp>
          <p:nvSpPr>
            <p:cNvPr id="13355" name="Line 49"/>
            <p:cNvSpPr>
              <a:spLocks noChangeShapeType="1"/>
            </p:cNvSpPr>
            <p:nvPr/>
          </p:nvSpPr>
          <p:spPr bwMode="auto">
            <a:xfrm>
              <a:off x="427" y="1512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56" name="Line 57"/>
            <p:cNvSpPr>
              <a:spLocks noChangeShapeType="1"/>
            </p:cNvSpPr>
            <p:nvPr/>
          </p:nvSpPr>
          <p:spPr bwMode="auto">
            <a:xfrm>
              <a:off x="912" y="158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57" name="Line 58"/>
            <p:cNvSpPr>
              <a:spLocks noChangeShapeType="1"/>
            </p:cNvSpPr>
            <p:nvPr/>
          </p:nvSpPr>
          <p:spPr bwMode="auto">
            <a:xfrm>
              <a:off x="1471" y="1536"/>
              <a:ext cx="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44" name="Group 60"/>
          <p:cNvGrpSpPr>
            <a:grpSpLocks/>
          </p:cNvGrpSpPr>
          <p:nvPr/>
        </p:nvGrpSpPr>
        <p:grpSpPr bwMode="auto">
          <a:xfrm>
            <a:off x="609600" y="2362200"/>
            <a:ext cx="2505075" cy="579438"/>
            <a:chOff x="3888" y="1392"/>
            <a:chExt cx="1578" cy="365"/>
          </a:xfrm>
        </p:grpSpPr>
        <p:sp>
          <p:nvSpPr>
            <p:cNvPr id="13350" name="Text Box 61"/>
            <p:cNvSpPr txBox="1">
              <a:spLocks noChangeArrowheads="1"/>
            </p:cNvSpPr>
            <p:nvPr/>
          </p:nvSpPr>
          <p:spPr bwMode="auto">
            <a:xfrm>
              <a:off x="3888" y="1392"/>
              <a:ext cx="1578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C = </a:t>
              </a:r>
              <a:r>
                <a:rPr lang="pt-BR" sz="3200"/>
                <a:t>V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C/A</a:t>
              </a:r>
            </a:p>
          </p:txBody>
        </p:sp>
        <p:sp>
          <p:nvSpPr>
            <p:cNvPr id="13351" name="Line 62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52" name="Line 63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53" name="Line 64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9686" name="Group 70"/>
          <p:cNvGrpSpPr>
            <a:grpSpLocks/>
          </p:cNvGrpSpPr>
          <p:nvPr/>
        </p:nvGrpSpPr>
        <p:grpSpPr bwMode="auto">
          <a:xfrm>
            <a:off x="457200" y="5181600"/>
            <a:ext cx="990600" cy="914400"/>
            <a:chOff x="288" y="3264"/>
            <a:chExt cx="624" cy="576"/>
          </a:xfrm>
        </p:grpSpPr>
        <p:sp>
          <p:nvSpPr>
            <p:cNvPr id="13347" name="Line 71"/>
            <p:cNvSpPr>
              <a:spLocks noChangeShapeType="1"/>
            </p:cNvSpPr>
            <p:nvPr/>
          </p:nvSpPr>
          <p:spPr bwMode="auto">
            <a:xfrm>
              <a:off x="672" y="3264"/>
              <a:ext cx="240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48" name="Text Box 72"/>
            <p:cNvSpPr txBox="1">
              <a:spLocks noChangeArrowheads="1"/>
            </p:cNvSpPr>
            <p:nvPr/>
          </p:nvSpPr>
          <p:spPr bwMode="auto">
            <a:xfrm>
              <a:off x="288" y="3552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349" name="Line 73"/>
            <p:cNvSpPr>
              <a:spLocks noChangeShapeType="1"/>
            </p:cNvSpPr>
            <p:nvPr/>
          </p:nvSpPr>
          <p:spPr bwMode="auto">
            <a:xfrm>
              <a:off x="324" y="3564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239694" name="Six Variations Op.34, iV.V Marcia, Allegrettoi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96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 nodeType="clickPar">
                      <p:stCondLst>
                        <p:cond delay="0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" fill="hold"/>
                                        <p:tgtEl>
                                          <p:spTgt spid="2396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9694"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9694"/>
                </p:tgtEl>
              </p:cMediaNode>
            </p:audio>
          </p:childTnLst>
        </p:cTn>
      </p:par>
    </p:tnLst>
    <p:bldLst>
      <p:bldP spid="23965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9"/>
          <p:cNvSpPr>
            <a:spLocks noChangeArrowheads="1"/>
          </p:cNvSpPr>
          <p:nvPr/>
        </p:nvSpPr>
        <p:spPr bwMode="auto">
          <a:xfrm>
            <a:off x="725488" y="5110163"/>
            <a:ext cx="576262" cy="431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39" name="AutoShape 10"/>
          <p:cNvSpPr>
            <a:spLocks noChangeArrowheads="1"/>
          </p:cNvSpPr>
          <p:nvPr/>
        </p:nvSpPr>
        <p:spPr bwMode="auto">
          <a:xfrm>
            <a:off x="2184400" y="2840038"/>
            <a:ext cx="301625" cy="2349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0" name="AutoShape 11"/>
          <p:cNvSpPr>
            <a:spLocks noChangeArrowheads="1"/>
          </p:cNvSpPr>
          <p:nvPr/>
        </p:nvSpPr>
        <p:spPr bwMode="auto">
          <a:xfrm rot="886742">
            <a:off x="2576513" y="3206750"/>
            <a:ext cx="69850" cy="18716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1" name="AutoShape 12"/>
          <p:cNvSpPr>
            <a:spLocks noChangeArrowheads="1"/>
          </p:cNvSpPr>
          <p:nvPr/>
        </p:nvSpPr>
        <p:spPr bwMode="auto">
          <a:xfrm rot="-3235166">
            <a:off x="2578894" y="2766219"/>
            <a:ext cx="69850" cy="687388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2" name="Line 14"/>
          <p:cNvSpPr>
            <a:spLocks noChangeShapeType="1"/>
          </p:cNvSpPr>
          <p:nvPr/>
        </p:nvSpPr>
        <p:spPr bwMode="auto">
          <a:xfrm rot="5400000">
            <a:off x="1878806" y="2990057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3" name="Rectangle 15"/>
          <p:cNvSpPr>
            <a:spLocks noChangeArrowheads="1"/>
          </p:cNvSpPr>
          <p:nvPr/>
        </p:nvSpPr>
        <p:spPr bwMode="auto">
          <a:xfrm rot="5400000">
            <a:off x="1781175" y="29035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4" name="AutoShape 16"/>
          <p:cNvSpPr>
            <a:spLocks noChangeArrowheads="1"/>
          </p:cNvSpPr>
          <p:nvPr/>
        </p:nvSpPr>
        <p:spPr bwMode="auto">
          <a:xfrm>
            <a:off x="3624263" y="516731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5" name="Oval 17"/>
          <p:cNvSpPr>
            <a:spLocks noChangeArrowheads="1"/>
          </p:cNvSpPr>
          <p:nvPr/>
        </p:nvSpPr>
        <p:spPr bwMode="auto">
          <a:xfrm>
            <a:off x="3695700" y="5259388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6" name="Line 18"/>
          <p:cNvSpPr>
            <a:spLocks noChangeShapeType="1"/>
          </p:cNvSpPr>
          <p:nvPr/>
        </p:nvSpPr>
        <p:spPr bwMode="auto">
          <a:xfrm>
            <a:off x="3379788" y="55673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7" name="Rectangle 19"/>
          <p:cNvSpPr>
            <a:spLocks noChangeArrowheads="1"/>
          </p:cNvSpPr>
          <p:nvPr/>
        </p:nvSpPr>
        <p:spPr bwMode="auto">
          <a:xfrm>
            <a:off x="3389313" y="55943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8" name="AutoShape 20"/>
          <p:cNvSpPr>
            <a:spLocks noChangeArrowheads="1"/>
          </p:cNvSpPr>
          <p:nvPr/>
        </p:nvSpPr>
        <p:spPr bwMode="auto">
          <a:xfrm rot="-4608358">
            <a:off x="3043238" y="437673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49" name="Oval 22"/>
          <p:cNvSpPr>
            <a:spLocks noChangeArrowheads="1"/>
          </p:cNvSpPr>
          <p:nvPr/>
        </p:nvSpPr>
        <p:spPr bwMode="auto">
          <a:xfrm>
            <a:off x="2328863" y="28971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0" name="Oval 23"/>
          <p:cNvSpPr>
            <a:spLocks noChangeArrowheads="1"/>
          </p:cNvSpPr>
          <p:nvPr/>
        </p:nvSpPr>
        <p:spPr bwMode="auto">
          <a:xfrm>
            <a:off x="3690938" y="52720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1" name="Text Box 34"/>
          <p:cNvSpPr txBox="1">
            <a:spLocks noChangeArrowheads="1"/>
          </p:cNvSpPr>
          <p:nvPr/>
        </p:nvSpPr>
        <p:spPr bwMode="auto">
          <a:xfrm>
            <a:off x="1447800" y="2514600"/>
            <a:ext cx="59531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2</a:t>
            </a:r>
          </a:p>
        </p:txBody>
      </p:sp>
      <p:sp>
        <p:nvSpPr>
          <p:cNvPr id="14352" name="AutoShape 36"/>
          <p:cNvSpPr>
            <a:spLocks noChangeArrowheads="1"/>
          </p:cNvSpPr>
          <p:nvPr/>
        </p:nvSpPr>
        <p:spPr bwMode="auto">
          <a:xfrm rot="4571347">
            <a:off x="1655763" y="439578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3" name="Oval 21"/>
          <p:cNvSpPr>
            <a:spLocks noChangeArrowheads="1"/>
          </p:cNvSpPr>
          <p:nvPr/>
        </p:nvSpPr>
        <p:spPr bwMode="auto">
          <a:xfrm>
            <a:off x="2328863" y="494665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4" name="Oval 38"/>
          <p:cNvSpPr>
            <a:spLocks noChangeArrowheads="1"/>
          </p:cNvSpPr>
          <p:nvPr/>
        </p:nvSpPr>
        <p:spPr bwMode="auto">
          <a:xfrm>
            <a:off x="2795588" y="3228975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5" name="Oval 13"/>
          <p:cNvSpPr>
            <a:spLocks noChangeArrowheads="1"/>
          </p:cNvSpPr>
          <p:nvPr/>
        </p:nvSpPr>
        <p:spPr bwMode="auto">
          <a:xfrm>
            <a:off x="960438" y="5272088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6" name="Line 40"/>
          <p:cNvSpPr>
            <a:spLocks noChangeShapeType="1"/>
          </p:cNvSpPr>
          <p:nvPr/>
        </p:nvSpPr>
        <p:spPr bwMode="auto">
          <a:xfrm>
            <a:off x="638175" y="557530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57" name="Rectangle 41"/>
          <p:cNvSpPr>
            <a:spLocks noChangeArrowheads="1"/>
          </p:cNvSpPr>
          <p:nvPr/>
        </p:nvSpPr>
        <p:spPr bwMode="auto">
          <a:xfrm>
            <a:off x="647700" y="560228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58" name="Line 42"/>
          <p:cNvSpPr>
            <a:spLocks noChangeShapeType="1"/>
          </p:cNvSpPr>
          <p:nvPr/>
        </p:nvSpPr>
        <p:spPr bwMode="auto">
          <a:xfrm>
            <a:off x="619125" y="509111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59" name="Rectangle 43"/>
          <p:cNvSpPr>
            <a:spLocks noChangeArrowheads="1"/>
          </p:cNvSpPr>
          <p:nvPr/>
        </p:nvSpPr>
        <p:spPr bwMode="auto">
          <a:xfrm>
            <a:off x="628650" y="48831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4360" name="Text Box 46"/>
          <p:cNvSpPr txBox="1">
            <a:spLocks noChangeArrowheads="1"/>
          </p:cNvSpPr>
          <p:nvPr/>
        </p:nvSpPr>
        <p:spPr bwMode="auto">
          <a:xfrm>
            <a:off x="3810000" y="4724400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4</a:t>
            </a:r>
          </a:p>
        </p:txBody>
      </p:sp>
      <p:sp>
        <p:nvSpPr>
          <p:cNvPr id="14361" name="Text Box 47"/>
          <p:cNvSpPr txBox="1">
            <a:spLocks noChangeArrowheads="1"/>
          </p:cNvSpPr>
          <p:nvPr/>
        </p:nvSpPr>
        <p:spPr bwMode="auto">
          <a:xfrm>
            <a:off x="2976563" y="3074988"/>
            <a:ext cx="4206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A</a:t>
            </a:r>
            <a:endParaRPr lang="pt-BR" sz="2800" baseline="-25000"/>
          </a:p>
        </p:txBody>
      </p:sp>
      <p:sp>
        <p:nvSpPr>
          <p:cNvPr id="14362" name="Text Box 48"/>
          <p:cNvSpPr txBox="1">
            <a:spLocks noChangeArrowheads="1"/>
          </p:cNvSpPr>
          <p:nvPr/>
        </p:nvSpPr>
        <p:spPr bwMode="auto">
          <a:xfrm>
            <a:off x="2544763" y="45148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endParaRPr lang="pt-BR" sz="2800" baseline="-25000"/>
          </a:p>
        </p:txBody>
      </p:sp>
      <p:sp>
        <p:nvSpPr>
          <p:cNvPr id="14363" name="Text Box 49"/>
          <p:cNvSpPr txBox="1">
            <a:spLocks noChangeArrowheads="1"/>
          </p:cNvSpPr>
          <p:nvPr/>
        </p:nvSpPr>
        <p:spPr bwMode="auto">
          <a:xfrm>
            <a:off x="457200" y="57292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C</a:t>
            </a:r>
            <a:endParaRPr lang="pt-BR" sz="2800" baseline="-25000"/>
          </a:p>
        </p:txBody>
      </p:sp>
      <p:grpSp>
        <p:nvGrpSpPr>
          <p:cNvPr id="222293" name="Group 85"/>
          <p:cNvGrpSpPr>
            <a:grpSpLocks/>
          </p:cNvGrpSpPr>
          <p:nvPr/>
        </p:nvGrpSpPr>
        <p:grpSpPr bwMode="auto">
          <a:xfrm>
            <a:off x="2078038" y="2209800"/>
            <a:ext cx="942975" cy="1128713"/>
            <a:chOff x="1741" y="1392"/>
            <a:chExt cx="594" cy="711"/>
          </a:xfrm>
        </p:grpSpPr>
        <p:sp>
          <p:nvSpPr>
            <p:cNvPr id="14410" name="Arc 53"/>
            <p:cNvSpPr>
              <a:spLocks/>
            </p:cNvSpPr>
            <p:nvPr/>
          </p:nvSpPr>
          <p:spPr bwMode="auto">
            <a:xfrm flipH="1">
              <a:off x="1741" y="1738"/>
              <a:ext cx="454" cy="365"/>
            </a:xfrm>
            <a:custGeom>
              <a:avLst/>
              <a:gdLst>
                <a:gd name="T0" fmla="*/ 454 w 39043"/>
                <a:gd name="T1" fmla="*/ 266 h 32612"/>
                <a:gd name="T2" fmla="*/ 35 w 39043"/>
                <a:gd name="T3" fmla="*/ 0 h 32612"/>
                <a:gd name="T4" fmla="*/ 251 w 39043"/>
                <a:gd name="T5" fmla="*/ 123 h 326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043" h="32612" fill="none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</a:path>
                <a:path w="39043" h="32612" stroke="0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  <a:lnTo>
                    <a:pt x="21600" y="11012"/>
                  </a:lnTo>
                  <a:lnTo>
                    <a:pt x="39043" y="2375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11" name="Text Box 54"/>
            <p:cNvSpPr txBox="1">
              <a:spLocks noChangeArrowheads="1"/>
            </p:cNvSpPr>
            <p:nvPr/>
          </p:nvSpPr>
          <p:spPr bwMode="auto">
            <a:xfrm>
              <a:off x="2016" y="139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14365" name="Rectangle 8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 – Mecanismos Complexos</a:t>
            </a:r>
          </a:p>
        </p:txBody>
      </p:sp>
      <p:grpSp>
        <p:nvGrpSpPr>
          <p:cNvPr id="222336" name="Group 128"/>
          <p:cNvGrpSpPr>
            <a:grpSpLocks/>
          </p:cNvGrpSpPr>
          <p:nvPr/>
        </p:nvGrpSpPr>
        <p:grpSpPr bwMode="auto">
          <a:xfrm>
            <a:off x="6127750" y="914400"/>
            <a:ext cx="2946400" cy="3622675"/>
            <a:chOff x="3860" y="576"/>
            <a:chExt cx="1856" cy="2282"/>
          </a:xfrm>
        </p:grpSpPr>
        <p:sp>
          <p:nvSpPr>
            <p:cNvPr id="14389" name="AutoShape 115"/>
            <p:cNvSpPr>
              <a:spLocks noChangeArrowheads="1"/>
            </p:cNvSpPr>
            <p:nvPr/>
          </p:nvSpPr>
          <p:spPr bwMode="auto">
            <a:xfrm>
              <a:off x="5224" y="246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90" name="Oval 116"/>
            <p:cNvSpPr>
              <a:spLocks noChangeArrowheads="1"/>
            </p:cNvSpPr>
            <p:nvPr/>
          </p:nvSpPr>
          <p:spPr bwMode="auto">
            <a:xfrm>
              <a:off x="5269" y="252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91" name="Line 117"/>
            <p:cNvSpPr>
              <a:spLocks noChangeShapeType="1"/>
            </p:cNvSpPr>
            <p:nvPr/>
          </p:nvSpPr>
          <p:spPr bwMode="auto">
            <a:xfrm>
              <a:off x="5070" y="271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92" name="Rectangle 118"/>
            <p:cNvSpPr>
              <a:spLocks noChangeArrowheads="1"/>
            </p:cNvSpPr>
            <p:nvPr/>
          </p:nvSpPr>
          <p:spPr bwMode="auto">
            <a:xfrm>
              <a:off x="5076" y="273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93" name="AutoShape 119"/>
            <p:cNvSpPr>
              <a:spLocks noChangeArrowheads="1"/>
            </p:cNvSpPr>
            <p:nvPr/>
          </p:nvSpPr>
          <p:spPr bwMode="auto">
            <a:xfrm rot="-4608358">
              <a:off x="4858" y="1965"/>
              <a:ext cx="46" cy="94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94" name="Oval 120"/>
            <p:cNvSpPr>
              <a:spLocks noChangeArrowheads="1"/>
            </p:cNvSpPr>
            <p:nvPr/>
          </p:nvSpPr>
          <p:spPr bwMode="auto">
            <a:xfrm>
              <a:off x="5266" y="252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95" name="Text Box 121"/>
            <p:cNvSpPr txBox="1">
              <a:spLocks noChangeArrowheads="1"/>
            </p:cNvSpPr>
            <p:nvPr/>
          </p:nvSpPr>
          <p:spPr bwMode="auto">
            <a:xfrm>
              <a:off x="5341" y="2184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O</a:t>
              </a:r>
              <a:r>
                <a:rPr lang="pt-BR" sz="2800" baseline="-25000"/>
                <a:t>4</a:t>
              </a:r>
            </a:p>
          </p:txBody>
        </p:sp>
        <p:sp>
          <p:nvSpPr>
            <p:cNvPr id="14396" name="AutoShape 87"/>
            <p:cNvSpPr>
              <a:spLocks noChangeArrowheads="1"/>
            </p:cNvSpPr>
            <p:nvPr/>
          </p:nvSpPr>
          <p:spPr bwMode="auto">
            <a:xfrm>
              <a:off x="4324" y="973"/>
              <a:ext cx="190" cy="14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97" name="AutoShape 88"/>
            <p:cNvSpPr>
              <a:spLocks noChangeArrowheads="1"/>
            </p:cNvSpPr>
            <p:nvPr/>
          </p:nvSpPr>
          <p:spPr bwMode="auto">
            <a:xfrm rot="886742">
              <a:off x="4571" y="1204"/>
              <a:ext cx="44" cy="117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98" name="AutoShape 89"/>
            <p:cNvSpPr>
              <a:spLocks noChangeArrowheads="1"/>
            </p:cNvSpPr>
            <p:nvPr/>
          </p:nvSpPr>
          <p:spPr bwMode="auto">
            <a:xfrm rot="-3235166">
              <a:off x="4573" y="926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99" name="Line 90"/>
            <p:cNvSpPr>
              <a:spLocks noChangeShapeType="1"/>
            </p:cNvSpPr>
            <p:nvPr/>
          </p:nvSpPr>
          <p:spPr bwMode="auto">
            <a:xfrm rot="5400000">
              <a:off x="4132" y="1067"/>
              <a:ext cx="47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400" name="Rectangle 91"/>
            <p:cNvSpPr>
              <a:spLocks noChangeArrowheads="1"/>
            </p:cNvSpPr>
            <p:nvPr/>
          </p:nvSpPr>
          <p:spPr bwMode="auto">
            <a:xfrm rot="5400000">
              <a:off x="4070" y="1013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401" name="Oval 97"/>
            <p:cNvSpPr>
              <a:spLocks noChangeArrowheads="1"/>
            </p:cNvSpPr>
            <p:nvPr/>
          </p:nvSpPr>
          <p:spPr bwMode="auto">
            <a:xfrm>
              <a:off x="4415" y="100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402" name="Text Box 99"/>
            <p:cNvSpPr txBox="1">
              <a:spLocks noChangeArrowheads="1"/>
            </p:cNvSpPr>
            <p:nvPr/>
          </p:nvSpPr>
          <p:spPr bwMode="auto">
            <a:xfrm>
              <a:off x="3860" y="768"/>
              <a:ext cx="375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O</a:t>
              </a:r>
              <a:r>
                <a:rPr lang="pt-BR" sz="2800" baseline="-25000"/>
                <a:t>2</a:t>
              </a:r>
            </a:p>
          </p:txBody>
        </p:sp>
        <p:sp>
          <p:nvSpPr>
            <p:cNvPr id="14403" name="Oval 101"/>
            <p:cNvSpPr>
              <a:spLocks noChangeArrowheads="1"/>
            </p:cNvSpPr>
            <p:nvPr/>
          </p:nvSpPr>
          <p:spPr bwMode="auto">
            <a:xfrm>
              <a:off x="4415" y="2300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404" name="Oval 102"/>
            <p:cNvSpPr>
              <a:spLocks noChangeArrowheads="1"/>
            </p:cNvSpPr>
            <p:nvPr/>
          </p:nvSpPr>
          <p:spPr bwMode="auto">
            <a:xfrm>
              <a:off x="4709" y="121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405" name="Text Box 109"/>
            <p:cNvSpPr txBox="1">
              <a:spLocks noChangeArrowheads="1"/>
            </p:cNvSpPr>
            <p:nvPr/>
          </p:nvSpPr>
          <p:spPr bwMode="auto">
            <a:xfrm>
              <a:off x="4823" y="1121"/>
              <a:ext cx="265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A</a:t>
              </a:r>
              <a:endParaRPr lang="pt-BR" sz="2800" baseline="-25000"/>
            </a:p>
          </p:txBody>
        </p:sp>
        <p:sp>
          <p:nvSpPr>
            <p:cNvPr id="14406" name="Text Box 110"/>
            <p:cNvSpPr txBox="1">
              <a:spLocks noChangeArrowheads="1"/>
            </p:cNvSpPr>
            <p:nvPr/>
          </p:nvSpPr>
          <p:spPr bwMode="auto">
            <a:xfrm>
              <a:off x="4551" y="202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B</a:t>
              </a:r>
              <a:endParaRPr lang="pt-BR" sz="2800" baseline="-25000"/>
            </a:p>
          </p:txBody>
        </p:sp>
        <p:grpSp>
          <p:nvGrpSpPr>
            <p:cNvPr id="14407" name="Group 112"/>
            <p:cNvGrpSpPr>
              <a:grpSpLocks/>
            </p:cNvGrpSpPr>
            <p:nvPr/>
          </p:nvGrpSpPr>
          <p:grpSpPr bwMode="auto">
            <a:xfrm>
              <a:off x="4257" y="576"/>
              <a:ext cx="594" cy="711"/>
              <a:chOff x="1741" y="1392"/>
              <a:chExt cx="594" cy="711"/>
            </a:xfrm>
          </p:grpSpPr>
          <p:sp>
            <p:nvSpPr>
              <p:cNvPr id="14408" name="Arc 113"/>
              <p:cNvSpPr>
                <a:spLocks/>
              </p:cNvSpPr>
              <p:nvPr/>
            </p:nvSpPr>
            <p:spPr bwMode="auto">
              <a:xfrm flipH="1">
                <a:off x="1741" y="1738"/>
                <a:ext cx="454" cy="365"/>
              </a:xfrm>
              <a:custGeom>
                <a:avLst/>
                <a:gdLst>
                  <a:gd name="T0" fmla="*/ 454 w 39043"/>
                  <a:gd name="T1" fmla="*/ 266 h 32612"/>
                  <a:gd name="T2" fmla="*/ 35 w 39043"/>
                  <a:gd name="T3" fmla="*/ 0 h 32612"/>
                  <a:gd name="T4" fmla="*/ 251 w 39043"/>
                  <a:gd name="T5" fmla="*/ 123 h 326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043" h="32612" fill="none" extrusionOk="0">
                    <a:moveTo>
                      <a:pt x="39043" y="23751"/>
                    </a:moveTo>
                    <a:cubicBezTo>
                      <a:pt x="34976" y="29319"/>
                      <a:pt x="28495" y="32611"/>
                      <a:pt x="21600" y="32612"/>
                    </a:cubicBezTo>
                    <a:cubicBezTo>
                      <a:pt x="9670" y="32612"/>
                      <a:pt x="0" y="22941"/>
                      <a:pt x="0" y="11012"/>
                    </a:cubicBezTo>
                    <a:cubicBezTo>
                      <a:pt x="-1" y="7137"/>
                      <a:pt x="1042" y="3333"/>
                      <a:pt x="3017" y="-1"/>
                    </a:cubicBezTo>
                  </a:path>
                  <a:path w="39043" h="32612" stroke="0" extrusionOk="0">
                    <a:moveTo>
                      <a:pt x="39043" y="23751"/>
                    </a:moveTo>
                    <a:cubicBezTo>
                      <a:pt x="34976" y="29319"/>
                      <a:pt x="28495" y="32611"/>
                      <a:pt x="21600" y="32612"/>
                    </a:cubicBezTo>
                    <a:cubicBezTo>
                      <a:pt x="9670" y="32612"/>
                      <a:pt x="0" y="22941"/>
                      <a:pt x="0" y="11012"/>
                    </a:cubicBezTo>
                    <a:cubicBezTo>
                      <a:pt x="-1" y="7137"/>
                      <a:pt x="1042" y="3333"/>
                      <a:pt x="3017" y="-1"/>
                    </a:cubicBezTo>
                    <a:lnTo>
                      <a:pt x="21600" y="11012"/>
                    </a:lnTo>
                    <a:lnTo>
                      <a:pt x="39043" y="23751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09" name="Text Box 114"/>
              <p:cNvSpPr txBox="1">
                <a:spLocks noChangeArrowheads="1"/>
              </p:cNvSpPr>
              <p:nvPr/>
            </p:nvSpPr>
            <p:spPr bwMode="auto">
              <a:xfrm>
                <a:off x="2016" y="1392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400" b="1">
                    <a:latin typeface="Symbol" panose="05050102010706020507" pitchFamily="18" charset="2"/>
                  </a:rPr>
                  <a:t>w</a:t>
                </a:r>
                <a:r>
                  <a:rPr lang="pt-BR" sz="2400" b="1" baseline="-25000"/>
                  <a:t>2</a:t>
                </a:r>
              </a:p>
            </p:txBody>
          </p:sp>
        </p:grpSp>
      </p:grpSp>
      <p:grpSp>
        <p:nvGrpSpPr>
          <p:cNvPr id="222337" name="Group 129"/>
          <p:cNvGrpSpPr>
            <a:grpSpLocks/>
          </p:cNvGrpSpPr>
          <p:nvPr/>
        </p:nvGrpSpPr>
        <p:grpSpPr bwMode="auto">
          <a:xfrm>
            <a:off x="4916488" y="4821238"/>
            <a:ext cx="3948112" cy="1776412"/>
            <a:chOff x="3097" y="3037"/>
            <a:chExt cx="2487" cy="1119"/>
          </a:xfrm>
        </p:grpSpPr>
        <p:sp>
          <p:nvSpPr>
            <p:cNvPr id="14372" name="Rectangle 86"/>
            <p:cNvSpPr>
              <a:spLocks noChangeArrowheads="1"/>
            </p:cNvSpPr>
            <p:nvPr/>
          </p:nvSpPr>
          <p:spPr bwMode="auto">
            <a:xfrm>
              <a:off x="3266" y="3439"/>
              <a:ext cx="363" cy="272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73" name="AutoShape 92"/>
            <p:cNvSpPr>
              <a:spLocks noChangeArrowheads="1"/>
            </p:cNvSpPr>
            <p:nvPr/>
          </p:nvSpPr>
          <p:spPr bwMode="auto">
            <a:xfrm>
              <a:off x="5092" y="347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74" name="Oval 93"/>
            <p:cNvSpPr>
              <a:spLocks noChangeArrowheads="1"/>
            </p:cNvSpPr>
            <p:nvPr/>
          </p:nvSpPr>
          <p:spPr bwMode="auto">
            <a:xfrm>
              <a:off x="5137" y="3533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75" name="Line 94"/>
            <p:cNvSpPr>
              <a:spLocks noChangeShapeType="1"/>
            </p:cNvSpPr>
            <p:nvPr/>
          </p:nvSpPr>
          <p:spPr bwMode="auto">
            <a:xfrm>
              <a:off x="4938" y="372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76" name="Rectangle 95"/>
            <p:cNvSpPr>
              <a:spLocks noChangeArrowheads="1"/>
            </p:cNvSpPr>
            <p:nvPr/>
          </p:nvSpPr>
          <p:spPr bwMode="auto">
            <a:xfrm>
              <a:off x="4944" y="374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77" name="AutoShape 96"/>
            <p:cNvSpPr>
              <a:spLocks noChangeArrowheads="1"/>
            </p:cNvSpPr>
            <p:nvPr/>
          </p:nvSpPr>
          <p:spPr bwMode="auto">
            <a:xfrm rot="-4608358">
              <a:off x="4726" y="2977"/>
              <a:ext cx="46" cy="94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78" name="Oval 98"/>
            <p:cNvSpPr>
              <a:spLocks noChangeArrowheads="1"/>
            </p:cNvSpPr>
            <p:nvPr/>
          </p:nvSpPr>
          <p:spPr bwMode="auto">
            <a:xfrm>
              <a:off x="5134" y="354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79" name="AutoShape 100"/>
            <p:cNvSpPr>
              <a:spLocks noChangeArrowheads="1"/>
            </p:cNvSpPr>
            <p:nvPr/>
          </p:nvSpPr>
          <p:spPr bwMode="auto">
            <a:xfrm rot="4571347">
              <a:off x="3852" y="2989"/>
              <a:ext cx="46" cy="946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80" name="Oval 103"/>
            <p:cNvSpPr>
              <a:spLocks noChangeArrowheads="1"/>
            </p:cNvSpPr>
            <p:nvPr/>
          </p:nvSpPr>
          <p:spPr bwMode="auto">
            <a:xfrm>
              <a:off x="3414" y="354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81" name="Line 104"/>
            <p:cNvSpPr>
              <a:spLocks noChangeShapeType="1"/>
            </p:cNvSpPr>
            <p:nvPr/>
          </p:nvSpPr>
          <p:spPr bwMode="auto">
            <a:xfrm>
              <a:off x="3211" y="3732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82" name="Rectangle 105"/>
            <p:cNvSpPr>
              <a:spLocks noChangeArrowheads="1"/>
            </p:cNvSpPr>
            <p:nvPr/>
          </p:nvSpPr>
          <p:spPr bwMode="auto">
            <a:xfrm>
              <a:off x="3217" y="3749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83" name="Line 106"/>
            <p:cNvSpPr>
              <a:spLocks noChangeShapeType="1"/>
            </p:cNvSpPr>
            <p:nvPr/>
          </p:nvSpPr>
          <p:spPr bwMode="auto">
            <a:xfrm>
              <a:off x="3199" y="342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84" name="Rectangle 107"/>
            <p:cNvSpPr>
              <a:spLocks noChangeArrowheads="1"/>
            </p:cNvSpPr>
            <p:nvPr/>
          </p:nvSpPr>
          <p:spPr bwMode="auto">
            <a:xfrm>
              <a:off x="3205" y="329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85" name="Text Box 108"/>
            <p:cNvSpPr txBox="1">
              <a:spLocks noChangeArrowheads="1"/>
            </p:cNvSpPr>
            <p:nvPr/>
          </p:nvSpPr>
          <p:spPr bwMode="auto">
            <a:xfrm>
              <a:off x="5209" y="3196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O</a:t>
              </a:r>
              <a:r>
                <a:rPr lang="pt-BR" sz="2800" baseline="-25000"/>
                <a:t>4</a:t>
              </a:r>
            </a:p>
          </p:txBody>
        </p:sp>
        <p:sp>
          <p:nvSpPr>
            <p:cNvPr id="14386" name="Text Box 111"/>
            <p:cNvSpPr txBox="1">
              <a:spLocks noChangeArrowheads="1"/>
            </p:cNvSpPr>
            <p:nvPr/>
          </p:nvSpPr>
          <p:spPr bwMode="auto">
            <a:xfrm>
              <a:off x="3097" y="38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C</a:t>
              </a:r>
              <a:endParaRPr lang="pt-BR" sz="2800" baseline="-25000"/>
            </a:p>
          </p:txBody>
        </p:sp>
        <p:sp>
          <p:nvSpPr>
            <p:cNvPr id="14387" name="Oval 122"/>
            <p:cNvSpPr>
              <a:spLocks noChangeArrowheads="1"/>
            </p:cNvSpPr>
            <p:nvPr/>
          </p:nvSpPr>
          <p:spPr bwMode="auto">
            <a:xfrm>
              <a:off x="4308" y="3309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88" name="Text Box 123"/>
            <p:cNvSpPr txBox="1">
              <a:spLocks noChangeArrowheads="1"/>
            </p:cNvSpPr>
            <p:nvPr/>
          </p:nvSpPr>
          <p:spPr bwMode="auto">
            <a:xfrm>
              <a:off x="4444" y="303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800"/>
                <a:t>B</a:t>
              </a:r>
              <a:endParaRPr lang="pt-BR" sz="2800" baseline="-25000"/>
            </a:p>
          </p:txBody>
        </p:sp>
      </p:grpSp>
      <p:grpSp>
        <p:nvGrpSpPr>
          <p:cNvPr id="222335" name="Group 127"/>
          <p:cNvGrpSpPr>
            <a:grpSpLocks/>
          </p:cNvGrpSpPr>
          <p:nvPr/>
        </p:nvGrpSpPr>
        <p:grpSpPr bwMode="auto">
          <a:xfrm>
            <a:off x="3714750" y="2895600"/>
            <a:ext cx="2019300" cy="1524000"/>
            <a:chOff x="2340" y="1872"/>
            <a:chExt cx="1272" cy="960"/>
          </a:xfrm>
        </p:grpSpPr>
        <p:sp>
          <p:nvSpPr>
            <p:cNvPr id="14369" name="AutoShape 124"/>
            <p:cNvSpPr>
              <a:spLocks noChangeArrowheads="1"/>
            </p:cNvSpPr>
            <p:nvPr/>
          </p:nvSpPr>
          <p:spPr bwMode="auto">
            <a:xfrm rot="-2400000">
              <a:off x="2556" y="1872"/>
              <a:ext cx="1056" cy="384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70" name="AutoShape 125"/>
            <p:cNvSpPr>
              <a:spLocks noChangeArrowheads="1"/>
            </p:cNvSpPr>
            <p:nvPr/>
          </p:nvSpPr>
          <p:spPr bwMode="auto">
            <a:xfrm rot="2400000">
              <a:off x="2544" y="2448"/>
              <a:ext cx="1056" cy="384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4371" name="Rectangle 126"/>
            <p:cNvSpPr>
              <a:spLocks noChangeArrowheads="1"/>
            </p:cNvSpPr>
            <p:nvPr/>
          </p:nvSpPr>
          <p:spPr bwMode="auto">
            <a:xfrm>
              <a:off x="2340" y="2280"/>
              <a:ext cx="528" cy="19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"/>
          <p:cNvSpPr>
            <a:spLocks noChangeArrowheads="1"/>
          </p:cNvSpPr>
          <p:nvPr/>
        </p:nvSpPr>
        <p:spPr bwMode="auto">
          <a:xfrm>
            <a:off x="1955800" y="2840038"/>
            <a:ext cx="301625" cy="2349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 rot="886742">
            <a:off x="2347913" y="3206750"/>
            <a:ext cx="69850" cy="18716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 rot="-3235166">
            <a:off x="2350294" y="2766219"/>
            <a:ext cx="69850" cy="687388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rot="5400000">
            <a:off x="1650206" y="2990057"/>
            <a:ext cx="75247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 rot="5400000">
            <a:off x="1552575" y="29035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7" name="AutoShape 8"/>
          <p:cNvSpPr>
            <a:spLocks noChangeArrowheads="1"/>
          </p:cNvSpPr>
          <p:nvPr/>
        </p:nvSpPr>
        <p:spPr bwMode="auto">
          <a:xfrm>
            <a:off x="3395663" y="516731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8" name="Oval 9"/>
          <p:cNvSpPr>
            <a:spLocks noChangeArrowheads="1"/>
          </p:cNvSpPr>
          <p:nvPr/>
        </p:nvSpPr>
        <p:spPr bwMode="auto">
          <a:xfrm>
            <a:off x="3467100" y="5259388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3151188" y="55673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3160713" y="55943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1" name="AutoShape 12"/>
          <p:cNvSpPr>
            <a:spLocks noChangeArrowheads="1"/>
          </p:cNvSpPr>
          <p:nvPr/>
        </p:nvSpPr>
        <p:spPr bwMode="auto">
          <a:xfrm rot="-4608358">
            <a:off x="2814638" y="437673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2" name="Oval 13"/>
          <p:cNvSpPr>
            <a:spLocks noChangeArrowheads="1"/>
          </p:cNvSpPr>
          <p:nvPr/>
        </p:nvSpPr>
        <p:spPr bwMode="auto">
          <a:xfrm>
            <a:off x="2100263" y="28971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3" name="Oval 14"/>
          <p:cNvSpPr>
            <a:spLocks noChangeArrowheads="1"/>
          </p:cNvSpPr>
          <p:nvPr/>
        </p:nvSpPr>
        <p:spPr bwMode="auto">
          <a:xfrm>
            <a:off x="3462338" y="52720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1219200" y="2514600"/>
            <a:ext cx="59531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2</a:t>
            </a:r>
          </a:p>
        </p:txBody>
      </p:sp>
      <p:sp>
        <p:nvSpPr>
          <p:cNvPr id="15375" name="Oval 18"/>
          <p:cNvSpPr>
            <a:spLocks noChangeArrowheads="1"/>
          </p:cNvSpPr>
          <p:nvPr/>
        </p:nvSpPr>
        <p:spPr bwMode="auto">
          <a:xfrm>
            <a:off x="2100263" y="494665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6" name="Oval 19"/>
          <p:cNvSpPr>
            <a:spLocks noChangeArrowheads="1"/>
          </p:cNvSpPr>
          <p:nvPr/>
        </p:nvSpPr>
        <p:spPr bwMode="auto">
          <a:xfrm>
            <a:off x="2566988" y="3228975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5377" name="Text Box 25"/>
          <p:cNvSpPr txBox="1">
            <a:spLocks noChangeArrowheads="1"/>
          </p:cNvSpPr>
          <p:nvPr/>
        </p:nvSpPr>
        <p:spPr bwMode="auto">
          <a:xfrm>
            <a:off x="3581400" y="5881688"/>
            <a:ext cx="59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4</a:t>
            </a: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2747963" y="3074988"/>
            <a:ext cx="4206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A</a:t>
            </a:r>
            <a:endParaRPr lang="pt-BR" sz="2800" baseline="-25000"/>
          </a:p>
        </p:txBody>
      </p:sp>
      <p:sp>
        <p:nvSpPr>
          <p:cNvPr id="15379" name="Text Box 27"/>
          <p:cNvSpPr txBox="1">
            <a:spLocks noChangeArrowheads="1"/>
          </p:cNvSpPr>
          <p:nvPr/>
        </p:nvSpPr>
        <p:spPr bwMode="auto">
          <a:xfrm>
            <a:off x="2316163" y="45148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endParaRPr lang="pt-BR" sz="2800" baseline="-25000"/>
          </a:p>
        </p:txBody>
      </p:sp>
      <p:grpSp>
        <p:nvGrpSpPr>
          <p:cNvPr id="15380" name="Group 45"/>
          <p:cNvGrpSpPr>
            <a:grpSpLocks/>
          </p:cNvGrpSpPr>
          <p:nvPr/>
        </p:nvGrpSpPr>
        <p:grpSpPr bwMode="auto">
          <a:xfrm>
            <a:off x="1849438" y="2209800"/>
            <a:ext cx="942975" cy="1128713"/>
            <a:chOff x="1165" y="1392"/>
            <a:chExt cx="594" cy="711"/>
          </a:xfrm>
        </p:grpSpPr>
        <p:sp>
          <p:nvSpPr>
            <p:cNvPr id="15415" name="Arc 29"/>
            <p:cNvSpPr>
              <a:spLocks/>
            </p:cNvSpPr>
            <p:nvPr/>
          </p:nvSpPr>
          <p:spPr bwMode="auto">
            <a:xfrm flipH="1">
              <a:off x="1165" y="1738"/>
              <a:ext cx="454" cy="365"/>
            </a:xfrm>
            <a:custGeom>
              <a:avLst/>
              <a:gdLst>
                <a:gd name="T0" fmla="*/ 454 w 39043"/>
                <a:gd name="T1" fmla="*/ 266 h 32612"/>
                <a:gd name="T2" fmla="*/ 35 w 39043"/>
                <a:gd name="T3" fmla="*/ 0 h 32612"/>
                <a:gd name="T4" fmla="*/ 251 w 39043"/>
                <a:gd name="T5" fmla="*/ 123 h 326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043" h="32612" fill="none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</a:path>
                <a:path w="39043" h="32612" stroke="0" extrusionOk="0">
                  <a:moveTo>
                    <a:pt x="39043" y="23751"/>
                  </a:moveTo>
                  <a:cubicBezTo>
                    <a:pt x="34976" y="29319"/>
                    <a:pt x="28495" y="32611"/>
                    <a:pt x="21600" y="32612"/>
                  </a:cubicBezTo>
                  <a:cubicBezTo>
                    <a:pt x="9670" y="32612"/>
                    <a:pt x="0" y="22941"/>
                    <a:pt x="0" y="11012"/>
                  </a:cubicBezTo>
                  <a:cubicBezTo>
                    <a:pt x="-1" y="7137"/>
                    <a:pt x="1042" y="3333"/>
                    <a:pt x="3017" y="-1"/>
                  </a:cubicBezTo>
                  <a:lnTo>
                    <a:pt x="21600" y="11012"/>
                  </a:lnTo>
                  <a:lnTo>
                    <a:pt x="39043" y="2375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16" name="Text Box 30"/>
            <p:cNvSpPr txBox="1">
              <a:spLocks noChangeArrowheads="1"/>
            </p:cNvSpPr>
            <p:nvPr/>
          </p:nvSpPr>
          <p:spPr bwMode="auto">
            <a:xfrm>
              <a:off x="1440" y="139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15381" name="Group 46"/>
          <p:cNvGrpSpPr>
            <a:grpSpLocks/>
          </p:cNvGrpSpPr>
          <p:nvPr/>
        </p:nvGrpSpPr>
        <p:grpSpPr bwMode="auto">
          <a:xfrm>
            <a:off x="1524000" y="3257550"/>
            <a:ext cx="1104900" cy="704850"/>
            <a:chOff x="960" y="2052"/>
            <a:chExt cx="696" cy="444"/>
          </a:xfrm>
        </p:grpSpPr>
        <p:sp>
          <p:nvSpPr>
            <p:cNvPr id="15412" name="Line 31"/>
            <p:cNvSpPr>
              <a:spLocks noChangeShapeType="1"/>
            </p:cNvSpPr>
            <p:nvPr/>
          </p:nvSpPr>
          <p:spPr bwMode="auto">
            <a:xfrm flipH="1">
              <a:off x="1320" y="2052"/>
              <a:ext cx="336" cy="38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13" name="Text Box 32"/>
            <p:cNvSpPr txBox="1">
              <a:spLocks noChangeArrowheads="1"/>
            </p:cNvSpPr>
            <p:nvPr/>
          </p:nvSpPr>
          <p:spPr bwMode="auto">
            <a:xfrm>
              <a:off x="960" y="220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5414" name="Line 33"/>
            <p:cNvSpPr>
              <a:spLocks noChangeShapeType="1"/>
            </p:cNvSpPr>
            <p:nvPr/>
          </p:nvSpPr>
          <p:spPr bwMode="auto">
            <a:xfrm>
              <a:off x="1008" y="2208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82" name="Group 47"/>
          <p:cNvGrpSpPr>
            <a:grpSpLocks/>
          </p:cNvGrpSpPr>
          <p:nvPr/>
        </p:nvGrpSpPr>
        <p:grpSpPr bwMode="auto">
          <a:xfrm>
            <a:off x="1676400" y="5078413"/>
            <a:ext cx="657225" cy="1017587"/>
            <a:chOff x="1056" y="3199"/>
            <a:chExt cx="414" cy="641"/>
          </a:xfrm>
        </p:grpSpPr>
        <p:sp>
          <p:nvSpPr>
            <p:cNvPr id="15409" name="Line 34"/>
            <p:cNvSpPr>
              <a:spLocks noChangeShapeType="1"/>
            </p:cNvSpPr>
            <p:nvPr/>
          </p:nvSpPr>
          <p:spPr bwMode="auto">
            <a:xfrm rot="19645220" flipH="1">
              <a:off x="1127" y="3199"/>
              <a:ext cx="343" cy="272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10" name="Text Box 35"/>
            <p:cNvSpPr txBox="1">
              <a:spLocks noChangeArrowheads="1"/>
            </p:cNvSpPr>
            <p:nvPr/>
          </p:nvSpPr>
          <p:spPr bwMode="auto">
            <a:xfrm>
              <a:off x="1056" y="355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5411" name="Line 36"/>
            <p:cNvSpPr>
              <a:spLocks noChangeShapeType="1"/>
            </p:cNvSpPr>
            <p:nvPr/>
          </p:nvSpPr>
          <p:spPr bwMode="auto">
            <a:xfrm>
              <a:off x="1077" y="3573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83" name="Rectangle 4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 – Mecanismos Complexos</a:t>
            </a:r>
          </a:p>
        </p:txBody>
      </p:sp>
      <p:sp>
        <p:nvSpPr>
          <p:cNvPr id="240688" name="Text Box 48"/>
          <p:cNvSpPr txBox="1">
            <a:spLocks noChangeArrowheads="1"/>
          </p:cNvSpPr>
          <p:nvPr/>
        </p:nvSpPr>
        <p:spPr bwMode="auto">
          <a:xfrm>
            <a:off x="6003925" y="349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66FF33"/>
                </a:solidFill>
              </a:rPr>
              <a:t>x</a:t>
            </a:r>
            <a:endParaRPr lang="pt-PT" sz="2800">
              <a:solidFill>
                <a:srgbClr val="66FF33"/>
              </a:solidFill>
            </a:endParaRPr>
          </a:p>
        </p:txBody>
      </p:sp>
      <p:grpSp>
        <p:nvGrpSpPr>
          <p:cNvPr id="15385" name="Group 55"/>
          <p:cNvGrpSpPr>
            <a:grpSpLocks/>
          </p:cNvGrpSpPr>
          <p:nvPr/>
        </p:nvGrpSpPr>
        <p:grpSpPr bwMode="auto">
          <a:xfrm>
            <a:off x="5192713" y="3429000"/>
            <a:ext cx="979487" cy="952500"/>
            <a:chOff x="3271" y="2160"/>
            <a:chExt cx="617" cy="600"/>
          </a:xfrm>
        </p:grpSpPr>
        <p:sp>
          <p:nvSpPr>
            <p:cNvPr id="15406" name="Line 50"/>
            <p:cNvSpPr>
              <a:spLocks noChangeShapeType="1"/>
            </p:cNvSpPr>
            <p:nvPr/>
          </p:nvSpPr>
          <p:spPr bwMode="auto">
            <a:xfrm flipH="1">
              <a:off x="3552" y="2376"/>
              <a:ext cx="336" cy="38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7" name="Text Box 51"/>
            <p:cNvSpPr txBox="1">
              <a:spLocks noChangeArrowheads="1"/>
            </p:cNvSpPr>
            <p:nvPr/>
          </p:nvSpPr>
          <p:spPr bwMode="auto">
            <a:xfrm>
              <a:off x="3271" y="2160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5408" name="Line 52"/>
            <p:cNvSpPr>
              <a:spLocks noChangeShapeType="1"/>
            </p:cNvSpPr>
            <p:nvPr/>
          </p:nvSpPr>
          <p:spPr bwMode="auto">
            <a:xfrm>
              <a:off x="3319" y="2160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0710" name="Group 70"/>
          <p:cNvGrpSpPr>
            <a:grpSpLocks/>
          </p:cNvGrpSpPr>
          <p:nvPr/>
        </p:nvGrpSpPr>
        <p:grpSpPr bwMode="auto">
          <a:xfrm>
            <a:off x="5562600" y="2819400"/>
            <a:ext cx="2057400" cy="2667000"/>
            <a:chOff x="3504" y="1776"/>
            <a:chExt cx="1296" cy="1680"/>
          </a:xfrm>
        </p:grpSpPr>
        <p:sp>
          <p:nvSpPr>
            <p:cNvPr id="15404" name="Line 53"/>
            <p:cNvSpPr>
              <a:spLocks noChangeShapeType="1"/>
            </p:cNvSpPr>
            <p:nvPr/>
          </p:nvSpPr>
          <p:spPr bwMode="auto">
            <a:xfrm flipV="1">
              <a:off x="3552" y="1776"/>
              <a:ext cx="528" cy="16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5" name="Line 54"/>
            <p:cNvSpPr>
              <a:spLocks noChangeShapeType="1"/>
            </p:cNvSpPr>
            <p:nvPr/>
          </p:nvSpPr>
          <p:spPr bwMode="auto">
            <a:xfrm>
              <a:off x="3504" y="2724"/>
              <a:ext cx="12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0711" name="Group 71"/>
          <p:cNvGrpSpPr>
            <a:grpSpLocks/>
          </p:cNvGrpSpPr>
          <p:nvPr/>
        </p:nvGrpSpPr>
        <p:grpSpPr bwMode="auto">
          <a:xfrm>
            <a:off x="5943600" y="3771900"/>
            <a:ext cx="979488" cy="723900"/>
            <a:chOff x="3744" y="2376"/>
            <a:chExt cx="617" cy="456"/>
          </a:xfrm>
        </p:grpSpPr>
        <p:sp>
          <p:nvSpPr>
            <p:cNvPr id="15401" name="Line 56"/>
            <p:cNvSpPr>
              <a:spLocks noChangeShapeType="1"/>
            </p:cNvSpPr>
            <p:nvPr/>
          </p:nvSpPr>
          <p:spPr bwMode="auto">
            <a:xfrm flipH="1">
              <a:off x="3744" y="2376"/>
              <a:ext cx="156" cy="45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2" name="Text Box 59"/>
            <p:cNvSpPr txBox="1">
              <a:spLocks noChangeArrowheads="1"/>
            </p:cNvSpPr>
            <p:nvPr/>
          </p:nvSpPr>
          <p:spPr bwMode="auto">
            <a:xfrm>
              <a:off x="4032" y="244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3300"/>
                  </a:solidFill>
                </a:rPr>
                <a:t>V</a:t>
              </a:r>
              <a:r>
                <a:rPr lang="pt-BR" sz="2400" baseline="-250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5403" name="Line 60"/>
            <p:cNvSpPr>
              <a:spLocks noChangeShapeType="1"/>
            </p:cNvSpPr>
            <p:nvPr/>
          </p:nvSpPr>
          <p:spPr bwMode="auto">
            <a:xfrm>
              <a:off x="4053" y="2469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388" name="Group 62"/>
          <p:cNvGrpSpPr>
            <a:grpSpLocks/>
          </p:cNvGrpSpPr>
          <p:nvPr/>
        </p:nvGrpSpPr>
        <p:grpSpPr bwMode="auto">
          <a:xfrm>
            <a:off x="3771900" y="1676400"/>
            <a:ext cx="2476500" cy="579438"/>
            <a:chOff x="3888" y="1392"/>
            <a:chExt cx="1560" cy="365"/>
          </a:xfrm>
        </p:grpSpPr>
        <p:sp>
          <p:nvSpPr>
            <p:cNvPr id="15397" name="Text Box 63"/>
            <p:cNvSpPr txBox="1">
              <a:spLocks noChangeArrowheads="1"/>
            </p:cNvSpPr>
            <p:nvPr/>
          </p:nvSpPr>
          <p:spPr bwMode="auto">
            <a:xfrm>
              <a:off x="3888" y="1392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B = </a:t>
              </a:r>
              <a:r>
                <a:rPr lang="pt-BR" sz="3200"/>
                <a:t>V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15398" name="Line 64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9" name="Line 65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0" name="Line 66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0712" name="Group 72"/>
          <p:cNvGrpSpPr>
            <a:grpSpLocks/>
          </p:cNvGrpSpPr>
          <p:nvPr/>
        </p:nvGrpSpPr>
        <p:grpSpPr bwMode="auto">
          <a:xfrm>
            <a:off x="5153025" y="4343400"/>
            <a:ext cx="847725" cy="609600"/>
            <a:chOff x="3246" y="2736"/>
            <a:chExt cx="534" cy="384"/>
          </a:xfrm>
        </p:grpSpPr>
        <p:sp>
          <p:nvSpPr>
            <p:cNvPr id="15393" name="Line 61"/>
            <p:cNvSpPr>
              <a:spLocks noChangeShapeType="1"/>
            </p:cNvSpPr>
            <p:nvPr/>
          </p:nvSpPr>
          <p:spPr bwMode="auto">
            <a:xfrm>
              <a:off x="3552" y="2736"/>
              <a:ext cx="228" cy="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394" name="Group 67"/>
            <p:cNvGrpSpPr>
              <a:grpSpLocks/>
            </p:cNvGrpSpPr>
            <p:nvPr/>
          </p:nvGrpSpPr>
          <p:grpSpPr bwMode="auto">
            <a:xfrm>
              <a:off x="3246" y="2832"/>
              <a:ext cx="450" cy="288"/>
              <a:chOff x="1104" y="3504"/>
              <a:chExt cx="450" cy="288"/>
            </a:xfrm>
          </p:grpSpPr>
          <p:sp>
            <p:nvSpPr>
              <p:cNvPr id="15395" name="Text Box 68"/>
              <p:cNvSpPr txBox="1">
                <a:spLocks noChangeArrowheads="1"/>
              </p:cNvSpPr>
              <p:nvPr/>
            </p:nvSpPr>
            <p:spPr bwMode="auto">
              <a:xfrm>
                <a:off x="1104" y="3504"/>
                <a:ext cx="4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400"/>
                  <a:t>V</a:t>
                </a:r>
                <a:r>
                  <a:rPr lang="pt-BR" sz="2400" baseline="-25000"/>
                  <a:t>B/A</a:t>
                </a:r>
              </a:p>
            </p:txBody>
          </p:sp>
          <p:sp>
            <p:nvSpPr>
              <p:cNvPr id="15396" name="Line 69"/>
              <p:cNvSpPr>
                <a:spLocks noChangeShapeType="1"/>
              </p:cNvSpPr>
              <p:nvPr/>
            </p:nvSpPr>
            <p:spPr bwMode="auto">
              <a:xfrm>
                <a:off x="1135" y="3504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240721" name="Group 81"/>
          <p:cNvGrpSpPr>
            <a:grpSpLocks/>
          </p:cNvGrpSpPr>
          <p:nvPr/>
        </p:nvGrpSpPr>
        <p:grpSpPr bwMode="auto">
          <a:xfrm>
            <a:off x="3048000" y="4572000"/>
            <a:ext cx="1020763" cy="1128713"/>
            <a:chOff x="2639" y="3216"/>
            <a:chExt cx="643" cy="711"/>
          </a:xfrm>
        </p:grpSpPr>
        <p:sp>
          <p:nvSpPr>
            <p:cNvPr id="15391" name="Arc 79"/>
            <p:cNvSpPr>
              <a:spLocks/>
            </p:cNvSpPr>
            <p:nvPr/>
          </p:nvSpPr>
          <p:spPr bwMode="auto">
            <a:xfrm flipH="1">
              <a:off x="2639" y="3447"/>
              <a:ext cx="346" cy="480"/>
            </a:xfrm>
            <a:custGeom>
              <a:avLst/>
              <a:gdLst>
                <a:gd name="T0" fmla="*/ 135 w 29746"/>
                <a:gd name="T1" fmla="*/ 0 h 42923"/>
                <a:gd name="T2" fmla="*/ 0 w 29746"/>
                <a:gd name="T3" fmla="*/ 462 h 42923"/>
                <a:gd name="T4" fmla="*/ 95 w 29746"/>
                <a:gd name="T5" fmla="*/ 238 h 429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46" h="42923" fill="none" extrusionOk="0">
                  <a:moveTo>
                    <a:pt x="11594" y="-1"/>
                  </a:moveTo>
                  <a:cubicBezTo>
                    <a:pt x="22056" y="1691"/>
                    <a:pt x="29746" y="10724"/>
                    <a:pt x="29746" y="21323"/>
                  </a:cubicBezTo>
                  <a:cubicBezTo>
                    <a:pt x="29746" y="33252"/>
                    <a:pt x="20075" y="42923"/>
                    <a:pt x="8146" y="42923"/>
                  </a:cubicBezTo>
                  <a:cubicBezTo>
                    <a:pt x="5353" y="42923"/>
                    <a:pt x="2586" y="42381"/>
                    <a:pt x="-1" y="41328"/>
                  </a:cubicBezTo>
                </a:path>
                <a:path w="29746" h="42923" stroke="0" extrusionOk="0">
                  <a:moveTo>
                    <a:pt x="11594" y="-1"/>
                  </a:moveTo>
                  <a:cubicBezTo>
                    <a:pt x="22056" y="1691"/>
                    <a:pt x="29746" y="10724"/>
                    <a:pt x="29746" y="21323"/>
                  </a:cubicBezTo>
                  <a:cubicBezTo>
                    <a:pt x="29746" y="33252"/>
                    <a:pt x="20075" y="42923"/>
                    <a:pt x="8146" y="42923"/>
                  </a:cubicBezTo>
                  <a:cubicBezTo>
                    <a:pt x="5353" y="42923"/>
                    <a:pt x="2586" y="42381"/>
                    <a:pt x="-1" y="41328"/>
                  </a:cubicBezTo>
                  <a:lnTo>
                    <a:pt x="8146" y="21323"/>
                  </a:lnTo>
                  <a:lnTo>
                    <a:pt x="11594" y="-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92" name="Text Box 80"/>
            <p:cNvSpPr txBox="1">
              <a:spLocks noChangeArrowheads="1"/>
            </p:cNvSpPr>
            <p:nvPr/>
          </p:nvSpPr>
          <p:spPr bwMode="auto">
            <a:xfrm>
              <a:off x="2963" y="321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11288" y="5110163"/>
            <a:ext cx="576262" cy="431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87" name="AutoShape 8"/>
          <p:cNvSpPr>
            <a:spLocks noChangeArrowheads="1"/>
          </p:cNvSpPr>
          <p:nvPr/>
        </p:nvSpPr>
        <p:spPr bwMode="auto">
          <a:xfrm>
            <a:off x="4310063" y="5167313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88" name="Oval 9"/>
          <p:cNvSpPr>
            <a:spLocks noChangeArrowheads="1"/>
          </p:cNvSpPr>
          <p:nvPr/>
        </p:nvSpPr>
        <p:spPr bwMode="auto">
          <a:xfrm>
            <a:off x="4381500" y="5259388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89" name="Line 10"/>
          <p:cNvSpPr>
            <a:spLocks noChangeShapeType="1"/>
          </p:cNvSpPr>
          <p:nvPr/>
        </p:nvSpPr>
        <p:spPr bwMode="auto">
          <a:xfrm>
            <a:off x="4065588" y="55673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4075113" y="55943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1" name="AutoShape 12"/>
          <p:cNvSpPr>
            <a:spLocks noChangeArrowheads="1"/>
          </p:cNvSpPr>
          <p:nvPr/>
        </p:nvSpPr>
        <p:spPr bwMode="auto">
          <a:xfrm rot="-4608358">
            <a:off x="3729038" y="437673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2" name="Oval 14"/>
          <p:cNvSpPr>
            <a:spLocks noChangeArrowheads="1"/>
          </p:cNvSpPr>
          <p:nvPr/>
        </p:nvSpPr>
        <p:spPr bwMode="auto">
          <a:xfrm>
            <a:off x="4376738" y="5272088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3" name="AutoShape 17"/>
          <p:cNvSpPr>
            <a:spLocks noChangeArrowheads="1"/>
          </p:cNvSpPr>
          <p:nvPr/>
        </p:nvSpPr>
        <p:spPr bwMode="auto">
          <a:xfrm rot="4571347">
            <a:off x="2341563" y="4395788"/>
            <a:ext cx="73025" cy="150177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4" name="Oval 18"/>
          <p:cNvSpPr>
            <a:spLocks noChangeArrowheads="1"/>
          </p:cNvSpPr>
          <p:nvPr/>
        </p:nvSpPr>
        <p:spPr bwMode="auto">
          <a:xfrm>
            <a:off x="3014663" y="4946650"/>
            <a:ext cx="109537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5" name="Oval 20"/>
          <p:cNvSpPr>
            <a:spLocks noChangeArrowheads="1"/>
          </p:cNvSpPr>
          <p:nvPr/>
        </p:nvSpPr>
        <p:spPr bwMode="auto">
          <a:xfrm>
            <a:off x="1646238" y="5272088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6" name="Line 21"/>
          <p:cNvSpPr>
            <a:spLocks noChangeShapeType="1"/>
          </p:cNvSpPr>
          <p:nvPr/>
        </p:nvSpPr>
        <p:spPr bwMode="auto">
          <a:xfrm>
            <a:off x="1323975" y="557530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7" name="Rectangle 22"/>
          <p:cNvSpPr>
            <a:spLocks noChangeArrowheads="1"/>
          </p:cNvSpPr>
          <p:nvPr/>
        </p:nvSpPr>
        <p:spPr bwMode="auto">
          <a:xfrm>
            <a:off x="1333500" y="560228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398" name="Line 23"/>
          <p:cNvSpPr>
            <a:spLocks noChangeShapeType="1"/>
          </p:cNvSpPr>
          <p:nvPr/>
        </p:nvSpPr>
        <p:spPr bwMode="auto">
          <a:xfrm>
            <a:off x="1304925" y="509111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9" name="Rectangle 24"/>
          <p:cNvSpPr>
            <a:spLocks noChangeArrowheads="1"/>
          </p:cNvSpPr>
          <p:nvPr/>
        </p:nvSpPr>
        <p:spPr bwMode="auto">
          <a:xfrm>
            <a:off x="1314450" y="490220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6400" name="Text Box 25"/>
          <p:cNvSpPr txBox="1">
            <a:spLocks noChangeArrowheads="1"/>
          </p:cNvSpPr>
          <p:nvPr/>
        </p:nvSpPr>
        <p:spPr bwMode="auto">
          <a:xfrm>
            <a:off x="4267200" y="5791200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O</a:t>
            </a:r>
            <a:r>
              <a:rPr lang="pt-BR" sz="2800" baseline="-25000"/>
              <a:t>4</a:t>
            </a:r>
          </a:p>
        </p:txBody>
      </p:sp>
      <p:sp>
        <p:nvSpPr>
          <p:cNvPr id="16401" name="Text Box 27"/>
          <p:cNvSpPr txBox="1">
            <a:spLocks noChangeArrowheads="1"/>
          </p:cNvSpPr>
          <p:nvPr/>
        </p:nvSpPr>
        <p:spPr bwMode="auto">
          <a:xfrm>
            <a:off x="3230563" y="451485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B</a:t>
            </a:r>
            <a:endParaRPr lang="pt-BR" sz="2800" baseline="-25000"/>
          </a:p>
        </p:txBody>
      </p:sp>
      <p:sp>
        <p:nvSpPr>
          <p:cNvPr id="16402" name="Text Box 28"/>
          <p:cNvSpPr txBox="1">
            <a:spLocks noChangeArrowheads="1"/>
          </p:cNvSpPr>
          <p:nvPr/>
        </p:nvSpPr>
        <p:spPr bwMode="auto">
          <a:xfrm>
            <a:off x="1143000" y="57292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/>
              <a:t>C</a:t>
            </a:r>
            <a:endParaRPr lang="pt-BR" sz="2800" baseline="-25000"/>
          </a:p>
        </p:txBody>
      </p:sp>
      <p:grpSp>
        <p:nvGrpSpPr>
          <p:cNvPr id="241738" name="Group 74"/>
          <p:cNvGrpSpPr>
            <a:grpSpLocks/>
          </p:cNvGrpSpPr>
          <p:nvPr/>
        </p:nvGrpSpPr>
        <p:grpSpPr bwMode="auto">
          <a:xfrm>
            <a:off x="304800" y="5143500"/>
            <a:ext cx="1257300" cy="647700"/>
            <a:chOff x="192" y="3240"/>
            <a:chExt cx="792" cy="408"/>
          </a:xfrm>
        </p:grpSpPr>
        <p:sp>
          <p:nvSpPr>
            <p:cNvPr id="16434" name="Line 37"/>
            <p:cNvSpPr>
              <a:spLocks noChangeShapeType="1"/>
            </p:cNvSpPr>
            <p:nvPr/>
          </p:nvSpPr>
          <p:spPr bwMode="auto">
            <a:xfrm rot="-1954780" flipH="1" flipV="1">
              <a:off x="648" y="3240"/>
              <a:ext cx="336" cy="21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35" name="Text Box 38"/>
            <p:cNvSpPr txBox="1">
              <a:spLocks noChangeArrowheads="1"/>
            </p:cNvSpPr>
            <p:nvPr/>
          </p:nvSpPr>
          <p:spPr bwMode="auto">
            <a:xfrm>
              <a:off x="192" y="33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6436" name="Line 39"/>
            <p:cNvSpPr>
              <a:spLocks noChangeShapeType="1"/>
            </p:cNvSpPr>
            <p:nvPr/>
          </p:nvSpPr>
          <p:spPr bwMode="auto">
            <a:xfrm>
              <a:off x="201" y="3360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404" name="Rectangle 44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 – Mecanismos Complexos</a:t>
            </a:r>
          </a:p>
        </p:txBody>
      </p:sp>
      <p:grpSp>
        <p:nvGrpSpPr>
          <p:cNvPr id="241739" name="Group 75"/>
          <p:cNvGrpSpPr>
            <a:grpSpLocks/>
          </p:cNvGrpSpPr>
          <p:nvPr/>
        </p:nvGrpSpPr>
        <p:grpSpPr bwMode="auto">
          <a:xfrm>
            <a:off x="2552700" y="5078413"/>
            <a:ext cx="657225" cy="1017587"/>
            <a:chOff x="1608" y="3199"/>
            <a:chExt cx="414" cy="641"/>
          </a:xfrm>
        </p:grpSpPr>
        <p:sp>
          <p:nvSpPr>
            <p:cNvPr id="16431" name="Line 46"/>
            <p:cNvSpPr>
              <a:spLocks noChangeShapeType="1"/>
            </p:cNvSpPr>
            <p:nvPr/>
          </p:nvSpPr>
          <p:spPr bwMode="auto">
            <a:xfrm rot="19645220" flipH="1">
              <a:off x="1679" y="3199"/>
              <a:ext cx="343" cy="27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32" name="Text Box 47"/>
            <p:cNvSpPr txBox="1">
              <a:spLocks noChangeArrowheads="1"/>
            </p:cNvSpPr>
            <p:nvPr/>
          </p:nvSpPr>
          <p:spPr bwMode="auto">
            <a:xfrm>
              <a:off x="1608" y="355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3300"/>
                  </a:solidFill>
                </a:rPr>
                <a:t>V</a:t>
              </a:r>
              <a:r>
                <a:rPr lang="pt-BR" sz="2400" baseline="-250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6433" name="Line 48"/>
            <p:cNvSpPr>
              <a:spLocks noChangeShapeType="1"/>
            </p:cNvSpPr>
            <p:nvPr/>
          </p:nvSpPr>
          <p:spPr bwMode="auto">
            <a:xfrm>
              <a:off x="1629" y="3573"/>
              <a:ext cx="27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1713" name="Group 49"/>
          <p:cNvGrpSpPr>
            <a:grpSpLocks/>
          </p:cNvGrpSpPr>
          <p:nvPr/>
        </p:nvGrpSpPr>
        <p:grpSpPr bwMode="auto">
          <a:xfrm>
            <a:off x="3924300" y="4572000"/>
            <a:ext cx="1020763" cy="1128713"/>
            <a:chOff x="2639" y="3216"/>
            <a:chExt cx="643" cy="711"/>
          </a:xfrm>
        </p:grpSpPr>
        <p:sp>
          <p:nvSpPr>
            <p:cNvPr id="16429" name="Arc 50"/>
            <p:cNvSpPr>
              <a:spLocks/>
            </p:cNvSpPr>
            <p:nvPr/>
          </p:nvSpPr>
          <p:spPr bwMode="auto">
            <a:xfrm flipH="1">
              <a:off x="2639" y="3447"/>
              <a:ext cx="346" cy="480"/>
            </a:xfrm>
            <a:custGeom>
              <a:avLst/>
              <a:gdLst>
                <a:gd name="T0" fmla="*/ 135 w 29746"/>
                <a:gd name="T1" fmla="*/ 0 h 42923"/>
                <a:gd name="T2" fmla="*/ 0 w 29746"/>
                <a:gd name="T3" fmla="*/ 462 h 42923"/>
                <a:gd name="T4" fmla="*/ 95 w 29746"/>
                <a:gd name="T5" fmla="*/ 238 h 429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46" h="42923" fill="none" extrusionOk="0">
                  <a:moveTo>
                    <a:pt x="11594" y="-1"/>
                  </a:moveTo>
                  <a:cubicBezTo>
                    <a:pt x="22056" y="1691"/>
                    <a:pt x="29746" y="10724"/>
                    <a:pt x="29746" y="21323"/>
                  </a:cubicBezTo>
                  <a:cubicBezTo>
                    <a:pt x="29746" y="33252"/>
                    <a:pt x="20075" y="42923"/>
                    <a:pt x="8146" y="42923"/>
                  </a:cubicBezTo>
                  <a:cubicBezTo>
                    <a:pt x="5353" y="42923"/>
                    <a:pt x="2586" y="42381"/>
                    <a:pt x="-1" y="41328"/>
                  </a:cubicBezTo>
                </a:path>
                <a:path w="29746" h="42923" stroke="0" extrusionOk="0">
                  <a:moveTo>
                    <a:pt x="11594" y="-1"/>
                  </a:moveTo>
                  <a:cubicBezTo>
                    <a:pt x="22056" y="1691"/>
                    <a:pt x="29746" y="10724"/>
                    <a:pt x="29746" y="21323"/>
                  </a:cubicBezTo>
                  <a:cubicBezTo>
                    <a:pt x="29746" y="33252"/>
                    <a:pt x="20075" y="42923"/>
                    <a:pt x="8146" y="42923"/>
                  </a:cubicBezTo>
                  <a:cubicBezTo>
                    <a:pt x="5353" y="42923"/>
                    <a:pt x="2586" y="42381"/>
                    <a:pt x="-1" y="41328"/>
                  </a:cubicBezTo>
                  <a:lnTo>
                    <a:pt x="8146" y="21323"/>
                  </a:lnTo>
                  <a:lnTo>
                    <a:pt x="11594" y="-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30" name="Text Box 51"/>
            <p:cNvSpPr txBox="1">
              <a:spLocks noChangeArrowheads="1"/>
            </p:cNvSpPr>
            <p:nvPr/>
          </p:nvSpPr>
          <p:spPr bwMode="auto">
            <a:xfrm>
              <a:off x="2963" y="321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4</a:t>
              </a:r>
            </a:p>
          </p:txBody>
        </p:sp>
      </p:grpSp>
      <p:grpSp>
        <p:nvGrpSpPr>
          <p:cNvPr id="16407" name="Group 52"/>
          <p:cNvGrpSpPr>
            <a:grpSpLocks/>
          </p:cNvGrpSpPr>
          <p:nvPr/>
        </p:nvGrpSpPr>
        <p:grpSpPr bwMode="auto">
          <a:xfrm>
            <a:off x="838200" y="1828800"/>
            <a:ext cx="2505075" cy="579438"/>
            <a:chOff x="3888" y="1392"/>
            <a:chExt cx="1578" cy="365"/>
          </a:xfrm>
        </p:grpSpPr>
        <p:sp>
          <p:nvSpPr>
            <p:cNvPr id="16425" name="Text Box 53"/>
            <p:cNvSpPr txBox="1">
              <a:spLocks noChangeArrowheads="1"/>
            </p:cNvSpPr>
            <p:nvPr/>
          </p:nvSpPr>
          <p:spPr bwMode="auto">
            <a:xfrm>
              <a:off x="3888" y="1392"/>
              <a:ext cx="1578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C = </a:t>
              </a:r>
              <a:r>
                <a:rPr lang="pt-BR" sz="3200"/>
                <a:t>V</a:t>
              </a:r>
              <a:r>
                <a:rPr lang="pt-BR" sz="3200" baseline="-25000"/>
                <a:t>B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C/B</a:t>
              </a:r>
            </a:p>
          </p:txBody>
        </p:sp>
        <p:sp>
          <p:nvSpPr>
            <p:cNvPr id="16426" name="Line 54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7" name="Line 55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8" name="Line 56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1721" name="Text Box 57"/>
          <p:cNvSpPr txBox="1">
            <a:spLocks noChangeArrowheads="1"/>
          </p:cNvSpPr>
          <p:nvPr/>
        </p:nvSpPr>
        <p:spPr bwMode="auto">
          <a:xfrm>
            <a:off x="6689725" y="2427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66FF33"/>
                </a:solidFill>
              </a:rPr>
              <a:t>x</a:t>
            </a:r>
            <a:endParaRPr lang="pt-PT" sz="2800">
              <a:solidFill>
                <a:srgbClr val="66FF33"/>
              </a:solidFill>
            </a:endParaRPr>
          </a:p>
        </p:txBody>
      </p:sp>
      <p:grpSp>
        <p:nvGrpSpPr>
          <p:cNvPr id="241743" name="Group 79"/>
          <p:cNvGrpSpPr>
            <a:grpSpLocks/>
          </p:cNvGrpSpPr>
          <p:nvPr/>
        </p:nvGrpSpPr>
        <p:grpSpPr bwMode="auto">
          <a:xfrm>
            <a:off x="5448300" y="2133600"/>
            <a:ext cx="1371600" cy="590550"/>
            <a:chOff x="3432" y="1344"/>
            <a:chExt cx="864" cy="372"/>
          </a:xfrm>
        </p:grpSpPr>
        <p:sp>
          <p:nvSpPr>
            <p:cNvPr id="16422" name="Line 59"/>
            <p:cNvSpPr>
              <a:spLocks noChangeShapeType="1"/>
            </p:cNvSpPr>
            <p:nvPr/>
          </p:nvSpPr>
          <p:spPr bwMode="auto">
            <a:xfrm flipH="1">
              <a:off x="3432" y="1704"/>
              <a:ext cx="864" cy="1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3" name="Text Box 60"/>
            <p:cNvSpPr txBox="1">
              <a:spLocks noChangeArrowheads="1"/>
            </p:cNvSpPr>
            <p:nvPr/>
          </p:nvSpPr>
          <p:spPr bwMode="auto">
            <a:xfrm>
              <a:off x="3744" y="13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6424" name="Line 61"/>
            <p:cNvSpPr>
              <a:spLocks noChangeShapeType="1"/>
            </p:cNvSpPr>
            <p:nvPr/>
          </p:nvSpPr>
          <p:spPr bwMode="auto">
            <a:xfrm>
              <a:off x="3792" y="1344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1742" name="Group 78"/>
          <p:cNvGrpSpPr>
            <a:grpSpLocks/>
          </p:cNvGrpSpPr>
          <p:nvPr/>
        </p:nvGrpSpPr>
        <p:grpSpPr bwMode="auto">
          <a:xfrm>
            <a:off x="6172200" y="2705100"/>
            <a:ext cx="1131888" cy="2247900"/>
            <a:chOff x="3888" y="1704"/>
            <a:chExt cx="713" cy="1416"/>
          </a:xfrm>
        </p:grpSpPr>
        <p:sp>
          <p:nvSpPr>
            <p:cNvPr id="16419" name="Line 66"/>
            <p:cNvSpPr>
              <a:spLocks noChangeShapeType="1"/>
            </p:cNvSpPr>
            <p:nvPr/>
          </p:nvSpPr>
          <p:spPr bwMode="auto">
            <a:xfrm flipH="1">
              <a:off x="3888" y="1704"/>
              <a:ext cx="444" cy="141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0" name="Text Box 67"/>
            <p:cNvSpPr txBox="1">
              <a:spLocks noChangeArrowheads="1"/>
            </p:cNvSpPr>
            <p:nvPr/>
          </p:nvSpPr>
          <p:spPr bwMode="auto">
            <a:xfrm>
              <a:off x="4272" y="220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3300"/>
                  </a:solidFill>
                </a:rPr>
                <a:t>V</a:t>
              </a:r>
              <a:r>
                <a:rPr lang="pt-BR" sz="2400" baseline="-250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6421" name="Line 68"/>
            <p:cNvSpPr>
              <a:spLocks noChangeShapeType="1"/>
            </p:cNvSpPr>
            <p:nvPr/>
          </p:nvSpPr>
          <p:spPr bwMode="auto">
            <a:xfrm>
              <a:off x="4293" y="2229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1744" name="Group 80"/>
          <p:cNvGrpSpPr>
            <a:grpSpLocks/>
          </p:cNvGrpSpPr>
          <p:nvPr/>
        </p:nvGrpSpPr>
        <p:grpSpPr bwMode="auto">
          <a:xfrm>
            <a:off x="4953000" y="2705100"/>
            <a:ext cx="1200150" cy="2209800"/>
            <a:chOff x="3120" y="1704"/>
            <a:chExt cx="756" cy="1392"/>
          </a:xfrm>
        </p:grpSpPr>
        <p:sp>
          <p:nvSpPr>
            <p:cNvPr id="16415" name="Line 70"/>
            <p:cNvSpPr>
              <a:spLocks noChangeShapeType="1"/>
            </p:cNvSpPr>
            <p:nvPr/>
          </p:nvSpPr>
          <p:spPr bwMode="auto">
            <a:xfrm flipH="1" flipV="1">
              <a:off x="3396" y="1704"/>
              <a:ext cx="480" cy="13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6416" name="Group 71"/>
            <p:cNvGrpSpPr>
              <a:grpSpLocks/>
            </p:cNvGrpSpPr>
            <p:nvPr/>
          </p:nvGrpSpPr>
          <p:grpSpPr bwMode="auto">
            <a:xfrm>
              <a:off x="3120" y="2304"/>
              <a:ext cx="457" cy="288"/>
              <a:chOff x="1104" y="3504"/>
              <a:chExt cx="457" cy="288"/>
            </a:xfrm>
          </p:grpSpPr>
          <p:sp>
            <p:nvSpPr>
              <p:cNvPr id="16417" name="Text Box 72"/>
              <p:cNvSpPr txBox="1">
                <a:spLocks noChangeArrowheads="1"/>
              </p:cNvSpPr>
              <p:nvPr/>
            </p:nvSpPr>
            <p:spPr bwMode="auto">
              <a:xfrm>
                <a:off x="1104" y="3504"/>
                <a:ext cx="4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sz="2400"/>
                  <a:t>V</a:t>
                </a:r>
                <a:r>
                  <a:rPr lang="pt-BR" sz="2400" baseline="-25000"/>
                  <a:t>C/B</a:t>
                </a:r>
              </a:p>
            </p:txBody>
          </p:sp>
          <p:sp>
            <p:nvSpPr>
              <p:cNvPr id="16418" name="Line 73"/>
              <p:cNvSpPr>
                <a:spLocks noChangeShapeType="1"/>
              </p:cNvSpPr>
              <p:nvPr/>
            </p:nvSpPr>
            <p:spPr bwMode="auto">
              <a:xfrm>
                <a:off x="1135" y="3504"/>
                <a:ext cx="2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241745" name="Group 81"/>
          <p:cNvGrpSpPr>
            <a:grpSpLocks/>
          </p:cNvGrpSpPr>
          <p:nvPr/>
        </p:nvGrpSpPr>
        <p:grpSpPr bwMode="auto">
          <a:xfrm>
            <a:off x="4876800" y="2286000"/>
            <a:ext cx="2743200" cy="3200400"/>
            <a:chOff x="3072" y="1440"/>
            <a:chExt cx="1728" cy="2016"/>
          </a:xfrm>
        </p:grpSpPr>
        <p:sp>
          <p:nvSpPr>
            <p:cNvPr id="16413" name="Line 76"/>
            <p:cNvSpPr>
              <a:spLocks noChangeShapeType="1"/>
            </p:cNvSpPr>
            <p:nvPr/>
          </p:nvSpPr>
          <p:spPr bwMode="auto">
            <a:xfrm>
              <a:off x="3072" y="1716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14" name="Line 77"/>
            <p:cNvSpPr>
              <a:spLocks noChangeShapeType="1"/>
            </p:cNvSpPr>
            <p:nvPr/>
          </p:nvSpPr>
          <p:spPr bwMode="auto">
            <a:xfrm>
              <a:off x="3324" y="1440"/>
              <a:ext cx="672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58"/>
          <p:cNvGrpSpPr>
            <a:grpSpLocks/>
          </p:cNvGrpSpPr>
          <p:nvPr/>
        </p:nvGrpSpPr>
        <p:grpSpPr bwMode="auto">
          <a:xfrm>
            <a:off x="584200" y="2971800"/>
            <a:ext cx="3521075" cy="2209800"/>
            <a:chOff x="320" y="2460"/>
            <a:chExt cx="2218" cy="1392"/>
          </a:xfrm>
        </p:grpSpPr>
        <p:grpSp>
          <p:nvGrpSpPr>
            <p:cNvPr id="17462" name="Group 31"/>
            <p:cNvGrpSpPr>
              <a:grpSpLocks/>
            </p:cNvGrpSpPr>
            <p:nvPr/>
          </p:nvGrpSpPr>
          <p:grpSpPr bwMode="auto">
            <a:xfrm rot="-3250360">
              <a:off x="1627" y="2046"/>
              <a:ext cx="332" cy="1344"/>
              <a:chOff x="4800" y="1728"/>
              <a:chExt cx="432" cy="1344"/>
            </a:xfrm>
          </p:grpSpPr>
          <p:sp>
            <p:nvSpPr>
              <p:cNvPr id="17481" name="Freeform 29"/>
              <p:cNvSpPr>
                <a:spLocks/>
              </p:cNvSpPr>
              <p:nvPr/>
            </p:nvSpPr>
            <p:spPr bwMode="auto">
              <a:xfrm>
                <a:off x="4800" y="1728"/>
                <a:ext cx="432" cy="960"/>
              </a:xfrm>
              <a:custGeom>
                <a:avLst/>
                <a:gdLst>
                  <a:gd name="T0" fmla="*/ 96 w 432"/>
                  <a:gd name="T1" fmla="*/ 0 h 960"/>
                  <a:gd name="T2" fmla="*/ 96 w 432"/>
                  <a:gd name="T3" fmla="*/ 864 h 960"/>
                  <a:gd name="T4" fmla="*/ 336 w 432"/>
                  <a:gd name="T5" fmla="*/ 864 h 960"/>
                  <a:gd name="T6" fmla="*/ 336 w 432"/>
                  <a:gd name="T7" fmla="*/ 0 h 960"/>
                  <a:gd name="T8" fmla="*/ 432 w 432"/>
                  <a:gd name="T9" fmla="*/ 0 h 960"/>
                  <a:gd name="T10" fmla="*/ 432 w 432"/>
                  <a:gd name="T11" fmla="*/ 960 h 960"/>
                  <a:gd name="T12" fmla="*/ 0 w 432"/>
                  <a:gd name="T13" fmla="*/ 960 h 960"/>
                  <a:gd name="T14" fmla="*/ 0 w 432"/>
                  <a:gd name="T15" fmla="*/ 0 h 960"/>
                  <a:gd name="T16" fmla="*/ 96 w 432"/>
                  <a:gd name="T17" fmla="*/ 0 h 9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2" h="960">
                    <a:moveTo>
                      <a:pt x="96" y="0"/>
                    </a:moveTo>
                    <a:lnTo>
                      <a:pt x="96" y="864"/>
                    </a:lnTo>
                    <a:lnTo>
                      <a:pt x="336" y="864"/>
                    </a:lnTo>
                    <a:lnTo>
                      <a:pt x="336" y="0"/>
                    </a:lnTo>
                    <a:lnTo>
                      <a:pt x="432" y="0"/>
                    </a:lnTo>
                    <a:lnTo>
                      <a:pt x="432" y="960"/>
                    </a:lnTo>
                    <a:lnTo>
                      <a:pt x="0" y="960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82" name="Rectangle 30"/>
              <p:cNvSpPr>
                <a:spLocks noChangeArrowheads="1"/>
              </p:cNvSpPr>
              <p:nvPr/>
            </p:nvSpPr>
            <p:spPr bwMode="auto">
              <a:xfrm>
                <a:off x="4944" y="2688"/>
                <a:ext cx="144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17463" name="Rectangle 28"/>
            <p:cNvSpPr>
              <a:spLocks noChangeArrowheads="1"/>
            </p:cNvSpPr>
            <p:nvPr/>
          </p:nvSpPr>
          <p:spPr bwMode="auto">
            <a:xfrm rot="2240961">
              <a:off x="1404" y="2460"/>
              <a:ext cx="288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4" name="AutoShape 10"/>
            <p:cNvSpPr>
              <a:spLocks noChangeArrowheads="1"/>
            </p:cNvSpPr>
            <p:nvPr/>
          </p:nvSpPr>
          <p:spPr bwMode="auto">
            <a:xfrm>
              <a:off x="474" y="305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5" name="AutoShape 11"/>
            <p:cNvSpPr>
              <a:spLocks noChangeArrowheads="1"/>
            </p:cNvSpPr>
            <p:nvPr/>
          </p:nvSpPr>
          <p:spPr bwMode="auto">
            <a:xfrm rot="4327309">
              <a:off x="1089" y="2231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6" name="AutoShape 12"/>
            <p:cNvSpPr>
              <a:spLocks noChangeArrowheads="1"/>
            </p:cNvSpPr>
            <p:nvPr/>
          </p:nvSpPr>
          <p:spPr bwMode="auto">
            <a:xfrm rot="-9168410">
              <a:off x="608" y="2777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7" name="Line 13"/>
            <p:cNvSpPr>
              <a:spLocks noChangeShapeType="1"/>
            </p:cNvSpPr>
            <p:nvPr/>
          </p:nvSpPr>
          <p:spPr bwMode="auto">
            <a:xfrm>
              <a:off x="320" y="330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68" name="Rectangle 14"/>
            <p:cNvSpPr>
              <a:spLocks noChangeArrowheads="1"/>
            </p:cNvSpPr>
            <p:nvPr/>
          </p:nvSpPr>
          <p:spPr bwMode="auto">
            <a:xfrm>
              <a:off x="326" y="332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9" name="AutoShape 15"/>
            <p:cNvSpPr>
              <a:spLocks noChangeArrowheads="1"/>
            </p:cNvSpPr>
            <p:nvPr/>
          </p:nvSpPr>
          <p:spPr bwMode="auto">
            <a:xfrm>
              <a:off x="1659" y="3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0" name="Line 16"/>
            <p:cNvSpPr>
              <a:spLocks noChangeShapeType="1"/>
            </p:cNvSpPr>
            <p:nvPr/>
          </p:nvSpPr>
          <p:spPr bwMode="auto">
            <a:xfrm>
              <a:off x="1505" y="3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71" name="Rectangle 17"/>
            <p:cNvSpPr>
              <a:spLocks noChangeArrowheads="1"/>
            </p:cNvSpPr>
            <p:nvPr/>
          </p:nvSpPr>
          <p:spPr bwMode="auto">
            <a:xfrm>
              <a:off x="1511" y="3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2" name="AutoShape 18"/>
            <p:cNvSpPr>
              <a:spLocks noChangeArrowheads="1"/>
            </p:cNvSpPr>
            <p:nvPr/>
          </p:nvSpPr>
          <p:spPr bwMode="auto">
            <a:xfrm rot="-706364">
              <a:off x="1597" y="2492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3" name="Oval 19"/>
            <p:cNvSpPr>
              <a:spLocks noChangeArrowheads="1"/>
            </p:cNvSpPr>
            <p:nvPr/>
          </p:nvSpPr>
          <p:spPr bwMode="auto">
            <a:xfrm>
              <a:off x="1496" y="254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4" name="Oval 20"/>
            <p:cNvSpPr>
              <a:spLocks noChangeArrowheads="1"/>
            </p:cNvSpPr>
            <p:nvPr/>
          </p:nvSpPr>
          <p:spPr bwMode="auto">
            <a:xfrm>
              <a:off x="680" y="281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5" name="Oval 22"/>
            <p:cNvSpPr>
              <a:spLocks noChangeArrowheads="1"/>
            </p:cNvSpPr>
            <p:nvPr/>
          </p:nvSpPr>
          <p:spPr bwMode="auto">
            <a:xfrm>
              <a:off x="507" y="3123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6" name="Oval 24"/>
            <p:cNvSpPr>
              <a:spLocks noChangeArrowheads="1"/>
            </p:cNvSpPr>
            <p:nvPr/>
          </p:nvSpPr>
          <p:spPr bwMode="auto">
            <a:xfrm>
              <a:off x="1701" y="352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7" name="AutoShape 32"/>
            <p:cNvSpPr>
              <a:spLocks noChangeArrowheads="1"/>
            </p:cNvSpPr>
            <p:nvPr/>
          </p:nvSpPr>
          <p:spPr bwMode="auto">
            <a:xfrm>
              <a:off x="2212" y="299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78" name="Line 33"/>
            <p:cNvSpPr>
              <a:spLocks noChangeShapeType="1"/>
            </p:cNvSpPr>
            <p:nvPr/>
          </p:nvSpPr>
          <p:spPr bwMode="auto">
            <a:xfrm>
              <a:off x="2058" y="324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79" name="Rectangle 34"/>
            <p:cNvSpPr>
              <a:spLocks noChangeArrowheads="1"/>
            </p:cNvSpPr>
            <p:nvPr/>
          </p:nvSpPr>
          <p:spPr bwMode="auto">
            <a:xfrm>
              <a:off x="2064" y="326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80" name="Oval 35"/>
            <p:cNvSpPr>
              <a:spLocks noChangeArrowheads="1"/>
            </p:cNvSpPr>
            <p:nvPr/>
          </p:nvSpPr>
          <p:spPr bwMode="auto">
            <a:xfrm>
              <a:off x="2254" y="306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17411" name="Arc 63"/>
          <p:cNvSpPr>
            <a:spLocks/>
          </p:cNvSpPr>
          <p:nvPr/>
        </p:nvSpPr>
        <p:spPr bwMode="auto">
          <a:xfrm flipH="1">
            <a:off x="534988" y="3790950"/>
            <a:ext cx="393700" cy="655638"/>
          </a:xfrm>
          <a:custGeom>
            <a:avLst/>
            <a:gdLst>
              <a:gd name="T0" fmla="*/ 41469 w 24143"/>
              <a:gd name="T1" fmla="*/ 0 h 43200"/>
              <a:gd name="T2" fmla="*/ 0 w 24143"/>
              <a:gd name="T3" fmla="*/ 653361 h 43200"/>
              <a:gd name="T4" fmla="*/ 41469 w 24143"/>
              <a:gd name="T5" fmla="*/ 3278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43" h="43200" fill="none" extrusionOk="0">
                <a:moveTo>
                  <a:pt x="2543" y="0"/>
                </a:moveTo>
                <a:cubicBezTo>
                  <a:pt x="14472" y="0"/>
                  <a:pt x="24143" y="9670"/>
                  <a:pt x="24143" y="21600"/>
                </a:cubicBezTo>
                <a:cubicBezTo>
                  <a:pt x="24143" y="33529"/>
                  <a:pt x="14472" y="43200"/>
                  <a:pt x="2543" y="43200"/>
                </a:cubicBezTo>
                <a:cubicBezTo>
                  <a:pt x="1693" y="43200"/>
                  <a:pt x="843" y="43149"/>
                  <a:pt x="0" y="43049"/>
                </a:cubicBezTo>
              </a:path>
              <a:path w="24143" h="43200" stroke="0" extrusionOk="0">
                <a:moveTo>
                  <a:pt x="2543" y="0"/>
                </a:moveTo>
                <a:cubicBezTo>
                  <a:pt x="14472" y="0"/>
                  <a:pt x="24143" y="9670"/>
                  <a:pt x="24143" y="21600"/>
                </a:cubicBezTo>
                <a:cubicBezTo>
                  <a:pt x="24143" y="33529"/>
                  <a:pt x="14472" y="43200"/>
                  <a:pt x="2543" y="43200"/>
                </a:cubicBezTo>
                <a:cubicBezTo>
                  <a:pt x="1693" y="43200"/>
                  <a:pt x="843" y="43149"/>
                  <a:pt x="0" y="43049"/>
                </a:cubicBezTo>
                <a:lnTo>
                  <a:pt x="2543" y="21600"/>
                </a:lnTo>
                <a:lnTo>
                  <a:pt x="2543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412" name="Text Box 64"/>
          <p:cNvSpPr txBox="1">
            <a:spLocks noChangeArrowheads="1"/>
          </p:cNvSpPr>
          <p:nvPr/>
        </p:nvSpPr>
        <p:spPr bwMode="auto">
          <a:xfrm>
            <a:off x="0" y="40957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>
                <a:latin typeface="Symbol" panose="05050102010706020507" pitchFamily="18" charset="2"/>
              </a:rPr>
              <a:t>w</a:t>
            </a:r>
            <a:r>
              <a:rPr lang="pt-BR" sz="2400" b="1" baseline="-25000"/>
              <a:t>2</a:t>
            </a:r>
          </a:p>
        </p:txBody>
      </p:sp>
      <p:sp>
        <p:nvSpPr>
          <p:cNvPr id="17413" name="Text Box 83"/>
          <p:cNvSpPr txBox="1">
            <a:spLocks noChangeArrowheads="1"/>
          </p:cNvSpPr>
          <p:nvPr/>
        </p:nvSpPr>
        <p:spPr bwMode="auto">
          <a:xfrm>
            <a:off x="685800" y="45529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7414" name="Text Box 84"/>
          <p:cNvSpPr txBox="1">
            <a:spLocks noChangeArrowheads="1"/>
          </p:cNvSpPr>
          <p:nvPr/>
        </p:nvSpPr>
        <p:spPr bwMode="auto">
          <a:xfrm>
            <a:off x="2362200" y="50863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7415" name="Text Box 85"/>
          <p:cNvSpPr txBox="1">
            <a:spLocks noChangeArrowheads="1"/>
          </p:cNvSpPr>
          <p:nvPr/>
        </p:nvSpPr>
        <p:spPr bwMode="auto">
          <a:xfrm>
            <a:off x="2057400" y="34861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7416" name="Text Box 89"/>
          <p:cNvSpPr txBox="1">
            <a:spLocks noChangeArrowheads="1"/>
          </p:cNvSpPr>
          <p:nvPr/>
        </p:nvSpPr>
        <p:spPr bwMode="auto">
          <a:xfrm>
            <a:off x="609600" y="30289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17417" name="Text Box 91"/>
          <p:cNvSpPr txBox="1">
            <a:spLocks noChangeArrowheads="1"/>
          </p:cNvSpPr>
          <p:nvPr/>
        </p:nvSpPr>
        <p:spPr bwMode="auto">
          <a:xfrm>
            <a:off x="3581400" y="44005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6</a:t>
            </a:r>
          </a:p>
        </p:txBody>
      </p:sp>
      <p:sp>
        <p:nvSpPr>
          <p:cNvPr id="17418" name="Rectangle 95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 – Mecanismos Complexos</a:t>
            </a:r>
          </a:p>
        </p:txBody>
      </p:sp>
      <p:grpSp>
        <p:nvGrpSpPr>
          <p:cNvPr id="223328" name="Group 96"/>
          <p:cNvGrpSpPr>
            <a:grpSpLocks/>
          </p:cNvGrpSpPr>
          <p:nvPr/>
        </p:nvGrpSpPr>
        <p:grpSpPr bwMode="auto">
          <a:xfrm>
            <a:off x="4038600" y="2971800"/>
            <a:ext cx="2019300" cy="1524000"/>
            <a:chOff x="2340" y="1872"/>
            <a:chExt cx="1272" cy="960"/>
          </a:xfrm>
        </p:grpSpPr>
        <p:sp>
          <p:nvSpPr>
            <p:cNvPr id="17459" name="AutoShape 97"/>
            <p:cNvSpPr>
              <a:spLocks noChangeArrowheads="1"/>
            </p:cNvSpPr>
            <p:nvPr/>
          </p:nvSpPr>
          <p:spPr bwMode="auto">
            <a:xfrm rot="-2400000">
              <a:off x="2556" y="1872"/>
              <a:ext cx="1056" cy="384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0" name="AutoShape 98"/>
            <p:cNvSpPr>
              <a:spLocks noChangeArrowheads="1"/>
            </p:cNvSpPr>
            <p:nvPr/>
          </p:nvSpPr>
          <p:spPr bwMode="auto">
            <a:xfrm rot="2400000">
              <a:off x="2544" y="2448"/>
              <a:ext cx="1056" cy="384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61" name="Rectangle 99"/>
            <p:cNvSpPr>
              <a:spLocks noChangeArrowheads="1"/>
            </p:cNvSpPr>
            <p:nvPr/>
          </p:nvSpPr>
          <p:spPr bwMode="auto">
            <a:xfrm>
              <a:off x="2340" y="2280"/>
              <a:ext cx="528" cy="19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grpSp>
        <p:nvGrpSpPr>
          <p:cNvPr id="223390" name="Group 158"/>
          <p:cNvGrpSpPr>
            <a:grpSpLocks/>
          </p:cNvGrpSpPr>
          <p:nvPr/>
        </p:nvGrpSpPr>
        <p:grpSpPr bwMode="auto">
          <a:xfrm>
            <a:off x="5867400" y="1422400"/>
            <a:ext cx="3160713" cy="2540000"/>
            <a:chOff x="3696" y="896"/>
            <a:chExt cx="1991" cy="1600"/>
          </a:xfrm>
        </p:grpSpPr>
        <p:sp>
          <p:nvSpPr>
            <p:cNvPr id="17440" name="AutoShape 127"/>
            <p:cNvSpPr>
              <a:spLocks noChangeArrowheads="1"/>
            </p:cNvSpPr>
            <p:nvPr/>
          </p:nvSpPr>
          <p:spPr bwMode="auto">
            <a:xfrm>
              <a:off x="4176" y="1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41" name="AutoShape 128"/>
            <p:cNvSpPr>
              <a:spLocks noChangeArrowheads="1"/>
            </p:cNvSpPr>
            <p:nvPr/>
          </p:nvSpPr>
          <p:spPr bwMode="auto">
            <a:xfrm rot="4327309">
              <a:off x="4791" y="635"/>
              <a:ext cx="57" cy="9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42" name="AutoShape 129"/>
            <p:cNvSpPr>
              <a:spLocks noChangeArrowheads="1"/>
            </p:cNvSpPr>
            <p:nvPr/>
          </p:nvSpPr>
          <p:spPr bwMode="auto">
            <a:xfrm rot="-9168410">
              <a:off x="4310" y="1181"/>
              <a:ext cx="44" cy="43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43" name="Line 130"/>
            <p:cNvSpPr>
              <a:spLocks noChangeShapeType="1"/>
            </p:cNvSpPr>
            <p:nvPr/>
          </p:nvSpPr>
          <p:spPr bwMode="auto">
            <a:xfrm>
              <a:off x="4022" y="1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44" name="Rectangle 131"/>
            <p:cNvSpPr>
              <a:spLocks noChangeArrowheads="1"/>
            </p:cNvSpPr>
            <p:nvPr/>
          </p:nvSpPr>
          <p:spPr bwMode="auto">
            <a:xfrm>
              <a:off x="4028" y="1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45" name="AutoShape 132"/>
            <p:cNvSpPr>
              <a:spLocks noChangeArrowheads="1"/>
            </p:cNvSpPr>
            <p:nvPr/>
          </p:nvSpPr>
          <p:spPr bwMode="auto">
            <a:xfrm>
              <a:off x="5361" y="1861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46" name="Line 133"/>
            <p:cNvSpPr>
              <a:spLocks noChangeShapeType="1"/>
            </p:cNvSpPr>
            <p:nvPr/>
          </p:nvSpPr>
          <p:spPr bwMode="auto">
            <a:xfrm>
              <a:off x="5207" y="2113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47" name="Rectangle 134"/>
            <p:cNvSpPr>
              <a:spLocks noChangeArrowheads="1"/>
            </p:cNvSpPr>
            <p:nvPr/>
          </p:nvSpPr>
          <p:spPr bwMode="auto">
            <a:xfrm>
              <a:off x="5213" y="2130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48" name="AutoShape 135"/>
            <p:cNvSpPr>
              <a:spLocks noChangeArrowheads="1"/>
            </p:cNvSpPr>
            <p:nvPr/>
          </p:nvSpPr>
          <p:spPr bwMode="auto">
            <a:xfrm rot="-706364">
              <a:off x="5299" y="896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49" name="Oval 136"/>
            <p:cNvSpPr>
              <a:spLocks noChangeArrowheads="1"/>
            </p:cNvSpPr>
            <p:nvPr/>
          </p:nvSpPr>
          <p:spPr bwMode="auto">
            <a:xfrm>
              <a:off x="5198" y="948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50" name="Oval 137"/>
            <p:cNvSpPr>
              <a:spLocks noChangeArrowheads="1"/>
            </p:cNvSpPr>
            <p:nvPr/>
          </p:nvSpPr>
          <p:spPr bwMode="auto">
            <a:xfrm>
              <a:off x="4382" y="1215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51" name="Oval 138"/>
            <p:cNvSpPr>
              <a:spLocks noChangeArrowheads="1"/>
            </p:cNvSpPr>
            <p:nvPr/>
          </p:nvSpPr>
          <p:spPr bwMode="auto">
            <a:xfrm>
              <a:off x="4209" y="1527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52" name="Oval 139"/>
            <p:cNvSpPr>
              <a:spLocks noChangeArrowheads="1"/>
            </p:cNvSpPr>
            <p:nvPr/>
          </p:nvSpPr>
          <p:spPr bwMode="auto">
            <a:xfrm>
              <a:off x="5403" y="1927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53" name="Arc 144"/>
            <p:cNvSpPr>
              <a:spLocks/>
            </p:cNvSpPr>
            <p:nvPr/>
          </p:nvSpPr>
          <p:spPr bwMode="auto">
            <a:xfrm flipH="1">
              <a:off x="4033" y="1392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4" name="Text Box 145"/>
            <p:cNvSpPr txBox="1">
              <a:spLocks noChangeArrowheads="1"/>
            </p:cNvSpPr>
            <p:nvPr/>
          </p:nvSpPr>
          <p:spPr bwMode="auto">
            <a:xfrm>
              <a:off x="3696" y="15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  <p:sp>
          <p:nvSpPr>
            <p:cNvPr id="17455" name="Text Box 146"/>
            <p:cNvSpPr txBox="1">
              <a:spLocks noChangeArrowheads="1"/>
            </p:cNvSpPr>
            <p:nvPr/>
          </p:nvSpPr>
          <p:spPr bwMode="auto">
            <a:xfrm>
              <a:off x="412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2</a:t>
              </a:r>
            </a:p>
          </p:txBody>
        </p:sp>
        <p:sp>
          <p:nvSpPr>
            <p:cNvPr id="17456" name="Text Box 147"/>
            <p:cNvSpPr txBox="1">
              <a:spLocks noChangeArrowheads="1"/>
            </p:cNvSpPr>
            <p:nvPr/>
          </p:nvSpPr>
          <p:spPr bwMode="auto">
            <a:xfrm>
              <a:off x="5184" y="22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4</a:t>
              </a:r>
            </a:p>
          </p:txBody>
        </p:sp>
        <p:sp>
          <p:nvSpPr>
            <p:cNvPr id="17457" name="Text Box 148"/>
            <p:cNvSpPr txBox="1">
              <a:spLocks noChangeArrowheads="1"/>
            </p:cNvSpPr>
            <p:nvPr/>
          </p:nvSpPr>
          <p:spPr bwMode="auto">
            <a:xfrm>
              <a:off x="4992" y="120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B</a:t>
              </a:r>
              <a:endParaRPr lang="pt-BR" sz="2400" b="1" baseline="-25000"/>
            </a:p>
          </p:txBody>
        </p:sp>
        <p:sp>
          <p:nvSpPr>
            <p:cNvPr id="17458" name="Text Box 149"/>
            <p:cNvSpPr txBox="1">
              <a:spLocks noChangeArrowheads="1"/>
            </p:cNvSpPr>
            <p:nvPr/>
          </p:nvSpPr>
          <p:spPr bwMode="auto">
            <a:xfrm>
              <a:off x="4080" y="91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A</a:t>
              </a:r>
              <a:endParaRPr lang="pt-BR" sz="2400" b="1" baseline="-25000"/>
            </a:p>
          </p:txBody>
        </p:sp>
      </p:grpSp>
      <p:grpSp>
        <p:nvGrpSpPr>
          <p:cNvPr id="223391" name="Group 159"/>
          <p:cNvGrpSpPr>
            <a:grpSpLocks/>
          </p:cNvGrpSpPr>
          <p:nvPr/>
        </p:nvGrpSpPr>
        <p:grpSpPr bwMode="auto">
          <a:xfrm>
            <a:off x="6513513" y="4191000"/>
            <a:ext cx="2249487" cy="2209800"/>
            <a:chOff x="4103" y="2640"/>
            <a:chExt cx="1417" cy="1392"/>
          </a:xfrm>
        </p:grpSpPr>
        <p:grpSp>
          <p:nvGrpSpPr>
            <p:cNvPr id="17423" name="Group 101"/>
            <p:cNvGrpSpPr>
              <a:grpSpLocks/>
            </p:cNvGrpSpPr>
            <p:nvPr/>
          </p:nvGrpSpPr>
          <p:grpSpPr bwMode="auto">
            <a:xfrm rot="-3250360">
              <a:off x="4609" y="2226"/>
              <a:ext cx="332" cy="1344"/>
              <a:chOff x="4800" y="1728"/>
              <a:chExt cx="432" cy="1344"/>
            </a:xfrm>
          </p:grpSpPr>
          <p:sp>
            <p:nvSpPr>
              <p:cNvPr id="17438" name="Freeform 102"/>
              <p:cNvSpPr>
                <a:spLocks/>
              </p:cNvSpPr>
              <p:nvPr/>
            </p:nvSpPr>
            <p:spPr bwMode="auto">
              <a:xfrm>
                <a:off x="4800" y="1728"/>
                <a:ext cx="432" cy="960"/>
              </a:xfrm>
              <a:custGeom>
                <a:avLst/>
                <a:gdLst>
                  <a:gd name="T0" fmla="*/ 96 w 432"/>
                  <a:gd name="T1" fmla="*/ 0 h 960"/>
                  <a:gd name="T2" fmla="*/ 96 w 432"/>
                  <a:gd name="T3" fmla="*/ 864 h 960"/>
                  <a:gd name="T4" fmla="*/ 336 w 432"/>
                  <a:gd name="T5" fmla="*/ 864 h 960"/>
                  <a:gd name="T6" fmla="*/ 336 w 432"/>
                  <a:gd name="T7" fmla="*/ 0 h 960"/>
                  <a:gd name="T8" fmla="*/ 432 w 432"/>
                  <a:gd name="T9" fmla="*/ 0 h 960"/>
                  <a:gd name="T10" fmla="*/ 432 w 432"/>
                  <a:gd name="T11" fmla="*/ 960 h 960"/>
                  <a:gd name="T12" fmla="*/ 0 w 432"/>
                  <a:gd name="T13" fmla="*/ 960 h 960"/>
                  <a:gd name="T14" fmla="*/ 0 w 432"/>
                  <a:gd name="T15" fmla="*/ 0 h 960"/>
                  <a:gd name="T16" fmla="*/ 96 w 432"/>
                  <a:gd name="T17" fmla="*/ 0 h 9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2" h="960">
                    <a:moveTo>
                      <a:pt x="96" y="0"/>
                    </a:moveTo>
                    <a:lnTo>
                      <a:pt x="96" y="864"/>
                    </a:lnTo>
                    <a:lnTo>
                      <a:pt x="336" y="864"/>
                    </a:lnTo>
                    <a:lnTo>
                      <a:pt x="336" y="0"/>
                    </a:lnTo>
                    <a:lnTo>
                      <a:pt x="432" y="0"/>
                    </a:lnTo>
                    <a:lnTo>
                      <a:pt x="432" y="960"/>
                    </a:lnTo>
                    <a:lnTo>
                      <a:pt x="0" y="960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39" name="Rectangle 103"/>
              <p:cNvSpPr>
                <a:spLocks noChangeArrowheads="1"/>
              </p:cNvSpPr>
              <p:nvPr/>
            </p:nvSpPr>
            <p:spPr bwMode="auto">
              <a:xfrm>
                <a:off x="4944" y="2688"/>
                <a:ext cx="144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17424" name="Rectangle 104"/>
            <p:cNvSpPr>
              <a:spLocks noChangeArrowheads="1"/>
            </p:cNvSpPr>
            <p:nvPr/>
          </p:nvSpPr>
          <p:spPr bwMode="auto">
            <a:xfrm rot="2240961">
              <a:off x="4386" y="2640"/>
              <a:ext cx="288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25" name="AutoShape 110"/>
            <p:cNvSpPr>
              <a:spLocks noChangeArrowheads="1"/>
            </p:cNvSpPr>
            <p:nvPr/>
          </p:nvSpPr>
          <p:spPr bwMode="auto">
            <a:xfrm>
              <a:off x="4641" y="363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26" name="Line 111"/>
            <p:cNvSpPr>
              <a:spLocks noChangeShapeType="1"/>
            </p:cNvSpPr>
            <p:nvPr/>
          </p:nvSpPr>
          <p:spPr bwMode="auto">
            <a:xfrm>
              <a:off x="4487" y="388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7" name="Rectangle 112"/>
            <p:cNvSpPr>
              <a:spLocks noChangeArrowheads="1"/>
            </p:cNvSpPr>
            <p:nvPr/>
          </p:nvSpPr>
          <p:spPr bwMode="auto">
            <a:xfrm>
              <a:off x="4493" y="390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28" name="AutoShape 113"/>
            <p:cNvSpPr>
              <a:spLocks noChangeArrowheads="1"/>
            </p:cNvSpPr>
            <p:nvPr/>
          </p:nvSpPr>
          <p:spPr bwMode="auto">
            <a:xfrm rot="-706364">
              <a:off x="4579" y="2672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29" name="Oval 114"/>
            <p:cNvSpPr>
              <a:spLocks noChangeArrowheads="1"/>
            </p:cNvSpPr>
            <p:nvPr/>
          </p:nvSpPr>
          <p:spPr bwMode="auto">
            <a:xfrm>
              <a:off x="4478" y="272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30" name="Oval 117"/>
            <p:cNvSpPr>
              <a:spLocks noChangeArrowheads="1"/>
            </p:cNvSpPr>
            <p:nvPr/>
          </p:nvSpPr>
          <p:spPr bwMode="auto">
            <a:xfrm>
              <a:off x="4683" y="370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31" name="AutoShape 118"/>
            <p:cNvSpPr>
              <a:spLocks noChangeArrowheads="1"/>
            </p:cNvSpPr>
            <p:nvPr/>
          </p:nvSpPr>
          <p:spPr bwMode="auto">
            <a:xfrm>
              <a:off x="5194" y="317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32" name="Line 119"/>
            <p:cNvSpPr>
              <a:spLocks noChangeShapeType="1"/>
            </p:cNvSpPr>
            <p:nvPr/>
          </p:nvSpPr>
          <p:spPr bwMode="auto">
            <a:xfrm>
              <a:off x="5040" y="342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33" name="Rectangle 120"/>
            <p:cNvSpPr>
              <a:spLocks noChangeArrowheads="1"/>
            </p:cNvSpPr>
            <p:nvPr/>
          </p:nvSpPr>
          <p:spPr bwMode="auto">
            <a:xfrm>
              <a:off x="5046" y="344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34" name="Oval 121"/>
            <p:cNvSpPr>
              <a:spLocks noChangeArrowheads="1"/>
            </p:cNvSpPr>
            <p:nvPr/>
          </p:nvSpPr>
          <p:spPr bwMode="auto">
            <a:xfrm>
              <a:off x="5236" y="324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7435" name="Text Box 154"/>
            <p:cNvSpPr txBox="1">
              <a:spLocks noChangeArrowheads="1"/>
            </p:cNvSpPr>
            <p:nvPr/>
          </p:nvSpPr>
          <p:spPr bwMode="auto">
            <a:xfrm>
              <a:off x="4320" y="355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4</a:t>
              </a:r>
            </a:p>
          </p:txBody>
        </p:sp>
        <p:sp>
          <p:nvSpPr>
            <p:cNvPr id="17436" name="Text Box 155"/>
            <p:cNvSpPr txBox="1">
              <a:spLocks noChangeArrowheads="1"/>
            </p:cNvSpPr>
            <p:nvPr/>
          </p:nvSpPr>
          <p:spPr bwMode="auto">
            <a:xfrm>
              <a:off x="4224" y="288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B</a:t>
              </a:r>
              <a:endParaRPr lang="pt-BR" sz="2400" b="1" baseline="-25000"/>
            </a:p>
          </p:txBody>
        </p:sp>
        <p:sp>
          <p:nvSpPr>
            <p:cNvPr id="17437" name="Text Box 157"/>
            <p:cNvSpPr txBox="1">
              <a:spLocks noChangeArrowheads="1"/>
            </p:cNvSpPr>
            <p:nvPr/>
          </p:nvSpPr>
          <p:spPr bwMode="auto">
            <a:xfrm>
              <a:off x="5136" y="355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6</a:t>
              </a:r>
            </a:p>
          </p:txBody>
        </p:sp>
      </p:grpSp>
      <p:pic>
        <p:nvPicPr>
          <p:cNvPr id="223395" name="15 Variations &amp; Fugue Op.35 Eroica iVar.Vi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" fill="hold"/>
                                        <p:tgtEl>
                                          <p:spTgt spid="2233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339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7"/>
          <p:cNvSpPr>
            <a:spLocks noChangeArrowheads="1"/>
          </p:cNvSpPr>
          <p:nvPr/>
        </p:nvSpPr>
        <p:spPr bwMode="auto">
          <a:xfrm>
            <a:off x="828675" y="4846638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5" name="AutoShape 8"/>
          <p:cNvSpPr>
            <a:spLocks noChangeArrowheads="1"/>
          </p:cNvSpPr>
          <p:nvPr/>
        </p:nvSpPr>
        <p:spPr bwMode="auto">
          <a:xfrm rot="4327309">
            <a:off x="1804988" y="3541713"/>
            <a:ext cx="90487" cy="15319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6" name="AutoShape 9"/>
          <p:cNvSpPr>
            <a:spLocks noChangeArrowheads="1"/>
          </p:cNvSpPr>
          <p:nvPr/>
        </p:nvSpPr>
        <p:spPr bwMode="auto">
          <a:xfrm rot="-9168410">
            <a:off x="1041400" y="4408488"/>
            <a:ext cx="69850" cy="687387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7" name="Line 10"/>
          <p:cNvSpPr>
            <a:spLocks noChangeShapeType="1"/>
          </p:cNvSpPr>
          <p:nvPr/>
        </p:nvSpPr>
        <p:spPr bwMode="auto">
          <a:xfrm>
            <a:off x="584200" y="524668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38" name="Rectangle 11"/>
          <p:cNvSpPr>
            <a:spLocks noChangeArrowheads="1"/>
          </p:cNvSpPr>
          <p:nvPr/>
        </p:nvSpPr>
        <p:spPr bwMode="auto">
          <a:xfrm>
            <a:off x="593725" y="527367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39" name="AutoShape 12"/>
          <p:cNvSpPr>
            <a:spLocks noChangeArrowheads="1"/>
          </p:cNvSpPr>
          <p:nvPr/>
        </p:nvSpPr>
        <p:spPr bwMode="auto">
          <a:xfrm>
            <a:off x="2709863" y="5487988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0" name="Line 13"/>
          <p:cNvSpPr>
            <a:spLocks noChangeShapeType="1"/>
          </p:cNvSpPr>
          <p:nvPr/>
        </p:nvSpPr>
        <p:spPr bwMode="auto">
          <a:xfrm>
            <a:off x="2465388" y="588803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41" name="Rectangle 14"/>
          <p:cNvSpPr>
            <a:spLocks noChangeArrowheads="1"/>
          </p:cNvSpPr>
          <p:nvPr/>
        </p:nvSpPr>
        <p:spPr bwMode="auto">
          <a:xfrm>
            <a:off x="2474913" y="591502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2" name="AutoShape 15"/>
          <p:cNvSpPr>
            <a:spLocks noChangeArrowheads="1"/>
          </p:cNvSpPr>
          <p:nvPr/>
        </p:nvSpPr>
        <p:spPr bwMode="auto">
          <a:xfrm rot="-706364">
            <a:off x="2611438" y="3956050"/>
            <a:ext cx="136525" cy="18002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3" name="Oval 16"/>
          <p:cNvSpPr>
            <a:spLocks noChangeArrowheads="1"/>
          </p:cNvSpPr>
          <p:nvPr/>
        </p:nvSpPr>
        <p:spPr bwMode="auto">
          <a:xfrm>
            <a:off x="2451100" y="4038600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4" name="Oval 17"/>
          <p:cNvSpPr>
            <a:spLocks noChangeArrowheads="1"/>
          </p:cNvSpPr>
          <p:nvPr/>
        </p:nvSpPr>
        <p:spPr bwMode="auto">
          <a:xfrm>
            <a:off x="1155700" y="4462463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5" name="Oval 18"/>
          <p:cNvSpPr>
            <a:spLocks noChangeArrowheads="1"/>
          </p:cNvSpPr>
          <p:nvPr/>
        </p:nvSpPr>
        <p:spPr bwMode="auto">
          <a:xfrm>
            <a:off x="881063" y="4957763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8446" name="Oval 19"/>
          <p:cNvSpPr>
            <a:spLocks noChangeArrowheads="1"/>
          </p:cNvSpPr>
          <p:nvPr/>
        </p:nvSpPr>
        <p:spPr bwMode="auto">
          <a:xfrm>
            <a:off x="2776538" y="5592763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42735" name="Group 47"/>
          <p:cNvGrpSpPr>
            <a:grpSpLocks/>
          </p:cNvGrpSpPr>
          <p:nvPr/>
        </p:nvGrpSpPr>
        <p:grpSpPr bwMode="auto">
          <a:xfrm>
            <a:off x="0" y="4724400"/>
            <a:ext cx="928688" cy="762000"/>
            <a:chOff x="0" y="2976"/>
            <a:chExt cx="585" cy="480"/>
          </a:xfrm>
        </p:grpSpPr>
        <p:sp>
          <p:nvSpPr>
            <p:cNvPr id="18485" name="Arc 24"/>
            <p:cNvSpPr>
              <a:spLocks/>
            </p:cNvSpPr>
            <p:nvPr/>
          </p:nvSpPr>
          <p:spPr bwMode="auto">
            <a:xfrm flipH="1">
              <a:off x="337" y="2976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86" name="Text Box 25"/>
            <p:cNvSpPr txBox="1">
              <a:spLocks noChangeArrowheads="1"/>
            </p:cNvSpPr>
            <p:nvPr/>
          </p:nvSpPr>
          <p:spPr bwMode="auto">
            <a:xfrm>
              <a:off x="0" y="316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242736" name="Group 48"/>
          <p:cNvGrpSpPr>
            <a:grpSpLocks/>
          </p:cNvGrpSpPr>
          <p:nvPr/>
        </p:nvGrpSpPr>
        <p:grpSpPr bwMode="auto">
          <a:xfrm>
            <a:off x="1219200" y="4495800"/>
            <a:ext cx="674688" cy="914400"/>
            <a:chOff x="768" y="2832"/>
            <a:chExt cx="425" cy="576"/>
          </a:xfrm>
        </p:grpSpPr>
        <p:sp>
          <p:nvSpPr>
            <p:cNvPr id="18482" name="Line 29"/>
            <p:cNvSpPr>
              <a:spLocks noChangeShapeType="1"/>
            </p:cNvSpPr>
            <p:nvPr/>
          </p:nvSpPr>
          <p:spPr bwMode="auto">
            <a:xfrm>
              <a:off x="768" y="2832"/>
              <a:ext cx="288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3" name="Text Box 30"/>
            <p:cNvSpPr txBox="1">
              <a:spLocks noChangeArrowheads="1"/>
            </p:cNvSpPr>
            <p:nvPr/>
          </p:nvSpPr>
          <p:spPr bwMode="auto">
            <a:xfrm>
              <a:off x="864" y="3120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8484" name="Line 31"/>
            <p:cNvSpPr>
              <a:spLocks noChangeShapeType="1"/>
            </p:cNvSpPr>
            <p:nvPr/>
          </p:nvSpPr>
          <p:spPr bwMode="auto">
            <a:xfrm>
              <a:off x="912" y="3120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2737" name="Group 49"/>
          <p:cNvGrpSpPr>
            <a:grpSpLocks/>
          </p:cNvGrpSpPr>
          <p:nvPr/>
        </p:nvGrpSpPr>
        <p:grpSpPr bwMode="auto">
          <a:xfrm>
            <a:off x="2533650" y="3581400"/>
            <a:ext cx="1493838" cy="565150"/>
            <a:chOff x="1596" y="2256"/>
            <a:chExt cx="941" cy="356"/>
          </a:xfrm>
        </p:grpSpPr>
        <p:sp>
          <p:nvSpPr>
            <p:cNvPr id="18479" name="Line 32"/>
            <p:cNvSpPr>
              <a:spLocks noChangeShapeType="1"/>
            </p:cNvSpPr>
            <p:nvPr/>
          </p:nvSpPr>
          <p:spPr bwMode="auto">
            <a:xfrm rot="-1954780">
              <a:off x="1596" y="2420"/>
              <a:ext cx="528" cy="192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0" name="Text Box 33"/>
            <p:cNvSpPr txBox="1">
              <a:spLocks noChangeArrowheads="1"/>
            </p:cNvSpPr>
            <p:nvPr/>
          </p:nvSpPr>
          <p:spPr bwMode="auto">
            <a:xfrm>
              <a:off x="2208" y="225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8481" name="Line 34"/>
            <p:cNvSpPr>
              <a:spLocks noChangeShapeType="1"/>
            </p:cNvSpPr>
            <p:nvPr/>
          </p:nvSpPr>
          <p:spPr bwMode="auto">
            <a:xfrm>
              <a:off x="2229" y="2277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450" name="Text Box 35"/>
          <p:cNvSpPr txBox="1">
            <a:spLocks noChangeArrowheads="1"/>
          </p:cNvSpPr>
          <p:nvPr/>
        </p:nvSpPr>
        <p:spPr bwMode="auto">
          <a:xfrm>
            <a:off x="6858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8451" name="Text Box 36"/>
          <p:cNvSpPr txBox="1">
            <a:spLocks noChangeArrowheads="1"/>
          </p:cNvSpPr>
          <p:nvPr/>
        </p:nvSpPr>
        <p:spPr bwMode="auto">
          <a:xfrm>
            <a:off x="3124200" y="541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8452" name="Text Box 37"/>
          <p:cNvSpPr txBox="1">
            <a:spLocks noChangeArrowheads="1"/>
          </p:cNvSpPr>
          <p:nvPr/>
        </p:nvSpPr>
        <p:spPr bwMode="auto">
          <a:xfrm>
            <a:off x="2057400" y="4419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8453" name="Text Box 40"/>
          <p:cNvSpPr txBox="1">
            <a:spLocks noChangeArrowheads="1"/>
          </p:cNvSpPr>
          <p:nvPr/>
        </p:nvSpPr>
        <p:spPr bwMode="auto">
          <a:xfrm>
            <a:off x="609600" y="3962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18454" name="Rectangle 4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 – Mecanismos Complexos</a:t>
            </a:r>
          </a:p>
        </p:txBody>
      </p:sp>
      <p:sp>
        <p:nvSpPr>
          <p:cNvPr id="242738" name="Text Box 50"/>
          <p:cNvSpPr txBox="1">
            <a:spLocks noChangeArrowheads="1"/>
          </p:cNvSpPr>
          <p:nvPr/>
        </p:nvSpPr>
        <p:spPr bwMode="auto">
          <a:xfrm>
            <a:off x="5791200" y="2819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800">
                <a:solidFill>
                  <a:srgbClr val="66FF33"/>
                </a:solidFill>
              </a:rPr>
              <a:t>x</a:t>
            </a:r>
            <a:endParaRPr lang="pt-PT" sz="2800">
              <a:solidFill>
                <a:srgbClr val="66FF33"/>
              </a:solidFill>
            </a:endParaRPr>
          </a:p>
        </p:txBody>
      </p:sp>
      <p:grpSp>
        <p:nvGrpSpPr>
          <p:cNvPr id="242758" name="Group 70"/>
          <p:cNvGrpSpPr>
            <a:grpSpLocks/>
          </p:cNvGrpSpPr>
          <p:nvPr/>
        </p:nvGrpSpPr>
        <p:grpSpPr bwMode="auto">
          <a:xfrm>
            <a:off x="5943600" y="3105150"/>
            <a:ext cx="1123950" cy="1238250"/>
            <a:chOff x="3744" y="1956"/>
            <a:chExt cx="708" cy="780"/>
          </a:xfrm>
        </p:grpSpPr>
        <p:sp>
          <p:nvSpPr>
            <p:cNvPr id="18476" name="Line 52"/>
            <p:cNvSpPr>
              <a:spLocks noChangeShapeType="1"/>
            </p:cNvSpPr>
            <p:nvPr/>
          </p:nvSpPr>
          <p:spPr bwMode="auto">
            <a:xfrm>
              <a:off x="3744" y="1956"/>
              <a:ext cx="708" cy="4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7" name="Text Box 53"/>
            <p:cNvSpPr txBox="1">
              <a:spLocks noChangeArrowheads="1"/>
            </p:cNvSpPr>
            <p:nvPr/>
          </p:nvSpPr>
          <p:spPr bwMode="auto">
            <a:xfrm>
              <a:off x="3792" y="244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8478" name="Line 54"/>
            <p:cNvSpPr>
              <a:spLocks noChangeShapeType="1"/>
            </p:cNvSpPr>
            <p:nvPr/>
          </p:nvSpPr>
          <p:spPr bwMode="auto">
            <a:xfrm>
              <a:off x="3840" y="2448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2760" name="Group 72"/>
          <p:cNvGrpSpPr>
            <a:grpSpLocks/>
          </p:cNvGrpSpPr>
          <p:nvPr/>
        </p:nvGrpSpPr>
        <p:grpSpPr bwMode="auto">
          <a:xfrm>
            <a:off x="5715000" y="2362200"/>
            <a:ext cx="1057275" cy="796925"/>
            <a:chOff x="3600" y="1488"/>
            <a:chExt cx="666" cy="502"/>
          </a:xfrm>
        </p:grpSpPr>
        <p:sp>
          <p:nvSpPr>
            <p:cNvPr id="18473" name="Line 56"/>
            <p:cNvSpPr>
              <a:spLocks noChangeShapeType="1"/>
            </p:cNvSpPr>
            <p:nvPr/>
          </p:nvSpPr>
          <p:spPr bwMode="auto">
            <a:xfrm rot="-1954780">
              <a:off x="3791" y="1810"/>
              <a:ext cx="475" cy="18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4" name="Text Box 57"/>
            <p:cNvSpPr txBox="1">
              <a:spLocks noChangeArrowheads="1"/>
            </p:cNvSpPr>
            <p:nvPr/>
          </p:nvSpPr>
          <p:spPr bwMode="auto">
            <a:xfrm>
              <a:off x="3600" y="148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3300"/>
                  </a:solidFill>
                </a:rPr>
                <a:t>V</a:t>
              </a:r>
              <a:r>
                <a:rPr lang="pt-BR" sz="2400" baseline="-250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8475" name="Line 58"/>
            <p:cNvSpPr>
              <a:spLocks noChangeShapeType="1"/>
            </p:cNvSpPr>
            <p:nvPr/>
          </p:nvSpPr>
          <p:spPr bwMode="auto">
            <a:xfrm>
              <a:off x="3621" y="1509"/>
              <a:ext cx="27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2757" name="Group 69"/>
          <p:cNvGrpSpPr>
            <a:grpSpLocks/>
          </p:cNvGrpSpPr>
          <p:nvPr/>
        </p:nvGrpSpPr>
        <p:grpSpPr bwMode="auto">
          <a:xfrm>
            <a:off x="4800600" y="2057400"/>
            <a:ext cx="3048000" cy="2438400"/>
            <a:chOff x="3024" y="1296"/>
            <a:chExt cx="1920" cy="1536"/>
          </a:xfrm>
        </p:grpSpPr>
        <p:sp>
          <p:nvSpPr>
            <p:cNvPr id="18471" name="Line 59"/>
            <p:cNvSpPr>
              <a:spLocks noChangeShapeType="1"/>
            </p:cNvSpPr>
            <p:nvPr/>
          </p:nvSpPr>
          <p:spPr bwMode="auto">
            <a:xfrm>
              <a:off x="4080" y="1296"/>
              <a:ext cx="480" cy="15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2" name="Line 60"/>
            <p:cNvSpPr>
              <a:spLocks noChangeShapeType="1"/>
            </p:cNvSpPr>
            <p:nvPr/>
          </p:nvSpPr>
          <p:spPr bwMode="auto">
            <a:xfrm flipV="1">
              <a:off x="3024" y="1728"/>
              <a:ext cx="1920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459" name="Group 61"/>
          <p:cNvGrpSpPr>
            <a:grpSpLocks/>
          </p:cNvGrpSpPr>
          <p:nvPr/>
        </p:nvGrpSpPr>
        <p:grpSpPr bwMode="auto">
          <a:xfrm>
            <a:off x="1066800" y="1935163"/>
            <a:ext cx="2476500" cy="579437"/>
            <a:chOff x="3888" y="1392"/>
            <a:chExt cx="1560" cy="365"/>
          </a:xfrm>
        </p:grpSpPr>
        <p:sp>
          <p:nvSpPr>
            <p:cNvPr id="18467" name="Text Box 62"/>
            <p:cNvSpPr txBox="1">
              <a:spLocks noChangeArrowheads="1"/>
            </p:cNvSpPr>
            <p:nvPr/>
          </p:nvSpPr>
          <p:spPr bwMode="auto">
            <a:xfrm>
              <a:off x="3888" y="1392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B = </a:t>
              </a:r>
              <a:r>
                <a:rPr lang="pt-BR" sz="3200"/>
                <a:t>V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18468" name="Line 63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69" name="Line 64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0" name="Line 65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2759" name="Group 71"/>
          <p:cNvGrpSpPr>
            <a:grpSpLocks/>
          </p:cNvGrpSpPr>
          <p:nvPr/>
        </p:nvGrpSpPr>
        <p:grpSpPr bwMode="auto">
          <a:xfrm>
            <a:off x="6762750" y="2952750"/>
            <a:ext cx="1114425" cy="876300"/>
            <a:chOff x="4260" y="1860"/>
            <a:chExt cx="702" cy="552"/>
          </a:xfrm>
        </p:grpSpPr>
        <p:sp>
          <p:nvSpPr>
            <p:cNvPr id="18464" name="Line 66"/>
            <p:cNvSpPr>
              <a:spLocks noChangeShapeType="1"/>
            </p:cNvSpPr>
            <p:nvPr/>
          </p:nvSpPr>
          <p:spPr bwMode="auto">
            <a:xfrm flipH="1" flipV="1">
              <a:off x="4260" y="1860"/>
              <a:ext cx="18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65" name="Text Box 67"/>
            <p:cNvSpPr txBox="1">
              <a:spLocks noChangeArrowheads="1"/>
            </p:cNvSpPr>
            <p:nvPr/>
          </p:nvSpPr>
          <p:spPr bwMode="auto">
            <a:xfrm>
              <a:off x="4512" y="1968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B/A</a:t>
              </a:r>
            </a:p>
          </p:txBody>
        </p:sp>
        <p:sp>
          <p:nvSpPr>
            <p:cNvPr id="18466" name="Line 68"/>
            <p:cNvSpPr>
              <a:spLocks noChangeShapeType="1"/>
            </p:cNvSpPr>
            <p:nvPr/>
          </p:nvSpPr>
          <p:spPr bwMode="auto">
            <a:xfrm>
              <a:off x="4560" y="19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2761" name="Group 73"/>
          <p:cNvGrpSpPr>
            <a:grpSpLocks/>
          </p:cNvGrpSpPr>
          <p:nvPr/>
        </p:nvGrpSpPr>
        <p:grpSpPr bwMode="auto">
          <a:xfrm>
            <a:off x="1966913" y="5334000"/>
            <a:ext cx="928687" cy="762000"/>
            <a:chOff x="0" y="2976"/>
            <a:chExt cx="585" cy="480"/>
          </a:xfrm>
        </p:grpSpPr>
        <p:sp>
          <p:nvSpPr>
            <p:cNvPr id="18462" name="Arc 74"/>
            <p:cNvSpPr>
              <a:spLocks/>
            </p:cNvSpPr>
            <p:nvPr/>
          </p:nvSpPr>
          <p:spPr bwMode="auto">
            <a:xfrm flipH="1">
              <a:off x="337" y="2976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63" name="Text Box 75"/>
            <p:cNvSpPr txBox="1">
              <a:spLocks noChangeArrowheads="1"/>
            </p:cNvSpPr>
            <p:nvPr/>
          </p:nvSpPr>
          <p:spPr bwMode="auto">
            <a:xfrm>
              <a:off x="0" y="316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15" name="Group 3"/>
          <p:cNvGrpSpPr>
            <a:grpSpLocks/>
          </p:cNvGrpSpPr>
          <p:nvPr/>
        </p:nvGrpSpPr>
        <p:grpSpPr bwMode="auto">
          <a:xfrm rot="-3250360">
            <a:off x="1744663" y="2638425"/>
            <a:ext cx="527050" cy="2133600"/>
            <a:chOff x="4800" y="1728"/>
            <a:chExt cx="432" cy="1344"/>
          </a:xfrm>
        </p:grpSpPr>
        <p:sp>
          <p:nvSpPr>
            <p:cNvPr id="19519" name="Freeform 4"/>
            <p:cNvSpPr>
              <a:spLocks/>
            </p:cNvSpPr>
            <p:nvPr/>
          </p:nvSpPr>
          <p:spPr bwMode="auto">
            <a:xfrm>
              <a:off x="4800" y="1728"/>
              <a:ext cx="432" cy="960"/>
            </a:xfrm>
            <a:custGeom>
              <a:avLst/>
              <a:gdLst>
                <a:gd name="T0" fmla="*/ 96 w 432"/>
                <a:gd name="T1" fmla="*/ 0 h 960"/>
                <a:gd name="T2" fmla="*/ 96 w 432"/>
                <a:gd name="T3" fmla="*/ 864 h 960"/>
                <a:gd name="T4" fmla="*/ 336 w 432"/>
                <a:gd name="T5" fmla="*/ 864 h 960"/>
                <a:gd name="T6" fmla="*/ 336 w 432"/>
                <a:gd name="T7" fmla="*/ 0 h 960"/>
                <a:gd name="T8" fmla="*/ 432 w 432"/>
                <a:gd name="T9" fmla="*/ 0 h 960"/>
                <a:gd name="T10" fmla="*/ 432 w 432"/>
                <a:gd name="T11" fmla="*/ 960 h 960"/>
                <a:gd name="T12" fmla="*/ 0 w 432"/>
                <a:gd name="T13" fmla="*/ 960 h 960"/>
                <a:gd name="T14" fmla="*/ 0 w 432"/>
                <a:gd name="T15" fmla="*/ 0 h 960"/>
                <a:gd name="T16" fmla="*/ 96 w 432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2" h="960">
                  <a:moveTo>
                    <a:pt x="96" y="0"/>
                  </a:moveTo>
                  <a:lnTo>
                    <a:pt x="96" y="864"/>
                  </a:lnTo>
                  <a:lnTo>
                    <a:pt x="336" y="86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960"/>
                  </a:lnTo>
                  <a:lnTo>
                    <a:pt x="0" y="960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20" name="Rectangle 5"/>
            <p:cNvSpPr>
              <a:spLocks noChangeArrowheads="1"/>
            </p:cNvSpPr>
            <p:nvPr/>
          </p:nvSpPr>
          <p:spPr bwMode="auto">
            <a:xfrm>
              <a:off x="4944" y="2688"/>
              <a:ext cx="144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</p:grpSp>
      <p:sp>
        <p:nvSpPr>
          <p:cNvPr id="19459" name="Rectangle 6"/>
          <p:cNvSpPr>
            <a:spLocks noChangeArrowheads="1"/>
          </p:cNvSpPr>
          <p:nvPr/>
        </p:nvSpPr>
        <p:spPr bwMode="auto">
          <a:xfrm rot="2240961">
            <a:off x="1390650" y="3295650"/>
            <a:ext cx="4572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0" name="AutoShape 12"/>
          <p:cNvSpPr>
            <a:spLocks noChangeArrowheads="1"/>
          </p:cNvSpPr>
          <p:nvPr/>
        </p:nvSpPr>
        <p:spPr bwMode="auto">
          <a:xfrm>
            <a:off x="1795463" y="4878388"/>
            <a:ext cx="214312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1" name="Line 13"/>
          <p:cNvSpPr>
            <a:spLocks noChangeShapeType="1"/>
          </p:cNvSpPr>
          <p:nvPr/>
        </p:nvSpPr>
        <p:spPr bwMode="auto">
          <a:xfrm>
            <a:off x="1550988" y="5278438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2" name="Rectangle 14"/>
          <p:cNvSpPr>
            <a:spLocks noChangeArrowheads="1"/>
          </p:cNvSpPr>
          <p:nvPr/>
        </p:nvSpPr>
        <p:spPr bwMode="auto">
          <a:xfrm>
            <a:off x="1560513" y="5305425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3" name="AutoShape 15"/>
          <p:cNvSpPr>
            <a:spLocks noChangeArrowheads="1"/>
          </p:cNvSpPr>
          <p:nvPr/>
        </p:nvSpPr>
        <p:spPr bwMode="auto">
          <a:xfrm rot="-706364">
            <a:off x="1697038" y="3346450"/>
            <a:ext cx="136525" cy="18002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4" name="Oval 16"/>
          <p:cNvSpPr>
            <a:spLocks noChangeArrowheads="1"/>
          </p:cNvSpPr>
          <p:nvPr/>
        </p:nvSpPr>
        <p:spPr bwMode="auto">
          <a:xfrm>
            <a:off x="1536700" y="3429000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5" name="Oval 19"/>
          <p:cNvSpPr>
            <a:spLocks noChangeArrowheads="1"/>
          </p:cNvSpPr>
          <p:nvPr/>
        </p:nvSpPr>
        <p:spPr bwMode="auto">
          <a:xfrm>
            <a:off x="1862138" y="4983163"/>
            <a:ext cx="109537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6" name="AutoShape 20"/>
          <p:cNvSpPr>
            <a:spLocks noChangeArrowheads="1"/>
          </p:cNvSpPr>
          <p:nvPr/>
        </p:nvSpPr>
        <p:spPr bwMode="auto">
          <a:xfrm>
            <a:off x="2673350" y="4144963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7" name="Line 21"/>
          <p:cNvSpPr>
            <a:spLocks noChangeShapeType="1"/>
          </p:cNvSpPr>
          <p:nvPr/>
        </p:nvSpPr>
        <p:spPr bwMode="auto">
          <a:xfrm>
            <a:off x="2428875" y="454501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8" name="Rectangle 22"/>
          <p:cNvSpPr>
            <a:spLocks noChangeArrowheads="1"/>
          </p:cNvSpPr>
          <p:nvPr/>
        </p:nvSpPr>
        <p:spPr bwMode="auto">
          <a:xfrm>
            <a:off x="2438400" y="457200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9469" name="Oval 23"/>
          <p:cNvSpPr>
            <a:spLocks noChangeArrowheads="1"/>
          </p:cNvSpPr>
          <p:nvPr/>
        </p:nvSpPr>
        <p:spPr bwMode="auto">
          <a:xfrm>
            <a:off x="2740025" y="4249738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43764" name="Group 52"/>
          <p:cNvGrpSpPr>
            <a:grpSpLocks/>
          </p:cNvGrpSpPr>
          <p:nvPr/>
        </p:nvGrpSpPr>
        <p:grpSpPr bwMode="auto">
          <a:xfrm>
            <a:off x="2362200" y="3810000"/>
            <a:ext cx="1344613" cy="857250"/>
            <a:chOff x="1488" y="2400"/>
            <a:chExt cx="847" cy="540"/>
          </a:xfrm>
        </p:grpSpPr>
        <p:sp>
          <p:nvSpPr>
            <p:cNvPr id="19517" name="Arc 26"/>
            <p:cNvSpPr>
              <a:spLocks/>
            </p:cNvSpPr>
            <p:nvPr/>
          </p:nvSpPr>
          <p:spPr bwMode="auto">
            <a:xfrm flipH="1">
              <a:off x="1488" y="2400"/>
              <a:ext cx="518" cy="540"/>
            </a:xfrm>
            <a:custGeom>
              <a:avLst/>
              <a:gdLst>
                <a:gd name="T0" fmla="*/ 0 w 38774"/>
                <a:gd name="T1" fmla="*/ 106 h 43200"/>
                <a:gd name="T2" fmla="*/ 92 w 38774"/>
                <a:gd name="T3" fmla="*/ 508 h 43200"/>
                <a:gd name="T4" fmla="*/ 229 w 38774"/>
                <a:gd name="T5" fmla="*/ 27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74" h="43200" fill="none" extrusionOk="0">
                  <a:moveTo>
                    <a:pt x="-1" y="8499"/>
                  </a:moveTo>
                  <a:cubicBezTo>
                    <a:pt x="4085" y="3143"/>
                    <a:pt x="10437" y="-1"/>
                    <a:pt x="17174" y="0"/>
                  </a:cubicBezTo>
                  <a:cubicBezTo>
                    <a:pt x="29103" y="0"/>
                    <a:pt x="38774" y="9670"/>
                    <a:pt x="38774" y="21600"/>
                  </a:cubicBezTo>
                  <a:cubicBezTo>
                    <a:pt x="38774" y="33529"/>
                    <a:pt x="29103" y="43200"/>
                    <a:pt x="17174" y="43200"/>
                  </a:cubicBezTo>
                  <a:cubicBezTo>
                    <a:pt x="13590" y="43200"/>
                    <a:pt x="10062" y="42308"/>
                    <a:pt x="6909" y="40604"/>
                  </a:cubicBezTo>
                </a:path>
                <a:path w="38774" h="43200" stroke="0" extrusionOk="0">
                  <a:moveTo>
                    <a:pt x="-1" y="8499"/>
                  </a:moveTo>
                  <a:cubicBezTo>
                    <a:pt x="4085" y="3143"/>
                    <a:pt x="10437" y="-1"/>
                    <a:pt x="17174" y="0"/>
                  </a:cubicBezTo>
                  <a:cubicBezTo>
                    <a:pt x="29103" y="0"/>
                    <a:pt x="38774" y="9670"/>
                    <a:pt x="38774" y="21600"/>
                  </a:cubicBezTo>
                  <a:cubicBezTo>
                    <a:pt x="38774" y="33529"/>
                    <a:pt x="29103" y="43200"/>
                    <a:pt x="17174" y="43200"/>
                  </a:cubicBezTo>
                  <a:cubicBezTo>
                    <a:pt x="13590" y="43200"/>
                    <a:pt x="10062" y="42308"/>
                    <a:pt x="6909" y="40604"/>
                  </a:cubicBezTo>
                  <a:lnTo>
                    <a:pt x="17174" y="21600"/>
                  </a:lnTo>
                  <a:lnTo>
                    <a:pt x="-1" y="8499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18" name="Text Box 27"/>
            <p:cNvSpPr txBox="1">
              <a:spLocks noChangeArrowheads="1"/>
            </p:cNvSpPr>
            <p:nvPr/>
          </p:nvSpPr>
          <p:spPr bwMode="auto">
            <a:xfrm>
              <a:off x="2016" y="24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6</a:t>
              </a:r>
            </a:p>
          </p:txBody>
        </p:sp>
      </p:grpSp>
      <p:grpSp>
        <p:nvGrpSpPr>
          <p:cNvPr id="243762" name="Group 50"/>
          <p:cNvGrpSpPr>
            <a:grpSpLocks/>
          </p:cNvGrpSpPr>
          <p:nvPr/>
        </p:nvGrpSpPr>
        <p:grpSpPr bwMode="auto">
          <a:xfrm>
            <a:off x="1619250" y="2971800"/>
            <a:ext cx="1493838" cy="565150"/>
            <a:chOff x="1020" y="1872"/>
            <a:chExt cx="941" cy="356"/>
          </a:xfrm>
        </p:grpSpPr>
        <p:sp>
          <p:nvSpPr>
            <p:cNvPr id="19514" name="Line 32"/>
            <p:cNvSpPr>
              <a:spLocks noChangeShapeType="1"/>
            </p:cNvSpPr>
            <p:nvPr/>
          </p:nvSpPr>
          <p:spPr bwMode="auto">
            <a:xfrm rot="-1954780">
              <a:off x="1020" y="2036"/>
              <a:ext cx="528" cy="192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15" name="Text Box 33"/>
            <p:cNvSpPr txBox="1">
              <a:spLocks noChangeArrowheads="1"/>
            </p:cNvSpPr>
            <p:nvPr/>
          </p:nvSpPr>
          <p:spPr bwMode="auto">
            <a:xfrm>
              <a:off x="1632" y="187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9516" name="Line 34"/>
            <p:cNvSpPr>
              <a:spLocks noChangeShapeType="1"/>
            </p:cNvSpPr>
            <p:nvPr/>
          </p:nvSpPr>
          <p:spPr bwMode="auto">
            <a:xfrm>
              <a:off x="1653" y="1893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72" name="Text Box 36"/>
          <p:cNvSpPr txBox="1">
            <a:spLocks noChangeArrowheads="1"/>
          </p:cNvSpPr>
          <p:nvPr/>
        </p:nvSpPr>
        <p:spPr bwMode="auto">
          <a:xfrm>
            <a:off x="2057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9473" name="Text Box 37"/>
          <p:cNvSpPr txBox="1">
            <a:spLocks noChangeArrowheads="1"/>
          </p:cNvSpPr>
          <p:nvPr/>
        </p:nvSpPr>
        <p:spPr bwMode="auto">
          <a:xfrm>
            <a:off x="1143000" y="3810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9474" name="Text Box 41"/>
          <p:cNvSpPr txBox="1">
            <a:spLocks noChangeArrowheads="1"/>
          </p:cNvSpPr>
          <p:nvPr/>
        </p:nvSpPr>
        <p:spPr bwMode="auto">
          <a:xfrm>
            <a:off x="2667000" y="4724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6</a:t>
            </a:r>
          </a:p>
        </p:txBody>
      </p:sp>
      <p:grpSp>
        <p:nvGrpSpPr>
          <p:cNvPr id="243763" name="Group 51"/>
          <p:cNvGrpSpPr>
            <a:grpSpLocks/>
          </p:cNvGrpSpPr>
          <p:nvPr/>
        </p:nvGrpSpPr>
        <p:grpSpPr bwMode="auto">
          <a:xfrm>
            <a:off x="1484313" y="2438400"/>
            <a:ext cx="935037" cy="2209800"/>
            <a:chOff x="935" y="1536"/>
            <a:chExt cx="589" cy="1392"/>
          </a:xfrm>
        </p:grpSpPr>
        <p:sp>
          <p:nvSpPr>
            <p:cNvPr id="19508" name="Text Box 38"/>
            <p:cNvSpPr txBox="1">
              <a:spLocks noChangeArrowheads="1"/>
            </p:cNvSpPr>
            <p:nvPr/>
          </p:nvSpPr>
          <p:spPr bwMode="auto">
            <a:xfrm>
              <a:off x="1104" y="1536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Bt</a:t>
              </a:r>
            </a:p>
          </p:txBody>
        </p:sp>
        <p:sp>
          <p:nvSpPr>
            <p:cNvPr id="19509" name="Line 39"/>
            <p:cNvSpPr>
              <a:spLocks noChangeShapeType="1"/>
            </p:cNvSpPr>
            <p:nvPr/>
          </p:nvSpPr>
          <p:spPr bwMode="auto">
            <a:xfrm>
              <a:off x="1113" y="1536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10" name="Line 42"/>
            <p:cNvSpPr>
              <a:spLocks noChangeShapeType="1"/>
            </p:cNvSpPr>
            <p:nvPr/>
          </p:nvSpPr>
          <p:spPr bwMode="auto">
            <a:xfrm rot="-1954780">
              <a:off x="1100" y="2088"/>
              <a:ext cx="192" cy="43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11" name="Line 43"/>
            <p:cNvSpPr>
              <a:spLocks noChangeShapeType="1"/>
            </p:cNvSpPr>
            <p:nvPr/>
          </p:nvSpPr>
          <p:spPr bwMode="auto">
            <a:xfrm rot="19645220" flipV="1">
              <a:off x="935" y="1968"/>
              <a:ext cx="340" cy="12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12" name="Text Box 44"/>
            <p:cNvSpPr txBox="1">
              <a:spLocks noChangeArrowheads="1"/>
            </p:cNvSpPr>
            <p:nvPr/>
          </p:nvSpPr>
          <p:spPr bwMode="auto">
            <a:xfrm>
              <a:off x="1152" y="2640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Br</a:t>
              </a:r>
            </a:p>
          </p:txBody>
        </p:sp>
        <p:sp>
          <p:nvSpPr>
            <p:cNvPr id="19513" name="Line 45"/>
            <p:cNvSpPr>
              <a:spLocks noChangeShapeType="1"/>
            </p:cNvSpPr>
            <p:nvPr/>
          </p:nvSpPr>
          <p:spPr bwMode="auto">
            <a:xfrm>
              <a:off x="1161" y="2640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76" name="Rectangle 4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 – Mecanismos Complexos</a:t>
            </a:r>
          </a:p>
        </p:txBody>
      </p:sp>
      <p:grpSp>
        <p:nvGrpSpPr>
          <p:cNvPr id="243759" name="Group 47"/>
          <p:cNvGrpSpPr>
            <a:grpSpLocks/>
          </p:cNvGrpSpPr>
          <p:nvPr/>
        </p:nvGrpSpPr>
        <p:grpSpPr bwMode="auto">
          <a:xfrm>
            <a:off x="1143000" y="4724400"/>
            <a:ext cx="928688" cy="762000"/>
            <a:chOff x="0" y="2976"/>
            <a:chExt cx="585" cy="480"/>
          </a:xfrm>
        </p:grpSpPr>
        <p:sp>
          <p:nvSpPr>
            <p:cNvPr id="19506" name="Arc 48"/>
            <p:cNvSpPr>
              <a:spLocks/>
            </p:cNvSpPr>
            <p:nvPr/>
          </p:nvSpPr>
          <p:spPr bwMode="auto">
            <a:xfrm flipH="1">
              <a:off x="337" y="2976"/>
              <a:ext cx="248" cy="413"/>
            </a:xfrm>
            <a:custGeom>
              <a:avLst/>
              <a:gdLst>
                <a:gd name="T0" fmla="*/ 26 w 24143"/>
                <a:gd name="T1" fmla="*/ 0 h 43200"/>
                <a:gd name="T2" fmla="*/ 0 w 24143"/>
                <a:gd name="T3" fmla="*/ 412 h 43200"/>
                <a:gd name="T4" fmla="*/ 26 w 24143"/>
                <a:gd name="T5" fmla="*/ 20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143" h="43200" fill="none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</a:path>
                <a:path w="24143" h="43200" stroke="0" extrusionOk="0">
                  <a:moveTo>
                    <a:pt x="2543" y="0"/>
                  </a:moveTo>
                  <a:cubicBezTo>
                    <a:pt x="14472" y="0"/>
                    <a:pt x="24143" y="9670"/>
                    <a:pt x="24143" y="21600"/>
                  </a:cubicBezTo>
                  <a:cubicBezTo>
                    <a:pt x="24143" y="33529"/>
                    <a:pt x="14472" y="43200"/>
                    <a:pt x="2543" y="43200"/>
                  </a:cubicBezTo>
                  <a:cubicBezTo>
                    <a:pt x="1693" y="43200"/>
                    <a:pt x="843" y="43149"/>
                    <a:pt x="0" y="43049"/>
                  </a:cubicBezTo>
                  <a:lnTo>
                    <a:pt x="2543" y="21600"/>
                  </a:lnTo>
                  <a:lnTo>
                    <a:pt x="2543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07" name="Text Box 49"/>
            <p:cNvSpPr txBox="1">
              <a:spLocks noChangeArrowheads="1"/>
            </p:cNvSpPr>
            <p:nvPr/>
          </p:nvSpPr>
          <p:spPr bwMode="auto">
            <a:xfrm>
              <a:off x="0" y="316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4</a:t>
              </a:r>
            </a:p>
          </p:txBody>
        </p:sp>
      </p:grpSp>
      <p:grpSp>
        <p:nvGrpSpPr>
          <p:cNvPr id="243803" name="Group 91"/>
          <p:cNvGrpSpPr>
            <a:grpSpLocks/>
          </p:cNvGrpSpPr>
          <p:nvPr/>
        </p:nvGrpSpPr>
        <p:grpSpPr bwMode="auto">
          <a:xfrm>
            <a:off x="4724400" y="2057400"/>
            <a:ext cx="2743200" cy="2971800"/>
            <a:chOff x="2976" y="1296"/>
            <a:chExt cx="1728" cy="1872"/>
          </a:xfrm>
        </p:grpSpPr>
        <p:grpSp>
          <p:nvGrpSpPr>
            <p:cNvPr id="19480" name="Group 53"/>
            <p:cNvGrpSpPr>
              <a:grpSpLocks/>
            </p:cNvGrpSpPr>
            <p:nvPr/>
          </p:nvGrpSpPr>
          <p:grpSpPr bwMode="auto">
            <a:xfrm rot="-3250360">
              <a:off x="3547" y="1086"/>
              <a:ext cx="332" cy="1344"/>
              <a:chOff x="4800" y="1728"/>
              <a:chExt cx="432" cy="1344"/>
            </a:xfrm>
          </p:grpSpPr>
          <p:sp>
            <p:nvSpPr>
              <p:cNvPr id="19504" name="Freeform 54"/>
              <p:cNvSpPr>
                <a:spLocks/>
              </p:cNvSpPr>
              <p:nvPr/>
            </p:nvSpPr>
            <p:spPr bwMode="auto">
              <a:xfrm>
                <a:off x="4800" y="1728"/>
                <a:ext cx="432" cy="960"/>
              </a:xfrm>
              <a:custGeom>
                <a:avLst/>
                <a:gdLst>
                  <a:gd name="T0" fmla="*/ 96 w 432"/>
                  <a:gd name="T1" fmla="*/ 0 h 960"/>
                  <a:gd name="T2" fmla="*/ 96 w 432"/>
                  <a:gd name="T3" fmla="*/ 864 h 960"/>
                  <a:gd name="T4" fmla="*/ 336 w 432"/>
                  <a:gd name="T5" fmla="*/ 864 h 960"/>
                  <a:gd name="T6" fmla="*/ 336 w 432"/>
                  <a:gd name="T7" fmla="*/ 0 h 960"/>
                  <a:gd name="T8" fmla="*/ 432 w 432"/>
                  <a:gd name="T9" fmla="*/ 0 h 960"/>
                  <a:gd name="T10" fmla="*/ 432 w 432"/>
                  <a:gd name="T11" fmla="*/ 960 h 960"/>
                  <a:gd name="T12" fmla="*/ 0 w 432"/>
                  <a:gd name="T13" fmla="*/ 960 h 960"/>
                  <a:gd name="T14" fmla="*/ 0 w 432"/>
                  <a:gd name="T15" fmla="*/ 0 h 960"/>
                  <a:gd name="T16" fmla="*/ 96 w 432"/>
                  <a:gd name="T17" fmla="*/ 0 h 9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2" h="960">
                    <a:moveTo>
                      <a:pt x="96" y="0"/>
                    </a:moveTo>
                    <a:lnTo>
                      <a:pt x="96" y="864"/>
                    </a:lnTo>
                    <a:lnTo>
                      <a:pt x="336" y="864"/>
                    </a:lnTo>
                    <a:lnTo>
                      <a:pt x="336" y="0"/>
                    </a:lnTo>
                    <a:lnTo>
                      <a:pt x="432" y="0"/>
                    </a:lnTo>
                    <a:lnTo>
                      <a:pt x="432" y="960"/>
                    </a:lnTo>
                    <a:lnTo>
                      <a:pt x="0" y="960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05" name="Rectangle 55"/>
              <p:cNvSpPr>
                <a:spLocks noChangeArrowheads="1"/>
              </p:cNvSpPr>
              <p:nvPr/>
            </p:nvSpPr>
            <p:spPr bwMode="auto">
              <a:xfrm>
                <a:off x="4944" y="2688"/>
                <a:ext cx="144" cy="38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BR"/>
              </a:p>
            </p:txBody>
          </p:sp>
        </p:grpSp>
        <p:sp>
          <p:nvSpPr>
            <p:cNvPr id="19481" name="Rectangle 56"/>
            <p:cNvSpPr>
              <a:spLocks noChangeArrowheads="1"/>
            </p:cNvSpPr>
            <p:nvPr/>
          </p:nvSpPr>
          <p:spPr bwMode="auto">
            <a:xfrm rot="2240961">
              <a:off x="3324" y="1500"/>
              <a:ext cx="288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9482" name="AutoShape 57"/>
            <p:cNvSpPr>
              <a:spLocks noChangeArrowheads="1"/>
            </p:cNvSpPr>
            <p:nvPr/>
          </p:nvSpPr>
          <p:spPr bwMode="auto">
            <a:xfrm>
              <a:off x="3579" y="249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9483" name="Line 58"/>
            <p:cNvSpPr>
              <a:spLocks noChangeShapeType="1"/>
            </p:cNvSpPr>
            <p:nvPr/>
          </p:nvSpPr>
          <p:spPr bwMode="auto">
            <a:xfrm>
              <a:off x="3425" y="274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84" name="Rectangle 59"/>
            <p:cNvSpPr>
              <a:spLocks noChangeArrowheads="1"/>
            </p:cNvSpPr>
            <p:nvPr/>
          </p:nvSpPr>
          <p:spPr bwMode="auto">
            <a:xfrm>
              <a:off x="3431" y="276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9485" name="AutoShape 60"/>
            <p:cNvSpPr>
              <a:spLocks noChangeArrowheads="1"/>
            </p:cNvSpPr>
            <p:nvPr/>
          </p:nvSpPr>
          <p:spPr bwMode="auto">
            <a:xfrm rot="-706364">
              <a:off x="3517" y="1532"/>
              <a:ext cx="86" cy="113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9486" name="Oval 61"/>
            <p:cNvSpPr>
              <a:spLocks noChangeArrowheads="1"/>
            </p:cNvSpPr>
            <p:nvPr/>
          </p:nvSpPr>
          <p:spPr bwMode="auto">
            <a:xfrm>
              <a:off x="3416" y="1584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9487" name="Oval 62"/>
            <p:cNvSpPr>
              <a:spLocks noChangeArrowheads="1"/>
            </p:cNvSpPr>
            <p:nvPr/>
          </p:nvSpPr>
          <p:spPr bwMode="auto">
            <a:xfrm>
              <a:off x="3621" y="256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9488" name="AutoShape 63"/>
            <p:cNvSpPr>
              <a:spLocks noChangeArrowheads="1"/>
            </p:cNvSpPr>
            <p:nvPr/>
          </p:nvSpPr>
          <p:spPr bwMode="auto">
            <a:xfrm>
              <a:off x="4132" y="2035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9489" name="Line 64"/>
            <p:cNvSpPr>
              <a:spLocks noChangeShapeType="1"/>
            </p:cNvSpPr>
            <p:nvPr/>
          </p:nvSpPr>
          <p:spPr bwMode="auto">
            <a:xfrm>
              <a:off x="3978" y="2287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90" name="Rectangle 65"/>
            <p:cNvSpPr>
              <a:spLocks noChangeArrowheads="1"/>
            </p:cNvSpPr>
            <p:nvPr/>
          </p:nvSpPr>
          <p:spPr bwMode="auto">
            <a:xfrm>
              <a:off x="3984" y="2304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9491" name="Oval 66"/>
            <p:cNvSpPr>
              <a:spLocks noChangeArrowheads="1"/>
            </p:cNvSpPr>
            <p:nvPr/>
          </p:nvSpPr>
          <p:spPr bwMode="auto">
            <a:xfrm>
              <a:off x="4174" y="2101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9492" name="Line 68"/>
            <p:cNvSpPr>
              <a:spLocks noChangeShapeType="1"/>
            </p:cNvSpPr>
            <p:nvPr/>
          </p:nvSpPr>
          <p:spPr bwMode="auto">
            <a:xfrm rot="-1954780">
              <a:off x="3468" y="1460"/>
              <a:ext cx="528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93" name="Text Box 69"/>
            <p:cNvSpPr txBox="1">
              <a:spLocks noChangeArrowheads="1"/>
            </p:cNvSpPr>
            <p:nvPr/>
          </p:nvSpPr>
          <p:spPr bwMode="auto">
            <a:xfrm>
              <a:off x="4080" y="129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9494" name="Line 70"/>
            <p:cNvSpPr>
              <a:spLocks noChangeShapeType="1"/>
            </p:cNvSpPr>
            <p:nvPr/>
          </p:nvSpPr>
          <p:spPr bwMode="auto">
            <a:xfrm>
              <a:off x="4101" y="1317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95" name="Text Box 71"/>
            <p:cNvSpPr txBox="1">
              <a:spLocks noChangeArrowheads="1"/>
            </p:cNvSpPr>
            <p:nvPr/>
          </p:nvSpPr>
          <p:spPr bwMode="auto">
            <a:xfrm>
              <a:off x="3456" y="288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4</a:t>
              </a:r>
            </a:p>
          </p:txBody>
        </p:sp>
        <p:sp>
          <p:nvSpPr>
            <p:cNvPr id="19496" name="Text Box 72"/>
            <p:cNvSpPr txBox="1">
              <a:spLocks noChangeArrowheads="1"/>
            </p:cNvSpPr>
            <p:nvPr/>
          </p:nvSpPr>
          <p:spPr bwMode="auto">
            <a:xfrm>
              <a:off x="2976" y="16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B</a:t>
              </a:r>
              <a:endParaRPr lang="pt-BR" sz="2400" b="1" baseline="-25000"/>
            </a:p>
          </p:txBody>
        </p:sp>
        <p:sp>
          <p:nvSpPr>
            <p:cNvPr id="19497" name="Text Box 73"/>
            <p:cNvSpPr txBox="1">
              <a:spLocks noChangeArrowheads="1"/>
            </p:cNvSpPr>
            <p:nvPr/>
          </p:nvSpPr>
          <p:spPr bwMode="auto">
            <a:xfrm>
              <a:off x="4368" y="19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/>
                <a:t>O</a:t>
              </a:r>
              <a:r>
                <a:rPr lang="pt-BR" sz="2400" b="1" baseline="-25000"/>
                <a:t>6</a:t>
              </a:r>
            </a:p>
          </p:txBody>
        </p:sp>
        <p:sp>
          <p:nvSpPr>
            <p:cNvPr id="19498" name="Line 84"/>
            <p:cNvSpPr>
              <a:spLocks noChangeShapeType="1"/>
            </p:cNvSpPr>
            <p:nvPr/>
          </p:nvSpPr>
          <p:spPr bwMode="auto">
            <a:xfrm flipV="1">
              <a:off x="3648" y="212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99" name="Line 85"/>
            <p:cNvSpPr>
              <a:spLocks noChangeShapeType="1"/>
            </p:cNvSpPr>
            <p:nvPr/>
          </p:nvSpPr>
          <p:spPr bwMode="auto">
            <a:xfrm>
              <a:off x="3648" y="26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00" name="Arc 86"/>
            <p:cNvSpPr>
              <a:spLocks/>
            </p:cNvSpPr>
            <p:nvPr/>
          </p:nvSpPr>
          <p:spPr bwMode="auto">
            <a:xfrm>
              <a:off x="3594" y="2269"/>
              <a:ext cx="415" cy="336"/>
            </a:xfrm>
            <a:custGeom>
              <a:avLst/>
              <a:gdLst>
                <a:gd name="T0" fmla="*/ 0 w 26668"/>
                <a:gd name="T1" fmla="*/ 9 h 21600"/>
                <a:gd name="T2" fmla="*/ 415 w 26668"/>
                <a:gd name="T3" fmla="*/ 336 h 21600"/>
                <a:gd name="T4" fmla="*/ 79 w 26668"/>
                <a:gd name="T5" fmla="*/ 33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668" h="21600" fill="none" extrusionOk="0">
                  <a:moveTo>
                    <a:pt x="-1" y="602"/>
                  </a:moveTo>
                  <a:cubicBezTo>
                    <a:pt x="1659" y="202"/>
                    <a:pt x="3360" y="-1"/>
                    <a:pt x="5068" y="0"/>
                  </a:cubicBezTo>
                  <a:cubicBezTo>
                    <a:pt x="16997" y="0"/>
                    <a:pt x="26668" y="9670"/>
                    <a:pt x="26668" y="21600"/>
                  </a:cubicBezTo>
                </a:path>
                <a:path w="26668" h="21600" stroke="0" extrusionOk="0">
                  <a:moveTo>
                    <a:pt x="-1" y="602"/>
                  </a:moveTo>
                  <a:cubicBezTo>
                    <a:pt x="1659" y="202"/>
                    <a:pt x="3360" y="-1"/>
                    <a:pt x="5068" y="0"/>
                  </a:cubicBezTo>
                  <a:cubicBezTo>
                    <a:pt x="16997" y="0"/>
                    <a:pt x="26668" y="9670"/>
                    <a:pt x="26668" y="21600"/>
                  </a:cubicBezTo>
                  <a:lnTo>
                    <a:pt x="5068" y="21600"/>
                  </a:lnTo>
                  <a:lnTo>
                    <a:pt x="-1" y="602"/>
                  </a:ln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01" name="Arc 87"/>
            <p:cNvSpPr>
              <a:spLocks/>
            </p:cNvSpPr>
            <p:nvPr/>
          </p:nvSpPr>
          <p:spPr bwMode="auto">
            <a:xfrm>
              <a:off x="3673" y="2448"/>
              <a:ext cx="215" cy="158"/>
            </a:xfrm>
            <a:custGeom>
              <a:avLst/>
              <a:gdLst>
                <a:gd name="T0" fmla="*/ 153 w 21600"/>
                <a:gd name="T1" fmla="*/ 0 h 15206"/>
                <a:gd name="T2" fmla="*/ 215 w 21600"/>
                <a:gd name="T3" fmla="*/ 158 h 15206"/>
                <a:gd name="T4" fmla="*/ 0 w 21600"/>
                <a:gd name="T5" fmla="*/ 158 h 15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5206" fill="none" extrusionOk="0">
                  <a:moveTo>
                    <a:pt x="15340" y="-1"/>
                  </a:moveTo>
                  <a:cubicBezTo>
                    <a:pt x="19350" y="4044"/>
                    <a:pt x="21600" y="9510"/>
                    <a:pt x="21600" y="15206"/>
                  </a:cubicBezTo>
                </a:path>
                <a:path w="21600" h="15206" stroke="0" extrusionOk="0">
                  <a:moveTo>
                    <a:pt x="15340" y="-1"/>
                  </a:moveTo>
                  <a:cubicBezTo>
                    <a:pt x="19350" y="4044"/>
                    <a:pt x="21600" y="9510"/>
                    <a:pt x="21600" y="15206"/>
                  </a:cubicBezTo>
                  <a:lnTo>
                    <a:pt x="0" y="15206"/>
                  </a:lnTo>
                  <a:lnTo>
                    <a:pt x="15340" y="-1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502" name="Text Box 88"/>
            <p:cNvSpPr txBox="1">
              <a:spLocks noChangeArrowheads="1"/>
            </p:cNvSpPr>
            <p:nvPr/>
          </p:nvSpPr>
          <p:spPr bwMode="auto">
            <a:xfrm>
              <a:off x="3216" y="2208"/>
              <a:ext cx="2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>
                  <a:solidFill>
                    <a:srgbClr val="FF3300"/>
                  </a:solidFill>
                  <a:latin typeface="Symbol" panose="05050102010706020507" pitchFamily="18" charset="2"/>
                </a:rPr>
                <a:t>a</a:t>
              </a:r>
              <a:endParaRPr lang="pt-PT" sz="3200">
                <a:solidFill>
                  <a:srgbClr val="FF33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9503" name="Text Box 89"/>
            <p:cNvSpPr txBox="1">
              <a:spLocks noChangeArrowheads="1"/>
            </p:cNvSpPr>
            <p:nvPr/>
          </p:nvSpPr>
          <p:spPr bwMode="auto">
            <a:xfrm>
              <a:off x="3888" y="2640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>
                  <a:solidFill>
                    <a:srgbClr val="008000"/>
                  </a:solidFill>
                  <a:latin typeface="Symbol" panose="05050102010706020507" pitchFamily="18" charset="2"/>
                </a:rPr>
                <a:t>b</a:t>
              </a:r>
              <a:endParaRPr lang="pt-PT" sz="3200">
                <a:solidFill>
                  <a:srgbClr val="008000"/>
                </a:solidFill>
                <a:latin typeface="Symbol" panose="05050102010706020507" pitchFamily="18" charset="2"/>
              </a:endParaRPr>
            </a:p>
          </p:txBody>
        </p:sp>
      </p:grpSp>
      <p:sp>
        <p:nvSpPr>
          <p:cNvPr id="243802" name="Text Box 90"/>
          <p:cNvSpPr txBox="1">
            <a:spLocks noChangeArrowheads="1"/>
          </p:cNvSpPr>
          <p:nvPr/>
        </p:nvSpPr>
        <p:spPr bwMode="auto">
          <a:xfrm>
            <a:off x="3886200" y="5410200"/>
            <a:ext cx="4600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>
                <a:sym typeface="Monotype Sorts" pitchFamily="2" charset="2"/>
              </a:rPr>
              <a:t></a:t>
            </a:r>
            <a:r>
              <a:rPr lang="pt-BR" sz="3200"/>
              <a:t> </a:t>
            </a:r>
            <a:r>
              <a:rPr lang="pt-BR"/>
              <a:t> </a:t>
            </a:r>
            <a:r>
              <a:rPr lang="pt-BR" sz="2400" b="1"/>
              <a:t>Aplicar Lei dos Co-senos!!</a:t>
            </a:r>
            <a:endParaRPr lang="pt-PT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8463" y="2819400"/>
            <a:ext cx="8135937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Gráfico – Análise de Mecanismos</a:t>
            </a:r>
          </a:p>
          <a:p>
            <a:pPr eaLnBrk="1" hangingPunct="1"/>
            <a:r>
              <a:rPr lang="pt-BR" smtClean="0"/>
              <a:t>Cálculo de Velocidade</a:t>
            </a:r>
          </a:p>
          <a:p>
            <a:pPr lvl="1" eaLnBrk="1" hangingPunct="1"/>
            <a:r>
              <a:rPr lang="pt-BR" smtClean="0"/>
              <a:t>Velocidade Relativa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  <p:pic>
        <p:nvPicPr>
          <p:cNvPr id="235526" name="15 Variations &amp; Fugue Op.35 Eroica iVar.Vi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55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2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 - Definição</a:t>
            </a:r>
            <a:endParaRPr lang="pt-BR" sz="2000" b="1" smtClean="0">
              <a:solidFill>
                <a:srgbClr val="FF33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2765425"/>
          </a:xfrm>
        </p:spPr>
        <p:txBody>
          <a:bodyPr/>
          <a:lstStyle/>
          <a:p>
            <a:pPr eaLnBrk="1" hangingPunct="1"/>
            <a:r>
              <a:rPr lang="pt-BR" smtClean="0"/>
              <a:t>O Método da Velocidade Relativa emprega somas vetoriais de velocidades absolutas e relativas...</a:t>
            </a:r>
            <a:endParaRPr lang="pt-PT" smtClean="0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447800" y="3657600"/>
            <a:ext cx="2476500" cy="579438"/>
            <a:chOff x="3888" y="1392"/>
            <a:chExt cx="1560" cy="365"/>
          </a:xfrm>
        </p:grpSpPr>
        <p:sp>
          <p:nvSpPr>
            <p:cNvPr id="6161" name="Text Box 5"/>
            <p:cNvSpPr txBox="1">
              <a:spLocks noChangeArrowheads="1"/>
            </p:cNvSpPr>
            <p:nvPr/>
          </p:nvSpPr>
          <p:spPr bwMode="auto">
            <a:xfrm>
              <a:off x="3888" y="1392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B = </a:t>
              </a:r>
              <a:r>
                <a:rPr lang="pt-BR" sz="3200"/>
                <a:t>V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6162" name="Line 6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3" name="Line 7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4" name="Line 8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49" name="Line 13"/>
          <p:cNvSpPr>
            <a:spLocks noChangeShapeType="1"/>
          </p:cNvSpPr>
          <p:nvPr/>
        </p:nvSpPr>
        <p:spPr bwMode="auto">
          <a:xfrm flipH="1">
            <a:off x="4953000" y="4362450"/>
            <a:ext cx="1628775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50" name="Line 14"/>
          <p:cNvSpPr>
            <a:spLocks noChangeShapeType="1"/>
          </p:cNvSpPr>
          <p:nvPr/>
        </p:nvSpPr>
        <p:spPr bwMode="auto">
          <a:xfrm rot="19645220" flipH="1">
            <a:off x="5556250" y="4657725"/>
            <a:ext cx="1244600" cy="3937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6362700" y="40560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b="1">
                <a:solidFill>
                  <a:srgbClr val="66FF33"/>
                </a:solidFill>
              </a:rPr>
              <a:t>x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5181600" y="421005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>
                <a:solidFill>
                  <a:schemeClr val="hlink"/>
                </a:solidFill>
              </a:rPr>
              <a:t>V</a:t>
            </a:r>
            <a:r>
              <a:rPr lang="pt-BR" sz="2400" baseline="-25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6153" name="Line 18"/>
          <p:cNvSpPr>
            <a:spLocks noChangeShapeType="1"/>
          </p:cNvSpPr>
          <p:nvPr/>
        </p:nvSpPr>
        <p:spPr bwMode="auto">
          <a:xfrm>
            <a:off x="5238750" y="4229100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54" name="Text Box 21"/>
          <p:cNvSpPr txBox="1">
            <a:spLocks noChangeArrowheads="1"/>
          </p:cNvSpPr>
          <p:nvPr/>
        </p:nvSpPr>
        <p:spPr bwMode="auto">
          <a:xfrm>
            <a:off x="6477000" y="48006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>
                <a:solidFill>
                  <a:srgbClr val="FF0066"/>
                </a:solidFill>
              </a:rPr>
              <a:t>V</a:t>
            </a:r>
            <a:r>
              <a:rPr lang="pt-BR" sz="2400" baseline="-25000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6155" name="Line 22"/>
          <p:cNvSpPr>
            <a:spLocks noChangeShapeType="1"/>
          </p:cNvSpPr>
          <p:nvPr/>
        </p:nvSpPr>
        <p:spPr bwMode="auto">
          <a:xfrm>
            <a:off x="6526213" y="4800600"/>
            <a:ext cx="331787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86394" name="Group 26"/>
          <p:cNvGrpSpPr>
            <a:grpSpLocks/>
          </p:cNvGrpSpPr>
          <p:nvPr/>
        </p:nvGrpSpPr>
        <p:grpSpPr bwMode="auto">
          <a:xfrm>
            <a:off x="4724400" y="5124450"/>
            <a:ext cx="1143000" cy="819150"/>
            <a:chOff x="2976" y="3228"/>
            <a:chExt cx="720" cy="516"/>
          </a:xfrm>
        </p:grpSpPr>
        <p:sp>
          <p:nvSpPr>
            <p:cNvPr id="6158" name="Line 15"/>
            <p:cNvSpPr>
              <a:spLocks noChangeShapeType="1"/>
            </p:cNvSpPr>
            <p:nvPr/>
          </p:nvSpPr>
          <p:spPr bwMode="auto">
            <a:xfrm flipH="1" flipV="1">
              <a:off x="3132" y="3228"/>
              <a:ext cx="564" cy="1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9" name="Text Box 23"/>
            <p:cNvSpPr txBox="1">
              <a:spLocks noChangeArrowheads="1"/>
            </p:cNvSpPr>
            <p:nvPr/>
          </p:nvSpPr>
          <p:spPr bwMode="auto">
            <a:xfrm>
              <a:off x="2976" y="3456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B/A</a:t>
              </a:r>
            </a:p>
          </p:txBody>
        </p:sp>
        <p:sp>
          <p:nvSpPr>
            <p:cNvPr id="6160" name="Line 24"/>
            <p:cNvSpPr>
              <a:spLocks noChangeShapeType="1"/>
            </p:cNvSpPr>
            <p:nvPr/>
          </p:nvSpPr>
          <p:spPr bwMode="auto">
            <a:xfrm>
              <a:off x="3007" y="345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157" name="Text Box 25"/>
          <p:cNvSpPr txBox="1">
            <a:spLocks noChangeArrowheads="1"/>
          </p:cNvSpPr>
          <p:nvPr/>
        </p:nvSpPr>
        <p:spPr bwMode="auto">
          <a:xfrm>
            <a:off x="6629400" y="39766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/>
              <a:t>Polo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98463" y="3076575"/>
            <a:ext cx="8135937" cy="5048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Gráfico – Análise de Mecanismos</a:t>
            </a:r>
          </a:p>
          <a:p>
            <a:pPr lvl="1" eaLnBrk="1" hangingPunct="1"/>
            <a:r>
              <a:rPr lang="pt-BR" smtClean="0"/>
              <a:t>Velocidade Relativa</a:t>
            </a:r>
          </a:p>
          <a:p>
            <a:pPr lvl="2" eaLnBrk="1" hangingPunct="1"/>
            <a:r>
              <a:rPr lang="pt-BR" smtClean="0"/>
              <a:t>Definição</a:t>
            </a:r>
          </a:p>
          <a:p>
            <a:pPr lvl="2"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pt-BR" sz="4800" b="1" smtClean="0">
                <a:solidFill>
                  <a:schemeClr val="accent2"/>
                </a:solidFill>
              </a:rPr>
              <a:t>Sumário da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892175"/>
          </a:xfrm>
        </p:spPr>
        <p:txBody>
          <a:bodyPr/>
          <a:lstStyle/>
          <a:p>
            <a:pPr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8195" name="Rectangle 3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</a:t>
            </a:r>
          </a:p>
        </p:txBody>
      </p:sp>
      <p:pic>
        <p:nvPicPr>
          <p:cNvPr id="8196" name="Picture 6" descr="Sketch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473325"/>
            <a:ext cx="464502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14"/>
          <p:cNvSpPr>
            <a:spLocks noChangeArrowheads="1"/>
          </p:cNvSpPr>
          <p:nvPr/>
        </p:nvSpPr>
        <p:spPr bwMode="auto">
          <a:xfrm>
            <a:off x="2730500" y="5965825"/>
            <a:ext cx="700088" cy="187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198" name="AutoShape 17"/>
          <p:cNvSpPr>
            <a:spLocks noChangeArrowheads="1"/>
          </p:cNvSpPr>
          <p:nvPr/>
        </p:nvSpPr>
        <p:spPr bwMode="auto">
          <a:xfrm>
            <a:off x="1936750" y="4094163"/>
            <a:ext cx="190500" cy="5191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199" name="AutoShape 19"/>
          <p:cNvSpPr>
            <a:spLocks noChangeArrowheads="1"/>
          </p:cNvSpPr>
          <p:nvPr/>
        </p:nvSpPr>
        <p:spPr bwMode="auto">
          <a:xfrm rot="-10035935">
            <a:off x="3292475" y="2857500"/>
            <a:ext cx="65088" cy="3117850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0" name="AutoShape 20"/>
          <p:cNvSpPr>
            <a:spLocks noChangeArrowheads="1"/>
          </p:cNvSpPr>
          <p:nvPr/>
        </p:nvSpPr>
        <p:spPr bwMode="auto">
          <a:xfrm>
            <a:off x="3240088" y="4325938"/>
            <a:ext cx="190500" cy="1714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1" name="Line 22"/>
          <p:cNvSpPr>
            <a:spLocks noChangeShapeType="1"/>
          </p:cNvSpPr>
          <p:nvPr/>
        </p:nvSpPr>
        <p:spPr bwMode="auto">
          <a:xfrm>
            <a:off x="1720850" y="4440238"/>
            <a:ext cx="6651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2" name="Rectangle 23"/>
          <p:cNvSpPr>
            <a:spLocks noChangeArrowheads="1"/>
          </p:cNvSpPr>
          <p:nvPr/>
        </p:nvSpPr>
        <p:spPr bwMode="auto">
          <a:xfrm>
            <a:off x="1730375" y="4479925"/>
            <a:ext cx="665163" cy="174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3" name="AutoShape 24"/>
          <p:cNvSpPr>
            <a:spLocks noChangeArrowheads="1"/>
          </p:cNvSpPr>
          <p:nvPr/>
        </p:nvSpPr>
        <p:spPr bwMode="auto">
          <a:xfrm>
            <a:off x="5021263" y="4081463"/>
            <a:ext cx="188912" cy="5191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4" name="Oval 25"/>
          <p:cNvSpPr>
            <a:spLocks noChangeArrowheads="1"/>
          </p:cNvSpPr>
          <p:nvPr/>
        </p:nvSpPr>
        <p:spPr bwMode="auto">
          <a:xfrm>
            <a:off x="5084763" y="4160838"/>
            <a:ext cx="96837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5" name="Line 26"/>
          <p:cNvSpPr>
            <a:spLocks noChangeShapeType="1"/>
          </p:cNvSpPr>
          <p:nvPr/>
        </p:nvSpPr>
        <p:spPr bwMode="auto">
          <a:xfrm>
            <a:off x="4805363" y="4427538"/>
            <a:ext cx="6651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6" name="Rectangle 27"/>
          <p:cNvSpPr>
            <a:spLocks noChangeArrowheads="1"/>
          </p:cNvSpPr>
          <p:nvPr/>
        </p:nvSpPr>
        <p:spPr bwMode="auto">
          <a:xfrm>
            <a:off x="4813300" y="4449763"/>
            <a:ext cx="665163" cy="173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7" name="AutoShape 28"/>
          <p:cNvSpPr>
            <a:spLocks noChangeArrowheads="1"/>
          </p:cNvSpPr>
          <p:nvPr/>
        </p:nvSpPr>
        <p:spPr bwMode="auto">
          <a:xfrm rot="-2919767">
            <a:off x="4348956" y="2597944"/>
            <a:ext cx="68263" cy="19399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8" name="Oval 29"/>
          <p:cNvSpPr>
            <a:spLocks noChangeArrowheads="1"/>
          </p:cNvSpPr>
          <p:nvPr/>
        </p:nvSpPr>
        <p:spPr bwMode="auto">
          <a:xfrm>
            <a:off x="3651250" y="2909888"/>
            <a:ext cx="96838" cy="857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09" name="Oval 31"/>
          <p:cNvSpPr>
            <a:spLocks noChangeArrowheads="1"/>
          </p:cNvSpPr>
          <p:nvPr/>
        </p:nvSpPr>
        <p:spPr bwMode="auto">
          <a:xfrm>
            <a:off x="5080000" y="4171950"/>
            <a:ext cx="96838" cy="873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 rot="9115883">
            <a:off x="2470150" y="4059238"/>
            <a:ext cx="61913" cy="19764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11" name="Oval 21"/>
          <p:cNvSpPr>
            <a:spLocks noChangeArrowheads="1"/>
          </p:cNvSpPr>
          <p:nvPr/>
        </p:nvSpPr>
        <p:spPr bwMode="auto">
          <a:xfrm>
            <a:off x="2000250" y="4173538"/>
            <a:ext cx="9683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12" name="Oval 30"/>
          <p:cNvSpPr>
            <a:spLocks noChangeArrowheads="1"/>
          </p:cNvSpPr>
          <p:nvPr/>
        </p:nvSpPr>
        <p:spPr bwMode="auto">
          <a:xfrm>
            <a:off x="2917825" y="5845175"/>
            <a:ext cx="96838" cy="873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8213" name="Oval 33"/>
          <p:cNvSpPr>
            <a:spLocks noChangeArrowheads="1"/>
          </p:cNvSpPr>
          <p:nvPr/>
        </p:nvSpPr>
        <p:spPr bwMode="auto">
          <a:xfrm>
            <a:off x="152400" y="2362200"/>
            <a:ext cx="3814763" cy="374015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193621" name="Group 85"/>
          <p:cNvGrpSpPr>
            <a:grpSpLocks/>
          </p:cNvGrpSpPr>
          <p:nvPr/>
        </p:nvGrpSpPr>
        <p:grpSpPr bwMode="auto">
          <a:xfrm>
            <a:off x="2514600" y="3124200"/>
            <a:ext cx="1323975" cy="457200"/>
            <a:chOff x="1584" y="1968"/>
            <a:chExt cx="834" cy="288"/>
          </a:xfrm>
        </p:grpSpPr>
        <p:sp>
          <p:nvSpPr>
            <p:cNvPr id="8252" name="Line 39"/>
            <p:cNvSpPr>
              <a:spLocks noChangeShapeType="1"/>
            </p:cNvSpPr>
            <p:nvPr/>
          </p:nvSpPr>
          <p:spPr bwMode="auto">
            <a:xfrm rot="19645220" flipH="1">
              <a:off x="1752" y="2005"/>
              <a:ext cx="666" cy="21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53" name="Text Box 46"/>
            <p:cNvSpPr txBox="1">
              <a:spLocks noChangeArrowheads="1"/>
            </p:cNvSpPr>
            <p:nvPr/>
          </p:nvSpPr>
          <p:spPr bwMode="auto">
            <a:xfrm>
              <a:off x="1584" y="196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8254" name="Line 48"/>
            <p:cNvSpPr>
              <a:spLocks noChangeShapeType="1"/>
            </p:cNvSpPr>
            <p:nvPr/>
          </p:nvSpPr>
          <p:spPr bwMode="auto">
            <a:xfrm>
              <a:off x="1615" y="1968"/>
              <a:ext cx="209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215" name="Text Box 41"/>
          <p:cNvSpPr txBox="1">
            <a:spLocks noChangeArrowheads="1"/>
          </p:cNvSpPr>
          <p:nvPr/>
        </p:nvSpPr>
        <p:spPr bwMode="auto">
          <a:xfrm>
            <a:off x="12192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8216" name="Text Box 42"/>
          <p:cNvSpPr txBox="1">
            <a:spLocks noChangeArrowheads="1"/>
          </p:cNvSpPr>
          <p:nvPr/>
        </p:nvSpPr>
        <p:spPr bwMode="auto">
          <a:xfrm>
            <a:off x="52578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8217" name="Text Box 43"/>
          <p:cNvSpPr txBox="1">
            <a:spLocks noChangeArrowheads="1"/>
          </p:cNvSpPr>
          <p:nvPr/>
        </p:nvSpPr>
        <p:spPr bwMode="auto">
          <a:xfrm>
            <a:off x="2971800" y="601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8218" name="Text Box 44"/>
          <p:cNvSpPr txBox="1">
            <a:spLocks noChangeArrowheads="1"/>
          </p:cNvSpPr>
          <p:nvPr/>
        </p:nvSpPr>
        <p:spPr bwMode="auto">
          <a:xfrm>
            <a:off x="3429000" y="2362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grpSp>
        <p:nvGrpSpPr>
          <p:cNvPr id="193588" name="Group 52"/>
          <p:cNvGrpSpPr>
            <a:grpSpLocks/>
          </p:cNvGrpSpPr>
          <p:nvPr/>
        </p:nvGrpSpPr>
        <p:grpSpPr bwMode="auto">
          <a:xfrm>
            <a:off x="990600" y="3581400"/>
            <a:ext cx="1133475" cy="1011238"/>
            <a:chOff x="2901" y="2463"/>
            <a:chExt cx="714" cy="637"/>
          </a:xfrm>
        </p:grpSpPr>
        <p:sp>
          <p:nvSpPr>
            <p:cNvPr id="8250" name="Arc 50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51" name="Text Box 51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193599" name="Line 63"/>
          <p:cNvSpPr>
            <a:spLocks noChangeShapeType="1"/>
          </p:cNvSpPr>
          <p:nvPr/>
        </p:nvSpPr>
        <p:spPr bwMode="auto">
          <a:xfrm rot="19645220" flipH="1">
            <a:off x="7080250" y="4886325"/>
            <a:ext cx="1244600" cy="3937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3601" name="Text Box 65"/>
          <p:cNvSpPr txBox="1">
            <a:spLocks noChangeArrowheads="1"/>
          </p:cNvSpPr>
          <p:nvPr/>
        </p:nvSpPr>
        <p:spPr bwMode="auto">
          <a:xfrm>
            <a:off x="7886700" y="42846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b="1">
                <a:solidFill>
                  <a:srgbClr val="66FF33"/>
                </a:solidFill>
              </a:rPr>
              <a:t>x</a:t>
            </a:r>
          </a:p>
        </p:txBody>
      </p:sp>
      <p:sp>
        <p:nvSpPr>
          <p:cNvPr id="193604" name="Line 68"/>
          <p:cNvSpPr>
            <a:spLocks noChangeShapeType="1"/>
          </p:cNvSpPr>
          <p:nvPr/>
        </p:nvSpPr>
        <p:spPr bwMode="auto">
          <a:xfrm>
            <a:off x="5181600" y="5048250"/>
            <a:ext cx="37338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93622" name="Group 86"/>
          <p:cNvGrpSpPr>
            <a:grpSpLocks/>
          </p:cNvGrpSpPr>
          <p:nvPr/>
        </p:nvGrpSpPr>
        <p:grpSpPr bwMode="auto">
          <a:xfrm>
            <a:off x="6477000" y="3790950"/>
            <a:ext cx="2286000" cy="2438400"/>
            <a:chOff x="4080" y="2388"/>
            <a:chExt cx="1440" cy="1536"/>
          </a:xfrm>
        </p:grpSpPr>
        <p:sp>
          <p:nvSpPr>
            <p:cNvPr id="8244" name="Line 62"/>
            <p:cNvSpPr>
              <a:spLocks noChangeShapeType="1"/>
            </p:cNvSpPr>
            <p:nvPr/>
          </p:nvSpPr>
          <p:spPr bwMode="auto">
            <a:xfrm flipH="1">
              <a:off x="4080" y="2892"/>
              <a:ext cx="1026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45" name="Text Box 66"/>
            <p:cNvSpPr txBox="1">
              <a:spLocks noChangeArrowheads="1"/>
            </p:cNvSpPr>
            <p:nvPr/>
          </p:nvSpPr>
          <p:spPr bwMode="auto">
            <a:xfrm>
              <a:off x="4224" y="2796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8246" name="Line 67"/>
            <p:cNvSpPr>
              <a:spLocks noChangeShapeType="1"/>
            </p:cNvSpPr>
            <p:nvPr/>
          </p:nvSpPr>
          <p:spPr bwMode="auto">
            <a:xfrm>
              <a:off x="4260" y="2808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47" name="Line 69"/>
            <p:cNvSpPr>
              <a:spLocks noChangeShapeType="1"/>
            </p:cNvSpPr>
            <p:nvPr/>
          </p:nvSpPr>
          <p:spPr bwMode="auto">
            <a:xfrm flipH="1">
              <a:off x="4272" y="2388"/>
              <a:ext cx="1248" cy="153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48" name="Text Box 70"/>
            <p:cNvSpPr txBox="1">
              <a:spLocks noChangeArrowheads="1"/>
            </p:cNvSpPr>
            <p:nvPr/>
          </p:nvSpPr>
          <p:spPr bwMode="auto">
            <a:xfrm>
              <a:off x="5040" y="316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8249" name="Line 71"/>
            <p:cNvSpPr>
              <a:spLocks noChangeShapeType="1"/>
            </p:cNvSpPr>
            <p:nvPr/>
          </p:nvSpPr>
          <p:spPr bwMode="auto">
            <a:xfrm>
              <a:off x="5071" y="3168"/>
              <a:ext cx="209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23" name="Group 87"/>
          <p:cNvGrpSpPr>
            <a:grpSpLocks/>
          </p:cNvGrpSpPr>
          <p:nvPr/>
        </p:nvGrpSpPr>
        <p:grpSpPr bwMode="auto">
          <a:xfrm>
            <a:off x="6248400" y="5353050"/>
            <a:ext cx="1143000" cy="819150"/>
            <a:chOff x="3936" y="3372"/>
            <a:chExt cx="720" cy="516"/>
          </a:xfrm>
        </p:grpSpPr>
        <p:sp>
          <p:nvSpPr>
            <p:cNvPr id="8241" name="Line 64"/>
            <p:cNvSpPr>
              <a:spLocks noChangeShapeType="1"/>
            </p:cNvSpPr>
            <p:nvPr/>
          </p:nvSpPr>
          <p:spPr bwMode="auto">
            <a:xfrm flipH="1" flipV="1">
              <a:off x="4092" y="3372"/>
              <a:ext cx="564" cy="1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42" name="Text Box 72"/>
            <p:cNvSpPr txBox="1">
              <a:spLocks noChangeArrowheads="1"/>
            </p:cNvSpPr>
            <p:nvPr/>
          </p:nvSpPr>
          <p:spPr bwMode="auto">
            <a:xfrm>
              <a:off x="3936" y="3600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B/A</a:t>
              </a:r>
            </a:p>
          </p:txBody>
        </p:sp>
        <p:sp>
          <p:nvSpPr>
            <p:cNvPr id="8243" name="Line 73"/>
            <p:cNvSpPr>
              <a:spLocks noChangeShapeType="1"/>
            </p:cNvSpPr>
            <p:nvPr/>
          </p:nvSpPr>
          <p:spPr bwMode="auto">
            <a:xfrm>
              <a:off x="3967" y="3600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25" name="Group 80"/>
          <p:cNvGrpSpPr>
            <a:grpSpLocks/>
          </p:cNvGrpSpPr>
          <p:nvPr/>
        </p:nvGrpSpPr>
        <p:grpSpPr bwMode="auto">
          <a:xfrm>
            <a:off x="6172200" y="2209800"/>
            <a:ext cx="2476500" cy="579438"/>
            <a:chOff x="3888" y="1392"/>
            <a:chExt cx="1560" cy="365"/>
          </a:xfrm>
        </p:grpSpPr>
        <p:sp>
          <p:nvSpPr>
            <p:cNvPr id="8237" name="Text Box 74"/>
            <p:cNvSpPr txBox="1">
              <a:spLocks noChangeArrowheads="1"/>
            </p:cNvSpPr>
            <p:nvPr/>
          </p:nvSpPr>
          <p:spPr bwMode="auto">
            <a:xfrm>
              <a:off x="3888" y="1392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B = </a:t>
              </a:r>
              <a:r>
                <a:rPr lang="pt-BR" sz="3200"/>
                <a:t>V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8238" name="Line 75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39" name="Line 78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40" name="Line 79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24" name="Group 88"/>
          <p:cNvGrpSpPr>
            <a:grpSpLocks/>
          </p:cNvGrpSpPr>
          <p:nvPr/>
        </p:nvGrpSpPr>
        <p:grpSpPr bwMode="auto">
          <a:xfrm>
            <a:off x="2516188" y="2743200"/>
            <a:ext cx="2693987" cy="3352800"/>
            <a:chOff x="1585" y="1728"/>
            <a:chExt cx="1697" cy="2112"/>
          </a:xfrm>
        </p:grpSpPr>
        <p:sp>
          <p:nvSpPr>
            <p:cNvPr id="8232" name="Text Box 57"/>
            <p:cNvSpPr txBox="1">
              <a:spLocks noChangeArrowheads="1"/>
            </p:cNvSpPr>
            <p:nvPr/>
          </p:nvSpPr>
          <p:spPr bwMode="auto">
            <a:xfrm>
              <a:off x="2832" y="1728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B/A</a:t>
              </a:r>
            </a:p>
          </p:txBody>
        </p:sp>
        <p:sp>
          <p:nvSpPr>
            <p:cNvPr id="8233" name="Line 58"/>
            <p:cNvSpPr>
              <a:spLocks noChangeShapeType="1"/>
            </p:cNvSpPr>
            <p:nvPr/>
          </p:nvSpPr>
          <p:spPr bwMode="auto">
            <a:xfrm>
              <a:off x="2863" y="172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34" name="Arc 60"/>
            <p:cNvSpPr>
              <a:spLocks/>
            </p:cNvSpPr>
            <p:nvPr/>
          </p:nvSpPr>
          <p:spPr bwMode="auto">
            <a:xfrm flipH="1">
              <a:off x="1585" y="3407"/>
              <a:ext cx="524" cy="270"/>
            </a:xfrm>
            <a:custGeom>
              <a:avLst/>
              <a:gdLst>
                <a:gd name="T0" fmla="*/ 0 w 42911"/>
                <a:gd name="T1" fmla="*/ 214 h 22759"/>
                <a:gd name="T2" fmla="*/ 524 w 42911"/>
                <a:gd name="T3" fmla="*/ 270 h 22759"/>
                <a:gd name="T4" fmla="*/ 260 w 42911"/>
                <a:gd name="T5" fmla="*/ 256 h 227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11" h="22759" fill="none" extrusionOk="0">
                  <a:moveTo>
                    <a:pt x="0" y="18078"/>
                  </a:moveTo>
                  <a:cubicBezTo>
                    <a:pt x="1723" y="7649"/>
                    <a:pt x="10740" y="-1"/>
                    <a:pt x="21311" y="0"/>
                  </a:cubicBezTo>
                  <a:cubicBezTo>
                    <a:pt x="33240" y="0"/>
                    <a:pt x="42911" y="9670"/>
                    <a:pt x="42911" y="21600"/>
                  </a:cubicBezTo>
                  <a:cubicBezTo>
                    <a:pt x="42911" y="21986"/>
                    <a:pt x="42900" y="22373"/>
                    <a:pt x="42879" y="22758"/>
                  </a:cubicBezTo>
                </a:path>
                <a:path w="42911" h="22759" stroke="0" extrusionOk="0">
                  <a:moveTo>
                    <a:pt x="0" y="18078"/>
                  </a:moveTo>
                  <a:cubicBezTo>
                    <a:pt x="1723" y="7649"/>
                    <a:pt x="10740" y="-1"/>
                    <a:pt x="21311" y="0"/>
                  </a:cubicBezTo>
                  <a:cubicBezTo>
                    <a:pt x="33240" y="0"/>
                    <a:pt x="42911" y="9670"/>
                    <a:pt x="42911" y="21600"/>
                  </a:cubicBezTo>
                  <a:cubicBezTo>
                    <a:pt x="42911" y="21986"/>
                    <a:pt x="42900" y="22373"/>
                    <a:pt x="42879" y="22758"/>
                  </a:cubicBezTo>
                  <a:lnTo>
                    <a:pt x="21311" y="21600"/>
                  </a:lnTo>
                  <a:lnTo>
                    <a:pt x="0" y="18078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35" name="Text Box 61"/>
            <p:cNvSpPr txBox="1">
              <a:spLocks noChangeArrowheads="1"/>
            </p:cNvSpPr>
            <p:nvPr/>
          </p:nvSpPr>
          <p:spPr bwMode="auto">
            <a:xfrm>
              <a:off x="2112" y="3552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B/A</a:t>
              </a:r>
            </a:p>
          </p:txBody>
        </p:sp>
        <p:sp>
          <p:nvSpPr>
            <p:cNvPr id="8236" name="Line 82"/>
            <p:cNvSpPr>
              <a:spLocks noChangeShapeType="1"/>
            </p:cNvSpPr>
            <p:nvPr/>
          </p:nvSpPr>
          <p:spPr bwMode="auto">
            <a:xfrm flipH="1" flipV="1">
              <a:off x="2304" y="1872"/>
              <a:ext cx="564" cy="1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3620" name="Group 84"/>
          <p:cNvGrpSpPr>
            <a:grpSpLocks/>
          </p:cNvGrpSpPr>
          <p:nvPr/>
        </p:nvGrpSpPr>
        <p:grpSpPr bwMode="auto">
          <a:xfrm>
            <a:off x="1333500" y="5453063"/>
            <a:ext cx="1628775" cy="1176337"/>
            <a:chOff x="840" y="3435"/>
            <a:chExt cx="1026" cy="741"/>
          </a:xfrm>
        </p:grpSpPr>
        <p:sp>
          <p:nvSpPr>
            <p:cNvPr id="8229" name="Text Box 45"/>
            <p:cNvSpPr txBox="1">
              <a:spLocks noChangeArrowheads="1"/>
            </p:cNvSpPr>
            <p:nvPr/>
          </p:nvSpPr>
          <p:spPr bwMode="auto">
            <a:xfrm>
              <a:off x="1123" y="3435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8230" name="Line 47"/>
            <p:cNvSpPr>
              <a:spLocks noChangeShapeType="1"/>
            </p:cNvSpPr>
            <p:nvPr/>
          </p:nvSpPr>
          <p:spPr bwMode="auto">
            <a:xfrm>
              <a:off x="1157" y="3452"/>
              <a:ext cx="235" cy="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31" name="Line 83"/>
            <p:cNvSpPr>
              <a:spLocks noChangeShapeType="1"/>
            </p:cNvSpPr>
            <p:nvPr/>
          </p:nvSpPr>
          <p:spPr bwMode="auto">
            <a:xfrm flipH="1">
              <a:off x="840" y="3696"/>
              <a:ext cx="1026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93625" name="15 Variations &amp; Fugue Op.35 Eroica iVar.Vi.mp3">
            <a:hlinkClick r:id="" action="ppaction://media"/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" fill="hold"/>
                                        <p:tgtEl>
                                          <p:spTgt spid="1936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3625"/>
                </p:tgtEl>
              </p:cMediaNode>
            </p:audio>
          </p:childTnLst>
        </p:cTn>
      </p:par>
    </p:tnLst>
    <p:bldLst>
      <p:bldP spid="193599" grpId="0" animBg="1"/>
      <p:bldP spid="193601" grpId="0" autoUpdateAnimBg="0"/>
      <p:bldP spid="1936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892175"/>
          </a:xfrm>
        </p:spPr>
        <p:txBody>
          <a:bodyPr/>
          <a:lstStyle/>
          <a:p>
            <a:pPr eaLnBrk="1" hangingPunct="1"/>
            <a:r>
              <a:rPr lang="pt-BR" smtClean="0"/>
              <a:t>Exemplos</a:t>
            </a:r>
          </a:p>
          <a:p>
            <a:pPr eaLnBrk="1" hangingPunct="1">
              <a:buFontTx/>
              <a:buNone/>
            </a:pPr>
            <a:endParaRPr lang="pt-BR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</a:t>
            </a:r>
          </a:p>
        </p:txBody>
      </p:sp>
      <p:pic>
        <p:nvPicPr>
          <p:cNvPr id="9220" name="Picture 4" descr="Sketch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473325"/>
            <a:ext cx="464502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730500" y="5965825"/>
            <a:ext cx="700088" cy="187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1936750" y="4094163"/>
            <a:ext cx="190500" cy="5191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 rot="-10035935">
            <a:off x="3292475" y="2857500"/>
            <a:ext cx="65088" cy="3117850"/>
          </a:xfrm>
          <a:prstGeom prst="roundRect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3240088" y="4325938"/>
            <a:ext cx="190500" cy="1714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720850" y="4440238"/>
            <a:ext cx="6651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730375" y="4479925"/>
            <a:ext cx="665163" cy="174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5021263" y="4081463"/>
            <a:ext cx="188912" cy="5191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5084763" y="4160838"/>
            <a:ext cx="96837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805363" y="4427538"/>
            <a:ext cx="6651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813300" y="4449763"/>
            <a:ext cx="665163" cy="173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 rot="-2919767">
            <a:off x="4348956" y="2597944"/>
            <a:ext cx="68263" cy="1939925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51250" y="2909888"/>
            <a:ext cx="96838" cy="857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80000" y="4171950"/>
            <a:ext cx="96838" cy="873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 rot="9115883">
            <a:off x="2470150" y="4059238"/>
            <a:ext cx="61913" cy="197643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2000250" y="4173538"/>
            <a:ext cx="96838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2917825" y="5845175"/>
            <a:ext cx="96838" cy="873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152400" y="2362200"/>
            <a:ext cx="3814763" cy="374015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rot="19645220" flipH="1">
            <a:off x="2781300" y="3182938"/>
            <a:ext cx="1057275" cy="344487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1782763" y="5453063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>
                <a:solidFill>
                  <a:schemeClr val="hlink"/>
                </a:solidFill>
              </a:rPr>
              <a:t>V</a:t>
            </a:r>
            <a:r>
              <a:rPr lang="pt-BR" sz="2400" baseline="-2500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2514600" y="31242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>
                <a:solidFill>
                  <a:srgbClr val="FF0066"/>
                </a:solidFill>
              </a:rPr>
              <a:t>V</a:t>
            </a:r>
            <a:r>
              <a:rPr lang="pt-BR" sz="2400" baseline="-25000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9241" name="Line 26"/>
          <p:cNvSpPr>
            <a:spLocks noChangeShapeType="1"/>
          </p:cNvSpPr>
          <p:nvPr/>
        </p:nvSpPr>
        <p:spPr bwMode="auto">
          <a:xfrm>
            <a:off x="1836738" y="5480050"/>
            <a:ext cx="373062" cy="63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2" name="Line 27"/>
          <p:cNvSpPr>
            <a:spLocks noChangeShapeType="1"/>
          </p:cNvSpPr>
          <p:nvPr/>
        </p:nvSpPr>
        <p:spPr bwMode="auto">
          <a:xfrm>
            <a:off x="2563813" y="3124200"/>
            <a:ext cx="331787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3" name="Text Box 28"/>
          <p:cNvSpPr txBox="1">
            <a:spLocks noChangeArrowheads="1"/>
          </p:cNvSpPr>
          <p:nvPr/>
        </p:nvSpPr>
        <p:spPr bwMode="auto">
          <a:xfrm>
            <a:off x="12192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52578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9245" name="Text Box 30"/>
          <p:cNvSpPr txBox="1">
            <a:spLocks noChangeArrowheads="1"/>
          </p:cNvSpPr>
          <p:nvPr/>
        </p:nvSpPr>
        <p:spPr bwMode="auto">
          <a:xfrm>
            <a:off x="2971800" y="601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3429000" y="2362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990600" y="3581400"/>
            <a:ext cx="1133475" cy="1011238"/>
            <a:chOff x="2901" y="2463"/>
            <a:chExt cx="714" cy="637"/>
          </a:xfrm>
        </p:grpSpPr>
        <p:sp>
          <p:nvSpPr>
            <p:cNvPr id="9282" name="Arc 33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83" name="Text Box 34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4495800" y="2590800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/>
              <a:t>V</a:t>
            </a:r>
            <a:r>
              <a:rPr lang="pt-BR" sz="2400" baseline="-25000"/>
              <a:t>B/A</a:t>
            </a:r>
          </a:p>
        </p:txBody>
      </p:sp>
      <p:sp>
        <p:nvSpPr>
          <p:cNvPr id="9249" name="Line 37"/>
          <p:cNvSpPr>
            <a:spLocks noChangeShapeType="1"/>
          </p:cNvSpPr>
          <p:nvPr/>
        </p:nvSpPr>
        <p:spPr bwMode="auto">
          <a:xfrm>
            <a:off x="4545013" y="2590800"/>
            <a:ext cx="3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7609" name="Line 41"/>
          <p:cNvSpPr>
            <a:spLocks noChangeShapeType="1"/>
          </p:cNvSpPr>
          <p:nvPr/>
        </p:nvSpPr>
        <p:spPr bwMode="auto">
          <a:xfrm rot="19645220" flipH="1">
            <a:off x="6750050" y="4984750"/>
            <a:ext cx="1520825" cy="1111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7611" name="Text Box 43"/>
          <p:cNvSpPr txBox="1">
            <a:spLocks noChangeArrowheads="1"/>
          </p:cNvSpPr>
          <p:nvPr/>
        </p:nvSpPr>
        <p:spPr bwMode="auto">
          <a:xfrm>
            <a:off x="7886700" y="42846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b="1">
                <a:solidFill>
                  <a:srgbClr val="66FF33"/>
                </a:solidFill>
              </a:rPr>
              <a:t>x</a:t>
            </a:r>
          </a:p>
        </p:txBody>
      </p:sp>
      <p:grpSp>
        <p:nvGrpSpPr>
          <p:cNvPr id="237638" name="Group 70"/>
          <p:cNvGrpSpPr>
            <a:grpSpLocks/>
          </p:cNvGrpSpPr>
          <p:nvPr/>
        </p:nvGrpSpPr>
        <p:grpSpPr bwMode="auto">
          <a:xfrm>
            <a:off x="6477000" y="4438650"/>
            <a:ext cx="1628775" cy="914400"/>
            <a:chOff x="4080" y="2796"/>
            <a:chExt cx="1026" cy="576"/>
          </a:xfrm>
        </p:grpSpPr>
        <p:sp>
          <p:nvSpPr>
            <p:cNvPr id="9279" name="Line 40"/>
            <p:cNvSpPr>
              <a:spLocks noChangeShapeType="1"/>
            </p:cNvSpPr>
            <p:nvPr/>
          </p:nvSpPr>
          <p:spPr bwMode="auto">
            <a:xfrm flipH="1">
              <a:off x="4080" y="2892"/>
              <a:ext cx="1026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80" name="Text Box 44"/>
            <p:cNvSpPr txBox="1">
              <a:spLocks noChangeArrowheads="1"/>
            </p:cNvSpPr>
            <p:nvPr/>
          </p:nvSpPr>
          <p:spPr bwMode="auto">
            <a:xfrm>
              <a:off x="4224" y="2796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9281" name="Line 45"/>
            <p:cNvSpPr>
              <a:spLocks noChangeShapeType="1"/>
            </p:cNvSpPr>
            <p:nvPr/>
          </p:nvSpPr>
          <p:spPr bwMode="auto">
            <a:xfrm>
              <a:off x="4260" y="2808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7614" name="Line 46"/>
          <p:cNvSpPr>
            <a:spLocks noChangeShapeType="1"/>
          </p:cNvSpPr>
          <p:nvPr/>
        </p:nvSpPr>
        <p:spPr bwMode="auto">
          <a:xfrm>
            <a:off x="5181600" y="5048250"/>
            <a:ext cx="37338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37639" name="Group 71"/>
          <p:cNvGrpSpPr>
            <a:grpSpLocks/>
          </p:cNvGrpSpPr>
          <p:nvPr/>
        </p:nvGrpSpPr>
        <p:grpSpPr bwMode="auto">
          <a:xfrm>
            <a:off x="6172200" y="4191000"/>
            <a:ext cx="2438400" cy="1905000"/>
            <a:chOff x="3888" y="2640"/>
            <a:chExt cx="1536" cy="1200"/>
          </a:xfrm>
        </p:grpSpPr>
        <p:sp>
          <p:nvSpPr>
            <p:cNvPr id="9276" name="Line 47"/>
            <p:cNvSpPr>
              <a:spLocks noChangeShapeType="1"/>
            </p:cNvSpPr>
            <p:nvPr/>
          </p:nvSpPr>
          <p:spPr bwMode="auto">
            <a:xfrm flipH="1">
              <a:off x="3888" y="2640"/>
              <a:ext cx="1536" cy="12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77" name="Text Box 48"/>
            <p:cNvSpPr txBox="1">
              <a:spLocks noChangeArrowheads="1"/>
            </p:cNvSpPr>
            <p:nvPr/>
          </p:nvSpPr>
          <p:spPr bwMode="auto">
            <a:xfrm>
              <a:off x="4848" y="31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9278" name="Line 49"/>
            <p:cNvSpPr>
              <a:spLocks noChangeShapeType="1"/>
            </p:cNvSpPr>
            <p:nvPr/>
          </p:nvSpPr>
          <p:spPr bwMode="auto">
            <a:xfrm>
              <a:off x="4879" y="3168"/>
              <a:ext cx="20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255" name="Group 52"/>
          <p:cNvGrpSpPr>
            <a:grpSpLocks/>
          </p:cNvGrpSpPr>
          <p:nvPr/>
        </p:nvGrpSpPr>
        <p:grpSpPr bwMode="auto">
          <a:xfrm>
            <a:off x="6172200" y="2209800"/>
            <a:ext cx="2505075" cy="579438"/>
            <a:chOff x="3888" y="1392"/>
            <a:chExt cx="1578" cy="365"/>
          </a:xfrm>
        </p:grpSpPr>
        <p:sp>
          <p:nvSpPr>
            <p:cNvPr id="9272" name="Text Box 53"/>
            <p:cNvSpPr txBox="1">
              <a:spLocks noChangeArrowheads="1"/>
            </p:cNvSpPr>
            <p:nvPr/>
          </p:nvSpPr>
          <p:spPr bwMode="auto">
            <a:xfrm>
              <a:off x="3888" y="1392"/>
              <a:ext cx="1578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C = </a:t>
              </a:r>
              <a:r>
                <a:rPr lang="pt-BR" sz="3200"/>
                <a:t>V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C/A</a:t>
              </a:r>
            </a:p>
          </p:txBody>
        </p:sp>
        <p:sp>
          <p:nvSpPr>
            <p:cNvPr id="9273" name="Line 54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74" name="Line 55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75" name="Line 56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7640" name="Group 72"/>
          <p:cNvGrpSpPr>
            <a:grpSpLocks/>
          </p:cNvGrpSpPr>
          <p:nvPr/>
        </p:nvGrpSpPr>
        <p:grpSpPr bwMode="auto">
          <a:xfrm>
            <a:off x="5791200" y="5353050"/>
            <a:ext cx="1143000" cy="514350"/>
            <a:chOff x="3648" y="3372"/>
            <a:chExt cx="720" cy="324"/>
          </a:xfrm>
        </p:grpSpPr>
        <p:sp>
          <p:nvSpPr>
            <p:cNvPr id="9269" name="Text Box 50"/>
            <p:cNvSpPr txBox="1">
              <a:spLocks noChangeArrowheads="1"/>
            </p:cNvSpPr>
            <p:nvPr/>
          </p:nvSpPr>
          <p:spPr bwMode="auto">
            <a:xfrm>
              <a:off x="3648" y="340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C/A</a:t>
              </a:r>
            </a:p>
          </p:txBody>
        </p:sp>
        <p:sp>
          <p:nvSpPr>
            <p:cNvPr id="9270" name="Line 51"/>
            <p:cNvSpPr>
              <a:spLocks noChangeShapeType="1"/>
            </p:cNvSpPr>
            <p:nvPr/>
          </p:nvSpPr>
          <p:spPr bwMode="auto">
            <a:xfrm>
              <a:off x="3679" y="3408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71" name="Line 62"/>
            <p:cNvSpPr>
              <a:spLocks noChangeShapeType="1"/>
            </p:cNvSpPr>
            <p:nvPr/>
          </p:nvSpPr>
          <p:spPr bwMode="auto">
            <a:xfrm>
              <a:off x="4092" y="3372"/>
              <a:ext cx="276" cy="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57" name="Line 66"/>
          <p:cNvSpPr>
            <a:spLocks noChangeShapeType="1"/>
          </p:cNvSpPr>
          <p:nvPr/>
        </p:nvSpPr>
        <p:spPr bwMode="auto">
          <a:xfrm flipH="1" flipV="1">
            <a:off x="3676650" y="2952750"/>
            <a:ext cx="895350" cy="209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37641" name="Group 73"/>
          <p:cNvGrpSpPr>
            <a:grpSpLocks/>
          </p:cNvGrpSpPr>
          <p:nvPr/>
        </p:nvGrpSpPr>
        <p:grpSpPr bwMode="auto">
          <a:xfrm>
            <a:off x="2516188" y="4419600"/>
            <a:ext cx="2541587" cy="1676400"/>
            <a:chOff x="1585" y="2784"/>
            <a:chExt cx="1601" cy="1056"/>
          </a:xfrm>
        </p:grpSpPr>
        <p:sp>
          <p:nvSpPr>
            <p:cNvPr id="9264" name="Arc 38"/>
            <p:cNvSpPr>
              <a:spLocks/>
            </p:cNvSpPr>
            <p:nvPr/>
          </p:nvSpPr>
          <p:spPr bwMode="auto">
            <a:xfrm flipH="1">
              <a:off x="1585" y="3407"/>
              <a:ext cx="524" cy="270"/>
            </a:xfrm>
            <a:custGeom>
              <a:avLst/>
              <a:gdLst>
                <a:gd name="T0" fmla="*/ 0 w 42911"/>
                <a:gd name="T1" fmla="*/ 214 h 22759"/>
                <a:gd name="T2" fmla="*/ 524 w 42911"/>
                <a:gd name="T3" fmla="*/ 270 h 22759"/>
                <a:gd name="T4" fmla="*/ 260 w 42911"/>
                <a:gd name="T5" fmla="*/ 256 h 227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11" h="22759" fill="none" extrusionOk="0">
                  <a:moveTo>
                    <a:pt x="0" y="18078"/>
                  </a:moveTo>
                  <a:cubicBezTo>
                    <a:pt x="1723" y="7649"/>
                    <a:pt x="10740" y="-1"/>
                    <a:pt x="21311" y="0"/>
                  </a:cubicBezTo>
                  <a:cubicBezTo>
                    <a:pt x="33240" y="0"/>
                    <a:pt x="42911" y="9670"/>
                    <a:pt x="42911" y="21600"/>
                  </a:cubicBezTo>
                  <a:cubicBezTo>
                    <a:pt x="42911" y="21986"/>
                    <a:pt x="42900" y="22373"/>
                    <a:pt x="42879" y="22758"/>
                  </a:cubicBezTo>
                </a:path>
                <a:path w="42911" h="22759" stroke="0" extrusionOk="0">
                  <a:moveTo>
                    <a:pt x="0" y="18078"/>
                  </a:moveTo>
                  <a:cubicBezTo>
                    <a:pt x="1723" y="7649"/>
                    <a:pt x="10740" y="-1"/>
                    <a:pt x="21311" y="0"/>
                  </a:cubicBezTo>
                  <a:cubicBezTo>
                    <a:pt x="33240" y="0"/>
                    <a:pt x="42911" y="9670"/>
                    <a:pt x="42911" y="21600"/>
                  </a:cubicBezTo>
                  <a:cubicBezTo>
                    <a:pt x="42911" y="21986"/>
                    <a:pt x="42900" y="22373"/>
                    <a:pt x="42879" y="22758"/>
                  </a:cubicBezTo>
                  <a:lnTo>
                    <a:pt x="21311" y="21600"/>
                  </a:lnTo>
                  <a:lnTo>
                    <a:pt x="0" y="18078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65" name="Text Box 39"/>
            <p:cNvSpPr txBox="1">
              <a:spLocks noChangeArrowheads="1"/>
            </p:cNvSpPr>
            <p:nvPr/>
          </p:nvSpPr>
          <p:spPr bwMode="auto">
            <a:xfrm>
              <a:off x="2112" y="3552"/>
              <a:ext cx="1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B/A</a:t>
              </a:r>
              <a:r>
                <a:rPr lang="pt-BR" sz="2400" b="1"/>
                <a:t> = </a:t>
              </a:r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C/A </a:t>
              </a:r>
            </a:p>
          </p:txBody>
        </p:sp>
        <p:sp>
          <p:nvSpPr>
            <p:cNvPr id="9266" name="Text Box 58"/>
            <p:cNvSpPr txBox="1">
              <a:spLocks noChangeArrowheads="1"/>
            </p:cNvSpPr>
            <p:nvPr/>
          </p:nvSpPr>
          <p:spPr bwMode="auto">
            <a:xfrm>
              <a:off x="2256" y="302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C/A</a:t>
              </a:r>
            </a:p>
          </p:txBody>
        </p:sp>
        <p:sp>
          <p:nvSpPr>
            <p:cNvPr id="9267" name="Line 59"/>
            <p:cNvSpPr>
              <a:spLocks noChangeShapeType="1"/>
            </p:cNvSpPr>
            <p:nvPr/>
          </p:nvSpPr>
          <p:spPr bwMode="auto">
            <a:xfrm>
              <a:off x="2287" y="302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68" name="Line 67"/>
            <p:cNvSpPr>
              <a:spLocks noChangeShapeType="1"/>
            </p:cNvSpPr>
            <p:nvPr/>
          </p:nvSpPr>
          <p:spPr bwMode="auto">
            <a:xfrm>
              <a:off x="2112" y="2784"/>
              <a:ext cx="240" cy="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7642" name="Group 74"/>
          <p:cNvGrpSpPr>
            <a:grpSpLocks/>
          </p:cNvGrpSpPr>
          <p:nvPr/>
        </p:nvGrpSpPr>
        <p:grpSpPr bwMode="auto">
          <a:xfrm>
            <a:off x="1905000" y="4343400"/>
            <a:ext cx="1520825" cy="644525"/>
            <a:chOff x="1200" y="2736"/>
            <a:chExt cx="958" cy="406"/>
          </a:xfrm>
        </p:grpSpPr>
        <p:sp>
          <p:nvSpPr>
            <p:cNvPr id="9261" name="Text Box 64"/>
            <p:cNvSpPr txBox="1">
              <a:spLocks noChangeArrowheads="1"/>
            </p:cNvSpPr>
            <p:nvPr/>
          </p:nvSpPr>
          <p:spPr bwMode="auto">
            <a:xfrm>
              <a:off x="153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9262" name="Line 65"/>
            <p:cNvSpPr>
              <a:spLocks noChangeShapeType="1"/>
            </p:cNvSpPr>
            <p:nvPr/>
          </p:nvSpPr>
          <p:spPr bwMode="auto">
            <a:xfrm>
              <a:off x="1567" y="2736"/>
              <a:ext cx="20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63" name="Line 68"/>
            <p:cNvSpPr>
              <a:spLocks noChangeShapeType="1"/>
            </p:cNvSpPr>
            <p:nvPr/>
          </p:nvSpPr>
          <p:spPr bwMode="auto">
            <a:xfrm rot="19645220" flipH="1">
              <a:off x="1200" y="3072"/>
              <a:ext cx="958" cy="7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260" name="Line 69"/>
          <p:cNvSpPr>
            <a:spLocks noChangeShapeType="1"/>
          </p:cNvSpPr>
          <p:nvPr/>
        </p:nvSpPr>
        <p:spPr bwMode="auto">
          <a:xfrm flipH="1">
            <a:off x="1295400" y="5886450"/>
            <a:ext cx="1628775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09" grpId="0" animBg="1"/>
      <p:bldP spid="237611" grpId="0" autoUpdateAnimBg="0"/>
      <p:bldP spid="2376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62000"/>
          </a:xfrm>
        </p:spPr>
        <p:txBody>
          <a:bodyPr/>
          <a:lstStyle/>
          <a:p>
            <a:pPr eaLnBrk="1" hangingPunct="1"/>
            <a:r>
              <a:rPr lang="pt-BR" smtClean="0"/>
              <a:t>Chebyshev</a:t>
            </a:r>
          </a:p>
          <a:p>
            <a:pPr eaLnBrk="1" hangingPunct="1"/>
            <a:endParaRPr lang="pt-BR" smtClean="0"/>
          </a:p>
        </p:txBody>
      </p:sp>
      <p:grpSp>
        <p:nvGrpSpPr>
          <p:cNvPr id="10243" name="Group 34"/>
          <p:cNvGrpSpPr>
            <a:grpSpLocks/>
          </p:cNvGrpSpPr>
          <p:nvPr/>
        </p:nvGrpSpPr>
        <p:grpSpPr bwMode="auto">
          <a:xfrm>
            <a:off x="4198938" y="2008188"/>
            <a:ext cx="4154487" cy="4106862"/>
            <a:chOff x="2645" y="1265"/>
            <a:chExt cx="2617" cy="2587"/>
          </a:xfrm>
        </p:grpSpPr>
        <p:sp>
          <p:nvSpPr>
            <p:cNvPr id="10286" name="AutoShape 16"/>
            <p:cNvSpPr>
              <a:spLocks noChangeArrowheads="1"/>
            </p:cNvSpPr>
            <p:nvPr/>
          </p:nvSpPr>
          <p:spPr bwMode="auto">
            <a:xfrm>
              <a:off x="2799" y="344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87" name="AutoShape 6"/>
            <p:cNvSpPr>
              <a:spLocks noChangeArrowheads="1"/>
            </p:cNvSpPr>
            <p:nvPr/>
          </p:nvSpPr>
          <p:spPr bwMode="auto">
            <a:xfrm rot="1728242">
              <a:off x="3415" y="1265"/>
              <a:ext cx="69" cy="24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88" name="AutoShape 7"/>
            <p:cNvSpPr>
              <a:spLocks noChangeArrowheads="1"/>
            </p:cNvSpPr>
            <p:nvPr/>
          </p:nvSpPr>
          <p:spPr bwMode="auto">
            <a:xfrm rot="-2823864">
              <a:off x="3983" y="1458"/>
              <a:ext cx="64" cy="249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89" name="AutoShape 8"/>
            <p:cNvSpPr>
              <a:spLocks noChangeArrowheads="1"/>
            </p:cNvSpPr>
            <p:nvPr/>
          </p:nvSpPr>
          <p:spPr bwMode="auto">
            <a:xfrm rot="-6959221">
              <a:off x="3570" y="1126"/>
              <a:ext cx="46" cy="104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90" name="AutoShape 9"/>
            <p:cNvSpPr>
              <a:spLocks noChangeArrowheads="1"/>
            </p:cNvSpPr>
            <p:nvPr/>
          </p:nvSpPr>
          <p:spPr bwMode="auto">
            <a:xfrm>
              <a:off x="3536" y="1592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91" name="Oval 10"/>
            <p:cNvSpPr>
              <a:spLocks noChangeArrowheads="1"/>
            </p:cNvSpPr>
            <p:nvPr/>
          </p:nvSpPr>
          <p:spPr bwMode="auto">
            <a:xfrm>
              <a:off x="3107" y="184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92" name="Oval 11"/>
            <p:cNvSpPr>
              <a:spLocks noChangeArrowheads="1"/>
            </p:cNvSpPr>
            <p:nvPr/>
          </p:nvSpPr>
          <p:spPr bwMode="auto">
            <a:xfrm>
              <a:off x="4002" y="141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93" name="Oval 12"/>
            <p:cNvSpPr>
              <a:spLocks noChangeArrowheads="1"/>
            </p:cNvSpPr>
            <p:nvPr/>
          </p:nvSpPr>
          <p:spPr bwMode="auto">
            <a:xfrm>
              <a:off x="2844" y="350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94" name="Oval 13"/>
            <p:cNvSpPr>
              <a:spLocks noChangeArrowheads="1"/>
            </p:cNvSpPr>
            <p:nvPr/>
          </p:nvSpPr>
          <p:spPr bwMode="auto">
            <a:xfrm>
              <a:off x="4899" y="3529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95" name="Line 14"/>
            <p:cNvSpPr>
              <a:spLocks noChangeShapeType="1"/>
            </p:cNvSpPr>
            <p:nvPr/>
          </p:nvSpPr>
          <p:spPr bwMode="auto">
            <a:xfrm>
              <a:off x="2645" y="369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96" name="Rectangle 15"/>
            <p:cNvSpPr>
              <a:spLocks noChangeArrowheads="1"/>
            </p:cNvSpPr>
            <p:nvPr/>
          </p:nvSpPr>
          <p:spPr bwMode="auto">
            <a:xfrm>
              <a:off x="2663" y="371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97" name="AutoShape 17"/>
            <p:cNvSpPr>
              <a:spLocks noChangeArrowheads="1"/>
            </p:cNvSpPr>
            <p:nvPr/>
          </p:nvSpPr>
          <p:spPr bwMode="auto">
            <a:xfrm>
              <a:off x="4836" y="3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98" name="Oval 18"/>
            <p:cNvSpPr>
              <a:spLocks noChangeArrowheads="1"/>
            </p:cNvSpPr>
            <p:nvPr/>
          </p:nvSpPr>
          <p:spPr bwMode="auto">
            <a:xfrm>
              <a:off x="4881" y="3515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299" name="Line 19"/>
            <p:cNvSpPr>
              <a:spLocks noChangeShapeType="1"/>
            </p:cNvSpPr>
            <p:nvPr/>
          </p:nvSpPr>
          <p:spPr bwMode="auto">
            <a:xfrm>
              <a:off x="4682" y="3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00" name="Rectangle 20"/>
            <p:cNvSpPr>
              <a:spLocks noChangeArrowheads="1"/>
            </p:cNvSpPr>
            <p:nvPr/>
          </p:nvSpPr>
          <p:spPr bwMode="auto">
            <a:xfrm>
              <a:off x="4700" y="3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01" name="Freeform 33"/>
            <p:cNvSpPr>
              <a:spLocks/>
            </p:cNvSpPr>
            <p:nvPr/>
          </p:nvSpPr>
          <p:spPr bwMode="auto">
            <a:xfrm>
              <a:off x="2668" y="1570"/>
              <a:ext cx="2208" cy="106"/>
            </a:xfrm>
            <a:custGeom>
              <a:avLst/>
              <a:gdLst>
                <a:gd name="T0" fmla="*/ 76 w 2208"/>
                <a:gd name="T1" fmla="*/ 0 h 106"/>
                <a:gd name="T2" fmla="*/ 76 w 2208"/>
                <a:gd name="T3" fmla="*/ 91 h 106"/>
                <a:gd name="T4" fmla="*/ 530 w 2208"/>
                <a:gd name="T5" fmla="*/ 91 h 106"/>
                <a:gd name="T6" fmla="*/ 938 w 2208"/>
                <a:gd name="T7" fmla="*/ 91 h 106"/>
                <a:gd name="T8" fmla="*/ 1255 w 2208"/>
                <a:gd name="T9" fmla="*/ 91 h 106"/>
                <a:gd name="T10" fmla="*/ 1618 w 2208"/>
                <a:gd name="T11" fmla="*/ 91 h 106"/>
                <a:gd name="T12" fmla="*/ 1890 w 2208"/>
                <a:gd name="T13" fmla="*/ 46 h 106"/>
                <a:gd name="T14" fmla="*/ 2026 w 2208"/>
                <a:gd name="T15" fmla="*/ 46 h 106"/>
                <a:gd name="T16" fmla="*/ 2208 w 2208"/>
                <a:gd name="T17" fmla="*/ 46 h 1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08" h="106">
                  <a:moveTo>
                    <a:pt x="76" y="0"/>
                  </a:moveTo>
                  <a:cubicBezTo>
                    <a:pt x="38" y="38"/>
                    <a:pt x="0" y="76"/>
                    <a:pt x="76" y="91"/>
                  </a:cubicBezTo>
                  <a:cubicBezTo>
                    <a:pt x="152" y="106"/>
                    <a:pt x="386" y="91"/>
                    <a:pt x="530" y="91"/>
                  </a:cubicBezTo>
                  <a:cubicBezTo>
                    <a:pt x="674" y="91"/>
                    <a:pt x="817" y="91"/>
                    <a:pt x="938" y="91"/>
                  </a:cubicBezTo>
                  <a:cubicBezTo>
                    <a:pt x="1059" y="91"/>
                    <a:pt x="1142" y="91"/>
                    <a:pt x="1255" y="91"/>
                  </a:cubicBezTo>
                  <a:cubicBezTo>
                    <a:pt x="1368" y="91"/>
                    <a:pt x="1512" y="98"/>
                    <a:pt x="1618" y="91"/>
                  </a:cubicBezTo>
                  <a:cubicBezTo>
                    <a:pt x="1724" y="84"/>
                    <a:pt x="1822" y="54"/>
                    <a:pt x="1890" y="46"/>
                  </a:cubicBezTo>
                  <a:cubicBezTo>
                    <a:pt x="1958" y="38"/>
                    <a:pt x="1973" y="46"/>
                    <a:pt x="2026" y="46"/>
                  </a:cubicBezTo>
                  <a:cubicBezTo>
                    <a:pt x="2079" y="46"/>
                    <a:pt x="2143" y="46"/>
                    <a:pt x="2208" y="46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595" name="Group 35"/>
          <p:cNvGrpSpPr>
            <a:grpSpLocks/>
          </p:cNvGrpSpPr>
          <p:nvPr/>
        </p:nvGrpSpPr>
        <p:grpSpPr bwMode="auto">
          <a:xfrm>
            <a:off x="3590925" y="4876800"/>
            <a:ext cx="1133475" cy="1011238"/>
            <a:chOff x="2901" y="2463"/>
            <a:chExt cx="714" cy="637"/>
          </a:xfrm>
        </p:grpSpPr>
        <p:sp>
          <p:nvSpPr>
            <p:cNvPr id="10284" name="Arc 36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85" name="Text Box 37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194646" name="Group 86"/>
          <p:cNvGrpSpPr>
            <a:grpSpLocks/>
          </p:cNvGrpSpPr>
          <p:nvPr/>
        </p:nvGrpSpPr>
        <p:grpSpPr bwMode="auto">
          <a:xfrm>
            <a:off x="6400800" y="2057400"/>
            <a:ext cx="979488" cy="533400"/>
            <a:chOff x="4032" y="1296"/>
            <a:chExt cx="617" cy="336"/>
          </a:xfrm>
        </p:grpSpPr>
        <p:sp>
          <p:nvSpPr>
            <p:cNvPr id="10281" name="Line 43"/>
            <p:cNvSpPr>
              <a:spLocks noChangeShapeType="1"/>
            </p:cNvSpPr>
            <p:nvPr/>
          </p:nvSpPr>
          <p:spPr bwMode="auto">
            <a:xfrm>
              <a:off x="4032" y="1440"/>
              <a:ext cx="336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82" name="Text Box 44"/>
            <p:cNvSpPr txBox="1">
              <a:spLocks noChangeArrowheads="1"/>
            </p:cNvSpPr>
            <p:nvPr/>
          </p:nvSpPr>
          <p:spPr bwMode="auto">
            <a:xfrm>
              <a:off x="4320" y="129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0283" name="Line 45"/>
            <p:cNvSpPr>
              <a:spLocks noChangeShapeType="1"/>
            </p:cNvSpPr>
            <p:nvPr/>
          </p:nvSpPr>
          <p:spPr bwMode="auto">
            <a:xfrm>
              <a:off x="4368" y="1296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647" name="Group 87"/>
          <p:cNvGrpSpPr>
            <a:grpSpLocks/>
          </p:cNvGrpSpPr>
          <p:nvPr/>
        </p:nvGrpSpPr>
        <p:grpSpPr bwMode="auto">
          <a:xfrm>
            <a:off x="3962400" y="3200400"/>
            <a:ext cx="1079500" cy="990600"/>
            <a:chOff x="2496" y="2016"/>
            <a:chExt cx="680" cy="624"/>
          </a:xfrm>
        </p:grpSpPr>
        <p:sp>
          <p:nvSpPr>
            <p:cNvPr id="10278" name="Line 46"/>
            <p:cNvSpPr>
              <a:spLocks noChangeShapeType="1"/>
            </p:cNvSpPr>
            <p:nvPr/>
          </p:nvSpPr>
          <p:spPr bwMode="auto">
            <a:xfrm rot="19645220" flipV="1">
              <a:off x="2688" y="2016"/>
              <a:ext cx="488" cy="125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9" name="Text Box 47"/>
            <p:cNvSpPr txBox="1">
              <a:spLocks noChangeArrowheads="1"/>
            </p:cNvSpPr>
            <p:nvPr/>
          </p:nvSpPr>
          <p:spPr bwMode="auto">
            <a:xfrm>
              <a:off x="2496" y="235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0280" name="Line 48"/>
            <p:cNvSpPr>
              <a:spLocks noChangeShapeType="1"/>
            </p:cNvSpPr>
            <p:nvPr/>
          </p:nvSpPr>
          <p:spPr bwMode="auto">
            <a:xfrm>
              <a:off x="2517" y="2373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247" name="Text Box 49"/>
          <p:cNvSpPr txBox="1">
            <a:spLocks noChangeArrowheads="1"/>
          </p:cNvSpPr>
          <p:nvPr/>
        </p:nvSpPr>
        <p:spPr bwMode="auto">
          <a:xfrm>
            <a:off x="4876800" y="541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0248" name="Text Box 50"/>
          <p:cNvSpPr txBox="1">
            <a:spLocks noChangeArrowheads="1"/>
          </p:cNvSpPr>
          <p:nvPr/>
        </p:nvSpPr>
        <p:spPr bwMode="auto">
          <a:xfrm>
            <a:off x="8001000" y="5334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0249" name="Text Box 52"/>
          <p:cNvSpPr txBox="1">
            <a:spLocks noChangeArrowheads="1"/>
          </p:cNvSpPr>
          <p:nvPr/>
        </p:nvSpPr>
        <p:spPr bwMode="auto">
          <a:xfrm>
            <a:off x="4267200" y="2743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6096000" y="1600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10251" name="Rectangle 58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</a:t>
            </a:r>
          </a:p>
        </p:txBody>
      </p:sp>
      <p:sp>
        <p:nvSpPr>
          <p:cNvPr id="194626" name="Line 66"/>
          <p:cNvSpPr>
            <a:spLocks noChangeShapeType="1"/>
          </p:cNvSpPr>
          <p:nvPr/>
        </p:nvSpPr>
        <p:spPr bwMode="auto">
          <a:xfrm rot="19645220" flipV="1">
            <a:off x="936625" y="4767263"/>
            <a:ext cx="658813" cy="1651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28" name="Text Box 68"/>
          <p:cNvSpPr txBox="1">
            <a:spLocks noChangeArrowheads="1"/>
          </p:cNvSpPr>
          <p:nvPr/>
        </p:nvSpPr>
        <p:spPr bwMode="auto">
          <a:xfrm>
            <a:off x="838200" y="4800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b="1">
                <a:solidFill>
                  <a:srgbClr val="66FF33"/>
                </a:solidFill>
              </a:rPr>
              <a:t>x</a:t>
            </a:r>
          </a:p>
        </p:txBody>
      </p:sp>
      <p:grpSp>
        <p:nvGrpSpPr>
          <p:cNvPr id="194648" name="Group 88"/>
          <p:cNvGrpSpPr>
            <a:grpSpLocks/>
          </p:cNvGrpSpPr>
          <p:nvPr/>
        </p:nvGrpSpPr>
        <p:grpSpPr bwMode="auto">
          <a:xfrm>
            <a:off x="1047750" y="5105400"/>
            <a:ext cx="990600" cy="914400"/>
            <a:chOff x="660" y="3216"/>
            <a:chExt cx="624" cy="576"/>
          </a:xfrm>
        </p:grpSpPr>
        <p:sp>
          <p:nvSpPr>
            <p:cNvPr id="10275" name="Line 65"/>
            <p:cNvSpPr>
              <a:spLocks noChangeShapeType="1"/>
            </p:cNvSpPr>
            <p:nvPr/>
          </p:nvSpPr>
          <p:spPr bwMode="auto">
            <a:xfrm>
              <a:off x="660" y="3216"/>
              <a:ext cx="624" cy="28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6" name="Text Box 69"/>
            <p:cNvSpPr txBox="1">
              <a:spLocks noChangeArrowheads="1"/>
            </p:cNvSpPr>
            <p:nvPr/>
          </p:nvSpPr>
          <p:spPr bwMode="auto">
            <a:xfrm>
              <a:off x="768" y="3504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0277" name="Line 70"/>
            <p:cNvSpPr>
              <a:spLocks noChangeShapeType="1"/>
            </p:cNvSpPr>
            <p:nvPr/>
          </p:nvSpPr>
          <p:spPr bwMode="auto">
            <a:xfrm>
              <a:off x="804" y="351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631" name="Line 71"/>
          <p:cNvSpPr>
            <a:spLocks noChangeShapeType="1"/>
          </p:cNvSpPr>
          <p:nvPr/>
        </p:nvSpPr>
        <p:spPr bwMode="auto">
          <a:xfrm>
            <a:off x="762000" y="3200400"/>
            <a:ext cx="167640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94649" name="Group 89"/>
          <p:cNvGrpSpPr>
            <a:grpSpLocks/>
          </p:cNvGrpSpPr>
          <p:nvPr/>
        </p:nvGrpSpPr>
        <p:grpSpPr bwMode="auto">
          <a:xfrm>
            <a:off x="457200" y="3448050"/>
            <a:ext cx="2133600" cy="2286000"/>
            <a:chOff x="288" y="2172"/>
            <a:chExt cx="1344" cy="1440"/>
          </a:xfrm>
        </p:grpSpPr>
        <p:sp>
          <p:nvSpPr>
            <p:cNvPr id="10272" name="Line 72"/>
            <p:cNvSpPr>
              <a:spLocks noChangeShapeType="1"/>
            </p:cNvSpPr>
            <p:nvPr/>
          </p:nvSpPr>
          <p:spPr bwMode="auto">
            <a:xfrm flipH="1">
              <a:off x="288" y="2172"/>
              <a:ext cx="1344" cy="144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3" name="Text Box 73"/>
            <p:cNvSpPr txBox="1">
              <a:spLocks noChangeArrowheads="1"/>
            </p:cNvSpPr>
            <p:nvPr/>
          </p:nvSpPr>
          <p:spPr bwMode="auto">
            <a:xfrm>
              <a:off x="384" y="273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0274" name="Line 74"/>
            <p:cNvSpPr>
              <a:spLocks noChangeShapeType="1"/>
            </p:cNvSpPr>
            <p:nvPr/>
          </p:nvSpPr>
          <p:spPr bwMode="auto">
            <a:xfrm>
              <a:off x="415" y="2736"/>
              <a:ext cx="209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57" name="Group 77"/>
          <p:cNvGrpSpPr>
            <a:grpSpLocks/>
          </p:cNvGrpSpPr>
          <p:nvPr/>
        </p:nvGrpSpPr>
        <p:grpSpPr bwMode="auto">
          <a:xfrm>
            <a:off x="609600" y="2362200"/>
            <a:ext cx="2476500" cy="579438"/>
            <a:chOff x="3888" y="1392"/>
            <a:chExt cx="1560" cy="365"/>
          </a:xfrm>
        </p:grpSpPr>
        <p:sp>
          <p:nvSpPr>
            <p:cNvPr id="10268" name="Text Box 78"/>
            <p:cNvSpPr txBox="1">
              <a:spLocks noChangeArrowheads="1"/>
            </p:cNvSpPr>
            <p:nvPr/>
          </p:nvSpPr>
          <p:spPr bwMode="auto">
            <a:xfrm>
              <a:off x="3888" y="1392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B = </a:t>
              </a:r>
              <a:r>
                <a:rPr lang="pt-BR" sz="3200"/>
                <a:t>V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10269" name="Line 79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0" name="Line 80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1" name="Line 81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653" name="Group 93"/>
          <p:cNvGrpSpPr>
            <a:grpSpLocks/>
          </p:cNvGrpSpPr>
          <p:nvPr/>
        </p:nvGrpSpPr>
        <p:grpSpPr bwMode="auto">
          <a:xfrm>
            <a:off x="3733800" y="1752600"/>
            <a:ext cx="2801938" cy="1277938"/>
            <a:chOff x="2352" y="1104"/>
            <a:chExt cx="1765" cy="805"/>
          </a:xfrm>
        </p:grpSpPr>
        <p:sp>
          <p:nvSpPr>
            <p:cNvPr id="10263" name="Text Box 75"/>
            <p:cNvSpPr txBox="1">
              <a:spLocks noChangeArrowheads="1"/>
            </p:cNvSpPr>
            <p:nvPr/>
          </p:nvSpPr>
          <p:spPr bwMode="auto">
            <a:xfrm>
              <a:off x="2352" y="1104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B/A</a:t>
              </a:r>
            </a:p>
          </p:txBody>
        </p:sp>
        <p:sp>
          <p:nvSpPr>
            <p:cNvPr id="10264" name="Line 76"/>
            <p:cNvSpPr>
              <a:spLocks noChangeShapeType="1"/>
            </p:cNvSpPr>
            <p:nvPr/>
          </p:nvSpPr>
          <p:spPr bwMode="auto">
            <a:xfrm>
              <a:off x="2383" y="110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5" name="Arc 82"/>
            <p:cNvSpPr>
              <a:spLocks/>
            </p:cNvSpPr>
            <p:nvPr/>
          </p:nvSpPr>
          <p:spPr bwMode="auto">
            <a:xfrm flipH="1">
              <a:off x="3695" y="1339"/>
              <a:ext cx="422" cy="398"/>
            </a:xfrm>
            <a:custGeom>
              <a:avLst/>
              <a:gdLst>
                <a:gd name="T0" fmla="*/ 378 w 34519"/>
                <a:gd name="T1" fmla="*/ 0 h 33495"/>
                <a:gd name="T2" fmla="*/ 0 w 34519"/>
                <a:gd name="T3" fmla="*/ 347 h 33495"/>
                <a:gd name="T4" fmla="*/ 158 w 34519"/>
                <a:gd name="T5" fmla="*/ 141 h 334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519" h="33495" fill="none" extrusionOk="0">
                  <a:moveTo>
                    <a:pt x="30948" y="0"/>
                  </a:moveTo>
                  <a:cubicBezTo>
                    <a:pt x="33277" y="3530"/>
                    <a:pt x="34519" y="7666"/>
                    <a:pt x="34519" y="11895"/>
                  </a:cubicBezTo>
                  <a:cubicBezTo>
                    <a:pt x="34519" y="23824"/>
                    <a:pt x="24848" y="33495"/>
                    <a:pt x="12919" y="33495"/>
                  </a:cubicBezTo>
                  <a:cubicBezTo>
                    <a:pt x="8262" y="33495"/>
                    <a:pt x="3731" y="31990"/>
                    <a:pt x="0" y="29205"/>
                  </a:cubicBezTo>
                </a:path>
                <a:path w="34519" h="33495" stroke="0" extrusionOk="0">
                  <a:moveTo>
                    <a:pt x="30948" y="0"/>
                  </a:moveTo>
                  <a:cubicBezTo>
                    <a:pt x="33277" y="3530"/>
                    <a:pt x="34519" y="7666"/>
                    <a:pt x="34519" y="11895"/>
                  </a:cubicBezTo>
                  <a:cubicBezTo>
                    <a:pt x="34519" y="23824"/>
                    <a:pt x="24848" y="33495"/>
                    <a:pt x="12919" y="33495"/>
                  </a:cubicBezTo>
                  <a:cubicBezTo>
                    <a:pt x="8262" y="33495"/>
                    <a:pt x="3731" y="31990"/>
                    <a:pt x="0" y="29205"/>
                  </a:cubicBezTo>
                  <a:lnTo>
                    <a:pt x="12919" y="11895"/>
                  </a:lnTo>
                  <a:lnTo>
                    <a:pt x="30948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6" name="Text Box 83"/>
            <p:cNvSpPr txBox="1">
              <a:spLocks noChangeArrowheads="1"/>
            </p:cNvSpPr>
            <p:nvPr/>
          </p:nvSpPr>
          <p:spPr bwMode="auto">
            <a:xfrm>
              <a:off x="3216" y="1200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B/A</a:t>
              </a:r>
            </a:p>
          </p:txBody>
        </p:sp>
        <p:sp>
          <p:nvSpPr>
            <p:cNvPr id="10267" name="Line 85"/>
            <p:cNvSpPr>
              <a:spLocks noChangeShapeType="1"/>
            </p:cNvSpPr>
            <p:nvPr/>
          </p:nvSpPr>
          <p:spPr bwMode="auto">
            <a:xfrm>
              <a:off x="2832" y="1332"/>
              <a:ext cx="324" cy="5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652" name="Group 92"/>
          <p:cNvGrpSpPr>
            <a:grpSpLocks/>
          </p:cNvGrpSpPr>
          <p:nvPr/>
        </p:nvGrpSpPr>
        <p:grpSpPr bwMode="auto">
          <a:xfrm>
            <a:off x="1504950" y="4610100"/>
            <a:ext cx="1038225" cy="915988"/>
            <a:chOff x="948" y="2904"/>
            <a:chExt cx="654" cy="577"/>
          </a:xfrm>
        </p:grpSpPr>
        <p:sp>
          <p:nvSpPr>
            <p:cNvPr id="10260" name="Line 67"/>
            <p:cNvSpPr>
              <a:spLocks noChangeShapeType="1"/>
            </p:cNvSpPr>
            <p:nvPr/>
          </p:nvSpPr>
          <p:spPr bwMode="auto">
            <a:xfrm>
              <a:off x="948" y="2904"/>
              <a:ext cx="324" cy="5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61" name="Text Box 90"/>
            <p:cNvSpPr txBox="1">
              <a:spLocks noChangeArrowheads="1"/>
            </p:cNvSpPr>
            <p:nvPr/>
          </p:nvSpPr>
          <p:spPr bwMode="auto">
            <a:xfrm>
              <a:off x="1152" y="2976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B/A</a:t>
              </a:r>
            </a:p>
          </p:txBody>
        </p:sp>
        <p:sp>
          <p:nvSpPr>
            <p:cNvPr id="10262" name="Line 91"/>
            <p:cNvSpPr>
              <a:spLocks noChangeShapeType="1"/>
            </p:cNvSpPr>
            <p:nvPr/>
          </p:nvSpPr>
          <p:spPr bwMode="auto">
            <a:xfrm>
              <a:off x="1183" y="297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6" grpId="0" animBg="1"/>
      <p:bldP spid="194628" grpId="0" autoUpdateAnimBg="0"/>
      <p:bldP spid="1946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62000"/>
          </a:xfrm>
        </p:spPr>
        <p:txBody>
          <a:bodyPr/>
          <a:lstStyle/>
          <a:p>
            <a:pPr eaLnBrk="1" hangingPunct="1"/>
            <a:r>
              <a:rPr lang="pt-BR" smtClean="0"/>
              <a:t>Chebyshev</a:t>
            </a:r>
          </a:p>
          <a:p>
            <a:pPr eaLnBrk="1" hangingPunct="1"/>
            <a:endParaRPr lang="pt-BR" smtClean="0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198938" y="2008188"/>
            <a:ext cx="4154487" cy="4106862"/>
            <a:chOff x="2645" y="1265"/>
            <a:chExt cx="2617" cy="2587"/>
          </a:xfrm>
        </p:grpSpPr>
        <p:sp>
          <p:nvSpPr>
            <p:cNvPr id="11314" name="AutoShape 4"/>
            <p:cNvSpPr>
              <a:spLocks noChangeArrowheads="1"/>
            </p:cNvSpPr>
            <p:nvPr/>
          </p:nvSpPr>
          <p:spPr bwMode="auto">
            <a:xfrm>
              <a:off x="2799" y="3443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15" name="AutoShape 5"/>
            <p:cNvSpPr>
              <a:spLocks noChangeArrowheads="1"/>
            </p:cNvSpPr>
            <p:nvPr/>
          </p:nvSpPr>
          <p:spPr bwMode="auto">
            <a:xfrm rot="1728242">
              <a:off x="3415" y="1265"/>
              <a:ext cx="69" cy="24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16" name="AutoShape 6"/>
            <p:cNvSpPr>
              <a:spLocks noChangeArrowheads="1"/>
            </p:cNvSpPr>
            <p:nvPr/>
          </p:nvSpPr>
          <p:spPr bwMode="auto">
            <a:xfrm rot="-2823864">
              <a:off x="3983" y="1458"/>
              <a:ext cx="64" cy="2494"/>
            </a:xfrm>
            <a:prstGeom prst="roundRect">
              <a:avLst>
                <a:gd name="adj" fmla="val 50000"/>
              </a:avLst>
            </a:prstGeom>
            <a:solidFill>
              <a:srgbClr val="E9E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17" name="AutoShape 7"/>
            <p:cNvSpPr>
              <a:spLocks noChangeArrowheads="1"/>
            </p:cNvSpPr>
            <p:nvPr/>
          </p:nvSpPr>
          <p:spPr bwMode="auto">
            <a:xfrm rot="-6959221">
              <a:off x="3570" y="1126"/>
              <a:ext cx="46" cy="1043"/>
            </a:xfrm>
            <a:prstGeom prst="roundRect">
              <a:avLst>
                <a:gd name="adj" fmla="val 50000"/>
              </a:avLst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18" name="AutoShape 8"/>
            <p:cNvSpPr>
              <a:spLocks noChangeArrowheads="1"/>
            </p:cNvSpPr>
            <p:nvPr/>
          </p:nvSpPr>
          <p:spPr bwMode="auto">
            <a:xfrm>
              <a:off x="3536" y="1592"/>
              <a:ext cx="135" cy="125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19" name="Oval 9"/>
            <p:cNvSpPr>
              <a:spLocks noChangeArrowheads="1"/>
            </p:cNvSpPr>
            <p:nvPr/>
          </p:nvSpPr>
          <p:spPr bwMode="auto">
            <a:xfrm>
              <a:off x="3107" y="1842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20" name="Oval 10"/>
            <p:cNvSpPr>
              <a:spLocks noChangeArrowheads="1"/>
            </p:cNvSpPr>
            <p:nvPr/>
          </p:nvSpPr>
          <p:spPr bwMode="auto">
            <a:xfrm>
              <a:off x="4002" y="1413"/>
              <a:ext cx="69" cy="6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21" name="Oval 11"/>
            <p:cNvSpPr>
              <a:spLocks noChangeArrowheads="1"/>
            </p:cNvSpPr>
            <p:nvPr/>
          </p:nvSpPr>
          <p:spPr bwMode="auto">
            <a:xfrm>
              <a:off x="2844" y="3501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22" name="Oval 12"/>
            <p:cNvSpPr>
              <a:spLocks noChangeArrowheads="1"/>
            </p:cNvSpPr>
            <p:nvPr/>
          </p:nvSpPr>
          <p:spPr bwMode="auto">
            <a:xfrm>
              <a:off x="4899" y="3529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23" name="Line 13"/>
            <p:cNvSpPr>
              <a:spLocks noChangeShapeType="1"/>
            </p:cNvSpPr>
            <p:nvPr/>
          </p:nvSpPr>
          <p:spPr bwMode="auto">
            <a:xfrm>
              <a:off x="2645" y="3695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24" name="Rectangle 14"/>
            <p:cNvSpPr>
              <a:spLocks noChangeArrowheads="1"/>
            </p:cNvSpPr>
            <p:nvPr/>
          </p:nvSpPr>
          <p:spPr bwMode="auto">
            <a:xfrm>
              <a:off x="2663" y="3712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25" name="AutoShape 15"/>
            <p:cNvSpPr>
              <a:spLocks noChangeArrowheads="1"/>
            </p:cNvSpPr>
            <p:nvPr/>
          </p:nvSpPr>
          <p:spPr bwMode="auto">
            <a:xfrm>
              <a:off x="4836" y="3457"/>
              <a:ext cx="135" cy="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26" name="Oval 16"/>
            <p:cNvSpPr>
              <a:spLocks noChangeArrowheads="1"/>
            </p:cNvSpPr>
            <p:nvPr/>
          </p:nvSpPr>
          <p:spPr bwMode="auto">
            <a:xfrm>
              <a:off x="4881" y="3515"/>
              <a:ext cx="69" cy="6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27" name="Line 17"/>
            <p:cNvSpPr>
              <a:spLocks noChangeShapeType="1"/>
            </p:cNvSpPr>
            <p:nvPr/>
          </p:nvSpPr>
          <p:spPr bwMode="auto">
            <a:xfrm>
              <a:off x="4682" y="3709"/>
              <a:ext cx="47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28" name="Rectangle 18"/>
            <p:cNvSpPr>
              <a:spLocks noChangeArrowheads="1"/>
            </p:cNvSpPr>
            <p:nvPr/>
          </p:nvSpPr>
          <p:spPr bwMode="auto">
            <a:xfrm>
              <a:off x="4700" y="3726"/>
              <a:ext cx="474" cy="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329" name="Freeform 19"/>
            <p:cNvSpPr>
              <a:spLocks/>
            </p:cNvSpPr>
            <p:nvPr/>
          </p:nvSpPr>
          <p:spPr bwMode="auto">
            <a:xfrm>
              <a:off x="2668" y="1570"/>
              <a:ext cx="2208" cy="106"/>
            </a:xfrm>
            <a:custGeom>
              <a:avLst/>
              <a:gdLst>
                <a:gd name="T0" fmla="*/ 76 w 2208"/>
                <a:gd name="T1" fmla="*/ 0 h 106"/>
                <a:gd name="T2" fmla="*/ 76 w 2208"/>
                <a:gd name="T3" fmla="*/ 91 h 106"/>
                <a:gd name="T4" fmla="*/ 530 w 2208"/>
                <a:gd name="T5" fmla="*/ 91 h 106"/>
                <a:gd name="T6" fmla="*/ 938 w 2208"/>
                <a:gd name="T7" fmla="*/ 91 h 106"/>
                <a:gd name="T8" fmla="*/ 1255 w 2208"/>
                <a:gd name="T9" fmla="*/ 91 h 106"/>
                <a:gd name="T10" fmla="*/ 1618 w 2208"/>
                <a:gd name="T11" fmla="*/ 91 h 106"/>
                <a:gd name="T12" fmla="*/ 1890 w 2208"/>
                <a:gd name="T13" fmla="*/ 46 h 106"/>
                <a:gd name="T14" fmla="*/ 2026 w 2208"/>
                <a:gd name="T15" fmla="*/ 46 h 106"/>
                <a:gd name="T16" fmla="*/ 2208 w 2208"/>
                <a:gd name="T17" fmla="*/ 46 h 1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08" h="106">
                  <a:moveTo>
                    <a:pt x="76" y="0"/>
                  </a:moveTo>
                  <a:cubicBezTo>
                    <a:pt x="38" y="38"/>
                    <a:pt x="0" y="76"/>
                    <a:pt x="76" y="91"/>
                  </a:cubicBezTo>
                  <a:cubicBezTo>
                    <a:pt x="152" y="106"/>
                    <a:pt x="386" y="91"/>
                    <a:pt x="530" y="91"/>
                  </a:cubicBezTo>
                  <a:cubicBezTo>
                    <a:pt x="674" y="91"/>
                    <a:pt x="817" y="91"/>
                    <a:pt x="938" y="91"/>
                  </a:cubicBezTo>
                  <a:cubicBezTo>
                    <a:pt x="1059" y="91"/>
                    <a:pt x="1142" y="91"/>
                    <a:pt x="1255" y="91"/>
                  </a:cubicBezTo>
                  <a:cubicBezTo>
                    <a:pt x="1368" y="91"/>
                    <a:pt x="1512" y="98"/>
                    <a:pt x="1618" y="91"/>
                  </a:cubicBezTo>
                  <a:cubicBezTo>
                    <a:pt x="1724" y="84"/>
                    <a:pt x="1822" y="54"/>
                    <a:pt x="1890" y="46"/>
                  </a:cubicBezTo>
                  <a:cubicBezTo>
                    <a:pt x="1958" y="38"/>
                    <a:pt x="1973" y="46"/>
                    <a:pt x="2026" y="46"/>
                  </a:cubicBezTo>
                  <a:cubicBezTo>
                    <a:pt x="2079" y="46"/>
                    <a:pt x="2143" y="46"/>
                    <a:pt x="2208" y="46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8612" name="Group 20"/>
          <p:cNvGrpSpPr>
            <a:grpSpLocks/>
          </p:cNvGrpSpPr>
          <p:nvPr/>
        </p:nvGrpSpPr>
        <p:grpSpPr bwMode="auto">
          <a:xfrm>
            <a:off x="3590925" y="4876800"/>
            <a:ext cx="1133475" cy="1011238"/>
            <a:chOff x="2901" y="2463"/>
            <a:chExt cx="714" cy="637"/>
          </a:xfrm>
        </p:grpSpPr>
        <p:sp>
          <p:nvSpPr>
            <p:cNvPr id="11312" name="Arc 21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313" name="Text Box 22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238652" name="Group 60"/>
          <p:cNvGrpSpPr>
            <a:grpSpLocks/>
          </p:cNvGrpSpPr>
          <p:nvPr/>
        </p:nvGrpSpPr>
        <p:grpSpPr bwMode="auto">
          <a:xfrm>
            <a:off x="6400800" y="2057400"/>
            <a:ext cx="979488" cy="533400"/>
            <a:chOff x="4032" y="1296"/>
            <a:chExt cx="617" cy="336"/>
          </a:xfrm>
        </p:grpSpPr>
        <p:sp>
          <p:nvSpPr>
            <p:cNvPr id="11309" name="Line 23"/>
            <p:cNvSpPr>
              <a:spLocks noChangeShapeType="1"/>
            </p:cNvSpPr>
            <p:nvPr/>
          </p:nvSpPr>
          <p:spPr bwMode="auto">
            <a:xfrm>
              <a:off x="4032" y="1440"/>
              <a:ext cx="336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10" name="Text Box 24"/>
            <p:cNvSpPr txBox="1">
              <a:spLocks noChangeArrowheads="1"/>
            </p:cNvSpPr>
            <p:nvPr/>
          </p:nvSpPr>
          <p:spPr bwMode="auto">
            <a:xfrm>
              <a:off x="4320" y="129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311" name="Line 25"/>
            <p:cNvSpPr>
              <a:spLocks noChangeShapeType="1"/>
            </p:cNvSpPr>
            <p:nvPr/>
          </p:nvSpPr>
          <p:spPr bwMode="auto">
            <a:xfrm>
              <a:off x="4368" y="1296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8653" name="Group 61"/>
          <p:cNvGrpSpPr>
            <a:grpSpLocks/>
          </p:cNvGrpSpPr>
          <p:nvPr/>
        </p:nvGrpSpPr>
        <p:grpSpPr bwMode="auto">
          <a:xfrm>
            <a:off x="3962400" y="3200400"/>
            <a:ext cx="1079500" cy="990600"/>
            <a:chOff x="2496" y="2016"/>
            <a:chExt cx="680" cy="624"/>
          </a:xfrm>
        </p:grpSpPr>
        <p:sp>
          <p:nvSpPr>
            <p:cNvPr id="11306" name="Line 26"/>
            <p:cNvSpPr>
              <a:spLocks noChangeShapeType="1"/>
            </p:cNvSpPr>
            <p:nvPr/>
          </p:nvSpPr>
          <p:spPr bwMode="auto">
            <a:xfrm rot="19645220" flipV="1">
              <a:off x="2688" y="2016"/>
              <a:ext cx="488" cy="125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7" name="Text Box 27"/>
            <p:cNvSpPr txBox="1">
              <a:spLocks noChangeArrowheads="1"/>
            </p:cNvSpPr>
            <p:nvPr/>
          </p:nvSpPr>
          <p:spPr bwMode="auto">
            <a:xfrm>
              <a:off x="2496" y="235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1308" name="Line 28"/>
            <p:cNvSpPr>
              <a:spLocks noChangeShapeType="1"/>
            </p:cNvSpPr>
            <p:nvPr/>
          </p:nvSpPr>
          <p:spPr bwMode="auto">
            <a:xfrm>
              <a:off x="2517" y="2373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271" name="Text Box 29"/>
          <p:cNvSpPr txBox="1">
            <a:spLocks noChangeArrowheads="1"/>
          </p:cNvSpPr>
          <p:nvPr/>
        </p:nvSpPr>
        <p:spPr bwMode="auto">
          <a:xfrm>
            <a:off x="4876800" y="541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1272" name="Text Box 30"/>
          <p:cNvSpPr txBox="1">
            <a:spLocks noChangeArrowheads="1"/>
          </p:cNvSpPr>
          <p:nvPr/>
        </p:nvSpPr>
        <p:spPr bwMode="auto">
          <a:xfrm>
            <a:off x="8001000" y="5334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1273" name="Text Box 31"/>
          <p:cNvSpPr txBox="1">
            <a:spLocks noChangeArrowheads="1"/>
          </p:cNvSpPr>
          <p:nvPr/>
        </p:nvSpPr>
        <p:spPr bwMode="auto">
          <a:xfrm>
            <a:off x="4267200" y="2743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1274" name="Text Box 35"/>
          <p:cNvSpPr txBox="1">
            <a:spLocks noChangeArrowheads="1"/>
          </p:cNvSpPr>
          <p:nvPr/>
        </p:nvSpPr>
        <p:spPr bwMode="auto">
          <a:xfrm>
            <a:off x="6324600" y="1447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11275" name="Rectangle 36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</a:t>
            </a:r>
          </a:p>
        </p:txBody>
      </p:sp>
      <p:sp>
        <p:nvSpPr>
          <p:cNvPr id="238630" name="Line 38"/>
          <p:cNvSpPr>
            <a:spLocks noChangeShapeType="1"/>
          </p:cNvSpPr>
          <p:nvPr/>
        </p:nvSpPr>
        <p:spPr bwMode="auto">
          <a:xfrm rot="-1954780">
            <a:off x="1157288" y="4916488"/>
            <a:ext cx="617537" cy="3762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8632" name="Text Box 40"/>
          <p:cNvSpPr txBox="1">
            <a:spLocks noChangeArrowheads="1"/>
          </p:cNvSpPr>
          <p:nvPr/>
        </p:nvSpPr>
        <p:spPr bwMode="auto">
          <a:xfrm>
            <a:off x="838200" y="4800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b="1">
                <a:solidFill>
                  <a:srgbClr val="66FF33"/>
                </a:solidFill>
              </a:rPr>
              <a:t>x</a:t>
            </a:r>
          </a:p>
        </p:txBody>
      </p:sp>
      <p:grpSp>
        <p:nvGrpSpPr>
          <p:cNvPr id="238654" name="Group 62"/>
          <p:cNvGrpSpPr>
            <a:grpSpLocks/>
          </p:cNvGrpSpPr>
          <p:nvPr/>
        </p:nvGrpSpPr>
        <p:grpSpPr bwMode="auto">
          <a:xfrm>
            <a:off x="1047750" y="5105400"/>
            <a:ext cx="990600" cy="914400"/>
            <a:chOff x="660" y="3216"/>
            <a:chExt cx="624" cy="576"/>
          </a:xfrm>
        </p:grpSpPr>
        <p:sp>
          <p:nvSpPr>
            <p:cNvPr id="11303" name="Line 37"/>
            <p:cNvSpPr>
              <a:spLocks noChangeShapeType="1"/>
            </p:cNvSpPr>
            <p:nvPr/>
          </p:nvSpPr>
          <p:spPr bwMode="auto">
            <a:xfrm>
              <a:off x="660" y="3216"/>
              <a:ext cx="624" cy="28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4" name="Text Box 41"/>
            <p:cNvSpPr txBox="1">
              <a:spLocks noChangeArrowheads="1"/>
            </p:cNvSpPr>
            <p:nvPr/>
          </p:nvSpPr>
          <p:spPr bwMode="auto">
            <a:xfrm>
              <a:off x="768" y="3504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305" name="Line 42"/>
            <p:cNvSpPr>
              <a:spLocks noChangeShapeType="1"/>
            </p:cNvSpPr>
            <p:nvPr/>
          </p:nvSpPr>
          <p:spPr bwMode="auto">
            <a:xfrm>
              <a:off x="804" y="3516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8635" name="Line 43"/>
          <p:cNvSpPr>
            <a:spLocks noChangeShapeType="1"/>
          </p:cNvSpPr>
          <p:nvPr/>
        </p:nvSpPr>
        <p:spPr bwMode="auto">
          <a:xfrm>
            <a:off x="762000" y="3200400"/>
            <a:ext cx="167640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38655" name="Group 63"/>
          <p:cNvGrpSpPr>
            <a:grpSpLocks/>
          </p:cNvGrpSpPr>
          <p:nvPr/>
        </p:nvGrpSpPr>
        <p:grpSpPr bwMode="auto">
          <a:xfrm>
            <a:off x="381000" y="4495800"/>
            <a:ext cx="2362200" cy="609600"/>
            <a:chOff x="240" y="2832"/>
            <a:chExt cx="1488" cy="384"/>
          </a:xfrm>
        </p:grpSpPr>
        <p:sp>
          <p:nvSpPr>
            <p:cNvPr id="11300" name="Line 44"/>
            <p:cNvSpPr>
              <a:spLocks noChangeShapeType="1"/>
            </p:cNvSpPr>
            <p:nvPr/>
          </p:nvSpPr>
          <p:spPr bwMode="auto">
            <a:xfrm flipH="1" flipV="1">
              <a:off x="240" y="3216"/>
              <a:ext cx="14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01" name="Text Box 45"/>
            <p:cNvSpPr txBox="1">
              <a:spLocks noChangeArrowheads="1"/>
            </p:cNvSpPr>
            <p:nvPr/>
          </p:nvSpPr>
          <p:spPr bwMode="auto">
            <a:xfrm>
              <a:off x="624" y="28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1302" name="Line 46"/>
            <p:cNvSpPr>
              <a:spLocks noChangeShapeType="1"/>
            </p:cNvSpPr>
            <p:nvPr/>
          </p:nvSpPr>
          <p:spPr bwMode="auto">
            <a:xfrm>
              <a:off x="655" y="2832"/>
              <a:ext cx="20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281" name="Group 49"/>
          <p:cNvGrpSpPr>
            <a:grpSpLocks/>
          </p:cNvGrpSpPr>
          <p:nvPr/>
        </p:nvGrpSpPr>
        <p:grpSpPr bwMode="auto">
          <a:xfrm>
            <a:off x="609600" y="2362200"/>
            <a:ext cx="2505075" cy="579438"/>
            <a:chOff x="3888" y="1392"/>
            <a:chExt cx="1578" cy="365"/>
          </a:xfrm>
        </p:grpSpPr>
        <p:sp>
          <p:nvSpPr>
            <p:cNvPr id="11296" name="Text Box 50"/>
            <p:cNvSpPr txBox="1">
              <a:spLocks noChangeArrowheads="1"/>
            </p:cNvSpPr>
            <p:nvPr/>
          </p:nvSpPr>
          <p:spPr bwMode="auto">
            <a:xfrm>
              <a:off x="3888" y="1392"/>
              <a:ext cx="1578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C = </a:t>
              </a:r>
              <a:r>
                <a:rPr lang="pt-BR" sz="3200"/>
                <a:t>V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C/A</a:t>
              </a:r>
            </a:p>
          </p:txBody>
        </p:sp>
        <p:sp>
          <p:nvSpPr>
            <p:cNvPr id="11297" name="Line 51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98" name="Line 52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99" name="Line 53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8657" name="Group 65"/>
          <p:cNvGrpSpPr>
            <a:grpSpLocks/>
          </p:cNvGrpSpPr>
          <p:nvPr/>
        </p:nvGrpSpPr>
        <p:grpSpPr bwMode="auto">
          <a:xfrm>
            <a:off x="4800600" y="1676400"/>
            <a:ext cx="1735138" cy="1081088"/>
            <a:chOff x="3024" y="1056"/>
            <a:chExt cx="1093" cy="681"/>
          </a:xfrm>
        </p:grpSpPr>
        <p:sp>
          <p:nvSpPr>
            <p:cNvPr id="11291" name="Text Box 47"/>
            <p:cNvSpPr txBox="1">
              <a:spLocks noChangeArrowheads="1"/>
            </p:cNvSpPr>
            <p:nvPr/>
          </p:nvSpPr>
          <p:spPr bwMode="auto">
            <a:xfrm>
              <a:off x="3024" y="110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C/A</a:t>
              </a:r>
            </a:p>
          </p:txBody>
        </p:sp>
        <p:sp>
          <p:nvSpPr>
            <p:cNvPr id="11292" name="Line 48"/>
            <p:cNvSpPr>
              <a:spLocks noChangeShapeType="1"/>
            </p:cNvSpPr>
            <p:nvPr/>
          </p:nvSpPr>
          <p:spPr bwMode="auto">
            <a:xfrm>
              <a:off x="3055" y="110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93" name="Arc 54"/>
            <p:cNvSpPr>
              <a:spLocks/>
            </p:cNvSpPr>
            <p:nvPr/>
          </p:nvSpPr>
          <p:spPr bwMode="auto">
            <a:xfrm flipH="1">
              <a:off x="3695" y="1339"/>
              <a:ext cx="422" cy="398"/>
            </a:xfrm>
            <a:custGeom>
              <a:avLst/>
              <a:gdLst>
                <a:gd name="T0" fmla="*/ 378 w 34519"/>
                <a:gd name="T1" fmla="*/ 0 h 33495"/>
                <a:gd name="T2" fmla="*/ 0 w 34519"/>
                <a:gd name="T3" fmla="*/ 347 h 33495"/>
                <a:gd name="T4" fmla="*/ 158 w 34519"/>
                <a:gd name="T5" fmla="*/ 141 h 3349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519" h="33495" fill="none" extrusionOk="0">
                  <a:moveTo>
                    <a:pt x="30948" y="0"/>
                  </a:moveTo>
                  <a:cubicBezTo>
                    <a:pt x="33277" y="3530"/>
                    <a:pt x="34519" y="7666"/>
                    <a:pt x="34519" y="11895"/>
                  </a:cubicBezTo>
                  <a:cubicBezTo>
                    <a:pt x="34519" y="23824"/>
                    <a:pt x="24848" y="33495"/>
                    <a:pt x="12919" y="33495"/>
                  </a:cubicBezTo>
                  <a:cubicBezTo>
                    <a:pt x="8262" y="33495"/>
                    <a:pt x="3731" y="31990"/>
                    <a:pt x="0" y="29205"/>
                  </a:cubicBezTo>
                </a:path>
                <a:path w="34519" h="33495" stroke="0" extrusionOk="0">
                  <a:moveTo>
                    <a:pt x="30948" y="0"/>
                  </a:moveTo>
                  <a:cubicBezTo>
                    <a:pt x="33277" y="3530"/>
                    <a:pt x="34519" y="7666"/>
                    <a:pt x="34519" y="11895"/>
                  </a:cubicBezTo>
                  <a:cubicBezTo>
                    <a:pt x="34519" y="23824"/>
                    <a:pt x="24848" y="33495"/>
                    <a:pt x="12919" y="33495"/>
                  </a:cubicBezTo>
                  <a:cubicBezTo>
                    <a:pt x="8262" y="33495"/>
                    <a:pt x="3731" y="31990"/>
                    <a:pt x="0" y="29205"/>
                  </a:cubicBezTo>
                  <a:lnTo>
                    <a:pt x="12919" y="11895"/>
                  </a:lnTo>
                  <a:lnTo>
                    <a:pt x="30948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294" name="Text Box 55"/>
            <p:cNvSpPr txBox="1">
              <a:spLocks noChangeArrowheads="1"/>
            </p:cNvSpPr>
            <p:nvPr/>
          </p:nvSpPr>
          <p:spPr bwMode="auto">
            <a:xfrm>
              <a:off x="3504" y="1056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C/A</a:t>
              </a:r>
            </a:p>
          </p:txBody>
        </p:sp>
        <p:sp>
          <p:nvSpPr>
            <p:cNvPr id="11295" name="Line 56"/>
            <p:cNvSpPr>
              <a:spLocks noChangeShapeType="1"/>
            </p:cNvSpPr>
            <p:nvPr/>
          </p:nvSpPr>
          <p:spPr bwMode="auto">
            <a:xfrm>
              <a:off x="3480" y="1416"/>
              <a:ext cx="132" cy="22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8656" name="Group 64"/>
          <p:cNvGrpSpPr>
            <a:grpSpLocks/>
          </p:cNvGrpSpPr>
          <p:nvPr/>
        </p:nvGrpSpPr>
        <p:grpSpPr bwMode="auto">
          <a:xfrm>
            <a:off x="1752600" y="5105400"/>
            <a:ext cx="1182688" cy="533400"/>
            <a:chOff x="1104" y="3216"/>
            <a:chExt cx="745" cy="336"/>
          </a:xfrm>
        </p:grpSpPr>
        <p:sp>
          <p:nvSpPr>
            <p:cNvPr id="11288" name="Line 39"/>
            <p:cNvSpPr>
              <a:spLocks noChangeShapeType="1"/>
            </p:cNvSpPr>
            <p:nvPr/>
          </p:nvSpPr>
          <p:spPr bwMode="auto">
            <a:xfrm>
              <a:off x="1104" y="3216"/>
              <a:ext cx="156" cy="2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89" name="Text Box 57"/>
            <p:cNvSpPr txBox="1">
              <a:spLocks noChangeArrowheads="1"/>
            </p:cNvSpPr>
            <p:nvPr/>
          </p:nvSpPr>
          <p:spPr bwMode="auto">
            <a:xfrm>
              <a:off x="1392" y="326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C/A</a:t>
              </a:r>
            </a:p>
          </p:txBody>
        </p:sp>
        <p:sp>
          <p:nvSpPr>
            <p:cNvPr id="11290" name="Line 58"/>
            <p:cNvSpPr>
              <a:spLocks noChangeShapeType="1"/>
            </p:cNvSpPr>
            <p:nvPr/>
          </p:nvSpPr>
          <p:spPr bwMode="auto">
            <a:xfrm>
              <a:off x="1423" y="326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8658" name="Group 66"/>
          <p:cNvGrpSpPr>
            <a:grpSpLocks/>
          </p:cNvGrpSpPr>
          <p:nvPr/>
        </p:nvGrpSpPr>
        <p:grpSpPr bwMode="auto">
          <a:xfrm>
            <a:off x="4419600" y="2133600"/>
            <a:ext cx="1295400" cy="495300"/>
            <a:chOff x="2784" y="1344"/>
            <a:chExt cx="816" cy="312"/>
          </a:xfrm>
        </p:grpSpPr>
        <p:sp>
          <p:nvSpPr>
            <p:cNvPr id="11285" name="Text Box 33"/>
            <p:cNvSpPr txBox="1">
              <a:spLocks noChangeArrowheads="1"/>
            </p:cNvSpPr>
            <p:nvPr/>
          </p:nvSpPr>
          <p:spPr bwMode="auto">
            <a:xfrm>
              <a:off x="2784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accent2"/>
                  </a:solidFill>
                </a:rPr>
                <a:t>V</a:t>
              </a:r>
              <a:r>
                <a:rPr lang="pt-BR" sz="2400" baseline="-250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11286" name="Line 34"/>
            <p:cNvSpPr>
              <a:spLocks noChangeShapeType="1"/>
            </p:cNvSpPr>
            <p:nvPr/>
          </p:nvSpPr>
          <p:spPr bwMode="auto">
            <a:xfrm>
              <a:off x="2793" y="1344"/>
              <a:ext cx="2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>
              <a:off x="3120" y="1656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30" grpId="0" animBg="1"/>
      <p:bldP spid="238632" grpId="0" autoUpdateAnimBg="0"/>
      <p:bldP spid="2386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1"/>
          <p:cNvSpPr>
            <a:spLocks noChangeArrowheads="1"/>
          </p:cNvSpPr>
          <p:nvPr/>
        </p:nvSpPr>
        <p:spPr bwMode="auto">
          <a:xfrm>
            <a:off x="7942263" y="3898900"/>
            <a:ext cx="71437" cy="1439863"/>
          </a:xfrm>
          <a:prstGeom prst="roundRect">
            <a:avLst>
              <a:gd name="adj" fmla="val 50000"/>
            </a:avLst>
          </a:prstGeom>
          <a:solidFill>
            <a:srgbClr val="E9E4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1" name="AutoShape 8"/>
          <p:cNvSpPr>
            <a:spLocks noChangeArrowheads="1"/>
          </p:cNvSpPr>
          <p:nvPr/>
        </p:nvSpPr>
        <p:spPr bwMode="auto">
          <a:xfrm rot="-1843203">
            <a:off x="5375275" y="2587625"/>
            <a:ext cx="1303338" cy="1114425"/>
          </a:xfrm>
          <a:prstGeom prst="triangle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2" name="AutoShape 10"/>
          <p:cNvSpPr>
            <a:spLocks noChangeArrowheads="1"/>
          </p:cNvSpPr>
          <p:nvPr/>
        </p:nvSpPr>
        <p:spPr bwMode="auto">
          <a:xfrm>
            <a:off x="7850188" y="5143500"/>
            <a:ext cx="214312" cy="5984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3" name="AutoShape 11"/>
          <p:cNvSpPr>
            <a:spLocks noChangeArrowheads="1"/>
          </p:cNvSpPr>
          <p:nvPr/>
        </p:nvSpPr>
        <p:spPr bwMode="auto">
          <a:xfrm rot="-3587796">
            <a:off x="7323932" y="2955131"/>
            <a:ext cx="71438" cy="1368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4" name="AutoShape 13"/>
          <p:cNvSpPr>
            <a:spLocks noChangeArrowheads="1"/>
          </p:cNvSpPr>
          <p:nvPr/>
        </p:nvSpPr>
        <p:spPr bwMode="auto">
          <a:xfrm>
            <a:off x="5637213" y="2514600"/>
            <a:ext cx="214312" cy="198438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5" name="Oval 14"/>
          <p:cNvSpPr>
            <a:spLocks noChangeArrowheads="1"/>
          </p:cNvSpPr>
          <p:nvPr/>
        </p:nvSpPr>
        <p:spPr bwMode="auto">
          <a:xfrm>
            <a:off x="7921625" y="5235575"/>
            <a:ext cx="109538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6" name="Line 15"/>
          <p:cNvSpPr>
            <a:spLocks noChangeShapeType="1"/>
          </p:cNvSpPr>
          <p:nvPr/>
        </p:nvSpPr>
        <p:spPr bwMode="auto">
          <a:xfrm>
            <a:off x="7605713" y="5543550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7" name="Rectangle 16"/>
          <p:cNvSpPr>
            <a:spLocks noChangeArrowheads="1"/>
          </p:cNvSpPr>
          <p:nvPr/>
        </p:nvSpPr>
        <p:spPr bwMode="auto">
          <a:xfrm>
            <a:off x="7634288" y="5570538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8" name="AutoShape 17"/>
          <p:cNvSpPr>
            <a:spLocks noChangeArrowheads="1"/>
          </p:cNvSpPr>
          <p:nvPr/>
        </p:nvSpPr>
        <p:spPr bwMode="auto">
          <a:xfrm>
            <a:off x="5613400" y="3846513"/>
            <a:ext cx="214313" cy="598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299" name="Oval 18"/>
          <p:cNvSpPr>
            <a:spLocks noChangeArrowheads="1"/>
          </p:cNvSpPr>
          <p:nvPr/>
        </p:nvSpPr>
        <p:spPr bwMode="auto">
          <a:xfrm>
            <a:off x="5684838" y="3938588"/>
            <a:ext cx="109537" cy="101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0" name="Line 19"/>
          <p:cNvSpPr>
            <a:spLocks noChangeShapeType="1"/>
          </p:cNvSpPr>
          <p:nvPr/>
        </p:nvSpPr>
        <p:spPr bwMode="auto">
          <a:xfrm>
            <a:off x="5368925" y="4246563"/>
            <a:ext cx="752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1" name="Rectangle 20"/>
          <p:cNvSpPr>
            <a:spLocks noChangeArrowheads="1"/>
          </p:cNvSpPr>
          <p:nvPr/>
        </p:nvSpPr>
        <p:spPr bwMode="auto">
          <a:xfrm>
            <a:off x="5397500" y="4273550"/>
            <a:ext cx="752475" cy="200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2" name="Oval 22"/>
          <p:cNvSpPr>
            <a:spLocks noChangeArrowheads="1"/>
          </p:cNvSpPr>
          <p:nvPr/>
        </p:nvSpPr>
        <p:spPr bwMode="auto">
          <a:xfrm>
            <a:off x="7918450" y="3933825"/>
            <a:ext cx="109538" cy="10001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3" name="Oval 24"/>
          <p:cNvSpPr>
            <a:spLocks noChangeArrowheads="1"/>
          </p:cNvSpPr>
          <p:nvPr/>
        </p:nvSpPr>
        <p:spPr bwMode="auto">
          <a:xfrm>
            <a:off x="5680075" y="3951288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04" name="Oval 23"/>
          <p:cNvSpPr>
            <a:spLocks noChangeArrowheads="1"/>
          </p:cNvSpPr>
          <p:nvPr/>
        </p:nvSpPr>
        <p:spPr bwMode="auto">
          <a:xfrm>
            <a:off x="6784975" y="3246438"/>
            <a:ext cx="109538" cy="1000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00730" name="Group 26"/>
          <p:cNvGrpSpPr>
            <a:grpSpLocks/>
          </p:cNvGrpSpPr>
          <p:nvPr/>
        </p:nvGrpSpPr>
        <p:grpSpPr bwMode="auto">
          <a:xfrm>
            <a:off x="4800600" y="3276600"/>
            <a:ext cx="1133475" cy="1011238"/>
            <a:chOff x="2901" y="2463"/>
            <a:chExt cx="714" cy="637"/>
          </a:xfrm>
        </p:grpSpPr>
        <p:sp>
          <p:nvSpPr>
            <p:cNvPr id="12347" name="Arc 27"/>
            <p:cNvSpPr>
              <a:spLocks/>
            </p:cNvSpPr>
            <p:nvPr/>
          </p:nvSpPr>
          <p:spPr bwMode="auto">
            <a:xfrm flipH="1">
              <a:off x="3118" y="2556"/>
              <a:ext cx="497" cy="544"/>
            </a:xfrm>
            <a:custGeom>
              <a:avLst/>
              <a:gdLst>
                <a:gd name="T0" fmla="*/ 0 w 19700"/>
                <a:gd name="T1" fmla="*/ 0 h 21600"/>
                <a:gd name="T2" fmla="*/ 497 w 19700"/>
                <a:gd name="T3" fmla="*/ 321 h 21600"/>
                <a:gd name="T4" fmla="*/ 0 w 19700"/>
                <a:gd name="T5" fmla="*/ 5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700" h="21600" fill="none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</a:path>
                <a:path w="19700" h="21600" stroke="0" extrusionOk="0">
                  <a:moveTo>
                    <a:pt x="0" y="0"/>
                  </a:moveTo>
                  <a:cubicBezTo>
                    <a:pt x="8501" y="0"/>
                    <a:pt x="16212" y="4987"/>
                    <a:pt x="19699" y="1274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48" name="Text Box 28"/>
            <p:cNvSpPr txBox="1">
              <a:spLocks noChangeArrowheads="1"/>
            </p:cNvSpPr>
            <p:nvPr/>
          </p:nvSpPr>
          <p:spPr bwMode="auto">
            <a:xfrm>
              <a:off x="2901" y="24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2</a:t>
              </a:r>
            </a:p>
          </p:txBody>
        </p:sp>
      </p:grpSp>
      <p:grpSp>
        <p:nvGrpSpPr>
          <p:cNvPr id="200783" name="Group 79"/>
          <p:cNvGrpSpPr>
            <a:grpSpLocks/>
          </p:cNvGrpSpPr>
          <p:nvPr/>
        </p:nvGrpSpPr>
        <p:grpSpPr bwMode="auto">
          <a:xfrm>
            <a:off x="6781800" y="3352800"/>
            <a:ext cx="533400" cy="1371600"/>
            <a:chOff x="4272" y="2112"/>
            <a:chExt cx="336" cy="864"/>
          </a:xfrm>
        </p:grpSpPr>
        <p:sp>
          <p:nvSpPr>
            <p:cNvPr id="12344" name="Line 37"/>
            <p:cNvSpPr>
              <a:spLocks noChangeShapeType="1"/>
            </p:cNvSpPr>
            <p:nvPr/>
          </p:nvSpPr>
          <p:spPr bwMode="auto">
            <a:xfrm>
              <a:off x="4320" y="2112"/>
              <a:ext cx="288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45" name="Text Box 38"/>
            <p:cNvSpPr txBox="1">
              <a:spLocks noChangeArrowheads="1"/>
            </p:cNvSpPr>
            <p:nvPr/>
          </p:nvSpPr>
          <p:spPr bwMode="auto">
            <a:xfrm>
              <a:off x="4272" y="2688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2346" name="Line 39"/>
            <p:cNvSpPr>
              <a:spLocks noChangeShapeType="1"/>
            </p:cNvSpPr>
            <p:nvPr/>
          </p:nvSpPr>
          <p:spPr bwMode="auto">
            <a:xfrm>
              <a:off x="4320" y="2688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0784" name="Group 80"/>
          <p:cNvGrpSpPr>
            <a:grpSpLocks/>
          </p:cNvGrpSpPr>
          <p:nvPr/>
        </p:nvGrpSpPr>
        <p:grpSpPr bwMode="auto">
          <a:xfrm>
            <a:off x="8077200" y="3733800"/>
            <a:ext cx="762000" cy="914400"/>
            <a:chOff x="5088" y="2352"/>
            <a:chExt cx="480" cy="576"/>
          </a:xfrm>
        </p:grpSpPr>
        <p:sp>
          <p:nvSpPr>
            <p:cNvPr id="12341" name="Line 40"/>
            <p:cNvSpPr>
              <a:spLocks noChangeShapeType="1"/>
            </p:cNvSpPr>
            <p:nvPr/>
          </p:nvSpPr>
          <p:spPr bwMode="auto">
            <a:xfrm rot="-1954780">
              <a:off x="5088" y="2352"/>
              <a:ext cx="480" cy="30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42" name="Text Box 41"/>
            <p:cNvSpPr txBox="1">
              <a:spLocks noChangeArrowheads="1"/>
            </p:cNvSpPr>
            <p:nvPr/>
          </p:nvSpPr>
          <p:spPr bwMode="auto">
            <a:xfrm>
              <a:off x="5232" y="2640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2343" name="Line 42"/>
            <p:cNvSpPr>
              <a:spLocks noChangeShapeType="1"/>
            </p:cNvSpPr>
            <p:nvPr/>
          </p:nvSpPr>
          <p:spPr bwMode="auto">
            <a:xfrm>
              <a:off x="5253" y="2661"/>
              <a:ext cx="27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308" name="Text Box 43"/>
          <p:cNvSpPr txBox="1">
            <a:spLocks noChangeArrowheads="1"/>
          </p:cNvSpPr>
          <p:nvPr/>
        </p:nvSpPr>
        <p:spPr bwMode="auto">
          <a:xfrm>
            <a:off x="59436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2</a:t>
            </a:r>
          </a:p>
        </p:txBody>
      </p:sp>
      <p:sp>
        <p:nvSpPr>
          <p:cNvPr id="12309" name="Text Box 44"/>
          <p:cNvSpPr txBox="1">
            <a:spLocks noChangeArrowheads="1"/>
          </p:cNvSpPr>
          <p:nvPr/>
        </p:nvSpPr>
        <p:spPr bwMode="auto">
          <a:xfrm>
            <a:off x="8153400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O</a:t>
            </a:r>
            <a:r>
              <a:rPr lang="pt-BR" sz="2400" b="1" baseline="-25000"/>
              <a:t>4</a:t>
            </a:r>
          </a:p>
        </p:txBody>
      </p:sp>
      <p:sp>
        <p:nvSpPr>
          <p:cNvPr id="12310" name="Text Box 45"/>
          <p:cNvSpPr txBox="1">
            <a:spLocks noChangeArrowheads="1"/>
          </p:cNvSpPr>
          <p:nvPr/>
        </p:nvSpPr>
        <p:spPr bwMode="auto">
          <a:xfrm>
            <a:off x="8153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B</a:t>
            </a:r>
            <a:endParaRPr lang="pt-BR" sz="2400" b="1" baseline="-25000"/>
          </a:p>
        </p:txBody>
      </p:sp>
      <p:sp>
        <p:nvSpPr>
          <p:cNvPr id="12311" name="Text Box 49"/>
          <p:cNvSpPr txBox="1">
            <a:spLocks noChangeArrowheads="1"/>
          </p:cNvSpPr>
          <p:nvPr/>
        </p:nvSpPr>
        <p:spPr bwMode="auto">
          <a:xfrm>
            <a:off x="6248400" y="3048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A</a:t>
            </a:r>
            <a:endParaRPr lang="pt-BR" sz="2400" b="1" baseline="-25000"/>
          </a:p>
        </p:txBody>
      </p:sp>
      <p:sp>
        <p:nvSpPr>
          <p:cNvPr id="123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noFill/>
        </p:spPr>
        <p:txBody>
          <a:bodyPr/>
          <a:lstStyle/>
          <a:p>
            <a:pPr algn="l" eaLnBrk="1" hangingPunct="1"/>
            <a:r>
              <a:rPr lang="pt-BR" b="1" smtClean="0">
                <a:solidFill>
                  <a:schemeClr val="accent2"/>
                </a:solidFill>
              </a:rPr>
              <a:t>Velocidade Relativa</a:t>
            </a:r>
            <a:br>
              <a:rPr lang="pt-BR" b="1" smtClean="0">
                <a:solidFill>
                  <a:schemeClr val="accent2"/>
                </a:solidFill>
              </a:rPr>
            </a:br>
            <a:r>
              <a:rPr lang="pt-BR" sz="3200" b="1" smtClean="0">
                <a:solidFill>
                  <a:schemeClr val="accent2"/>
                </a:solidFill>
              </a:rPr>
              <a:t>VR</a:t>
            </a:r>
          </a:p>
        </p:txBody>
      </p:sp>
      <p:sp>
        <p:nvSpPr>
          <p:cNvPr id="200758" name="Line 54"/>
          <p:cNvSpPr>
            <a:spLocks noChangeShapeType="1"/>
          </p:cNvSpPr>
          <p:nvPr/>
        </p:nvSpPr>
        <p:spPr bwMode="auto">
          <a:xfrm rot="-1954780">
            <a:off x="1157288" y="4916488"/>
            <a:ext cx="617537" cy="376237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0760" name="Text Box 56"/>
          <p:cNvSpPr txBox="1">
            <a:spLocks noChangeArrowheads="1"/>
          </p:cNvSpPr>
          <p:nvPr/>
        </p:nvSpPr>
        <p:spPr bwMode="auto">
          <a:xfrm>
            <a:off x="838200" y="4800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3200" b="1">
                <a:solidFill>
                  <a:srgbClr val="66FF33"/>
                </a:solidFill>
              </a:rPr>
              <a:t>x</a:t>
            </a:r>
          </a:p>
        </p:txBody>
      </p:sp>
      <p:grpSp>
        <p:nvGrpSpPr>
          <p:cNvPr id="200786" name="Group 82"/>
          <p:cNvGrpSpPr>
            <a:grpSpLocks/>
          </p:cNvGrpSpPr>
          <p:nvPr/>
        </p:nvGrpSpPr>
        <p:grpSpPr bwMode="auto">
          <a:xfrm>
            <a:off x="457200" y="5181600"/>
            <a:ext cx="990600" cy="914400"/>
            <a:chOff x="288" y="3264"/>
            <a:chExt cx="624" cy="576"/>
          </a:xfrm>
        </p:grpSpPr>
        <p:sp>
          <p:nvSpPr>
            <p:cNvPr id="12338" name="Line 53"/>
            <p:cNvSpPr>
              <a:spLocks noChangeShapeType="1"/>
            </p:cNvSpPr>
            <p:nvPr/>
          </p:nvSpPr>
          <p:spPr bwMode="auto">
            <a:xfrm>
              <a:off x="672" y="3264"/>
              <a:ext cx="240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39" name="Text Box 57"/>
            <p:cNvSpPr txBox="1">
              <a:spLocks noChangeArrowheads="1"/>
            </p:cNvSpPr>
            <p:nvPr/>
          </p:nvSpPr>
          <p:spPr bwMode="auto">
            <a:xfrm>
              <a:off x="288" y="3552"/>
              <a:ext cx="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chemeClr val="hlink"/>
                  </a:solidFill>
                </a:rPr>
                <a:t>V</a:t>
              </a:r>
              <a:r>
                <a:rPr lang="pt-BR" sz="2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2340" name="Line 58"/>
            <p:cNvSpPr>
              <a:spLocks noChangeShapeType="1"/>
            </p:cNvSpPr>
            <p:nvPr/>
          </p:nvSpPr>
          <p:spPr bwMode="auto">
            <a:xfrm>
              <a:off x="324" y="3564"/>
              <a:ext cx="1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0763" name="Line 59"/>
          <p:cNvSpPr>
            <a:spLocks noChangeShapeType="1"/>
          </p:cNvSpPr>
          <p:nvPr/>
        </p:nvSpPr>
        <p:spPr bwMode="auto">
          <a:xfrm flipH="1">
            <a:off x="1104900" y="4038600"/>
            <a:ext cx="14478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00787" name="Group 83"/>
          <p:cNvGrpSpPr>
            <a:grpSpLocks/>
          </p:cNvGrpSpPr>
          <p:nvPr/>
        </p:nvGrpSpPr>
        <p:grpSpPr bwMode="auto">
          <a:xfrm>
            <a:off x="381000" y="4495800"/>
            <a:ext cx="2362200" cy="609600"/>
            <a:chOff x="240" y="2832"/>
            <a:chExt cx="1488" cy="384"/>
          </a:xfrm>
        </p:grpSpPr>
        <p:sp>
          <p:nvSpPr>
            <p:cNvPr id="12335" name="Line 60"/>
            <p:cNvSpPr>
              <a:spLocks noChangeShapeType="1"/>
            </p:cNvSpPr>
            <p:nvPr/>
          </p:nvSpPr>
          <p:spPr bwMode="auto">
            <a:xfrm flipH="1" flipV="1">
              <a:off x="240" y="3216"/>
              <a:ext cx="148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36" name="Text Box 61"/>
            <p:cNvSpPr txBox="1">
              <a:spLocks noChangeArrowheads="1"/>
            </p:cNvSpPr>
            <p:nvPr/>
          </p:nvSpPr>
          <p:spPr bwMode="auto">
            <a:xfrm>
              <a:off x="624" y="283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>
                  <a:solidFill>
                    <a:srgbClr val="FF0066"/>
                  </a:solidFill>
                </a:rPr>
                <a:t>V</a:t>
              </a:r>
              <a:r>
                <a:rPr lang="pt-BR" sz="2400" baseline="-25000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12337" name="Line 62"/>
            <p:cNvSpPr>
              <a:spLocks noChangeShapeType="1"/>
            </p:cNvSpPr>
            <p:nvPr/>
          </p:nvSpPr>
          <p:spPr bwMode="auto">
            <a:xfrm>
              <a:off x="655" y="2832"/>
              <a:ext cx="209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318" name="Group 63"/>
          <p:cNvGrpSpPr>
            <a:grpSpLocks/>
          </p:cNvGrpSpPr>
          <p:nvPr/>
        </p:nvGrpSpPr>
        <p:grpSpPr bwMode="auto">
          <a:xfrm>
            <a:off x="609600" y="2362200"/>
            <a:ext cx="2476500" cy="579438"/>
            <a:chOff x="3888" y="1392"/>
            <a:chExt cx="1560" cy="365"/>
          </a:xfrm>
        </p:grpSpPr>
        <p:sp>
          <p:nvSpPr>
            <p:cNvPr id="12331" name="Text Box 64"/>
            <p:cNvSpPr txBox="1">
              <a:spLocks noChangeArrowheads="1"/>
            </p:cNvSpPr>
            <p:nvPr/>
          </p:nvSpPr>
          <p:spPr bwMode="auto">
            <a:xfrm>
              <a:off x="3888" y="1392"/>
              <a:ext cx="1560" cy="3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3200"/>
                <a:t>V</a:t>
              </a:r>
              <a:r>
                <a:rPr lang="pt-BR" sz="3200" baseline="-25000"/>
                <a:t>B = </a:t>
              </a:r>
              <a:r>
                <a:rPr lang="pt-BR" sz="3200"/>
                <a:t>V</a:t>
              </a:r>
              <a:r>
                <a:rPr lang="pt-BR" sz="3200" baseline="-25000"/>
                <a:t>A </a:t>
              </a:r>
              <a:r>
                <a:rPr lang="pt-BR" sz="3200"/>
                <a:t>+</a:t>
              </a:r>
              <a:r>
                <a:rPr lang="pt-BR" sz="3200" baseline="-25000"/>
                <a:t> </a:t>
              </a:r>
              <a:r>
                <a:rPr lang="pt-BR" sz="3200"/>
                <a:t>V</a:t>
              </a:r>
              <a:r>
                <a:rPr lang="pt-BR" sz="3200" baseline="-25000"/>
                <a:t>B/A</a:t>
              </a:r>
            </a:p>
          </p:txBody>
        </p:sp>
        <p:sp>
          <p:nvSpPr>
            <p:cNvPr id="12332" name="Line 65"/>
            <p:cNvSpPr>
              <a:spLocks noChangeShapeType="1"/>
            </p:cNvSpPr>
            <p:nvPr/>
          </p:nvSpPr>
          <p:spPr bwMode="auto">
            <a:xfrm>
              <a:off x="3931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33" name="Line 66"/>
            <p:cNvSpPr>
              <a:spLocks noChangeShapeType="1"/>
            </p:cNvSpPr>
            <p:nvPr/>
          </p:nvSpPr>
          <p:spPr bwMode="auto">
            <a:xfrm>
              <a:off x="4399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34" name="Line 67"/>
            <p:cNvSpPr>
              <a:spLocks noChangeShapeType="1"/>
            </p:cNvSpPr>
            <p:nvPr/>
          </p:nvSpPr>
          <p:spPr bwMode="auto">
            <a:xfrm>
              <a:off x="4944" y="1416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0788" name="Group 84"/>
          <p:cNvGrpSpPr>
            <a:grpSpLocks/>
          </p:cNvGrpSpPr>
          <p:nvPr/>
        </p:nvGrpSpPr>
        <p:grpSpPr bwMode="auto">
          <a:xfrm>
            <a:off x="1752600" y="5562600"/>
            <a:ext cx="714375" cy="457200"/>
            <a:chOff x="1104" y="3504"/>
            <a:chExt cx="450" cy="288"/>
          </a:xfrm>
        </p:grpSpPr>
        <p:sp>
          <p:nvSpPr>
            <p:cNvPr id="12329" name="Text Box 68"/>
            <p:cNvSpPr txBox="1">
              <a:spLocks noChangeArrowheads="1"/>
            </p:cNvSpPr>
            <p:nvPr/>
          </p:nvSpPr>
          <p:spPr bwMode="auto">
            <a:xfrm>
              <a:off x="1104" y="3504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B/A</a:t>
              </a:r>
            </a:p>
          </p:txBody>
        </p:sp>
        <p:sp>
          <p:nvSpPr>
            <p:cNvPr id="12330" name="Line 69"/>
            <p:cNvSpPr>
              <a:spLocks noChangeShapeType="1"/>
            </p:cNvSpPr>
            <p:nvPr/>
          </p:nvSpPr>
          <p:spPr bwMode="auto">
            <a:xfrm>
              <a:off x="1135" y="350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0785" name="Group 81"/>
          <p:cNvGrpSpPr>
            <a:grpSpLocks/>
          </p:cNvGrpSpPr>
          <p:nvPr/>
        </p:nvGrpSpPr>
        <p:grpSpPr bwMode="auto">
          <a:xfrm>
            <a:off x="6781800" y="2514600"/>
            <a:ext cx="2009775" cy="1392238"/>
            <a:chOff x="4272" y="1584"/>
            <a:chExt cx="1266" cy="877"/>
          </a:xfrm>
        </p:grpSpPr>
        <p:sp>
          <p:nvSpPr>
            <p:cNvPr id="12324" name="Text Box 70"/>
            <p:cNvSpPr txBox="1">
              <a:spLocks noChangeArrowheads="1"/>
            </p:cNvSpPr>
            <p:nvPr/>
          </p:nvSpPr>
          <p:spPr bwMode="auto">
            <a:xfrm>
              <a:off x="5088" y="1584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/>
                <a:t>V</a:t>
              </a:r>
              <a:r>
                <a:rPr lang="pt-BR" sz="2400" baseline="-25000"/>
                <a:t>B/A</a:t>
              </a:r>
            </a:p>
          </p:txBody>
        </p:sp>
        <p:sp>
          <p:nvSpPr>
            <p:cNvPr id="12325" name="Line 71"/>
            <p:cNvSpPr>
              <a:spLocks noChangeShapeType="1"/>
            </p:cNvSpPr>
            <p:nvPr/>
          </p:nvSpPr>
          <p:spPr bwMode="auto">
            <a:xfrm>
              <a:off x="5119" y="1584"/>
              <a:ext cx="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26" name="Arc 72"/>
            <p:cNvSpPr>
              <a:spLocks/>
            </p:cNvSpPr>
            <p:nvPr/>
          </p:nvSpPr>
          <p:spPr bwMode="auto">
            <a:xfrm flipH="1">
              <a:off x="4272" y="1920"/>
              <a:ext cx="265" cy="458"/>
            </a:xfrm>
            <a:custGeom>
              <a:avLst/>
              <a:gdLst>
                <a:gd name="T0" fmla="*/ 258 w 21600"/>
                <a:gd name="T1" fmla="*/ 458 h 38594"/>
                <a:gd name="T2" fmla="*/ 102 w 21600"/>
                <a:gd name="T3" fmla="*/ 0 h 38594"/>
                <a:gd name="T4" fmla="*/ 265 w 21600"/>
                <a:gd name="T5" fmla="*/ 202 h 385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8594" fill="none" extrusionOk="0">
                  <a:moveTo>
                    <a:pt x="21016" y="38594"/>
                  </a:moveTo>
                  <a:cubicBezTo>
                    <a:pt x="9318" y="38278"/>
                    <a:pt x="0" y="28704"/>
                    <a:pt x="0" y="17002"/>
                  </a:cubicBezTo>
                  <a:cubicBezTo>
                    <a:pt x="-1" y="10363"/>
                    <a:pt x="3052" y="4094"/>
                    <a:pt x="8277" y="-1"/>
                  </a:cubicBezTo>
                </a:path>
                <a:path w="21600" h="38594" stroke="0" extrusionOk="0">
                  <a:moveTo>
                    <a:pt x="21016" y="38594"/>
                  </a:moveTo>
                  <a:cubicBezTo>
                    <a:pt x="9318" y="38278"/>
                    <a:pt x="0" y="28704"/>
                    <a:pt x="0" y="17002"/>
                  </a:cubicBezTo>
                  <a:cubicBezTo>
                    <a:pt x="-1" y="10363"/>
                    <a:pt x="3052" y="4094"/>
                    <a:pt x="8277" y="-1"/>
                  </a:cubicBezTo>
                  <a:lnTo>
                    <a:pt x="21600" y="17002"/>
                  </a:lnTo>
                  <a:lnTo>
                    <a:pt x="21016" y="38594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7" name="Text Box 73"/>
            <p:cNvSpPr txBox="1">
              <a:spLocks noChangeArrowheads="1"/>
            </p:cNvSpPr>
            <p:nvPr/>
          </p:nvSpPr>
          <p:spPr bwMode="auto">
            <a:xfrm>
              <a:off x="4368" y="1632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sz="2400" b="1">
                  <a:latin typeface="Symbol" panose="05050102010706020507" pitchFamily="18" charset="2"/>
                </a:rPr>
                <a:t>w</a:t>
              </a:r>
              <a:r>
                <a:rPr lang="pt-BR" sz="2400" b="1" baseline="-25000"/>
                <a:t>B/A</a:t>
              </a:r>
            </a:p>
          </p:txBody>
        </p:sp>
        <p:sp>
          <p:nvSpPr>
            <p:cNvPr id="12328" name="Line 74"/>
            <p:cNvSpPr>
              <a:spLocks noChangeShapeType="1"/>
            </p:cNvSpPr>
            <p:nvPr/>
          </p:nvSpPr>
          <p:spPr bwMode="auto">
            <a:xfrm flipH="1">
              <a:off x="5040" y="1968"/>
              <a:ext cx="288" cy="4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0779" name="Line 75"/>
          <p:cNvSpPr>
            <a:spLocks noChangeShapeType="1"/>
          </p:cNvSpPr>
          <p:nvPr/>
        </p:nvSpPr>
        <p:spPr bwMode="auto">
          <a:xfrm flipH="1">
            <a:off x="1428750" y="5067300"/>
            <a:ext cx="457200" cy="7826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22" name="Rectangle 76"/>
          <p:cNvSpPr>
            <a:spLocks noChangeArrowheads="1"/>
          </p:cNvSpPr>
          <p:nvPr/>
        </p:nvSpPr>
        <p:spPr bwMode="auto">
          <a:xfrm>
            <a:off x="8039100" y="4495800"/>
            <a:ext cx="152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2323" name="Text Box 78"/>
          <p:cNvSpPr txBox="1">
            <a:spLocks noChangeArrowheads="1"/>
          </p:cNvSpPr>
          <p:nvPr/>
        </p:nvSpPr>
        <p:spPr bwMode="auto">
          <a:xfrm>
            <a:off x="5029200" y="2362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400" b="1"/>
              <a:t>C</a:t>
            </a:r>
            <a:endParaRPr lang="pt-BR" sz="2400" b="1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58" grpId="0" animBg="1"/>
      <p:bldP spid="200760" grpId="0" autoUpdateAnimBg="0"/>
      <p:bldP spid="200763" grpId="0" animBg="1"/>
      <p:bldP spid="200779" grpId="0" animBg="1"/>
    </p:bldLst>
  </p:timing>
</p:sld>
</file>

<file path=ppt/theme/theme1.xml><?xml version="1.0" encoding="utf-8"?>
<a:theme xmlns:a="http://schemas.openxmlformats.org/drawingml/2006/main" name="Cin_Aula_01">
  <a:themeElements>
    <a:clrScheme name="Cin_Aula_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n_Aula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n_Aula_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n_Aula_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n_Aula_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Cin_Aula_01</Template>
  <TotalTime>3400</TotalTime>
  <Words>332</Words>
  <Application>Microsoft Office PowerPoint</Application>
  <PresentationFormat>Apresentação na tela (4:3)</PresentationFormat>
  <Paragraphs>211</Paragraphs>
  <Slides>16</Slides>
  <Notes>0</Notes>
  <HiddenSlides>0</HiddenSlides>
  <MMClips>5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Symbol</vt:lpstr>
      <vt:lpstr>Monotype Sorts</vt:lpstr>
      <vt:lpstr>Cin_Aula_01</vt:lpstr>
      <vt:lpstr>Apresentação do PowerPoint</vt:lpstr>
      <vt:lpstr>Sumário da Aula</vt:lpstr>
      <vt:lpstr>Velocidade Relativa VR - Definição</vt:lpstr>
      <vt:lpstr>Sumário da Aula</vt:lpstr>
      <vt:lpstr>Velocidade Relativa VR</vt:lpstr>
      <vt:lpstr>Velocidade Relativa VR</vt:lpstr>
      <vt:lpstr>Velocidade Relativa VR</vt:lpstr>
      <vt:lpstr>Velocidade Relativa VR</vt:lpstr>
      <vt:lpstr>Velocidade Relativa VR</vt:lpstr>
      <vt:lpstr>Velocidade Relativa VR</vt:lpstr>
      <vt:lpstr>Velocidade Relativa VR – Mecanismos Complexos</vt:lpstr>
      <vt:lpstr>Velocidade Relativa VR – Mecanismos Complexos</vt:lpstr>
      <vt:lpstr>Velocidade Relativa VR – Mecanismos Complexos</vt:lpstr>
      <vt:lpstr>Velocidade Relativa VR – Mecanismos Complexos</vt:lpstr>
      <vt:lpstr>Velocidade Relativa VR – Mecanismos Complexos</vt:lpstr>
      <vt:lpstr>Velocidade Relativa VR – Mecanismos Complexos</vt:lpstr>
    </vt:vector>
  </TitlesOfParts>
  <Company>Sandra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</dc:creator>
  <cp:lastModifiedBy>Lucio</cp:lastModifiedBy>
  <cp:revision>203</cp:revision>
  <dcterms:created xsi:type="dcterms:W3CDTF">2003-01-23T18:18:52Z</dcterms:created>
  <dcterms:modified xsi:type="dcterms:W3CDTF">2014-11-17T12:59:05Z</dcterms:modified>
</cp:coreProperties>
</file>