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380" r:id="rId3"/>
    <p:sldId id="342" r:id="rId4"/>
    <p:sldId id="390" r:id="rId5"/>
    <p:sldId id="388" r:id="rId6"/>
    <p:sldId id="391" r:id="rId7"/>
    <p:sldId id="392" r:id="rId8"/>
    <p:sldId id="389" r:id="rId9"/>
    <p:sldId id="349" r:id="rId10"/>
    <p:sldId id="373" r:id="rId11"/>
    <p:sldId id="384" r:id="rId12"/>
    <p:sldId id="385" r:id="rId13"/>
    <p:sldId id="374" r:id="rId14"/>
    <p:sldId id="386" r:id="rId15"/>
    <p:sldId id="387" r:id="rId16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9E400"/>
    <a:srgbClr val="008000"/>
    <a:srgbClr val="FF9900"/>
    <a:srgbClr val="66FF33"/>
    <a:srgbClr val="FFFF00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3" autoAdjust="0"/>
    <p:restoredTop sz="92944" autoAdjust="0"/>
  </p:normalViewPr>
  <p:slideViewPr>
    <p:cSldViewPr>
      <p:cViewPr varScale="1">
        <p:scale>
          <a:sx n="92" d="100"/>
          <a:sy n="92" d="100"/>
        </p:scale>
        <p:origin x="10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10.xml"/><Relationship Id="rId7" Type="http://schemas.openxmlformats.org/officeDocument/2006/relationships/slide" Target="slides/slide14.xml"/><Relationship Id="rId2" Type="http://schemas.openxmlformats.org/officeDocument/2006/relationships/slide" Target="slides/slide9.xml"/><Relationship Id="rId1" Type="http://schemas.openxmlformats.org/officeDocument/2006/relationships/slide" Target="slides/slide7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508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508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508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4F314E26-E401-444B-9EA8-4446513EBCD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58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33187838-57D2-4883-BA9B-E79DFE2BB1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3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9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56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84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2209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7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7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64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581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6450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C:\My%20Documents\M&#250;sicas\JAWS.MI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C:\My%20Documents\M&#250;sicas\JAWS.MI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89138"/>
            <a:ext cx="7926388" cy="2160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Aula 6 </a:t>
            </a:r>
          </a:p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Análise Gráfica de Mecanismos – Aceleração</a:t>
            </a:r>
          </a:p>
          <a:p>
            <a:pPr eaLnBrk="1" hangingPunct="1">
              <a:lnSpc>
                <a:spcPct val="80000"/>
              </a:lnSpc>
            </a:pPr>
            <a:endParaRPr lang="pt-BR" sz="2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pt-BR" sz="1400" smtClean="0"/>
          </a:p>
        </p:txBody>
      </p:sp>
      <p:pic>
        <p:nvPicPr>
          <p:cNvPr id="4099" name="Picture 4" descr="logo_puc_inter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16563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403350" y="5465763"/>
            <a:ext cx="6546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Pontifícia Universidade Católica de Minas Gerais – PUC Minas</a:t>
            </a:r>
          </a:p>
          <a:p>
            <a:pPr algn="ctr" eaLnBrk="1" hangingPunct="1"/>
            <a:r>
              <a:rPr lang="pt-BR" sz="1600"/>
              <a:t>Instituto Politécnico – IPUC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84213" y="333375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 de Graduação em Engenharia Mecânica</a:t>
            </a:r>
          </a:p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Cinemática dos Mecanismos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9"/>
          <p:cNvSpPr>
            <a:spLocks noChangeArrowheads="1"/>
          </p:cNvSpPr>
          <p:nvPr/>
        </p:nvSpPr>
        <p:spPr bwMode="auto">
          <a:xfrm>
            <a:off x="725488" y="5110163"/>
            <a:ext cx="576262" cy="431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5" name="AutoShape 10"/>
          <p:cNvSpPr>
            <a:spLocks noChangeArrowheads="1"/>
          </p:cNvSpPr>
          <p:nvPr/>
        </p:nvSpPr>
        <p:spPr bwMode="auto">
          <a:xfrm>
            <a:off x="2184400" y="2840038"/>
            <a:ext cx="301625" cy="2349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6" name="AutoShape 11"/>
          <p:cNvSpPr>
            <a:spLocks noChangeArrowheads="1"/>
          </p:cNvSpPr>
          <p:nvPr/>
        </p:nvSpPr>
        <p:spPr bwMode="auto">
          <a:xfrm rot="886742">
            <a:off x="2576513" y="3206750"/>
            <a:ext cx="69850" cy="18716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 rot="-3235166">
            <a:off x="2578894" y="2766219"/>
            <a:ext cx="69850" cy="687388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8" name="Line 14"/>
          <p:cNvSpPr>
            <a:spLocks noChangeShapeType="1"/>
          </p:cNvSpPr>
          <p:nvPr/>
        </p:nvSpPr>
        <p:spPr bwMode="auto">
          <a:xfrm rot="5400000">
            <a:off x="1878806" y="2990057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9" name="Rectangle 15"/>
          <p:cNvSpPr>
            <a:spLocks noChangeArrowheads="1"/>
          </p:cNvSpPr>
          <p:nvPr/>
        </p:nvSpPr>
        <p:spPr bwMode="auto">
          <a:xfrm rot="5400000">
            <a:off x="1781175" y="29035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0" name="AutoShape 16"/>
          <p:cNvSpPr>
            <a:spLocks noChangeArrowheads="1"/>
          </p:cNvSpPr>
          <p:nvPr/>
        </p:nvSpPr>
        <p:spPr bwMode="auto">
          <a:xfrm>
            <a:off x="3624263" y="51673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1" name="Oval 17"/>
          <p:cNvSpPr>
            <a:spLocks noChangeArrowheads="1"/>
          </p:cNvSpPr>
          <p:nvPr/>
        </p:nvSpPr>
        <p:spPr bwMode="auto">
          <a:xfrm>
            <a:off x="3695700" y="52593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2" name="Line 18"/>
          <p:cNvSpPr>
            <a:spLocks noChangeShapeType="1"/>
          </p:cNvSpPr>
          <p:nvPr/>
        </p:nvSpPr>
        <p:spPr bwMode="auto">
          <a:xfrm>
            <a:off x="3379788" y="55673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3" name="Rectangle 19"/>
          <p:cNvSpPr>
            <a:spLocks noChangeArrowheads="1"/>
          </p:cNvSpPr>
          <p:nvPr/>
        </p:nvSpPr>
        <p:spPr bwMode="auto">
          <a:xfrm>
            <a:off x="3389313" y="55943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4" name="AutoShape 20"/>
          <p:cNvSpPr>
            <a:spLocks noChangeArrowheads="1"/>
          </p:cNvSpPr>
          <p:nvPr/>
        </p:nvSpPr>
        <p:spPr bwMode="auto">
          <a:xfrm rot="-4608358">
            <a:off x="3043238" y="43767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5" name="Oval 22"/>
          <p:cNvSpPr>
            <a:spLocks noChangeArrowheads="1"/>
          </p:cNvSpPr>
          <p:nvPr/>
        </p:nvSpPr>
        <p:spPr bwMode="auto">
          <a:xfrm>
            <a:off x="2328863" y="28971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6" name="Oval 23"/>
          <p:cNvSpPr>
            <a:spLocks noChangeArrowheads="1"/>
          </p:cNvSpPr>
          <p:nvPr/>
        </p:nvSpPr>
        <p:spPr bwMode="auto">
          <a:xfrm>
            <a:off x="3690938" y="52720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7" name="Text Box 34"/>
          <p:cNvSpPr txBox="1">
            <a:spLocks noChangeArrowheads="1"/>
          </p:cNvSpPr>
          <p:nvPr/>
        </p:nvSpPr>
        <p:spPr bwMode="auto">
          <a:xfrm>
            <a:off x="1447800" y="2514600"/>
            <a:ext cx="59531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2</a:t>
            </a:r>
          </a:p>
        </p:txBody>
      </p:sp>
      <p:sp>
        <p:nvSpPr>
          <p:cNvPr id="13328" name="AutoShape 36"/>
          <p:cNvSpPr>
            <a:spLocks noChangeArrowheads="1"/>
          </p:cNvSpPr>
          <p:nvPr/>
        </p:nvSpPr>
        <p:spPr bwMode="auto">
          <a:xfrm rot="4571347">
            <a:off x="1655763" y="439578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9" name="Oval 21"/>
          <p:cNvSpPr>
            <a:spLocks noChangeArrowheads="1"/>
          </p:cNvSpPr>
          <p:nvPr/>
        </p:nvSpPr>
        <p:spPr bwMode="auto">
          <a:xfrm>
            <a:off x="2328863" y="494665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30" name="Oval 38"/>
          <p:cNvSpPr>
            <a:spLocks noChangeArrowheads="1"/>
          </p:cNvSpPr>
          <p:nvPr/>
        </p:nvSpPr>
        <p:spPr bwMode="auto">
          <a:xfrm>
            <a:off x="2795588" y="3228975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31" name="Oval 13"/>
          <p:cNvSpPr>
            <a:spLocks noChangeArrowheads="1"/>
          </p:cNvSpPr>
          <p:nvPr/>
        </p:nvSpPr>
        <p:spPr bwMode="auto">
          <a:xfrm>
            <a:off x="960438" y="5272088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32" name="Line 40"/>
          <p:cNvSpPr>
            <a:spLocks noChangeShapeType="1"/>
          </p:cNvSpPr>
          <p:nvPr/>
        </p:nvSpPr>
        <p:spPr bwMode="auto">
          <a:xfrm>
            <a:off x="638175" y="557530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3" name="Rectangle 41"/>
          <p:cNvSpPr>
            <a:spLocks noChangeArrowheads="1"/>
          </p:cNvSpPr>
          <p:nvPr/>
        </p:nvSpPr>
        <p:spPr bwMode="auto">
          <a:xfrm>
            <a:off x="647700" y="560228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34" name="Line 42"/>
          <p:cNvSpPr>
            <a:spLocks noChangeShapeType="1"/>
          </p:cNvSpPr>
          <p:nvPr/>
        </p:nvSpPr>
        <p:spPr bwMode="auto">
          <a:xfrm>
            <a:off x="619125" y="50911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5" name="Rectangle 43"/>
          <p:cNvSpPr>
            <a:spLocks noChangeArrowheads="1"/>
          </p:cNvSpPr>
          <p:nvPr/>
        </p:nvSpPr>
        <p:spPr bwMode="auto">
          <a:xfrm>
            <a:off x="628650" y="48831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36" name="Text Box 46"/>
          <p:cNvSpPr txBox="1">
            <a:spLocks noChangeArrowheads="1"/>
          </p:cNvSpPr>
          <p:nvPr/>
        </p:nvSpPr>
        <p:spPr bwMode="auto">
          <a:xfrm>
            <a:off x="3810000" y="47244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13337" name="Text Box 47"/>
          <p:cNvSpPr txBox="1">
            <a:spLocks noChangeArrowheads="1"/>
          </p:cNvSpPr>
          <p:nvPr/>
        </p:nvSpPr>
        <p:spPr bwMode="auto">
          <a:xfrm>
            <a:off x="2976563" y="3074988"/>
            <a:ext cx="4206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A</a:t>
            </a:r>
            <a:endParaRPr lang="pt-BR" sz="2800" baseline="-25000"/>
          </a:p>
        </p:txBody>
      </p:sp>
      <p:sp>
        <p:nvSpPr>
          <p:cNvPr id="13338" name="Text Box 48"/>
          <p:cNvSpPr txBox="1">
            <a:spLocks noChangeArrowheads="1"/>
          </p:cNvSpPr>
          <p:nvPr/>
        </p:nvSpPr>
        <p:spPr bwMode="auto">
          <a:xfrm>
            <a:off x="2544763" y="45148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sp>
        <p:nvSpPr>
          <p:cNvPr id="13339" name="Text Box 49"/>
          <p:cNvSpPr txBox="1">
            <a:spLocks noChangeArrowheads="1"/>
          </p:cNvSpPr>
          <p:nvPr/>
        </p:nvSpPr>
        <p:spPr bwMode="auto">
          <a:xfrm>
            <a:off x="457200" y="57292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C</a:t>
            </a:r>
            <a:endParaRPr lang="pt-BR" sz="2800" baseline="-25000"/>
          </a:p>
        </p:txBody>
      </p:sp>
      <p:grpSp>
        <p:nvGrpSpPr>
          <p:cNvPr id="222293" name="Group 85"/>
          <p:cNvGrpSpPr>
            <a:grpSpLocks/>
          </p:cNvGrpSpPr>
          <p:nvPr/>
        </p:nvGrpSpPr>
        <p:grpSpPr bwMode="auto">
          <a:xfrm>
            <a:off x="2078038" y="2209800"/>
            <a:ext cx="942975" cy="1128713"/>
            <a:chOff x="1741" y="1392"/>
            <a:chExt cx="594" cy="711"/>
          </a:xfrm>
        </p:grpSpPr>
        <p:sp>
          <p:nvSpPr>
            <p:cNvPr id="13386" name="Arc 53"/>
            <p:cNvSpPr>
              <a:spLocks/>
            </p:cNvSpPr>
            <p:nvPr/>
          </p:nvSpPr>
          <p:spPr bwMode="auto">
            <a:xfrm flipH="1">
              <a:off x="1741" y="1738"/>
              <a:ext cx="454" cy="365"/>
            </a:xfrm>
            <a:custGeom>
              <a:avLst/>
              <a:gdLst>
                <a:gd name="T0" fmla="*/ 454 w 39043"/>
                <a:gd name="T1" fmla="*/ 266 h 32612"/>
                <a:gd name="T2" fmla="*/ 35 w 39043"/>
                <a:gd name="T3" fmla="*/ 0 h 32612"/>
                <a:gd name="T4" fmla="*/ 251 w 39043"/>
                <a:gd name="T5" fmla="*/ 123 h 326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043" h="32612" fill="none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</a:path>
                <a:path w="39043" h="32612" stroke="0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  <a:lnTo>
                    <a:pt x="21600" y="11012"/>
                  </a:lnTo>
                  <a:lnTo>
                    <a:pt x="39043" y="2375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87" name="Text Box 54"/>
            <p:cNvSpPr txBox="1">
              <a:spLocks noChangeArrowheads="1"/>
            </p:cNvSpPr>
            <p:nvPr/>
          </p:nvSpPr>
          <p:spPr bwMode="auto">
            <a:xfrm>
              <a:off x="2016" y="139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222336" name="Group 128"/>
          <p:cNvGrpSpPr>
            <a:grpSpLocks/>
          </p:cNvGrpSpPr>
          <p:nvPr/>
        </p:nvGrpSpPr>
        <p:grpSpPr bwMode="auto">
          <a:xfrm>
            <a:off x="6127750" y="914400"/>
            <a:ext cx="2946400" cy="3622675"/>
            <a:chOff x="3860" y="576"/>
            <a:chExt cx="1856" cy="2282"/>
          </a:xfrm>
        </p:grpSpPr>
        <p:sp>
          <p:nvSpPr>
            <p:cNvPr id="13365" name="AutoShape 115"/>
            <p:cNvSpPr>
              <a:spLocks noChangeArrowheads="1"/>
            </p:cNvSpPr>
            <p:nvPr/>
          </p:nvSpPr>
          <p:spPr bwMode="auto">
            <a:xfrm>
              <a:off x="5224" y="246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66" name="Oval 116"/>
            <p:cNvSpPr>
              <a:spLocks noChangeArrowheads="1"/>
            </p:cNvSpPr>
            <p:nvPr/>
          </p:nvSpPr>
          <p:spPr bwMode="auto">
            <a:xfrm>
              <a:off x="5269" y="252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67" name="Line 117"/>
            <p:cNvSpPr>
              <a:spLocks noChangeShapeType="1"/>
            </p:cNvSpPr>
            <p:nvPr/>
          </p:nvSpPr>
          <p:spPr bwMode="auto">
            <a:xfrm>
              <a:off x="5070" y="271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68" name="Rectangle 118"/>
            <p:cNvSpPr>
              <a:spLocks noChangeArrowheads="1"/>
            </p:cNvSpPr>
            <p:nvPr/>
          </p:nvSpPr>
          <p:spPr bwMode="auto">
            <a:xfrm>
              <a:off x="5076" y="273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69" name="AutoShape 119"/>
            <p:cNvSpPr>
              <a:spLocks noChangeArrowheads="1"/>
            </p:cNvSpPr>
            <p:nvPr/>
          </p:nvSpPr>
          <p:spPr bwMode="auto">
            <a:xfrm rot="-4608358">
              <a:off x="4858" y="1965"/>
              <a:ext cx="46" cy="94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70" name="Oval 120"/>
            <p:cNvSpPr>
              <a:spLocks noChangeArrowheads="1"/>
            </p:cNvSpPr>
            <p:nvPr/>
          </p:nvSpPr>
          <p:spPr bwMode="auto">
            <a:xfrm>
              <a:off x="5266" y="252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71" name="Text Box 121"/>
            <p:cNvSpPr txBox="1">
              <a:spLocks noChangeArrowheads="1"/>
            </p:cNvSpPr>
            <p:nvPr/>
          </p:nvSpPr>
          <p:spPr bwMode="auto">
            <a:xfrm>
              <a:off x="5341" y="2184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O</a:t>
              </a:r>
              <a:r>
                <a:rPr lang="pt-BR" sz="2800" baseline="-25000"/>
                <a:t>4</a:t>
              </a:r>
            </a:p>
          </p:txBody>
        </p:sp>
        <p:sp>
          <p:nvSpPr>
            <p:cNvPr id="13372" name="AutoShape 87"/>
            <p:cNvSpPr>
              <a:spLocks noChangeArrowheads="1"/>
            </p:cNvSpPr>
            <p:nvPr/>
          </p:nvSpPr>
          <p:spPr bwMode="auto">
            <a:xfrm>
              <a:off x="4324" y="973"/>
              <a:ext cx="190" cy="14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73" name="AutoShape 88"/>
            <p:cNvSpPr>
              <a:spLocks noChangeArrowheads="1"/>
            </p:cNvSpPr>
            <p:nvPr/>
          </p:nvSpPr>
          <p:spPr bwMode="auto">
            <a:xfrm rot="886742">
              <a:off x="4571" y="1204"/>
              <a:ext cx="44" cy="11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74" name="AutoShape 89"/>
            <p:cNvSpPr>
              <a:spLocks noChangeArrowheads="1"/>
            </p:cNvSpPr>
            <p:nvPr/>
          </p:nvSpPr>
          <p:spPr bwMode="auto">
            <a:xfrm rot="-3235166">
              <a:off x="4573" y="926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75" name="Line 90"/>
            <p:cNvSpPr>
              <a:spLocks noChangeShapeType="1"/>
            </p:cNvSpPr>
            <p:nvPr/>
          </p:nvSpPr>
          <p:spPr bwMode="auto">
            <a:xfrm rot="5400000">
              <a:off x="4132" y="1067"/>
              <a:ext cx="47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76" name="Rectangle 91"/>
            <p:cNvSpPr>
              <a:spLocks noChangeArrowheads="1"/>
            </p:cNvSpPr>
            <p:nvPr/>
          </p:nvSpPr>
          <p:spPr bwMode="auto">
            <a:xfrm rot="5400000">
              <a:off x="4070" y="1013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77" name="Oval 97"/>
            <p:cNvSpPr>
              <a:spLocks noChangeArrowheads="1"/>
            </p:cNvSpPr>
            <p:nvPr/>
          </p:nvSpPr>
          <p:spPr bwMode="auto">
            <a:xfrm>
              <a:off x="4415" y="100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78" name="Text Box 99"/>
            <p:cNvSpPr txBox="1">
              <a:spLocks noChangeArrowheads="1"/>
            </p:cNvSpPr>
            <p:nvPr/>
          </p:nvSpPr>
          <p:spPr bwMode="auto">
            <a:xfrm>
              <a:off x="3860" y="768"/>
              <a:ext cx="375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O</a:t>
              </a:r>
              <a:r>
                <a:rPr lang="pt-BR" sz="2800" baseline="-25000"/>
                <a:t>2</a:t>
              </a:r>
            </a:p>
          </p:txBody>
        </p:sp>
        <p:sp>
          <p:nvSpPr>
            <p:cNvPr id="13379" name="Oval 101"/>
            <p:cNvSpPr>
              <a:spLocks noChangeArrowheads="1"/>
            </p:cNvSpPr>
            <p:nvPr/>
          </p:nvSpPr>
          <p:spPr bwMode="auto">
            <a:xfrm>
              <a:off x="4415" y="230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80" name="Oval 102"/>
            <p:cNvSpPr>
              <a:spLocks noChangeArrowheads="1"/>
            </p:cNvSpPr>
            <p:nvPr/>
          </p:nvSpPr>
          <p:spPr bwMode="auto">
            <a:xfrm>
              <a:off x="4709" y="121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81" name="Text Box 109"/>
            <p:cNvSpPr txBox="1">
              <a:spLocks noChangeArrowheads="1"/>
            </p:cNvSpPr>
            <p:nvPr/>
          </p:nvSpPr>
          <p:spPr bwMode="auto">
            <a:xfrm>
              <a:off x="4823" y="1121"/>
              <a:ext cx="265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A</a:t>
              </a:r>
              <a:endParaRPr lang="pt-BR" sz="2800" baseline="-25000"/>
            </a:p>
          </p:txBody>
        </p:sp>
        <p:sp>
          <p:nvSpPr>
            <p:cNvPr id="13382" name="Text Box 110"/>
            <p:cNvSpPr txBox="1">
              <a:spLocks noChangeArrowheads="1"/>
            </p:cNvSpPr>
            <p:nvPr/>
          </p:nvSpPr>
          <p:spPr bwMode="auto">
            <a:xfrm>
              <a:off x="4551" y="202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B</a:t>
              </a:r>
              <a:endParaRPr lang="pt-BR" sz="2800" baseline="-25000"/>
            </a:p>
          </p:txBody>
        </p:sp>
        <p:grpSp>
          <p:nvGrpSpPr>
            <p:cNvPr id="13383" name="Group 112"/>
            <p:cNvGrpSpPr>
              <a:grpSpLocks/>
            </p:cNvGrpSpPr>
            <p:nvPr/>
          </p:nvGrpSpPr>
          <p:grpSpPr bwMode="auto">
            <a:xfrm>
              <a:off x="4257" y="576"/>
              <a:ext cx="594" cy="711"/>
              <a:chOff x="1741" y="1392"/>
              <a:chExt cx="594" cy="711"/>
            </a:xfrm>
          </p:grpSpPr>
          <p:sp>
            <p:nvSpPr>
              <p:cNvPr id="13384" name="Arc 113"/>
              <p:cNvSpPr>
                <a:spLocks/>
              </p:cNvSpPr>
              <p:nvPr/>
            </p:nvSpPr>
            <p:spPr bwMode="auto">
              <a:xfrm flipH="1">
                <a:off x="1741" y="1738"/>
                <a:ext cx="454" cy="365"/>
              </a:xfrm>
              <a:custGeom>
                <a:avLst/>
                <a:gdLst>
                  <a:gd name="T0" fmla="*/ 454 w 39043"/>
                  <a:gd name="T1" fmla="*/ 266 h 32612"/>
                  <a:gd name="T2" fmla="*/ 35 w 39043"/>
                  <a:gd name="T3" fmla="*/ 0 h 32612"/>
                  <a:gd name="T4" fmla="*/ 251 w 39043"/>
                  <a:gd name="T5" fmla="*/ 123 h 326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043" h="32612" fill="none" extrusionOk="0">
                    <a:moveTo>
                      <a:pt x="39043" y="23751"/>
                    </a:moveTo>
                    <a:cubicBezTo>
                      <a:pt x="34976" y="29319"/>
                      <a:pt x="28495" y="32611"/>
                      <a:pt x="21600" y="32612"/>
                    </a:cubicBezTo>
                    <a:cubicBezTo>
                      <a:pt x="9670" y="32612"/>
                      <a:pt x="0" y="22941"/>
                      <a:pt x="0" y="11012"/>
                    </a:cubicBezTo>
                    <a:cubicBezTo>
                      <a:pt x="-1" y="7137"/>
                      <a:pt x="1042" y="3333"/>
                      <a:pt x="3017" y="-1"/>
                    </a:cubicBezTo>
                  </a:path>
                  <a:path w="39043" h="32612" stroke="0" extrusionOk="0">
                    <a:moveTo>
                      <a:pt x="39043" y="23751"/>
                    </a:moveTo>
                    <a:cubicBezTo>
                      <a:pt x="34976" y="29319"/>
                      <a:pt x="28495" y="32611"/>
                      <a:pt x="21600" y="32612"/>
                    </a:cubicBezTo>
                    <a:cubicBezTo>
                      <a:pt x="9670" y="32612"/>
                      <a:pt x="0" y="22941"/>
                      <a:pt x="0" y="11012"/>
                    </a:cubicBezTo>
                    <a:cubicBezTo>
                      <a:pt x="-1" y="7137"/>
                      <a:pt x="1042" y="3333"/>
                      <a:pt x="3017" y="-1"/>
                    </a:cubicBezTo>
                    <a:lnTo>
                      <a:pt x="21600" y="11012"/>
                    </a:lnTo>
                    <a:lnTo>
                      <a:pt x="39043" y="23751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85" name="Text Box 114"/>
              <p:cNvSpPr txBox="1">
                <a:spLocks noChangeArrowheads="1"/>
              </p:cNvSpPr>
              <p:nvPr/>
            </p:nvSpPr>
            <p:spPr bwMode="auto">
              <a:xfrm>
                <a:off x="2016" y="1392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400" b="1">
                    <a:latin typeface="Symbol" panose="05050102010706020507" pitchFamily="18" charset="2"/>
                  </a:rPr>
                  <a:t>w</a:t>
                </a:r>
                <a:r>
                  <a:rPr lang="pt-BR" sz="2400" b="1" baseline="-25000"/>
                  <a:t>2</a:t>
                </a:r>
              </a:p>
            </p:txBody>
          </p:sp>
        </p:grpSp>
      </p:grpSp>
      <p:grpSp>
        <p:nvGrpSpPr>
          <p:cNvPr id="222337" name="Group 129"/>
          <p:cNvGrpSpPr>
            <a:grpSpLocks/>
          </p:cNvGrpSpPr>
          <p:nvPr/>
        </p:nvGrpSpPr>
        <p:grpSpPr bwMode="auto">
          <a:xfrm>
            <a:off x="4916488" y="4821238"/>
            <a:ext cx="3948112" cy="1776412"/>
            <a:chOff x="3097" y="3037"/>
            <a:chExt cx="2487" cy="1119"/>
          </a:xfrm>
        </p:grpSpPr>
        <p:sp>
          <p:nvSpPr>
            <p:cNvPr id="13348" name="Rectangle 86"/>
            <p:cNvSpPr>
              <a:spLocks noChangeArrowheads="1"/>
            </p:cNvSpPr>
            <p:nvPr/>
          </p:nvSpPr>
          <p:spPr bwMode="auto">
            <a:xfrm>
              <a:off x="3266" y="3439"/>
              <a:ext cx="363" cy="27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49" name="AutoShape 92"/>
            <p:cNvSpPr>
              <a:spLocks noChangeArrowheads="1"/>
            </p:cNvSpPr>
            <p:nvPr/>
          </p:nvSpPr>
          <p:spPr bwMode="auto">
            <a:xfrm>
              <a:off x="5092" y="347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50" name="Oval 93"/>
            <p:cNvSpPr>
              <a:spLocks noChangeArrowheads="1"/>
            </p:cNvSpPr>
            <p:nvPr/>
          </p:nvSpPr>
          <p:spPr bwMode="auto">
            <a:xfrm>
              <a:off x="5137" y="3533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51" name="Line 94"/>
            <p:cNvSpPr>
              <a:spLocks noChangeShapeType="1"/>
            </p:cNvSpPr>
            <p:nvPr/>
          </p:nvSpPr>
          <p:spPr bwMode="auto">
            <a:xfrm>
              <a:off x="4938" y="372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2" name="Rectangle 95"/>
            <p:cNvSpPr>
              <a:spLocks noChangeArrowheads="1"/>
            </p:cNvSpPr>
            <p:nvPr/>
          </p:nvSpPr>
          <p:spPr bwMode="auto">
            <a:xfrm>
              <a:off x="4944" y="374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53" name="AutoShape 96"/>
            <p:cNvSpPr>
              <a:spLocks noChangeArrowheads="1"/>
            </p:cNvSpPr>
            <p:nvPr/>
          </p:nvSpPr>
          <p:spPr bwMode="auto">
            <a:xfrm rot="-4608358">
              <a:off x="4726" y="2977"/>
              <a:ext cx="46" cy="94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54" name="Oval 98"/>
            <p:cNvSpPr>
              <a:spLocks noChangeArrowheads="1"/>
            </p:cNvSpPr>
            <p:nvPr/>
          </p:nvSpPr>
          <p:spPr bwMode="auto">
            <a:xfrm>
              <a:off x="5134" y="354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55" name="AutoShape 100"/>
            <p:cNvSpPr>
              <a:spLocks noChangeArrowheads="1"/>
            </p:cNvSpPr>
            <p:nvPr/>
          </p:nvSpPr>
          <p:spPr bwMode="auto">
            <a:xfrm rot="4571347">
              <a:off x="3852" y="2989"/>
              <a:ext cx="46" cy="94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56" name="Oval 103"/>
            <p:cNvSpPr>
              <a:spLocks noChangeArrowheads="1"/>
            </p:cNvSpPr>
            <p:nvPr/>
          </p:nvSpPr>
          <p:spPr bwMode="auto">
            <a:xfrm>
              <a:off x="3414" y="354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57" name="Line 104"/>
            <p:cNvSpPr>
              <a:spLocks noChangeShapeType="1"/>
            </p:cNvSpPr>
            <p:nvPr/>
          </p:nvSpPr>
          <p:spPr bwMode="auto">
            <a:xfrm>
              <a:off x="3211" y="3732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8" name="Rectangle 105"/>
            <p:cNvSpPr>
              <a:spLocks noChangeArrowheads="1"/>
            </p:cNvSpPr>
            <p:nvPr/>
          </p:nvSpPr>
          <p:spPr bwMode="auto">
            <a:xfrm>
              <a:off x="3217" y="3749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59" name="Line 106"/>
            <p:cNvSpPr>
              <a:spLocks noChangeShapeType="1"/>
            </p:cNvSpPr>
            <p:nvPr/>
          </p:nvSpPr>
          <p:spPr bwMode="auto">
            <a:xfrm>
              <a:off x="3199" y="342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60" name="Rectangle 107"/>
            <p:cNvSpPr>
              <a:spLocks noChangeArrowheads="1"/>
            </p:cNvSpPr>
            <p:nvPr/>
          </p:nvSpPr>
          <p:spPr bwMode="auto">
            <a:xfrm>
              <a:off x="3205" y="329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61" name="Text Box 108"/>
            <p:cNvSpPr txBox="1">
              <a:spLocks noChangeArrowheads="1"/>
            </p:cNvSpPr>
            <p:nvPr/>
          </p:nvSpPr>
          <p:spPr bwMode="auto">
            <a:xfrm>
              <a:off x="5209" y="3196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O</a:t>
              </a:r>
              <a:r>
                <a:rPr lang="pt-BR" sz="2800" baseline="-25000"/>
                <a:t>4</a:t>
              </a:r>
            </a:p>
          </p:txBody>
        </p:sp>
        <p:sp>
          <p:nvSpPr>
            <p:cNvPr id="13362" name="Text Box 111"/>
            <p:cNvSpPr txBox="1">
              <a:spLocks noChangeArrowheads="1"/>
            </p:cNvSpPr>
            <p:nvPr/>
          </p:nvSpPr>
          <p:spPr bwMode="auto">
            <a:xfrm>
              <a:off x="3097" y="38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C</a:t>
              </a:r>
              <a:endParaRPr lang="pt-BR" sz="2800" baseline="-25000"/>
            </a:p>
          </p:txBody>
        </p:sp>
        <p:sp>
          <p:nvSpPr>
            <p:cNvPr id="13363" name="Oval 122"/>
            <p:cNvSpPr>
              <a:spLocks noChangeArrowheads="1"/>
            </p:cNvSpPr>
            <p:nvPr/>
          </p:nvSpPr>
          <p:spPr bwMode="auto">
            <a:xfrm>
              <a:off x="4308" y="330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64" name="Text Box 123"/>
            <p:cNvSpPr txBox="1">
              <a:spLocks noChangeArrowheads="1"/>
            </p:cNvSpPr>
            <p:nvPr/>
          </p:nvSpPr>
          <p:spPr bwMode="auto">
            <a:xfrm>
              <a:off x="4444" y="303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B</a:t>
              </a:r>
              <a:endParaRPr lang="pt-BR" sz="2800" baseline="-25000"/>
            </a:p>
          </p:txBody>
        </p:sp>
      </p:grpSp>
      <p:grpSp>
        <p:nvGrpSpPr>
          <p:cNvPr id="222335" name="Group 127"/>
          <p:cNvGrpSpPr>
            <a:grpSpLocks/>
          </p:cNvGrpSpPr>
          <p:nvPr/>
        </p:nvGrpSpPr>
        <p:grpSpPr bwMode="auto">
          <a:xfrm>
            <a:off x="3714750" y="2895600"/>
            <a:ext cx="2019300" cy="1524000"/>
            <a:chOff x="2340" y="1872"/>
            <a:chExt cx="1272" cy="960"/>
          </a:xfrm>
        </p:grpSpPr>
        <p:sp>
          <p:nvSpPr>
            <p:cNvPr id="13345" name="AutoShape 124"/>
            <p:cNvSpPr>
              <a:spLocks noChangeArrowheads="1"/>
            </p:cNvSpPr>
            <p:nvPr/>
          </p:nvSpPr>
          <p:spPr bwMode="auto">
            <a:xfrm rot="-2400000">
              <a:off x="2556" y="1872"/>
              <a:ext cx="1056" cy="384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46" name="AutoShape 125"/>
            <p:cNvSpPr>
              <a:spLocks noChangeArrowheads="1"/>
            </p:cNvSpPr>
            <p:nvPr/>
          </p:nvSpPr>
          <p:spPr bwMode="auto">
            <a:xfrm rot="2400000">
              <a:off x="2544" y="2448"/>
              <a:ext cx="1056" cy="384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3347" name="Rectangle 126"/>
            <p:cNvSpPr>
              <a:spLocks noChangeArrowheads="1"/>
            </p:cNvSpPr>
            <p:nvPr/>
          </p:nvSpPr>
          <p:spPr bwMode="auto">
            <a:xfrm>
              <a:off x="2340" y="2280"/>
              <a:ext cx="528" cy="19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13344" name="Rectangle 13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Exemplos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3"/>
          <p:cNvSpPr>
            <a:spLocks noChangeArrowheads="1"/>
          </p:cNvSpPr>
          <p:nvPr/>
        </p:nvSpPr>
        <p:spPr bwMode="auto">
          <a:xfrm>
            <a:off x="1955800" y="2840038"/>
            <a:ext cx="301625" cy="2349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 rot="886742">
            <a:off x="2347913" y="3206750"/>
            <a:ext cx="69850" cy="18716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 rot="-3235166">
            <a:off x="2350294" y="2766219"/>
            <a:ext cx="69850" cy="687388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 rot="5400000">
            <a:off x="1650206" y="2990057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 rot="5400000">
            <a:off x="1552575" y="29035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3395663" y="51673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3467100" y="52593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3151188" y="55673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3160713" y="55943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7" name="AutoShape 12"/>
          <p:cNvSpPr>
            <a:spLocks noChangeArrowheads="1"/>
          </p:cNvSpPr>
          <p:nvPr/>
        </p:nvSpPr>
        <p:spPr bwMode="auto">
          <a:xfrm rot="-4608358">
            <a:off x="2814638" y="43767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2100263" y="28971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3462338" y="52720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1219200" y="2514600"/>
            <a:ext cx="59531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2</a:t>
            </a:r>
          </a:p>
        </p:txBody>
      </p:sp>
      <p:sp>
        <p:nvSpPr>
          <p:cNvPr id="14351" name="Oval 18"/>
          <p:cNvSpPr>
            <a:spLocks noChangeArrowheads="1"/>
          </p:cNvSpPr>
          <p:nvPr/>
        </p:nvSpPr>
        <p:spPr bwMode="auto">
          <a:xfrm>
            <a:off x="2100263" y="494665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2" name="Oval 19"/>
          <p:cNvSpPr>
            <a:spLocks noChangeArrowheads="1"/>
          </p:cNvSpPr>
          <p:nvPr/>
        </p:nvSpPr>
        <p:spPr bwMode="auto">
          <a:xfrm>
            <a:off x="2566988" y="3228975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3" name="Text Box 25"/>
          <p:cNvSpPr txBox="1">
            <a:spLocks noChangeArrowheads="1"/>
          </p:cNvSpPr>
          <p:nvPr/>
        </p:nvSpPr>
        <p:spPr bwMode="auto">
          <a:xfrm>
            <a:off x="3581400" y="5881688"/>
            <a:ext cx="59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14354" name="Text Box 26"/>
          <p:cNvSpPr txBox="1">
            <a:spLocks noChangeArrowheads="1"/>
          </p:cNvSpPr>
          <p:nvPr/>
        </p:nvSpPr>
        <p:spPr bwMode="auto">
          <a:xfrm>
            <a:off x="2747963" y="3074988"/>
            <a:ext cx="4206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A</a:t>
            </a:r>
            <a:endParaRPr lang="pt-BR" sz="2800" baseline="-25000"/>
          </a:p>
        </p:txBody>
      </p:sp>
      <p:sp>
        <p:nvSpPr>
          <p:cNvPr id="14355" name="Text Box 27"/>
          <p:cNvSpPr txBox="1">
            <a:spLocks noChangeArrowheads="1"/>
          </p:cNvSpPr>
          <p:nvPr/>
        </p:nvSpPr>
        <p:spPr bwMode="auto">
          <a:xfrm>
            <a:off x="2316163" y="45148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grpSp>
        <p:nvGrpSpPr>
          <p:cNvPr id="14356" name="Group 45"/>
          <p:cNvGrpSpPr>
            <a:grpSpLocks/>
          </p:cNvGrpSpPr>
          <p:nvPr/>
        </p:nvGrpSpPr>
        <p:grpSpPr bwMode="auto">
          <a:xfrm>
            <a:off x="1849438" y="2209800"/>
            <a:ext cx="942975" cy="1128713"/>
            <a:chOff x="1165" y="1392"/>
            <a:chExt cx="594" cy="711"/>
          </a:xfrm>
        </p:grpSpPr>
        <p:sp>
          <p:nvSpPr>
            <p:cNvPr id="14396" name="Arc 29"/>
            <p:cNvSpPr>
              <a:spLocks/>
            </p:cNvSpPr>
            <p:nvPr/>
          </p:nvSpPr>
          <p:spPr bwMode="auto">
            <a:xfrm flipH="1">
              <a:off x="1165" y="1738"/>
              <a:ext cx="454" cy="365"/>
            </a:xfrm>
            <a:custGeom>
              <a:avLst/>
              <a:gdLst>
                <a:gd name="T0" fmla="*/ 454 w 39043"/>
                <a:gd name="T1" fmla="*/ 266 h 32612"/>
                <a:gd name="T2" fmla="*/ 35 w 39043"/>
                <a:gd name="T3" fmla="*/ 0 h 32612"/>
                <a:gd name="T4" fmla="*/ 251 w 39043"/>
                <a:gd name="T5" fmla="*/ 123 h 326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043" h="32612" fill="none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</a:path>
                <a:path w="39043" h="32612" stroke="0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  <a:lnTo>
                    <a:pt x="21600" y="11012"/>
                  </a:lnTo>
                  <a:lnTo>
                    <a:pt x="39043" y="2375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97" name="Text Box 30"/>
            <p:cNvSpPr txBox="1">
              <a:spLocks noChangeArrowheads="1"/>
            </p:cNvSpPr>
            <p:nvPr/>
          </p:nvSpPr>
          <p:spPr bwMode="auto">
            <a:xfrm>
              <a:off x="1440" y="139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240721" name="Group 81"/>
          <p:cNvGrpSpPr>
            <a:grpSpLocks/>
          </p:cNvGrpSpPr>
          <p:nvPr/>
        </p:nvGrpSpPr>
        <p:grpSpPr bwMode="auto">
          <a:xfrm>
            <a:off x="3048000" y="4572000"/>
            <a:ext cx="1020763" cy="1128713"/>
            <a:chOff x="2639" y="3216"/>
            <a:chExt cx="643" cy="711"/>
          </a:xfrm>
        </p:grpSpPr>
        <p:sp>
          <p:nvSpPr>
            <p:cNvPr id="14394" name="Arc 79"/>
            <p:cNvSpPr>
              <a:spLocks/>
            </p:cNvSpPr>
            <p:nvPr/>
          </p:nvSpPr>
          <p:spPr bwMode="auto">
            <a:xfrm flipH="1">
              <a:off x="2639" y="3447"/>
              <a:ext cx="346" cy="480"/>
            </a:xfrm>
            <a:custGeom>
              <a:avLst/>
              <a:gdLst>
                <a:gd name="T0" fmla="*/ 135 w 29746"/>
                <a:gd name="T1" fmla="*/ 0 h 42923"/>
                <a:gd name="T2" fmla="*/ 0 w 29746"/>
                <a:gd name="T3" fmla="*/ 462 h 42923"/>
                <a:gd name="T4" fmla="*/ 95 w 29746"/>
                <a:gd name="T5" fmla="*/ 238 h 429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46" h="42923" fill="none" extrusionOk="0">
                  <a:moveTo>
                    <a:pt x="11594" y="-1"/>
                  </a:moveTo>
                  <a:cubicBezTo>
                    <a:pt x="22056" y="1691"/>
                    <a:pt x="29746" y="10724"/>
                    <a:pt x="29746" y="21323"/>
                  </a:cubicBezTo>
                  <a:cubicBezTo>
                    <a:pt x="29746" y="33252"/>
                    <a:pt x="20075" y="42923"/>
                    <a:pt x="8146" y="42923"/>
                  </a:cubicBezTo>
                  <a:cubicBezTo>
                    <a:pt x="5353" y="42923"/>
                    <a:pt x="2586" y="42381"/>
                    <a:pt x="-1" y="41328"/>
                  </a:cubicBezTo>
                </a:path>
                <a:path w="29746" h="42923" stroke="0" extrusionOk="0">
                  <a:moveTo>
                    <a:pt x="11594" y="-1"/>
                  </a:moveTo>
                  <a:cubicBezTo>
                    <a:pt x="22056" y="1691"/>
                    <a:pt x="29746" y="10724"/>
                    <a:pt x="29746" y="21323"/>
                  </a:cubicBezTo>
                  <a:cubicBezTo>
                    <a:pt x="29746" y="33252"/>
                    <a:pt x="20075" y="42923"/>
                    <a:pt x="8146" y="42923"/>
                  </a:cubicBezTo>
                  <a:cubicBezTo>
                    <a:pt x="5353" y="42923"/>
                    <a:pt x="2586" y="42381"/>
                    <a:pt x="-1" y="41328"/>
                  </a:cubicBezTo>
                  <a:lnTo>
                    <a:pt x="8146" y="21323"/>
                  </a:lnTo>
                  <a:lnTo>
                    <a:pt x="11594" y="-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95" name="Text Box 80"/>
            <p:cNvSpPr txBox="1">
              <a:spLocks noChangeArrowheads="1"/>
            </p:cNvSpPr>
            <p:nvPr/>
          </p:nvSpPr>
          <p:spPr bwMode="auto">
            <a:xfrm>
              <a:off x="2963" y="321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4</a:t>
              </a:r>
            </a:p>
          </p:txBody>
        </p:sp>
      </p:grpSp>
      <p:sp>
        <p:nvSpPr>
          <p:cNvPr id="14358" name="Rectangle 83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Exemplos</a:t>
            </a:r>
          </a:p>
        </p:txBody>
      </p:sp>
      <p:grpSp>
        <p:nvGrpSpPr>
          <p:cNvPr id="14359" name="Group 85"/>
          <p:cNvGrpSpPr>
            <a:grpSpLocks/>
          </p:cNvGrpSpPr>
          <p:nvPr/>
        </p:nvGrpSpPr>
        <p:grpSpPr bwMode="auto">
          <a:xfrm>
            <a:off x="5410200" y="258763"/>
            <a:ext cx="2476500" cy="579437"/>
            <a:chOff x="624" y="2400"/>
            <a:chExt cx="1560" cy="365"/>
          </a:xfrm>
        </p:grpSpPr>
        <p:sp>
          <p:nvSpPr>
            <p:cNvPr id="14390" name="Text Box 86"/>
            <p:cNvSpPr txBox="1">
              <a:spLocks noChangeArrowheads="1"/>
            </p:cNvSpPr>
            <p:nvPr/>
          </p:nvSpPr>
          <p:spPr bwMode="auto">
            <a:xfrm>
              <a:off x="624" y="2400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B = </a:t>
              </a:r>
              <a:r>
                <a:rPr lang="pt-BR" sz="3200"/>
                <a:t>A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14391" name="Line 87"/>
            <p:cNvSpPr>
              <a:spLocks noChangeShapeType="1"/>
            </p:cNvSpPr>
            <p:nvPr/>
          </p:nvSpPr>
          <p:spPr bwMode="auto">
            <a:xfrm>
              <a:off x="667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92" name="Line 88"/>
            <p:cNvSpPr>
              <a:spLocks noChangeShapeType="1"/>
            </p:cNvSpPr>
            <p:nvPr/>
          </p:nvSpPr>
          <p:spPr bwMode="auto">
            <a:xfrm>
              <a:off x="1135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93" name="Line 89"/>
            <p:cNvSpPr>
              <a:spLocks noChangeShapeType="1"/>
            </p:cNvSpPr>
            <p:nvPr/>
          </p:nvSpPr>
          <p:spPr bwMode="auto">
            <a:xfrm>
              <a:off x="1680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0730" name="Group 90"/>
          <p:cNvGrpSpPr>
            <a:grpSpLocks/>
          </p:cNvGrpSpPr>
          <p:nvPr/>
        </p:nvGrpSpPr>
        <p:grpSpPr bwMode="auto">
          <a:xfrm>
            <a:off x="3794125" y="152400"/>
            <a:ext cx="5349875" cy="2255838"/>
            <a:chOff x="2390" y="96"/>
            <a:chExt cx="3370" cy="1421"/>
          </a:xfrm>
        </p:grpSpPr>
        <p:grpSp>
          <p:nvGrpSpPr>
            <p:cNvPr id="14369" name="Group 91"/>
            <p:cNvGrpSpPr>
              <a:grpSpLocks/>
            </p:cNvGrpSpPr>
            <p:nvPr/>
          </p:nvGrpSpPr>
          <p:grpSpPr bwMode="auto">
            <a:xfrm>
              <a:off x="2390" y="96"/>
              <a:ext cx="1450" cy="1037"/>
              <a:chOff x="2390" y="96"/>
              <a:chExt cx="1450" cy="1037"/>
            </a:xfrm>
          </p:grpSpPr>
          <p:grpSp>
            <p:nvGrpSpPr>
              <p:cNvPr id="14384" name="Group 92"/>
              <p:cNvGrpSpPr>
                <a:grpSpLocks/>
              </p:cNvGrpSpPr>
              <p:nvPr/>
            </p:nvGrpSpPr>
            <p:grpSpPr bwMode="auto">
              <a:xfrm>
                <a:off x="2390" y="768"/>
                <a:ext cx="1066" cy="365"/>
                <a:chOff x="432" y="3216"/>
                <a:chExt cx="1066" cy="365"/>
              </a:xfrm>
            </p:grpSpPr>
            <p:sp>
              <p:nvSpPr>
                <p:cNvPr id="1438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Bn</a:t>
                  </a:r>
                </a:p>
              </p:txBody>
            </p:sp>
            <p:sp>
              <p:nvSpPr>
                <p:cNvPr id="14388" name="Line 94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89" name="Line 95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385" name="AutoShape 96"/>
              <p:cNvSpPr>
                <a:spLocks noChangeArrowheads="1"/>
              </p:cNvSpPr>
              <p:nvPr/>
            </p:nvSpPr>
            <p:spPr bwMode="auto">
              <a:xfrm rot="4516790">
                <a:off x="3240" y="504"/>
                <a:ext cx="144" cy="28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4386" name="Oval 97"/>
              <p:cNvSpPr>
                <a:spLocks noChangeArrowheads="1"/>
              </p:cNvSpPr>
              <p:nvPr/>
            </p:nvSpPr>
            <p:spPr bwMode="auto">
              <a:xfrm>
                <a:off x="3360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4370" name="Group 98"/>
            <p:cNvGrpSpPr>
              <a:grpSpLocks/>
            </p:cNvGrpSpPr>
            <p:nvPr/>
          </p:nvGrpSpPr>
          <p:grpSpPr bwMode="auto">
            <a:xfrm>
              <a:off x="4376" y="96"/>
              <a:ext cx="1384" cy="1037"/>
              <a:chOff x="4376" y="96"/>
              <a:chExt cx="1384" cy="1037"/>
            </a:xfrm>
          </p:grpSpPr>
          <p:grpSp>
            <p:nvGrpSpPr>
              <p:cNvPr id="14378" name="Group 99"/>
              <p:cNvGrpSpPr>
                <a:grpSpLocks/>
              </p:cNvGrpSpPr>
              <p:nvPr/>
            </p:nvGrpSpPr>
            <p:grpSpPr bwMode="auto">
              <a:xfrm>
                <a:off x="4376" y="768"/>
                <a:ext cx="1384" cy="365"/>
                <a:chOff x="3878" y="3216"/>
                <a:chExt cx="1384" cy="365"/>
              </a:xfrm>
            </p:grpSpPr>
            <p:sp>
              <p:nvSpPr>
                <p:cNvPr id="1438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878" y="3216"/>
                  <a:ext cx="1384" cy="365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B/At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B/An</a:t>
                  </a:r>
                </a:p>
              </p:txBody>
            </p:sp>
            <p:sp>
              <p:nvSpPr>
                <p:cNvPr id="14382" name="Line 101"/>
                <p:cNvSpPr>
                  <a:spLocks noChangeShapeType="1"/>
                </p:cNvSpPr>
                <p:nvPr/>
              </p:nvSpPr>
              <p:spPr bwMode="auto">
                <a:xfrm>
                  <a:off x="3921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83" name="Line 102"/>
                <p:cNvSpPr>
                  <a:spLocks noChangeShapeType="1"/>
                </p:cNvSpPr>
                <p:nvPr/>
              </p:nvSpPr>
              <p:spPr bwMode="auto">
                <a:xfrm>
                  <a:off x="4639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379" name="Oval 103"/>
              <p:cNvSpPr>
                <a:spLocks noChangeArrowheads="1"/>
              </p:cNvSpPr>
              <p:nvPr/>
            </p:nvSpPr>
            <p:spPr bwMode="auto">
              <a:xfrm>
                <a:off x="4416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4380" name="AutoShape 104"/>
              <p:cNvSpPr>
                <a:spLocks noChangeArrowheads="1"/>
              </p:cNvSpPr>
              <p:nvPr/>
            </p:nvSpPr>
            <p:spPr bwMode="auto">
              <a:xfrm rot="-4500558">
                <a:off x="4896" y="468"/>
                <a:ext cx="156" cy="348"/>
              </a:xfrm>
              <a:prstGeom prst="downArrow">
                <a:avLst>
                  <a:gd name="adj1" fmla="val 50000"/>
                  <a:gd name="adj2" fmla="val 55769"/>
                </a:avLst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4371" name="Group 105"/>
            <p:cNvGrpSpPr>
              <a:grpSpLocks/>
            </p:cNvGrpSpPr>
            <p:nvPr/>
          </p:nvGrpSpPr>
          <p:grpSpPr bwMode="auto">
            <a:xfrm>
              <a:off x="3408" y="96"/>
              <a:ext cx="1066" cy="1421"/>
              <a:chOff x="3408" y="96"/>
              <a:chExt cx="1066" cy="1421"/>
            </a:xfrm>
          </p:grpSpPr>
          <p:sp>
            <p:nvSpPr>
              <p:cNvPr id="14372" name="Oval 106"/>
              <p:cNvSpPr>
                <a:spLocks noChangeArrowheads="1"/>
              </p:cNvSpPr>
              <p:nvPr/>
            </p:nvSpPr>
            <p:spPr bwMode="auto">
              <a:xfrm>
                <a:off x="3840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grpSp>
            <p:nvGrpSpPr>
              <p:cNvPr id="14373" name="Group 107"/>
              <p:cNvGrpSpPr>
                <a:grpSpLocks/>
              </p:cNvGrpSpPr>
              <p:nvPr/>
            </p:nvGrpSpPr>
            <p:grpSpPr bwMode="auto">
              <a:xfrm>
                <a:off x="3408" y="1152"/>
                <a:ext cx="1066" cy="365"/>
                <a:chOff x="432" y="3216"/>
                <a:chExt cx="1066" cy="365"/>
              </a:xfrm>
            </p:grpSpPr>
            <p:sp>
              <p:nvSpPr>
                <p:cNvPr id="14375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At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An</a:t>
                  </a:r>
                </a:p>
              </p:txBody>
            </p:sp>
            <p:sp>
              <p:nvSpPr>
                <p:cNvPr id="14376" name="Line 109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77" name="Line 110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374" name="AutoShape 111"/>
              <p:cNvSpPr>
                <a:spLocks noChangeArrowheads="1"/>
              </p:cNvSpPr>
              <p:nvPr/>
            </p:nvSpPr>
            <p:spPr bwMode="auto">
              <a:xfrm>
                <a:off x="4020" y="684"/>
                <a:ext cx="144" cy="432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</p:grpSp>
      <p:grpSp>
        <p:nvGrpSpPr>
          <p:cNvPr id="240752" name="Group 112"/>
          <p:cNvGrpSpPr>
            <a:grpSpLocks/>
          </p:cNvGrpSpPr>
          <p:nvPr/>
        </p:nvGrpSpPr>
        <p:grpSpPr bwMode="auto">
          <a:xfrm>
            <a:off x="4816475" y="1828800"/>
            <a:ext cx="4022725" cy="990600"/>
            <a:chOff x="3034" y="1152"/>
            <a:chExt cx="2534" cy="624"/>
          </a:xfrm>
        </p:grpSpPr>
        <p:sp>
          <p:nvSpPr>
            <p:cNvPr id="14365" name="Text Box 113"/>
            <p:cNvSpPr txBox="1">
              <a:spLocks noChangeArrowheads="1"/>
            </p:cNvSpPr>
            <p:nvPr/>
          </p:nvSpPr>
          <p:spPr bwMode="auto">
            <a:xfrm>
              <a:off x="4032" y="1488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4366" name="Text Box 114"/>
            <p:cNvSpPr txBox="1">
              <a:spLocks noChangeArrowheads="1"/>
            </p:cNvSpPr>
            <p:nvPr/>
          </p:nvSpPr>
          <p:spPr bwMode="auto">
            <a:xfrm>
              <a:off x="3456" y="1488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4367" name="Text Box 115"/>
            <p:cNvSpPr txBox="1">
              <a:spLocks noChangeArrowheads="1"/>
            </p:cNvSpPr>
            <p:nvPr/>
          </p:nvSpPr>
          <p:spPr bwMode="auto">
            <a:xfrm>
              <a:off x="3034" y="1152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4368" name="Text Box 116"/>
            <p:cNvSpPr txBox="1">
              <a:spLocks noChangeArrowheads="1"/>
            </p:cNvSpPr>
            <p:nvPr/>
          </p:nvSpPr>
          <p:spPr bwMode="auto">
            <a:xfrm>
              <a:off x="5290" y="1152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</p:grpSp>
      <p:grpSp>
        <p:nvGrpSpPr>
          <p:cNvPr id="240757" name="Group 117"/>
          <p:cNvGrpSpPr>
            <a:grpSpLocks/>
          </p:cNvGrpSpPr>
          <p:nvPr/>
        </p:nvGrpSpPr>
        <p:grpSpPr bwMode="auto">
          <a:xfrm>
            <a:off x="3960813" y="1828800"/>
            <a:ext cx="3736975" cy="519113"/>
            <a:chOff x="2495" y="1152"/>
            <a:chExt cx="2354" cy="327"/>
          </a:xfrm>
        </p:grpSpPr>
        <p:sp>
          <p:nvSpPr>
            <p:cNvPr id="14363" name="Text Box 118"/>
            <p:cNvSpPr txBox="1">
              <a:spLocks noChangeArrowheads="1"/>
            </p:cNvSpPr>
            <p:nvPr/>
          </p:nvSpPr>
          <p:spPr bwMode="auto">
            <a:xfrm>
              <a:off x="4608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</a:endParaRPr>
            </a:p>
          </p:txBody>
        </p:sp>
        <p:sp>
          <p:nvSpPr>
            <p:cNvPr id="14364" name="Text Box 119"/>
            <p:cNvSpPr txBox="1">
              <a:spLocks noChangeArrowheads="1"/>
            </p:cNvSpPr>
            <p:nvPr/>
          </p:nvSpPr>
          <p:spPr bwMode="auto">
            <a:xfrm>
              <a:off x="2495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411288" y="5110163"/>
            <a:ext cx="576262" cy="431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3" name="AutoShape 8"/>
          <p:cNvSpPr>
            <a:spLocks noChangeArrowheads="1"/>
          </p:cNvSpPr>
          <p:nvPr/>
        </p:nvSpPr>
        <p:spPr bwMode="auto">
          <a:xfrm>
            <a:off x="4310063" y="51673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4" name="Oval 9"/>
          <p:cNvSpPr>
            <a:spLocks noChangeArrowheads="1"/>
          </p:cNvSpPr>
          <p:nvPr/>
        </p:nvSpPr>
        <p:spPr bwMode="auto">
          <a:xfrm>
            <a:off x="4381500" y="52593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5" name="Line 10"/>
          <p:cNvSpPr>
            <a:spLocks noChangeShapeType="1"/>
          </p:cNvSpPr>
          <p:nvPr/>
        </p:nvSpPr>
        <p:spPr bwMode="auto">
          <a:xfrm>
            <a:off x="4065588" y="55673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4075113" y="55943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7" name="AutoShape 12"/>
          <p:cNvSpPr>
            <a:spLocks noChangeArrowheads="1"/>
          </p:cNvSpPr>
          <p:nvPr/>
        </p:nvSpPr>
        <p:spPr bwMode="auto">
          <a:xfrm rot="-4608358">
            <a:off x="3729038" y="43767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8" name="Oval 14"/>
          <p:cNvSpPr>
            <a:spLocks noChangeArrowheads="1"/>
          </p:cNvSpPr>
          <p:nvPr/>
        </p:nvSpPr>
        <p:spPr bwMode="auto">
          <a:xfrm>
            <a:off x="4376738" y="52720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9" name="AutoShape 17"/>
          <p:cNvSpPr>
            <a:spLocks noChangeArrowheads="1"/>
          </p:cNvSpPr>
          <p:nvPr/>
        </p:nvSpPr>
        <p:spPr bwMode="auto">
          <a:xfrm rot="4571347">
            <a:off x="2341563" y="439578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0" name="Oval 18"/>
          <p:cNvSpPr>
            <a:spLocks noChangeArrowheads="1"/>
          </p:cNvSpPr>
          <p:nvPr/>
        </p:nvSpPr>
        <p:spPr bwMode="auto">
          <a:xfrm>
            <a:off x="3014663" y="494665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1" name="Oval 20"/>
          <p:cNvSpPr>
            <a:spLocks noChangeArrowheads="1"/>
          </p:cNvSpPr>
          <p:nvPr/>
        </p:nvSpPr>
        <p:spPr bwMode="auto">
          <a:xfrm>
            <a:off x="1646238" y="5272088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2" name="Line 21"/>
          <p:cNvSpPr>
            <a:spLocks noChangeShapeType="1"/>
          </p:cNvSpPr>
          <p:nvPr/>
        </p:nvSpPr>
        <p:spPr bwMode="auto">
          <a:xfrm>
            <a:off x="1323975" y="557530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1333500" y="560228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4" name="Line 23"/>
          <p:cNvSpPr>
            <a:spLocks noChangeShapeType="1"/>
          </p:cNvSpPr>
          <p:nvPr/>
        </p:nvSpPr>
        <p:spPr bwMode="auto">
          <a:xfrm>
            <a:off x="1304925" y="50911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5" name="Rectangle 24"/>
          <p:cNvSpPr>
            <a:spLocks noChangeArrowheads="1"/>
          </p:cNvSpPr>
          <p:nvPr/>
        </p:nvSpPr>
        <p:spPr bwMode="auto">
          <a:xfrm>
            <a:off x="1314450" y="490220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6" name="Text Box 25"/>
          <p:cNvSpPr txBox="1">
            <a:spLocks noChangeArrowheads="1"/>
          </p:cNvSpPr>
          <p:nvPr/>
        </p:nvSpPr>
        <p:spPr bwMode="auto">
          <a:xfrm>
            <a:off x="4267200" y="57912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15377" name="Text Box 27"/>
          <p:cNvSpPr txBox="1">
            <a:spLocks noChangeArrowheads="1"/>
          </p:cNvSpPr>
          <p:nvPr/>
        </p:nvSpPr>
        <p:spPr bwMode="auto">
          <a:xfrm>
            <a:off x="3230563" y="45148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1143000" y="57292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C</a:t>
            </a:r>
            <a:endParaRPr lang="pt-BR" sz="2800" baseline="-25000"/>
          </a:p>
        </p:txBody>
      </p:sp>
      <p:grpSp>
        <p:nvGrpSpPr>
          <p:cNvPr id="241713" name="Group 49"/>
          <p:cNvGrpSpPr>
            <a:grpSpLocks/>
          </p:cNvGrpSpPr>
          <p:nvPr/>
        </p:nvGrpSpPr>
        <p:grpSpPr bwMode="auto">
          <a:xfrm>
            <a:off x="3924300" y="4572000"/>
            <a:ext cx="1020763" cy="1128713"/>
            <a:chOff x="2639" y="3216"/>
            <a:chExt cx="643" cy="711"/>
          </a:xfrm>
        </p:grpSpPr>
        <p:sp>
          <p:nvSpPr>
            <p:cNvPr id="15416" name="Arc 50"/>
            <p:cNvSpPr>
              <a:spLocks/>
            </p:cNvSpPr>
            <p:nvPr/>
          </p:nvSpPr>
          <p:spPr bwMode="auto">
            <a:xfrm flipH="1">
              <a:off x="2639" y="3447"/>
              <a:ext cx="346" cy="480"/>
            </a:xfrm>
            <a:custGeom>
              <a:avLst/>
              <a:gdLst>
                <a:gd name="T0" fmla="*/ 135 w 29746"/>
                <a:gd name="T1" fmla="*/ 0 h 42923"/>
                <a:gd name="T2" fmla="*/ 0 w 29746"/>
                <a:gd name="T3" fmla="*/ 462 h 42923"/>
                <a:gd name="T4" fmla="*/ 95 w 29746"/>
                <a:gd name="T5" fmla="*/ 238 h 429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46" h="42923" fill="none" extrusionOk="0">
                  <a:moveTo>
                    <a:pt x="11594" y="-1"/>
                  </a:moveTo>
                  <a:cubicBezTo>
                    <a:pt x="22056" y="1691"/>
                    <a:pt x="29746" y="10724"/>
                    <a:pt x="29746" y="21323"/>
                  </a:cubicBezTo>
                  <a:cubicBezTo>
                    <a:pt x="29746" y="33252"/>
                    <a:pt x="20075" y="42923"/>
                    <a:pt x="8146" y="42923"/>
                  </a:cubicBezTo>
                  <a:cubicBezTo>
                    <a:pt x="5353" y="42923"/>
                    <a:pt x="2586" y="42381"/>
                    <a:pt x="-1" y="41328"/>
                  </a:cubicBezTo>
                </a:path>
                <a:path w="29746" h="42923" stroke="0" extrusionOk="0">
                  <a:moveTo>
                    <a:pt x="11594" y="-1"/>
                  </a:moveTo>
                  <a:cubicBezTo>
                    <a:pt x="22056" y="1691"/>
                    <a:pt x="29746" y="10724"/>
                    <a:pt x="29746" y="21323"/>
                  </a:cubicBezTo>
                  <a:cubicBezTo>
                    <a:pt x="29746" y="33252"/>
                    <a:pt x="20075" y="42923"/>
                    <a:pt x="8146" y="42923"/>
                  </a:cubicBezTo>
                  <a:cubicBezTo>
                    <a:pt x="5353" y="42923"/>
                    <a:pt x="2586" y="42381"/>
                    <a:pt x="-1" y="41328"/>
                  </a:cubicBezTo>
                  <a:lnTo>
                    <a:pt x="8146" y="21323"/>
                  </a:lnTo>
                  <a:lnTo>
                    <a:pt x="11594" y="-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17" name="Text Box 51"/>
            <p:cNvSpPr txBox="1">
              <a:spLocks noChangeArrowheads="1"/>
            </p:cNvSpPr>
            <p:nvPr/>
          </p:nvSpPr>
          <p:spPr bwMode="auto">
            <a:xfrm>
              <a:off x="2963" y="321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4</a:t>
              </a:r>
            </a:p>
          </p:txBody>
        </p:sp>
      </p:grpSp>
      <p:sp>
        <p:nvSpPr>
          <p:cNvPr id="15380" name="Rectangle 83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Exemplos</a:t>
            </a:r>
          </a:p>
        </p:txBody>
      </p:sp>
      <p:grpSp>
        <p:nvGrpSpPr>
          <p:cNvPr id="15381" name="Group 85"/>
          <p:cNvGrpSpPr>
            <a:grpSpLocks/>
          </p:cNvGrpSpPr>
          <p:nvPr/>
        </p:nvGrpSpPr>
        <p:grpSpPr bwMode="auto">
          <a:xfrm>
            <a:off x="5410200" y="258763"/>
            <a:ext cx="2505075" cy="579437"/>
            <a:chOff x="624" y="2400"/>
            <a:chExt cx="1578" cy="365"/>
          </a:xfrm>
        </p:grpSpPr>
        <p:sp>
          <p:nvSpPr>
            <p:cNvPr id="15412" name="Text Box 86"/>
            <p:cNvSpPr txBox="1">
              <a:spLocks noChangeArrowheads="1"/>
            </p:cNvSpPr>
            <p:nvPr/>
          </p:nvSpPr>
          <p:spPr bwMode="auto">
            <a:xfrm>
              <a:off x="624" y="2400"/>
              <a:ext cx="1578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C = </a:t>
              </a:r>
              <a:r>
                <a:rPr lang="pt-BR" sz="3200"/>
                <a:t>A</a:t>
              </a:r>
              <a:r>
                <a:rPr lang="pt-BR" sz="3200" baseline="-25000"/>
                <a:t>B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C/B</a:t>
              </a:r>
            </a:p>
          </p:txBody>
        </p:sp>
        <p:sp>
          <p:nvSpPr>
            <p:cNvPr id="15413" name="Line 87"/>
            <p:cNvSpPr>
              <a:spLocks noChangeShapeType="1"/>
            </p:cNvSpPr>
            <p:nvPr/>
          </p:nvSpPr>
          <p:spPr bwMode="auto">
            <a:xfrm>
              <a:off x="667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14" name="Line 88"/>
            <p:cNvSpPr>
              <a:spLocks noChangeShapeType="1"/>
            </p:cNvSpPr>
            <p:nvPr/>
          </p:nvSpPr>
          <p:spPr bwMode="auto">
            <a:xfrm>
              <a:off x="1135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15" name="Line 89"/>
            <p:cNvSpPr>
              <a:spLocks noChangeShapeType="1"/>
            </p:cNvSpPr>
            <p:nvPr/>
          </p:nvSpPr>
          <p:spPr bwMode="auto">
            <a:xfrm>
              <a:off x="1680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1754" name="Group 90"/>
          <p:cNvGrpSpPr>
            <a:grpSpLocks/>
          </p:cNvGrpSpPr>
          <p:nvPr/>
        </p:nvGrpSpPr>
        <p:grpSpPr bwMode="auto">
          <a:xfrm>
            <a:off x="3794125" y="152400"/>
            <a:ext cx="5378450" cy="2255838"/>
            <a:chOff x="2390" y="96"/>
            <a:chExt cx="3388" cy="1421"/>
          </a:xfrm>
        </p:grpSpPr>
        <p:grpSp>
          <p:nvGrpSpPr>
            <p:cNvPr id="15391" name="Group 91"/>
            <p:cNvGrpSpPr>
              <a:grpSpLocks/>
            </p:cNvGrpSpPr>
            <p:nvPr/>
          </p:nvGrpSpPr>
          <p:grpSpPr bwMode="auto">
            <a:xfrm>
              <a:off x="2390" y="96"/>
              <a:ext cx="1450" cy="1037"/>
              <a:chOff x="2390" y="96"/>
              <a:chExt cx="1450" cy="1037"/>
            </a:xfrm>
          </p:grpSpPr>
          <p:grpSp>
            <p:nvGrpSpPr>
              <p:cNvPr id="15406" name="Group 92"/>
              <p:cNvGrpSpPr>
                <a:grpSpLocks/>
              </p:cNvGrpSpPr>
              <p:nvPr/>
            </p:nvGrpSpPr>
            <p:grpSpPr bwMode="auto">
              <a:xfrm>
                <a:off x="2390" y="768"/>
                <a:ext cx="1084" cy="365"/>
                <a:chOff x="432" y="3216"/>
                <a:chExt cx="1084" cy="365"/>
              </a:xfrm>
            </p:grpSpPr>
            <p:sp>
              <p:nvSpPr>
                <p:cNvPr id="1540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84" cy="3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Ct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Cn</a:t>
                  </a:r>
                </a:p>
              </p:txBody>
            </p:sp>
            <p:sp>
              <p:nvSpPr>
                <p:cNvPr id="15410" name="Line 94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411" name="Line 95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5407" name="AutoShape 96"/>
              <p:cNvSpPr>
                <a:spLocks noChangeArrowheads="1"/>
              </p:cNvSpPr>
              <p:nvPr/>
            </p:nvSpPr>
            <p:spPr bwMode="auto">
              <a:xfrm rot="4516790">
                <a:off x="3240" y="504"/>
                <a:ext cx="144" cy="28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5408" name="Oval 97"/>
              <p:cNvSpPr>
                <a:spLocks noChangeArrowheads="1"/>
              </p:cNvSpPr>
              <p:nvPr/>
            </p:nvSpPr>
            <p:spPr bwMode="auto">
              <a:xfrm>
                <a:off x="3360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5392" name="Group 98"/>
            <p:cNvGrpSpPr>
              <a:grpSpLocks/>
            </p:cNvGrpSpPr>
            <p:nvPr/>
          </p:nvGrpSpPr>
          <p:grpSpPr bwMode="auto">
            <a:xfrm>
              <a:off x="4376" y="96"/>
              <a:ext cx="1402" cy="1037"/>
              <a:chOff x="4376" y="96"/>
              <a:chExt cx="1402" cy="1037"/>
            </a:xfrm>
          </p:grpSpPr>
          <p:grpSp>
            <p:nvGrpSpPr>
              <p:cNvPr id="15400" name="Group 99"/>
              <p:cNvGrpSpPr>
                <a:grpSpLocks/>
              </p:cNvGrpSpPr>
              <p:nvPr/>
            </p:nvGrpSpPr>
            <p:grpSpPr bwMode="auto">
              <a:xfrm>
                <a:off x="4376" y="768"/>
                <a:ext cx="1402" cy="365"/>
                <a:chOff x="3878" y="3216"/>
                <a:chExt cx="1402" cy="365"/>
              </a:xfrm>
            </p:grpSpPr>
            <p:sp>
              <p:nvSpPr>
                <p:cNvPr id="15403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878" y="3216"/>
                  <a:ext cx="1402" cy="365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C/Bt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C/Bn</a:t>
                  </a:r>
                </a:p>
              </p:txBody>
            </p:sp>
            <p:sp>
              <p:nvSpPr>
                <p:cNvPr id="15404" name="Line 101"/>
                <p:cNvSpPr>
                  <a:spLocks noChangeShapeType="1"/>
                </p:cNvSpPr>
                <p:nvPr/>
              </p:nvSpPr>
              <p:spPr bwMode="auto">
                <a:xfrm>
                  <a:off x="3921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405" name="Line 102"/>
                <p:cNvSpPr>
                  <a:spLocks noChangeShapeType="1"/>
                </p:cNvSpPr>
                <p:nvPr/>
              </p:nvSpPr>
              <p:spPr bwMode="auto">
                <a:xfrm>
                  <a:off x="4639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5401" name="Oval 103"/>
              <p:cNvSpPr>
                <a:spLocks noChangeArrowheads="1"/>
              </p:cNvSpPr>
              <p:nvPr/>
            </p:nvSpPr>
            <p:spPr bwMode="auto">
              <a:xfrm>
                <a:off x="4416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5402" name="AutoShape 104"/>
              <p:cNvSpPr>
                <a:spLocks noChangeArrowheads="1"/>
              </p:cNvSpPr>
              <p:nvPr/>
            </p:nvSpPr>
            <p:spPr bwMode="auto">
              <a:xfrm rot="-4500558">
                <a:off x="4896" y="468"/>
                <a:ext cx="156" cy="348"/>
              </a:xfrm>
              <a:prstGeom prst="downArrow">
                <a:avLst>
                  <a:gd name="adj1" fmla="val 50000"/>
                  <a:gd name="adj2" fmla="val 55769"/>
                </a:avLst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5393" name="Group 105"/>
            <p:cNvGrpSpPr>
              <a:grpSpLocks/>
            </p:cNvGrpSpPr>
            <p:nvPr/>
          </p:nvGrpSpPr>
          <p:grpSpPr bwMode="auto">
            <a:xfrm>
              <a:off x="3408" y="96"/>
              <a:ext cx="1066" cy="1421"/>
              <a:chOff x="3408" y="96"/>
              <a:chExt cx="1066" cy="1421"/>
            </a:xfrm>
          </p:grpSpPr>
          <p:sp>
            <p:nvSpPr>
              <p:cNvPr id="15394" name="Oval 106"/>
              <p:cNvSpPr>
                <a:spLocks noChangeArrowheads="1"/>
              </p:cNvSpPr>
              <p:nvPr/>
            </p:nvSpPr>
            <p:spPr bwMode="auto">
              <a:xfrm>
                <a:off x="3840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grpSp>
            <p:nvGrpSpPr>
              <p:cNvPr id="15395" name="Group 107"/>
              <p:cNvGrpSpPr>
                <a:grpSpLocks/>
              </p:cNvGrpSpPr>
              <p:nvPr/>
            </p:nvGrpSpPr>
            <p:grpSpPr bwMode="auto">
              <a:xfrm>
                <a:off x="3408" y="1152"/>
                <a:ext cx="1066" cy="365"/>
                <a:chOff x="432" y="3216"/>
                <a:chExt cx="1066" cy="365"/>
              </a:xfrm>
            </p:grpSpPr>
            <p:sp>
              <p:nvSpPr>
                <p:cNvPr id="15397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Bn</a:t>
                  </a:r>
                </a:p>
              </p:txBody>
            </p:sp>
            <p:sp>
              <p:nvSpPr>
                <p:cNvPr id="15398" name="Line 109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399" name="Line 110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5396" name="AutoShape 111"/>
              <p:cNvSpPr>
                <a:spLocks noChangeArrowheads="1"/>
              </p:cNvSpPr>
              <p:nvPr/>
            </p:nvSpPr>
            <p:spPr bwMode="auto">
              <a:xfrm>
                <a:off x="4020" y="684"/>
                <a:ext cx="144" cy="432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</p:grpSp>
      <p:grpSp>
        <p:nvGrpSpPr>
          <p:cNvPr id="241776" name="Group 112"/>
          <p:cNvGrpSpPr>
            <a:grpSpLocks/>
          </p:cNvGrpSpPr>
          <p:nvPr/>
        </p:nvGrpSpPr>
        <p:grpSpPr bwMode="auto">
          <a:xfrm>
            <a:off x="4816475" y="1778000"/>
            <a:ext cx="4022725" cy="1041400"/>
            <a:chOff x="3034" y="1120"/>
            <a:chExt cx="2534" cy="656"/>
          </a:xfrm>
        </p:grpSpPr>
        <p:sp>
          <p:nvSpPr>
            <p:cNvPr id="15387" name="Text Box 113"/>
            <p:cNvSpPr txBox="1">
              <a:spLocks noChangeArrowheads="1"/>
            </p:cNvSpPr>
            <p:nvPr/>
          </p:nvSpPr>
          <p:spPr bwMode="auto">
            <a:xfrm>
              <a:off x="4032" y="1488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5388" name="Text Box 114"/>
            <p:cNvSpPr txBox="1">
              <a:spLocks noChangeArrowheads="1"/>
            </p:cNvSpPr>
            <p:nvPr/>
          </p:nvSpPr>
          <p:spPr bwMode="auto">
            <a:xfrm>
              <a:off x="3456" y="1488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5389" name="Text Box 115"/>
            <p:cNvSpPr txBox="1">
              <a:spLocks noChangeArrowheads="1"/>
            </p:cNvSpPr>
            <p:nvPr/>
          </p:nvSpPr>
          <p:spPr bwMode="auto">
            <a:xfrm>
              <a:off x="3034" y="112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  <a:sym typeface="Monotype Sorts" pitchFamily="2" charset="2"/>
              </a:endParaRPr>
            </a:p>
          </p:txBody>
        </p:sp>
        <p:sp>
          <p:nvSpPr>
            <p:cNvPr id="15390" name="Text Box 116"/>
            <p:cNvSpPr txBox="1">
              <a:spLocks noChangeArrowheads="1"/>
            </p:cNvSpPr>
            <p:nvPr/>
          </p:nvSpPr>
          <p:spPr bwMode="auto">
            <a:xfrm>
              <a:off x="5290" y="1152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</p:grpSp>
      <p:grpSp>
        <p:nvGrpSpPr>
          <p:cNvPr id="241781" name="Group 117"/>
          <p:cNvGrpSpPr>
            <a:grpSpLocks/>
          </p:cNvGrpSpPr>
          <p:nvPr/>
        </p:nvGrpSpPr>
        <p:grpSpPr bwMode="auto">
          <a:xfrm>
            <a:off x="3960813" y="1828800"/>
            <a:ext cx="3736975" cy="519113"/>
            <a:chOff x="2495" y="1152"/>
            <a:chExt cx="2354" cy="327"/>
          </a:xfrm>
        </p:grpSpPr>
        <p:sp>
          <p:nvSpPr>
            <p:cNvPr id="15385" name="Text Box 118"/>
            <p:cNvSpPr txBox="1">
              <a:spLocks noChangeArrowheads="1"/>
            </p:cNvSpPr>
            <p:nvPr/>
          </p:nvSpPr>
          <p:spPr bwMode="auto">
            <a:xfrm>
              <a:off x="4608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</a:endParaRPr>
            </a:p>
          </p:txBody>
        </p:sp>
        <p:sp>
          <p:nvSpPr>
            <p:cNvPr id="15386" name="Text Box 119"/>
            <p:cNvSpPr txBox="1">
              <a:spLocks noChangeArrowheads="1"/>
            </p:cNvSpPr>
            <p:nvPr/>
          </p:nvSpPr>
          <p:spPr bwMode="auto">
            <a:xfrm>
              <a:off x="2495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58"/>
          <p:cNvGrpSpPr>
            <a:grpSpLocks/>
          </p:cNvGrpSpPr>
          <p:nvPr/>
        </p:nvGrpSpPr>
        <p:grpSpPr bwMode="auto">
          <a:xfrm>
            <a:off x="584200" y="2971800"/>
            <a:ext cx="3521075" cy="2209800"/>
            <a:chOff x="320" y="2460"/>
            <a:chExt cx="2218" cy="1392"/>
          </a:xfrm>
        </p:grpSpPr>
        <p:grpSp>
          <p:nvGrpSpPr>
            <p:cNvPr id="16438" name="Group 31"/>
            <p:cNvGrpSpPr>
              <a:grpSpLocks/>
            </p:cNvGrpSpPr>
            <p:nvPr/>
          </p:nvGrpSpPr>
          <p:grpSpPr bwMode="auto">
            <a:xfrm rot="-3250360">
              <a:off x="1627" y="2046"/>
              <a:ext cx="332" cy="1344"/>
              <a:chOff x="4800" y="1728"/>
              <a:chExt cx="432" cy="1344"/>
            </a:xfrm>
          </p:grpSpPr>
          <p:sp>
            <p:nvSpPr>
              <p:cNvPr id="16457" name="Freeform 29"/>
              <p:cNvSpPr>
                <a:spLocks/>
              </p:cNvSpPr>
              <p:nvPr/>
            </p:nvSpPr>
            <p:spPr bwMode="auto">
              <a:xfrm>
                <a:off x="4800" y="1728"/>
                <a:ext cx="432" cy="960"/>
              </a:xfrm>
              <a:custGeom>
                <a:avLst/>
                <a:gdLst>
                  <a:gd name="T0" fmla="*/ 96 w 432"/>
                  <a:gd name="T1" fmla="*/ 0 h 960"/>
                  <a:gd name="T2" fmla="*/ 96 w 432"/>
                  <a:gd name="T3" fmla="*/ 864 h 960"/>
                  <a:gd name="T4" fmla="*/ 336 w 432"/>
                  <a:gd name="T5" fmla="*/ 864 h 960"/>
                  <a:gd name="T6" fmla="*/ 336 w 432"/>
                  <a:gd name="T7" fmla="*/ 0 h 960"/>
                  <a:gd name="T8" fmla="*/ 432 w 432"/>
                  <a:gd name="T9" fmla="*/ 0 h 960"/>
                  <a:gd name="T10" fmla="*/ 432 w 432"/>
                  <a:gd name="T11" fmla="*/ 960 h 960"/>
                  <a:gd name="T12" fmla="*/ 0 w 432"/>
                  <a:gd name="T13" fmla="*/ 960 h 960"/>
                  <a:gd name="T14" fmla="*/ 0 w 432"/>
                  <a:gd name="T15" fmla="*/ 0 h 960"/>
                  <a:gd name="T16" fmla="*/ 96 w 432"/>
                  <a:gd name="T17" fmla="*/ 0 h 9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60">
                    <a:moveTo>
                      <a:pt x="96" y="0"/>
                    </a:moveTo>
                    <a:lnTo>
                      <a:pt x="96" y="864"/>
                    </a:lnTo>
                    <a:lnTo>
                      <a:pt x="336" y="864"/>
                    </a:lnTo>
                    <a:lnTo>
                      <a:pt x="336" y="0"/>
                    </a:lnTo>
                    <a:lnTo>
                      <a:pt x="432" y="0"/>
                    </a:lnTo>
                    <a:lnTo>
                      <a:pt x="432" y="960"/>
                    </a:lnTo>
                    <a:lnTo>
                      <a:pt x="0" y="960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58" name="Rectangle 30"/>
              <p:cNvSpPr>
                <a:spLocks noChangeArrowheads="1"/>
              </p:cNvSpPr>
              <p:nvPr/>
            </p:nvSpPr>
            <p:spPr bwMode="auto">
              <a:xfrm>
                <a:off x="4944" y="2688"/>
                <a:ext cx="144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16439" name="Rectangle 28"/>
            <p:cNvSpPr>
              <a:spLocks noChangeArrowheads="1"/>
            </p:cNvSpPr>
            <p:nvPr/>
          </p:nvSpPr>
          <p:spPr bwMode="auto">
            <a:xfrm rot="2240961">
              <a:off x="1404" y="2460"/>
              <a:ext cx="28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0" name="AutoShape 10"/>
            <p:cNvSpPr>
              <a:spLocks noChangeArrowheads="1"/>
            </p:cNvSpPr>
            <p:nvPr/>
          </p:nvSpPr>
          <p:spPr bwMode="auto">
            <a:xfrm>
              <a:off x="474" y="305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1" name="AutoShape 11"/>
            <p:cNvSpPr>
              <a:spLocks noChangeArrowheads="1"/>
            </p:cNvSpPr>
            <p:nvPr/>
          </p:nvSpPr>
          <p:spPr bwMode="auto">
            <a:xfrm rot="4327309">
              <a:off x="1089" y="2231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2" name="AutoShape 12"/>
            <p:cNvSpPr>
              <a:spLocks noChangeArrowheads="1"/>
            </p:cNvSpPr>
            <p:nvPr/>
          </p:nvSpPr>
          <p:spPr bwMode="auto">
            <a:xfrm rot="-9168410">
              <a:off x="608" y="2777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3" name="Line 13"/>
            <p:cNvSpPr>
              <a:spLocks noChangeShapeType="1"/>
            </p:cNvSpPr>
            <p:nvPr/>
          </p:nvSpPr>
          <p:spPr bwMode="auto">
            <a:xfrm>
              <a:off x="320" y="330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44" name="Rectangle 14"/>
            <p:cNvSpPr>
              <a:spLocks noChangeArrowheads="1"/>
            </p:cNvSpPr>
            <p:nvPr/>
          </p:nvSpPr>
          <p:spPr bwMode="auto">
            <a:xfrm>
              <a:off x="326" y="332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5" name="AutoShape 15"/>
            <p:cNvSpPr>
              <a:spLocks noChangeArrowheads="1"/>
            </p:cNvSpPr>
            <p:nvPr/>
          </p:nvSpPr>
          <p:spPr bwMode="auto">
            <a:xfrm>
              <a:off x="1659" y="3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6" name="Line 16"/>
            <p:cNvSpPr>
              <a:spLocks noChangeShapeType="1"/>
            </p:cNvSpPr>
            <p:nvPr/>
          </p:nvSpPr>
          <p:spPr bwMode="auto">
            <a:xfrm>
              <a:off x="1505" y="3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47" name="Rectangle 17"/>
            <p:cNvSpPr>
              <a:spLocks noChangeArrowheads="1"/>
            </p:cNvSpPr>
            <p:nvPr/>
          </p:nvSpPr>
          <p:spPr bwMode="auto">
            <a:xfrm>
              <a:off x="1511" y="3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8" name="AutoShape 18"/>
            <p:cNvSpPr>
              <a:spLocks noChangeArrowheads="1"/>
            </p:cNvSpPr>
            <p:nvPr/>
          </p:nvSpPr>
          <p:spPr bwMode="auto">
            <a:xfrm rot="-706364">
              <a:off x="1597" y="2492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49" name="Oval 19"/>
            <p:cNvSpPr>
              <a:spLocks noChangeArrowheads="1"/>
            </p:cNvSpPr>
            <p:nvPr/>
          </p:nvSpPr>
          <p:spPr bwMode="auto">
            <a:xfrm>
              <a:off x="1496" y="254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0" name="Oval 20"/>
            <p:cNvSpPr>
              <a:spLocks noChangeArrowheads="1"/>
            </p:cNvSpPr>
            <p:nvPr/>
          </p:nvSpPr>
          <p:spPr bwMode="auto">
            <a:xfrm>
              <a:off x="680" y="281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1" name="Oval 22"/>
            <p:cNvSpPr>
              <a:spLocks noChangeArrowheads="1"/>
            </p:cNvSpPr>
            <p:nvPr/>
          </p:nvSpPr>
          <p:spPr bwMode="auto">
            <a:xfrm>
              <a:off x="507" y="3123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2" name="Oval 24"/>
            <p:cNvSpPr>
              <a:spLocks noChangeArrowheads="1"/>
            </p:cNvSpPr>
            <p:nvPr/>
          </p:nvSpPr>
          <p:spPr bwMode="auto">
            <a:xfrm>
              <a:off x="1701" y="352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3" name="AutoShape 32"/>
            <p:cNvSpPr>
              <a:spLocks noChangeArrowheads="1"/>
            </p:cNvSpPr>
            <p:nvPr/>
          </p:nvSpPr>
          <p:spPr bwMode="auto">
            <a:xfrm>
              <a:off x="2212" y="299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4" name="Line 33"/>
            <p:cNvSpPr>
              <a:spLocks noChangeShapeType="1"/>
            </p:cNvSpPr>
            <p:nvPr/>
          </p:nvSpPr>
          <p:spPr bwMode="auto">
            <a:xfrm>
              <a:off x="2058" y="324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55" name="Rectangle 34"/>
            <p:cNvSpPr>
              <a:spLocks noChangeArrowheads="1"/>
            </p:cNvSpPr>
            <p:nvPr/>
          </p:nvSpPr>
          <p:spPr bwMode="auto">
            <a:xfrm>
              <a:off x="2064" y="326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56" name="Oval 35"/>
            <p:cNvSpPr>
              <a:spLocks noChangeArrowheads="1"/>
            </p:cNvSpPr>
            <p:nvPr/>
          </p:nvSpPr>
          <p:spPr bwMode="auto">
            <a:xfrm>
              <a:off x="2254" y="306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16387" name="Arc 63"/>
          <p:cNvSpPr>
            <a:spLocks/>
          </p:cNvSpPr>
          <p:nvPr/>
        </p:nvSpPr>
        <p:spPr bwMode="auto">
          <a:xfrm flipH="1">
            <a:off x="534988" y="3790950"/>
            <a:ext cx="393700" cy="655638"/>
          </a:xfrm>
          <a:custGeom>
            <a:avLst/>
            <a:gdLst>
              <a:gd name="T0" fmla="*/ 41469 w 24143"/>
              <a:gd name="T1" fmla="*/ 0 h 43200"/>
              <a:gd name="T2" fmla="*/ 0 w 24143"/>
              <a:gd name="T3" fmla="*/ 653361 h 43200"/>
              <a:gd name="T4" fmla="*/ 41469 w 24143"/>
              <a:gd name="T5" fmla="*/ 3278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43" h="43200" fill="none" extrusionOk="0">
                <a:moveTo>
                  <a:pt x="2543" y="0"/>
                </a:moveTo>
                <a:cubicBezTo>
                  <a:pt x="14472" y="0"/>
                  <a:pt x="24143" y="9670"/>
                  <a:pt x="24143" y="21600"/>
                </a:cubicBezTo>
                <a:cubicBezTo>
                  <a:pt x="24143" y="33529"/>
                  <a:pt x="14472" y="43200"/>
                  <a:pt x="2543" y="43200"/>
                </a:cubicBezTo>
                <a:cubicBezTo>
                  <a:pt x="1693" y="43200"/>
                  <a:pt x="843" y="43149"/>
                  <a:pt x="0" y="43049"/>
                </a:cubicBezTo>
              </a:path>
              <a:path w="24143" h="43200" stroke="0" extrusionOk="0">
                <a:moveTo>
                  <a:pt x="2543" y="0"/>
                </a:moveTo>
                <a:cubicBezTo>
                  <a:pt x="14472" y="0"/>
                  <a:pt x="24143" y="9670"/>
                  <a:pt x="24143" y="21600"/>
                </a:cubicBezTo>
                <a:cubicBezTo>
                  <a:pt x="24143" y="33529"/>
                  <a:pt x="14472" y="43200"/>
                  <a:pt x="2543" y="43200"/>
                </a:cubicBezTo>
                <a:cubicBezTo>
                  <a:pt x="1693" y="43200"/>
                  <a:pt x="843" y="43149"/>
                  <a:pt x="0" y="43049"/>
                </a:cubicBezTo>
                <a:lnTo>
                  <a:pt x="2543" y="21600"/>
                </a:lnTo>
                <a:lnTo>
                  <a:pt x="2543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88" name="Text Box 64"/>
          <p:cNvSpPr txBox="1">
            <a:spLocks noChangeArrowheads="1"/>
          </p:cNvSpPr>
          <p:nvPr/>
        </p:nvSpPr>
        <p:spPr bwMode="auto">
          <a:xfrm>
            <a:off x="0" y="40957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latin typeface="Symbol" panose="05050102010706020507" pitchFamily="18" charset="2"/>
              </a:rPr>
              <a:t>w</a:t>
            </a:r>
            <a:r>
              <a:rPr lang="pt-BR" sz="2400" b="1" baseline="-25000"/>
              <a:t>2</a:t>
            </a:r>
          </a:p>
        </p:txBody>
      </p:sp>
      <p:sp>
        <p:nvSpPr>
          <p:cNvPr id="16389" name="Text Box 83"/>
          <p:cNvSpPr txBox="1">
            <a:spLocks noChangeArrowheads="1"/>
          </p:cNvSpPr>
          <p:nvPr/>
        </p:nvSpPr>
        <p:spPr bwMode="auto">
          <a:xfrm>
            <a:off x="685800" y="45529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6390" name="Text Box 84"/>
          <p:cNvSpPr txBox="1">
            <a:spLocks noChangeArrowheads="1"/>
          </p:cNvSpPr>
          <p:nvPr/>
        </p:nvSpPr>
        <p:spPr bwMode="auto">
          <a:xfrm>
            <a:off x="2362200" y="50863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6391" name="Text Box 85"/>
          <p:cNvSpPr txBox="1">
            <a:spLocks noChangeArrowheads="1"/>
          </p:cNvSpPr>
          <p:nvPr/>
        </p:nvSpPr>
        <p:spPr bwMode="auto">
          <a:xfrm>
            <a:off x="2057400" y="34861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6392" name="Text Box 89"/>
          <p:cNvSpPr txBox="1">
            <a:spLocks noChangeArrowheads="1"/>
          </p:cNvSpPr>
          <p:nvPr/>
        </p:nvSpPr>
        <p:spPr bwMode="auto">
          <a:xfrm>
            <a:off x="609600" y="30289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6393" name="Text Box 91"/>
          <p:cNvSpPr txBox="1">
            <a:spLocks noChangeArrowheads="1"/>
          </p:cNvSpPr>
          <p:nvPr/>
        </p:nvSpPr>
        <p:spPr bwMode="auto">
          <a:xfrm>
            <a:off x="3581400" y="44005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6</a:t>
            </a:r>
          </a:p>
        </p:txBody>
      </p:sp>
      <p:grpSp>
        <p:nvGrpSpPr>
          <p:cNvPr id="223328" name="Group 96"/>
          <p:cNvGrpSpPr>
            <a:grpSpLocks/>
          </p:cNvGrpSpPr>
          <p:nvPr/>
        </p:nvGrpSpPr>
        <p:grpSpPr bwMode="auto">
          <a:xfrm>
            <a:off x="4038600" y="2971800"/>
            <a:ext cx="2019300" cy="1524000"/>
            <a:chOff x="2340" y="1872"/>
            <a:chExt cx="1272" cy="960"/>
          </a:xfrm>
        </p:grpSpPr>
        <p:sp>
          <p:nvSpPr>
            <p:cNvPr id="16435" name="AutoShape 97"/>
            <p:cNvSpPr>
              <a:spLocks noChangeArrowheads="1"/>
            </p:cNvSpPr>
            <p:nvPr/>
          </p:nvSpPr>
          <p:spPr bwMode="auto">
            <a:xfrm rot="-2400000">
              <a:off x="2556" y="1872"/>
              <a:ext cx="1056" cy="384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6" name="AutoShape 98"/>
            <p:cNvSpPr>
              <a:spLocks noChangeArrowheads="1"/>
            </p:cNvSpPr>
            <p:nvPr/>
          </p:nvSpPr>
          <p:spPr bwMode="auto">
            <a:xfrm rot="2400000">
              <a:off x="2544" y="2448"/>
              <a:ext cx="1056" cy="384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37" name="Rectangle 99"/>
            <p:cNvSpPr>
              <a:spLocks noChangeArrowheads="1"/>
            </p:cNvSpPr>
            <p:nvPr/>
          </p:nvSpPr>
          <p:spPr bwMode="auto">
            <a:xfrm>
              <a:off x="2340" y="2280"/>
              <a:ext cx="528" cy="19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223390" name="Group 158"/>
          <p:cNvGrpSpPr>
            <a:grpSpLocks/>
          </p:cNvGrpSpPr>
          <p:nvPr/>
        </p:nvGrpSpPr>
        <p:grpSpPr bwMode="auto">
          <a:xfrm>
            <a:off x="5867400" y="1422400"/>
            <a:ext cx="3160713" cy="2540000"/>
            <a:chOff x="3696" y="896"/>
            <a:chExt cx="1991" cy="1600"/>
          </a:xfrm>
        </p:grpSpPr>
        <p:sp>
          <p:nvSpPr>
            <p:cNvPr id="16416" name="AutoShape 127"/>
            <p:cNvSpPr>
              <a:spLocks noChangeArrowheads="1"/>
            </p:cNvSpPr>
            <p:nvPr/>
          </p:nvSpPr>
          <p:spPr bwMode="auto">
            <a:xfrm>
              <a:off x="4176" y="1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17" name="AutoShape 128"/>
            <p:cNvSpPr>
              <a:spLocks noChangeArrowheads="1"/>
            </p:cNvSpPr>
            <p:nvPr/>
          </p:nvSpPr>
          <p:spPr bwMode="auto">
            <a:xfrm rot="4327309">
              <a:off x="4791" y="635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18" name="AutoShape 129"/>
            <p:cNvSpPr>
              <a:spLocks noChangeArrowheads="1"/>
            </p:cNvSpPr>
            <p:nvPr/>
          </p:nvSpPr>
          <p:spPr bwMode="auto">
            <a:xfrm rot="-9168410">
              <a:off x="4310" y="1181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19" name="Line 130"/>
            <p:cNvSpPr>
              <a:spLocks noChangeShapeType="1"/>
            </p:cNvSpPr>
            <p:nvPr/>
          </p:nvSpPr>
          <p:spPr bwMode="auto">
            <a:xfrm>
              <a:off x="4022" y="1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0" name="Rectangle 131"/>
            <p:cNvSpPr>
              <a:spLocks noChangeArrowheads="1"/>
            </p:cNvSpPr>
            <p:nvPr/>
          </p:nvSpPr>
          <p:spPr bwMode="auto">
            <a:xfrm>
              <a:off x="4028" y="1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1" name="AutoShape 132"/>
            <p:cNvSpPr>
              <a:spLocks noChangeArrowheads="1"/>
            </p:cNvSpPr>
            <p:nvPr/>
          </p:nvSpPr>
          <p:spPr bwMode="auto">
            <a:xfrm>
              <a:off x="5361" y="186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2" name="Line 133"/>
            <p:cNvSpPr>
              <a:spLocks noChangeShapeType="1"/>
            </p:cNvSpPr>
            <p:nvPr/>
          </p:nvSpPr>
          <p:spPr bwMode="auto">
            <a:xfrm>
              <a:off x="5207" y="2113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3" name="Rectangle 134"/>
            <p:cNvSpPr>
              <a:spLocks noChangeArrowheads="1"/>
            </p:cNvSpPr>
            <p:nvPr/>
          </p:nvSpPr>
          <p:spPr bwMode="auto">
            <a:xfrm>
              <a:off x="5213" y="2130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4" name="AutoShape 135"/>
            <p:cNvSpPr>
              <a:spLocks noChangeArrowheads="1"/>
            </p:cNvSpPr>
            <p:nvPr/>
          </p:nvSpPr>
          <p:spPr bwMode="auto">
            <a:xfrm rot="-706364">
              <a:off x="5299" y="896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5" name="Oval 136"/>
            <p:cNvSpPr>
              <a:spLocks noChangeArrowheads="1"/>
            </p:cNvSpPr>
            <p:nvPr/>
          </p:nvSpPr>
          <p:spPr bwMode="auto">
            <a:xfrm>
              <a:off x="5198" y="94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6" name="Oval 137"/>
            <p:cNvSpPr>
              <a:spLocks noChangeArrowheads="1"/>
            </p:cNvSpPr>
            <p:nvPr/>
          </p:nvSpPr>
          <p:spPr bwMode="auto">
            <a:xfrm>
              <a:off x="4382" y="121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7" name="Oval 138"/>
            <p:cNvSpPr>
              <a:spLocks noChangeArrowheads="1"/>
            </p:cNvSpPr>
            <p:nvPr/>
          </p:nvSpPr>
          <p:spPr bwMode="auto">
            <a:xfrm>
              <a:off x="4209" y="1527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8" name="Oval 139"/>
            <p:cNvSpPr>
              <a:spLocks noChangeArrowheads="1"/>
            </p:cNvSpPr>
            <p:nvPr/>
          </p:nvSpPr>
          <p:spPr bwMode="auto">
            <a:xfrm>
              <a:off x="5403" y="192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29" name="Arc 144"/>
            <p:cNvSpPr>
              <a:spLocks/>
            </p:cNvSpPr>
            <p:nvPr/>
          </p:nvSpPr>
          <p:spPr bwMode="auto">
            <a:xfrm flipH="1">
              <a:off x="4033" y="1392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30" name="Text Box 145"/>
            <p:cNvSpPr txBox="1">
              <a:spLocks noChangeArrowheads="1"/>
            </p:cNvSpPr>
            <p:nvPr/>
          </p:nvSpPr>
          <p:spPr bwMode="auto">
            <a:xfrm>
              <a:off x="3696" y="15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  <p:sp>
          <p:nvSpPr>
            <p:cNvPr id="16431" name="Text Box 146"/>
            <p:cNvSpPr txBox="1">
              <a:spLocks noChangeArrowheads="1"/>
            </p:cNvSpPr>
            <p:nvPr/>
          </p:nvSpPr>
          <p:spPr bwMode="auto">
            <a:xfrm>
              <a:off x="412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2</a:t>
              </a:r>
            </a:p>
          </p:txBody>
        </p:sp>
        <p:sp>
          <p:nvSpPr>
            <p:cNvPr id="16432" name="Text Box 147"/>
            <p:cNvSpPr txBox="1">
              <a:spLocks noChangeArrowheads="1"/>
            </p:cNvSpPr>
            <p:nvPr/>
          </p:nvSpPr>
          <p:spPr bwMode="auto">
            <a:xfrm>
              <a:off x="5184" y="22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4</a:t>
              </a:r>
            </a:p>
          </p:txBody>
        </p:sp>
        <p:sp>
          <p:nvSpPr>
            <p:cNvPr id="16433" name="Text Box 148"/>
            <p:cNvSpPr txBox="1">
              <a:spLocks noChangeArrowheads="1"/>
            </p:cNvSpPr>
            <p:nvPr/>
          </p:nvSpPr>
          <p:spPr bwMode="auto">
            <a:xfrm>
              <a:off x="4992" y="12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B</a:t>
              </a:r>
              <a:endParaRPr lang="pt-BR" sz="2400" b="1" baseline="-25000"/>
            </a:p>
          </p:txBody>
        </p:sp>
        <p:sp>
          <p:nvSpPr>
            <p:cNvPr id="16434" name="Text Box 149"/>
            <p:cNvSpPr txBox="1">
              <a:spLocks noChangeArrowheads="1"/>
            </p:cNvSpPr>
            <p:nvPr/>
          </p:nvSpPr>
          <p:spPr bwMode="auto">
            <a:xfrm>
              <a:off x="4080" y="9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A</a:t>
              </a:r>
              <a:endParaRPr lang="pt-BR" sz="2400" b="1" baseline="-25000"/>
            </a:p>
          </p:txBody>
        </p:sp>
      </p:grpSp>
      <p:grpSp>
        <p:nvGrpSpPr>
          <p:cNvPr id="223391" name="Group 159"/>
          <p:cNvGrpSpPr>
            <a:grpSpLocks/>
          </p:cNvGrpSpPr>
          <p:nvPr/>
        </p:nvGrpSpPr>
        <p:grpSpPr bwMode="auto">
          <a:xfrm>
            <a:off x="6513513" y="4191000"/>
            <a:ext cx="2249487" cy="2209800"/>
            <a:chOff x="4103" y="2640"/>
            <a:chExt cx="1417" cy="1392"/>
          </a:xfrm>
        </p:grpSpPr>
        <p:grpSp>
          <p:nvGrpSpPr>
            <p:cNvPr id="16399" name="Group 101"/>
            <p:cNvGrpSpPr>
              <a:grpSpLocks/>
            </p:cNvGrpSpPr>
            <p:nvPr/>
          </p:nvGrpSpPr>
          <p:grpSpPr bwMode="auto">
            <a:xfrm rot="-3250360">
              <a:off x="4609" y="2226"/>
              <a:ext cx="332" cy="1344"/>
              <a:chOff x="4800" y="1728"/>
              <a:chExt cx="432" cy="1344"/>
            </a:xfrm>
          </p:grpSpPr>
          <p:sp>
            <p:nvSpPr>
              <p:cNvPr id="16414" name="Freeform 102"/>
              <p:cNvSpPr>
                <a:spLocks/>
              </p:cNvSpPr>
              <p:nvPr/>
            </p:nvSpPr>
            <p:spPr bwMode="auto">
              <a:xfrm>
                <a:off x="4800" y="1728"/>
                <a:ext cx="432" cy="960"/>
              </a:xfrm>
              <a:custGeom>
                <a:avLst/>
                <a:gdLst>
                  <a:gd name="T0" fmla="*/ 96 w 432"/>
                  <a:gd name="T1" fmla="*/ 0 h 960"/>
                  <a:gd name="T2" fmla="*/ 96 w 432"/>
                  <a:gd name="T3" fmla="*/ 864 h 960"/>
                  <a:gd name="T4" fmla="*/ 336 w 432"/>
                  <a:gd name="T5" fmla="*/ 864 h 960"/>
                  <a:gd name="T6" fmla="*/ 336 w 432"/>
                  <a:gd name="T7" fmla="*/ 0 h 960"/>
                  <a:gd name="T8" fmla="*/ 432 w 432"/>
                  <a:gd name="T9" fmla="*/ 0 h 960"/>
                  <a:gd name="T10" fmla="*/ 432 w 432"/>
                  <a:gd name="T11" fmla="*/ 960 h 960"/>
                  <a:gd name="T12" fmla="*/ 0 w 432"/>
                  <a:gd name="T13" fmla="*/ 960 h 960"/>
                  <a:gd name="T14" fmla="*/ 0 w 432"/>
                  <a:gd name="T15" fmla="*/ 0 h 960"/>
                  <a:gd name="T16" fmla="*/ 96 w 432"/>
                  <a:gd name="T17" fmla="*/ 0 h 9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60">
                    <a:moveTo>
                      <a:pt x="96" y="0"/>
                    </a:moveTo>
                    <a:lnTo>
                      <a:pt x="96" y="864"/>
                    </a:lnTo>
                    <a:lnTo>
                      <a:pt x="336" y="864"/>
                    </a:lnTo>
                    <a:lnTo>
                      <a:pt x="336" y="0"/>
                    </a:lnTo>
                    <a:lnTo>
                      <a:pt x="432" y="0"/>
                    </a:lnTo>
                    <a:lnTo>
                      <a:pt x="432" y="960"/>
                    </a:lnTo>
                    <a:lnTo>
                      <a:pt x="0" y="960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5" name="Rectangle 103"/>
              <p:cNvSpPr>
                <a:spLocks noChangeArrowheads="1"/>
              </p:cNvSpPr>
              <p:nvPr/>
            </p:nvSpPr>
            <p:spPr bwMode="auto">
              <a:xfrm>
                <a:off x="4944" y="2688"/>
                <a:ext cx="144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16400" name="Rectangle 104"/>
            <p:cNvSpPr>
              <a:spLocks noChangeArrowheads="1"/>
            </p:cNvSpPr>
            <p:nvPr/>
          </p:nvSpPr>
          <p:spPr bwMode="auto">
            <a:xfrm rot="2240961">
              <a:off x="4386" y="2640"/>
              <a:ext cx="28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01" name="AutoShape 110"/>
            <p:cNvSpPr>
              <a:spLocks noChangeArrowheads="1"/>
            </p:cNvSpPr>
            <p:nvPr/>
          </p:nvSpPr>
          <p:spPr bwMode="auto">
            <a:xfrm>
              <a:off x="4641" y="363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02" name="Line 111"/>
            <p:cNvSpPr>
              <a:spLocks noChangeShapeType="1"/>
            </p:cNvSpPr>
            <p:nvPr/>
          </p:nvSpPr>
          <p:spPr bwMode="auto">
            <a:xfrm>
              <a:off x="4487" y="388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03" name="Rectangle 112"/>
            <p:cNvSpPr>
              <a:spLocks noChangeArrowheads="1"/>
            </p:cNvSpPr>
            <p:nvPr/>
          </p:nvSpPr>
          <p:spPr bwMode="auto">
            <a:xfrm>
              <a:off x="4493" y="390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04" name="AutoShape 113"/>
            <p:cNvSpPr>
              <a:spLocks noChangeArrowheads="1"/>
            </p:cNvSpPr>
            <p:nvPr/>
          </p:nvSpPr>
          <p:spPr bwMode="auto">
            <a:xfrm rot="-706364">
              <a:off x="4579" y="2672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05" name="Oval 114"/>
            <p:cNvSpPr>
              <a:spLocks noChangeArrowheads="1"/>
            </p:cNvSpPr>
            <p:nvPr/>
          </p:nvSpPr>
          <p:spPr bwMode="auto">
            <a:xfrm>
              <a:off x="4478" y="272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06" name="Oval 117"/>
            <p:cNvSpPr>
              <a:spLocks noChangeArrowheads="1"/>
            </p:cNvSpPr>
            <p:nvPr/>
          </p:nvSpPr>
          <p:spPr bwMode="auto">
            <a:xfrm>
              <a:off x="4683" y="370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07" name="AutoShape 118"/>
            <p:cNvSpPr>
              <a:spLocks noChangeArrowheads="1"/>
            </p:cNvSpPr>
            <p:nvPr/>
          </p:nvSpPr>
          <p:spPr bwMode="auto">
            <a:xfrm>
              <a:off x="5194" y="317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08" name="Line 119"/>
            <p:cNvSpPr>
              <a:spLocks noChangeShapeType="1"/>
            </p:cNvSpPr>
            <p:nvPr/>
          </p:nvSpPr>
          <p:spPr bwMode="auto">
            <a:xfrm>
              <a:off x="5040" y="342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09" name="Rectangle 120"/>
            <p:cNvSpPr>
              <a:spLocks noChangeArrowheads="1"/>
            </p:cNvSpPr>
            <p:nvPr/>
          </p:nvSpPr>
          <p:spPr bwMode="auto">
            <a:xfrm>
              <a:off x="5046" y="344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10" name="Oval 121"/>
            <p:cNvSpPr>
              <a:spLocks noChangeArrowheads="1"/>
            </p:cNvSpPr>
            <p:nvPr/>
          </p:nvSpPr>
          <p:spPr bwMode="auto">
            <a:xfrm>
              <a:off x="5236" y="324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6411" name="Text Box 154"/>
            <p:cNvSpPr txBox="1">
              <a:spLocks noChangeArrowheads="1"/>
            </p:cNvSpPr>
            <p:nvPr/>
          </p:nvSpPr>
          <p:spPr bwMode="auto">
            <a:xfrm>
              <a:off x="4320" y="355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4</a:t>
              </a:r>
            </a:p>
          </p:txBody>
        </p:sp>
        <p:sp>
          <p:nvSpPr>
            <p:cNvPr id="16412" name="Text Box 155"/>
            <p:cNvSpPr txBox="1">
              <a:spLocks noChangeArrowheads="1"/>
            </p:cNvSpPr>
            <p:nvPr/>
          </p:nvSpPr>
          <p:spPr bwMode="auto">
            <a:xfrm>
              <a:off x="4224" y="288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B</a:t>
              </a:r>
              <a:endParaRPr lang="pt-BR" sz="2400" b="1" baseline="-25000"/>
            </a:p>
          </p:txBody>
        </p:sp>
        <p:sp>
          <p:nvSpPr>
            <p:cNvPr id="16413" name="Text Box 157"/>
            <p:cNvSpPr txBox="1">
              <a:spLocks noChangeArrowheads="1"/>
            </p:cNvSpPr>
            <p:nvPr/>
          </p:nvSpPr>
          <p:spPr bwMode="auto">
            <a:xfrm>
              <a:off x="5136" y="355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6</a:t>
              </a:r>
            </a:p>
          </p:txBody>
        </p:sp>
      </p:grpSp>
      <p:pic>
        <p:nvPicPr>
          <p:cNvPr id="223395" name="JAWS.MID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83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Rectangle 165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Exemplos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" fill="hold"/>
                                        <p:tgtEl>
                                          <p:spTgt spid="2233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339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7"/>
          <p:cNvSpPr>
            <a:spLocks noChangeArrowheads="1"/>
          </p:cNvSpPr>
          <p:nvPr/>
        </p:nvSpPr>
        <p:spPr bwMode="auto">
          <a:xfrm>
            <a:off x="828675" y="484663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11" name="AutoShape 8"/>
          <p:cNvSpPr>
            <a:spLocks noChangeArrowheads="1"/>
          </p:cNvSpPr>
          <p:nvPr/>
        </p:nvSpPr>
        <p:spPr bwMode="auto">
          <a:xfrm rot="4327309">
            <a:off x="1804988" y="3541713"/>
            <a:ext cx="90487" cy="1531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12" name="AutoShape 9"/>
          <p:cNvSpPr>
            <a:spLocks noChangeArrowheads="1"/>
          </p:cNvSpPr>
          <p:nvPr/>
        </p:nvSpPr>
        <p:spPr bwMode="auto">
          <a:xfrm rot="-9168410">
            <a:off x="1041400" y="4408488"/>
            <a:ext cx="69850" cy="687387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13" name="Line 10"/>
          <p:cNvSpPr>
            <a:spLocks noChangeShapeType="1"/>
          </p:cNvSpPr>
          <p:nvPr/>
        </p:nvSpPr>
        <p:spPr bwMode="auto">
          <a:xfrm>
            <a:off x="584200" y="52466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593725" y="52736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15" name="AutoShape 12"/>
          <p:cNvSpPr>
            <a:spLocks noChangeArrowheads="1"/>
          </p:cNvSpPr>
          <p:nvPr/>
        </p:nvSpPr>
        <p:spPr bwMode="auto">
          <a:xfrm>
            <a:off x="2709863" y="5487988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16" name="Line 13"/>
          <p:cNvSpPr>
            <a:spLocks noChangeShapeType="1"/>
          </p:cNvSpPr>
          <p:nvPr/>
        </p:nvSpPr>
        <p:spPr bwMode="auto">
          <a:xfrm>
            <a:off x="2465388" y="58880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2474913" y="59150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18" name="AutoShape 15"/>
          <p:cNvSpPr>
            <a:spLocks noChangeArrowheads="1"/>
          </p:cNvSpPr>
          <p:nvPr/>
        </p:nvSpPr>
        <p:spPr bwMode="auto">
          <a:xfrm rot="-706364">
            <a:off x="2611438" y="3956050"/>
            <a:ext cx="136525" cy="18002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19" name="Oval 16"/>
          <p:cNvSpPr>
            <a:spLocks noChangeArrowheads="1"/>
          </p:cNvSpPr>
          <p:nvPr/>
        </p:nvSpPr>
        <p:spPr bwMode="auto">
          <a:xfrm>
            <a:off x="2451100" y="4038600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20" name="Oval 17"/>
          <p:cNvSpPr>
            <a:spLocks noChangeArrowheads="1"/>
          </p:cNvSpPr>
          <p:nvPr/>
        </p:nvSpPr>
        <p:spPr bwMode="auto">
          <a:xfrm>
            <a:off x="1155700" y="446246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21" name="Oval 18"/>
          <p:cNvSpPr>
            <a:spLocks noChangeArrowheads="1"/>
          </p:cNvSpPr>
          <p:nvPr/>
        </p:nvSpPr>
        <p:spPr bwMode="auto">
          <a:xfrm>
            <a:off x="881063" y="495776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7422" name="Oval 19"/>
          <p:cNvSpPr>
            <a:spLocks noChangeArrowheads="1"/>
          </p:cNvSpPr>
          <p:nvPr/>
        </p:nvSpPr>
        <p:spPr bwMode="auto">
          <a:xfrm>
            <a:off x="2776538" y="559276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42735" name="Group 47"/>
          <p:cNvGrpSpPr>
            <a:grpSpLocks/>
          </p:cNvGrpSpPr>
          <p:nvPr/>
        </p:nvGrpSpPr>
        <p:grpSpPr bwMode="auto">
          <a:xfrm>
            <a:off x="0" y="4724400"/>
            <a:ext cx="928688" cy="762000"/>
            <a:chOff x="0" y="2976"/>
            <a:chExt cx="585" cy="480"/>
          </a:xfrm>
        </p:grpSpPr>
        <p:sp>
          <p:nvSpPr>
            <p:cNvPr id="17467" name="Arc 24"/>
            <p:cNvSpPr>
              <a:spLocks/>
            </p:cNvSpPr>
            <p:nvPr/>
          </p:nvSpPr>
          <p:spPr bwMode="auto">
            <a:xfrm flipH="1">
              <a:off x="337" y="2976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68" name="Text Box 25"/>
            <p:cNvSpPr txBox="1">
              <a:spLocks noChangeArrowheads="1"/>
            </p:cNvSpPr>
            <p:nvPr/>
          </p:nvSpPr>
          <p:spPr bwMode="auto">
            <a:xfrm>
              <a:off x="0" y="31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17424" name="Text Box 35"/>
          <p:cNvSpPr txBox="1">
            <a:spLocks noChangeArrowheads="1"/>
          </p:cNvSpPr>
          <p:nvPr/>
        </p:nvSpPr>
        <p:spPr bwMode="auto">
          <a:xfrm>
            <a:off x="6858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7425" name="Text Box 36"/>
          <p:cNvSpPr txBox="1">
            <a:spLocks noChangeArrowheads="1"/>
          </p:cNvSpPr>
          <p:nvPr/>
        </p:nvSpPr>
        <p:spPr bwMode="auto">
          <a:xfrm>
            <a:off x="31242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7426" name="Text Box 37"/>
          <p:cNvSpPr txBox="1">
            <a:spLocks noChangeArrowheads="1"/>
          </p:cNvSpPr>
          <p:nvPr/>
        </p:nvSpPr>
        <p:spPr bwMode="auto">
          <a:xfrm>
            <a:off x="2057400" y="4419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7427" name="Text Box 40"/>
          <p:cNvSpPr txBox="1">
            <a:spLocks noChangeArrowheads="1"/>
          </p:cNvSpPr>
          <p:nvPr/>
        </p:nvSpPr>
        <p:spPr bwMode="auto">
          <a:xfrm>
            <a:off x="609600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grpSp>
        <p:nvGrpSpPr>
          <p:cNvPr id="242761" name="Group 73"/>
          <p:cNvGrpSpPr>
            <a:grpSpLocks/>
          </p:cNvGrpSpPr>
          <p:nvPr/>
        </p:nvGrpSpPr>
        <p:grpSpPr bwMode="auto">
          <a:xfrm>
            <a:off x="1966913" y="5334000"/>
            <a:ext cx="928687" cy="762000"/>
            <a:chOff x="0" y="2976"/>
            <a:chExt cx="585" cy="480"/>
          </a:xfrm>
        </p:grpSpPr>
        <p:sp>
          <p:nvSpPr>
            <p:cNvPr id="17465" name="Arc 74"/>
            <p:cNvSpPr>
              <a:spLocks/>
            </p:cNvSpPr>
            <p:nvPr/>
          </p:nvSpPr>
          <p:spPr bwMode="auto">
            <a:xfrm flipH="1">
              <a:off x="337" y="2976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66" name="Text Box 75"/>
            <p:cNvSpPr txBox="1">
              <a:spLocks noChangeArrowheads="1"/>
            </p:cNvSpPr>
            <p:nvPr/>
          </p:nvSpPr>
          <p:spPr bwMode="auto">
            <a:xfrm>
              <a:off x="0" y="31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4</a:t>
              </a:r>
            </a:p>
          </p:txBody>
        </p:sp>
      </p:grpSp>
      <p:sp>
        <p:nvSpPr>
          <p:cNvPr id="17429" name="Rectangle 77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Exemplos</a:t>
            </a:r>
          </a:p>
        </p:txBody>
      </p:sp>
      <p:grpSp>
        <p:nvGrpSpPr>
          <p:cNvPr id="17430" name="Group 78"/>
          <p:cNvGrpSpPr>
            <a:grpSpLocks/>
          </p:cNvGrpSpPr>
          <p:nvPr/>
        </p:nvGrpSpPr>
        <p:grpSpPr bwMode="auto">
          <a:xfrm>
            <a:off x="5410200" y="258763"/>
            <a:ext cx="2476500" cy="579437"/>
            <a:chOff x="624" y="2400"/>
            <a:chExt cx="1560" cy="365"/>
          </a:xfrm>
        </p:grpSpPr>
        <p:sp>
          <p:nvSpPr>
            <p:cNvPr id="17461" name="Text Box 79"/>
            <p:cNvSpPr txBox="1">
              <a:spLocks noChangeArrowheads="1"/>
            </p:cNvSpPr>
            <p:nvPr/>
          </p:nvSpPr>
          <p:spPr bwMode="auto">
            <a:xfrm>
              <a:off x="624" y="2400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B = </a:t>
              </a:r>
              <a:r>
                <a:rPr lang="pt-BR" sz="3200"/>
                <a:t>A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17462" name="Line 80"/>
            <p:cNvSpPr>
              <a:spLocks noChangeShapeType="1"/>
            </p:cNvSpPr>
            <p:nvPr/>
          </p:nvSpPr>
          <p:spPr bwMode="auto">
            <a:xfrm>
              <a:off x="667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63" name="Line 81"/>
            <p:cNvSpPr>
              <a:spLocks noChangeShapeType="1"/>
            </p:cNvSpPr>
            <p:nvPr/>
          </p:nvSpPr>
          <p:spPr bwMode="auto">
            <a:xfrm>
              <a:off x="1135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64" name="Line 82"/>
            <p:cNvSpPr>
              <a:spLocks noChangeShapeType="1"/>
            </p:cNvSpPr>
            <p:nvPr/>
          </p:nvSpPr>
          <p:spPr bwMode="auto">
            <a:xfrm>
              <a:off x="1680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2771" name="Group 83"/>
          <p:cNvGrpSpPr>
            <a:grpSpLocks/>
          </p:cNvGrpSpPr>
          <p:nvPr/>
        </p:nvGrpSpPr>
        <p:grpSpPr bwMode="auto">
          <a:xfrm>
            <a:off x="3794125" y="152400"/>
            <a:ext cx="5349875" cy="2255838"/>
            <a:chOff x="2390" y="96"/>
            <a:chExt cx="3370" cy="1421"/>
          </a:xfrm>
        </p:grpSpPr>
        <p:grpSp>
          <p:nvGrpSpPr>
            <p:cNvPr id="17440" name="Group 84"/>
            <p:cNvGrpSpPr>
              <a:grpSpLocks/>
            </p:cNvGrpSpPr>
            <p:nvPr/>
          </p:nvGrpSpPr>
          <p:grpSpPr bwMode="auto">
            <a:xfrm>
              <a:off x="2390" y="96"/>
              <a:ext cx="1450" cy="1037"/>
              <a:chOff x="2390" y="96"/>
              <a:chExt cx="1450" cy="1037"/>
            </a:xfrm>
          </p:grpSpPr>
          <p:grpSp>
            <p:nvGrpSpPr>
              <p:cNvPr id="17455" name="Group 85"/>
              <p:cNvGrpSpPr>
                <a:grpSpLocks/>
              </p:cNvGrpSpPr>
              <p:nvPr/>
            </p:nvGrpSpPr>
            <p:grpSpPr bwMode="auto">
              <a:xfrm>
                <a:off x="2390" y="768"/>
                <a:ext cx="1066" cy="365"/>
                <a:chOff x="432" y="3216"/>
                <a:chExt cx="1066" cy="365"/>
              </a:xfrm>
            </p:grpSpPr>
            <p:sp>
              <p:nvSpPr>
                <p:cNvPr id="1745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Bn</a:t>
                  </a:r>
                </a:p>
              </p:txBody>
            </p:sp>
            <p:sp>
              <p:nvSpPr>
                <p:cNvPr id="17459" name="Line 87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460" name="Line 88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7456" name="AutoShape 89"/>
              <p:cNvSpPr>
                <a:spLocks noChangeArrowheads="1"/>
              </p:cNvSpPr>
              <p:nvPr/>
            </p:nvSpPr>
            <p:spPr bwMode="auto">
              <a:xfrm rot="4516790">
                <a:off x="3240" y="504"/>
                <a:ext cx="144" cy="28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7457" name="Oval 90"/>
              <p:cNvSpPr>
                <a:spLocks noChangeArrowheads="1"/>
              </p:cNvSpPr>
              <p:nvPr/>
            </p:nvSpPr>
            <p:spPr bwMode="auto">
              <a:xfrm>
                <a:off x="3360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7441" name="Group 91"/>
            <p:cNvGrpSpPr>
              <a:grpSpLocks/>
            </p:cNvGrpSpPr>
            <p:nvPr/>
          </p:nvGrpSpPr>
          <p:grpSpPr bwMode="auto">
            <a:xfrm>
              <a:off x="4376" y="96"/>
              <a:ext cx="1384" cy="1037"/>
              <a:chOff x="4376" y="96"/>
              <a:chExt cx="1384" cy="1037"/>
            </a:xfrm>
          </p:grpSpPr>
          <p:grpSp>
            <p:nvGrpSpPr>
              <p:cNvPr id="17449" name="Group 92"/>
              <p:cNvGrpSpPr>
                <a:grpSpLocks/>
              </p:cNvGrpSpPr>
              <p:nvPr/>
            </p:nvGrpSpPr>
            <p:grpSpPr bwMode="auto">
              <a:xfrm>
                <a:off x="4376" y="768"/>
                <a:ext cx="1384" cy="365"/>
                <a:chOff x="3878" y="3216"/>
                <a:chExt cx="1384" cy="365"/>
              </a:xfrm>
            </p:grpSpPr>
            <p:sp>
              <p:nvSpPr>
                <p:cNvPr id="1745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878" y="3216"/>
                  <a:ext cx="1384" cy="365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B/At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B/An</a:t>
                  </a:r>
                </a:p>
              </p:txBody>
            </p:sp>
            <p:sp>
              <p:nvSpPr>
                <p:cNvPr id="17453" name="Line 94"/>
                <p:cNvSpPr>
                  <a:spLocks noChangeShapeType="1"/>
                </p:cNvSpPr>
                <p:nvPr/>
              </p:nvSpPr>
              <p:spPr bwMode="auto">
                <a:xfrm>
                  <a:off x="3921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454" name="Line 95"/>
                <p:cNvSpPr>
                  <a:spLocks noChangeShapeType="1"/>
                </p:cNvSpPr>
                <p:nvPr/>
              </p:nvSpPr>
              <p:spPr bwMode="auto">
                <a:xfrm>
                  <a:off x="4639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7450" name="Oval 96"/>
              <p:cNvSpPr>
                <a:spLocks noChangeArrowheads="1"/>
              </p:cNvSpPr>
              <p:nvPr/>
            </p:nvSpPr>
            <p:spPr bwMode="auto">
              <a:xfrm>
                <a:off x="4416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7451" name="AutoShape 97"/>
              <p:cNvSpPr>
                <a:spLocks noChangeArrowheads="1"/>
              </p:cNvSpPr>
              <p:nvPr/>
            </p:nvSpPr>
            <p:spPr bwMode="auto">
              <a:xfrm rot="-4500558">
                <a:off x="4896" y="468"/>
                <a:ext cx="156" cy="348"/>
              </a:xfrm>
              <a:prstGeom prst="downArrow">
                <a:avLst>
                  <a:gd name="adj1" fmla="val 50000"/>
                  <a:gd name="adj2" fmla="val 55769"/>
                </a:avLst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7442" name="Group 98"/>
            <p:cNvGrpSpPr>
              <a:grpSpLocks/>
            </p:cNvGrpSpPr>
            <p:nvPr/>
          </p:nvGrpSpPr>
          <p:grpSpPr bwMode="auto">
            <a:xfrm>
              <a:off x="3408" y="96"/>
              <a:ext cx="1066" cy="1421"/>
              <a:chOff x="3408" y="96"/>
              <a:chExt cx="1066" cy="1421"/>
            </a:xfrm>
          </p:grpSpPr>
          <p:sp>
            <p:nvSpPr>
              <p:cNvPr id="17443" name="Oval 99"/>
              <p:cNvSpPr>
                <a:spLocks noChangeArrowheads="1"/>
              </p:cNvSpPr>
              <p:nvPr/>
            </p:nvSpPr>
            <p:spPr bwMode="auto">
              <a:xfrm>
                <a:off x="3840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grpSp>
            <p:nvGrpSpPr>
              <p:cNvPr id="17444" name="Group 100"/>
              <p:cNvGrpSpPr>
                <a:grpSpLocks/>
              </p:cNvGrpSpPr>
              <p:nvPr/>
            </p:nvGrpSpPr>
            <p:grpSpPr bwMode="auto">
              <a:xfrm>
                <a:off x="3408" y="1152"/>
                <a:ext cx="1066" cy="365"/>
                <a:chOff x="432" y="3216"/>
                <a:chExt cx="1066" cy="365"/>
              </a:xfrm>
            </p:grpSpPr>
            <p:sp>
              <p:nvSpPr>
                <p:cNvPr id="1744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At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An</a:t>
                  </a:r>
                </a:p>
              </p:txBody>
            </p:sp>
            <p:sp>
              <p:nvSpPr>
                <p:cNvPr id="17447" name="Line 102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448" name="Line 103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7445" name="AutoShape 104"/>
              <p:cNvSpPr>
                <a:spLocks noChangeArrowheads="1"/>
              </p:cNvSpPr>
              <p:nvPr/>
            </p:nvSpPr>
            <p:spPr bwMode="auto">
              <a:xfrm>
                <a:off x="4020" y="684"/>
                <a:ext cx="144" cy="432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</p:grpSp>
      <p:grpSp>
        <p:nvGrpSpPr>
          <p:cNvPr id="242793" name="Group 105"/>
          <p:cNvGrpSpPr>
            <a:grpSpLocks/>
          </p:cNvGrpSpPr>
          <p:nvPr/>
        </p:nvGrpSpPr>
        <p:grpSpPr bwMode="auto">
          <a:xfrm>
            <a:off x="4816475" y="1828800"/>
            <a:ext cx="4022725" cy="990600"/>
            <a:chOff x="3034" y="1152"/>
            <a:chExt cx="2534" cy="624"/>
          </a:xfrm>
        </p:grpSpPr>
        <p:sp>
          <p:nvSpPr>
            <p:cNvPr id="17436" name="Text Box 106"/>
            <p:cNvSpPr txBox="1">
              <a:spLocks noChangeArrowheads="1"/>
            </p:cNvSpPr>
            <p:nvPr/>
          </p:nvSpPr>
          <p:spPr bwMode="auto">
            <a:xfrm>
              <a:off x="4032" y="1488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7437" name="Text Box 107"/>
            <p:cNvSpPr txBox="1">
              <a:spLocks noChangeArrowheads="1"/>
            </p:cNvSpPr>
            <p:nvPr/>
          </p:nvSpPr>
          <p:spPr bwMode="auto">
            <a:xfrm>
              <a:off x="3456" y="1488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7438" name="Text Box 108"/>
            <p:cNvSpPr txBox="1">
              <a:spLocks noChangeArrowheads="1"/>
            </p:cNvSpPr>
            <p:nvPr/>
          </p:nvSpPr>
          <p:spPr bwMode="auto">
            <a:xfrm>
              <a:off x="3034" y="1152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7439" name="Text Box 109"/>
            <p:cNvSpPr txBox="1">
              <a:spLocks noChangeArrowheads="1"/>
            </p:cNvSpPr>
            <p:nvPr/>
          </p:nvSpPr>
          <p:spPr bwMode="auto">
            <a:xfrm>
              <a:off x="5290" y="1152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</p:grpSp>
      <p:grpSp>
        <p:nvGrpSpPr>
          <p:cNvPr id="242798" name="Group 110"/>
          <p:cNvGrpSpPr>
            <a:grpSpLocks/>
          </p:cNvGrpSpPr>
          <p:nvPr/>
        </p:nvGrpSpPr>
        <p:grpSpPr bwMode="auto">
          <a:xfrm>
            <a:off x="3960813" y="1828800"/>
            <a:ext cx="3736975" cy="519113"/>
            <a:chOff x="2495" y="1152"/>
            <a:chExt cx="2354" cy="327"/>
          </a:xfrm>
        </p:grpSpPr>
        <p:sp>
          <p:nvSpPr>
            <p:cNvPr id="17434" name="Text Box 111"/>
            <p:cNvSpPr txBox="1">
              <a:spLocks noChangeArrowheads="1"/>
            </p:cNvSpPr>
            <p:nvPr/>
          </p:nvSpPr>
          <p:spPr bwMode="auto">
            <a:xfrm>
              <a:off x="4608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</a:endParaRPr>
            </a:p>
          </p:txBody>
        </p:sp>
        <p:sp>
          <p:nvSpPr>
            <p:cNvPr id="17435" name="Text Box 112"/>
            <p:cNvSpPr txBox="1">
              <a:spLocks noChangeArrowheads="1"/>
            </p:cNvSpPr>
            <p:nvPr/>
          </p:nvSpPr>
          <p:spPr bwMode="auto">
            <a:xfrm>
              <a:off x="2495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4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15" name="Group 3"/>
          <p:cNvGrpSpPr>
            <a:grpSpLocks/>
          </p:cNvGrpSpPr>
          <p:nvPr/>
        </p:nvGrpSpPr>
        <p:grpSpPr bwMode="auto">
          <a:xfrm rot="-3250360">
            <a:off x="1412875" y="3171825"/>
            <a:ext cx="527050" cy="2133600"/>
            <a:chOff x="4800" y="1728"/>
            <a:chExt cx="432" cy="1344"/>
          </a:xfrm>
        </p:grpSpPr>
        <p:sp>
          <p:nvSpPr>
            <p:cNvPr id="18495" name="Freeform 4"/>
            <p:cNvSpPr>
              <a:spLocks/>
            </p:cNvSpPr>
            <p:nvPr/>
          </p:nvSpPr>
          <p:spPr bwMode="auto">
            <a:xfrm>
              <a:off x="4800" y="1728"/>
              <a:ext cx="432" cy="960"/>
            </a:xfrm>
            <a:custGeom>
              <a:avLst/>
              <a:gdLst>
                <a:gd name="T0" fmla="*/ 96 w 432"/>
                <a:gd name="T1" fmla="*/ 0 h 960"/>
                <a:gd name="T2" fmla="*/ 96 w 432"/>
                <a:gd name="T3" fmla="*/ 864 h 960"/>
                <a:gd name="T4" fmla="*/ 336 w 432"/>
                <a:gd name="T5" fmla="*/ 864 h 960"/>
                <a:gd name="T6" fmla="*/ 336 w 432"/>
                <a:gd name="T7" fmla="*/ 0 h 960"/>
                <a:gd name="T8" fmla="*/ 432 w 432"/>
                <a:gd name="T9" fmla="*/ 0 h 960"/>
                <a:gd name="T10" fmla="*/ 432 w 432"/>
                <a:gd name="T11" fmla="*/ 960 h 960"/>
                <a:gd name="T12" fmla="*/ 0 w 432"/>
                <a:gd name="T13" fmla="*/ 960 h 960"/>
                <a:gd name="T14" fmla="*/ 0 w 432"/>
                <a:gd name="T15" fmla="*/ 0 h 960"/>
                <a:gd name="T16" fmla="*/ 96 w 432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960">
                  <a:moveTo>
                    <a:pt x="96" y="0"/>
                  </a:moveTo>
                  <a:lnTo>
                    <a:pt x="96" y="864"/>
                  </a:lnTo>
                  <a:lnTo>
                    <a:pt x="336" y="86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960"/>
                  </a:lnTo>
                  <a:lnTo>
                    <a:pt x="0" y="960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96" name="Rectangle 5"/>
            <p:cNvSpPr>
              <a:spLocks noChangeArrowheads="1"/>
            </p:cNvSpPr>
            <p:nvPr/>
          </p:nvSpPr>
          <p:spPr bwMode="auto">
            <a:xfrm>
              <a:off x="4944" y="2688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18435" name="Rectangle 6"/>
          <p:cNvSpPr>
            <a:spLocks noChangeArrowheads="1"/>
          </p:cNvSpPr>
          <p:nvPr/>
        </p:nvSpPr>
        <p:spPr bwMode="auto">
          <a:xfrm rot="2240961">
            <a:off x="1058863" y="3829050"/>
            <a:ext cx="4572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6" name="AutoShape 12"/>
          <p:cNvSpPr>
            <a:spLocks noChangeArrowheads="1"/>
          </p:cNvSpPr>
          <p:nvPr/>
        </p:nvSpPr>
        <p:spPr bwMode="auto">
          <a:xfrm>
            <a:off x="1463675" y="541178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7" name="Line 13"/>
          <p:cNvSpPr>
            <a:spLocks noChangeShapeType="1"/>
          </p:cNvSpPr>
          <p:nvPr/>
        </p:nvSpPr>
        <p:spPr bwMode="auto">
          <a:xfrm>
            <a:off x="1219200" y="58118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38" name="Rectangle 14"/>
          <p:cNvSpPr>
            <a:spLocks noChangeArrowheads="1"/>
          </p:cNvSpPr>
          <p:nvPr/>
        </p:nvSpPr>
        <p:spPr bwMode="auto">
          <a:xfrm>
            <a:off x="1228725" y="58388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9" name="AutoShape 15"/>
          <p:cNvSpPr>
            <a:spLocks noChangeArrowheads="1"/>
          </p:cNvSpPr>
          <p:nvPr/>
        </p:nvSpPr>
        <p:spPr bwMode="auto">
          <a:xfrm rot="-706364">
            <a:off x="1365250" y="3879850"/>
            <a:ext cx="136525" cy="18002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0" name="Oval 16"/>
          <p:cNvSpPr>
            <a:spLocks noChangeArrowheads="1"/>
          </p:cNvSpPr>
          <p:nvPr/>
        </p:nvSpPr>
        <p:spPr bwMode="auto">
          <a:xfrm>
            <a:off x="1204913" y="396240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1" name="Oval 19"/>
          <p:cNvSpPr>
            <a:spLocks noChangeArrowheads="1"/>
          </p:cNvSpPr>
          <p:nvPr/>
        </p:nvSpPr>
        <p:spPr bwMode="auto">
          <a:xfrm>
            <a:off x="1530350" y="551656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2" name="AutoShape 20"/>
          <p:cNvSpPr>
            <a:spLocks noChangeArrowheads="1"/>
          </p:cNvSpPr>
          <p:nvPr/>
        </p:nvSpPr>
        <p:spPr bwMode="auto">
          <a:xfrm>
            <a:off x="2341563" y="467836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3" name="Line 21"/>
          <p:cNvSpPr>
            <a:spLocks noChangeShapeType="1"/>
          </p:cNvSpPr>
          <p:nvPr/>
        </p:nvSpPr>
        <p:spPr bwMode="auto">
          <a:xfrm>
            <a:off x="2097088" y="50784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4" name="Rectangle 22"/>
          <p:cNvSpPr>
            <a:spLocks noChangeArrowheads="1"/>
          </p:cNvSpPr>
          <p:nvPr/>
        </p:nvSpPr>
        <p:spPr bwMode="auto">
          <a:xfrm>
            <a:off x="2106613" y="510540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5" name="Oval 23"/>
          <p:cNvSpPr>
            <a:spLocks noChangeArrowheads="1"/>
          </p:cNvSpPr>
          <p:nvPr/>
        </p:nvSpPr>
        <p:spPr bwMode="auto">
          <a:xfrm>
            <a:off x="2408238" y="478313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43764" name="Group 52"/>
          <p:cNvGrpSpPr>
            <a:grpSpLocks/>
          </p:cNvGrpSpPr>
          <p:nvPr/>
        </p:nvGrpSpPr>
        <p:grpSpPr bwMode="auto">
          <a:xfrm>
            <a:off x="2030413" y="4343400"/>
            <a:ext cx="1327150" cy="857250"/>
            <a:chOff x="1488" y="2400"/>
            <a:chExt cx="836" cy="540"/>
          </a:xfrm>
        </p:grpSpPr>
        <p:sp>
          <p:nvSpPr>
            <p:cNvPr id="18493" name="Arc 26"/>
            <p:cNvSpPr>
              <a:spLocks/>
            </p:cNvSpPr>
            <p:nvPr/>
          </p:nvSpPr>
          <p:spPr bwMode="auto">
            <a:xfrm flipH="1">
              <a:off x="1488" y="2400"/>
              <a:ext cx="518" cy="540"/>
            </a:xfrm>
            <a:custGeom>
              <a:avLst/>
              <a:gdLst>
                <a:gd name="T0" fmla="*/ 0 w 38774"/>
                <a:gd name="T1" fmla="*/ 106 h 43200"/>
                <a:gd name="T2" fmla="*/ 92 w 38774"/>
                <a:gd name="T3" fmla="*/ 508 h 43200"/>
                <a:gd name="T4" fmla="*/ 229 w 38774"/>
                <a:gd name="T5" fmla="*/ 27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74" h="43200" fill="none" extrusionOk="0">
                  <a:moveTo>
                    <a:pt x="-1" y="8499"/>
                  </a:moveTo>
                  <a:cubicBezTo>
                    <a:pt x="4085" y="3143"/>
                    <a:pt x="10437" y="-1"/>
                    <a:pt x="17174" y="0"/>
                  </a:cubicBezTo>
                  <a:cubicBezTo>
                    <a:pt x="29103" y="0"/>
                    <a:pt x="38774" y="9670"/>
                    <a:pt x="38774" y="21600"/>
                  </a:cubicBezTo>
                  <a:cubicBezTo>
                    <a:pt x="38774" y="33529"/>
                    <a:pt x="29103" y="43200"/>
                    <a:pt x="17174" y="43200"/>
                  </a:cubicBezTo>
                  <a:cubicBezTo>
                    <a:pt x="13590" y="43200"/>
                    <a:pt x="10062" y="42308"/>
                    <a:pt x="6909" y="40604"/>
                  </a:cubicBezTo>
                </a:path>
                <a:path w="38774" h="43200" stroke="0" extrusionOk="0">
                  <a:moveTo>
                    <a:pt x="-1" y="8499"/>
                  </a:moveTo>
                  <a:cubicBezTo>
                    <a:pt x="4085" y="3143"/>
                    <a:pt x="10437" y="-1"/>
                    <a:pt x="17174" y="0"/>
                  </a:cubicBezTo>
                  <a:cubicBezTo>
                    <a:pt x="29103" y="0"/>
                    <a:pt x="38774" y="9670"/>
                    <a:pt x="38774" y="21600"/>
                  </a:cubicBezTo>
                  <a:cubicBezTo>
                    <a:pt x="38774" y="33529"/>
                    <a:pt x="29103" y="43200"/>
                    <a:pt x="17174" y="43200"/>
                  </a:cubicBezTo>
                  <a:cubicBezTo>
                    <a:pt x="13590" y="43200"/>
                    <a:pt x="10062" y="42308"/>
                    <a:pt x="6909" y="40604"/>
                  </a:cubicBezTo>
                  <a:lnTo>
                    <a:pt x="17174" y="21600"/>
                  </a:lnTo>
                  <a:lnTo>
                    <a:pt x="-1" y="849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94" name="Text Box 27"/>
            <p:cNvSpPr txBox="1">
              <a:spLocks noChangeArrowheads="1"/>
            </p:cNvSpPr>
            <p:nvPr/>
          </p:nvSpPr>
          <p:spPr bwMode="auto">
            <a:xfrm>
              <a:off x="2016" y="24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a</a:t>
              </a:r>
              <a:r>
                <a:rPr lang="pt-BR" sz="2400" b="1" baseline="-25000"/>
                <a:t>6</a:t>
              </a:r>
            </a:p>
          </p:txBody>
        </p:sp>
      </p:grpSp>
      <p:sp>
        <p:nvSpPr>
          <p:cNvPr id="18447" name="Text Box 36"/>
          <p:cNvSpPr txBox="1">
            <a:spLocks noChangeArrowheads="1"/>
          </p:cNvSpPr>
          <p:nvPr/>
        </p:nvSpPr>
        <p:spPr bwMode="auto">
          <a:xfrm>
            <a:off x="1725613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8448" name="Text Box 37"/>
          <p:cNvSpPr txBox="1">
            <a:spLocks noChangeArrowheads="1"/>
          </p:cNvSpPr>
          <p:nvPr/>
        </p:nvSpPr>
        <p:spPr bwMode="auto">
          <a:xfrm>
            <a:off x="811213" y="4343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8449" name="Text Box 41"/>
          <p:cNvSpPr txBox="1">
            <a:spLocks noChangeArrowheads="1"/>
          </p:cNvSpPr>
          <p:nvPr/>
        </p:nvSpPr>
        <p:spPr bwMode="auto">
          <a:xfrm>
            <a:off x="2335213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6</a:t>
            </a:r>
          </a:p>
        </p:txBody>
      </p:sp>
      <p:grpSp>
        <p:nvGrpSpPr>
          <p:cNvPr id="243759" name="Group 47"/>
          <p:cNvGrpSpPr>
            <a:grpSpLocks/>
          </p:cNvGrpSpPr>
          <p:nvPr/>
        </p:nvGrpSpPr>
        <p:grpSpPr bwMode="auto">
          <a:xfrm>
            <a:off x="811213" y="5257800"/>
            <a:ext cx="928687" cy="762000"/>
            <a:chOff x="0" y="2976"/>
            <a:chExt cx="585" cy="480"/>
          </a:xfrm>
        </p:grpSpPr>
        <p:sp>
          <p:nvSpPr>
            <p:cNvPr id="18491" name="Arc 48"/>
            <p:cNvSpPr>
              <a:spLocks/>
            </p:cNvSpPr>
            <p:nvPr/>
          </p:nvSpPr>
          <p:spPr bwMode="auto">
            <a:xfrm flipH="1">
              <a:off x="337" y="2976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92" name="Text Box 49"/>
            <p:cNvSpPr txBox="1">
              <a:spLocks noChangeArrowheads="1"/>
            </p:cNvSpPr>
            <p:nvPr/>
          </p:nvSpPr>
          <p:spPr bwMode="auto">
            <a:xfrm>
              <a:off x="0" y="31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a</a:t>
              </a:r>
              <a:r>
                <a:rPr lang="pt-BR" sz="2400" b="1" baseline="-25000"/>
                <a:t>4</a:t>
              </a:r>
            </a:p>
          </p:txBody>
        </p:sp>
      </p:grpSp>
      <p:sp>
        <p:nvSpPr>
          <p:cNvPr id="18451" name="Rectangle 9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Exemplos</a:t>
            </a:r>
          </a:p>
        </p:txBody>
      </p:sp>
      <p:grpSp>
        <p:nvGrpSpPr>
          <p:cNvPr id="18452" name="Group 130"/>
          <p:cNvGrpSpPr>
            <a:grpSpLocks/>
          </p:cNvGrpSpPr>
          <p:nvPr/>
        </p:nvGrpSpPr>
        <p:grpSpPr bwMode="auto">
          <a:xfrm>
            <a:off x="6019800" y="1981200"/>
            <a:ext cx="1966913" cy="579438"/>
            <a:chOff x="3048" y="2541"/>
            <a:chExt cx="1239" cy="365"/>
          </a:xfrm>
        </p:grpSpPr>
        <p:sp>
          <p:nvSpPr>
            <p:cNvPr id="18487" name="Text Box 131"/>
            <p:cNvSpPr txBox="1">
              <a:spLocks noChangeArrowheads="1"/>
            </p:cNvSpPr>
            <p:nvPr/>
          </p:nvSpPr>
          <p:spPr bwMode="auto">
            <a:xfrm>
              <a:off x="3048" y="2541"/>
              <a:ext cx="1239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n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>
                  <a:latin typeface="Symbol" panose="05050102010706020507" pitchFamily="18" charset="2"/>
                </a:rPr>
                <a:t>w</a:t>
              </a:r>
              <a:r>
                <a:rPr lang="pt-BR" sz="3200" baseline="30000"/>
                <a:t>2</a:t>
              </a:r>
              <a:r>
                <a:rPr lang="pt-BR" sz="3200" baseline="-25000"/>
                <a:t> </a:t>
              </a:r>
              <a:r>
                <a:rPr lang="pt-BR" sz="2400"/>
                <a:t>x</a:t>
              </a:r>
              <a:r>
                <a:rPr lang="pt-BR" sz="3200" baseline="-25000"/>
                <a:t> </a:t>
              </a:r>
              <a:r>
                <a:rPr lang="pt-BR" sz="3200"/>
                <a:t>r </a:t>
              </a:r>
              <a:endParaRPr lang="pt-BR" sz="3200" baseline="-25000"/>
            </a:p>
          </p:txBody>
        </p:sp>
        <p:sp>
          <p:nvSpPr>
            <p:cNvPr id="18488" name="Line 132"/>
            <p:cNvSpPr>
              <a:spLocks noChangeShapeType="1"/>
            </p:cNvSpPr>
            <p:nvPr/>
          </p:nvSpPr>
          <p:spPr bwMode="auto">
            <a:xfrm>
              <a:off x="3091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9" name="Line 133"/>
            <p:cNvSpPr>
              <a:spLocks noChangeShapeType="1"/>
            </p:cNvSpPr>
            <p:nvPr/>
          </p:nvSpPr>
          <p:spPr bwMode="auto">
            <a:xfrm>
              <a:off x="3595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90" name="Line 134"/>
            <p:cNvSpPr>
              <a:spLocks noChangeShapeType="1"/>
            </p:cNvSpPr>
            <p:nvPr/>
          </p:nvSpPr>
          <p:spPr bwMode="auto">
            <a:xfrm>
              <a:off x="4032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453" name="Group 135"/>
          <p:cNvGrpSpPr>
            <a:grpSpLocks/>
          </p:cNvGrpSpPr>
          <p:nvPr/>
        </p:nvGrpSpPr>
        <p:grpSpPr bwMode="auto">
          <a:xfrm>
            <a:off x="6019800" y="990600"/>
            <a:ext cx="1724025" cy="579438"/>
            <a:chOff x="3048" y="1917"/>
            <a:chExt cx="1086" cy="365"/>
          </a:xfrm>
        </p:grpSpPr>
        <p:sp>
          <p:nvSpPr>
            <p:cNvPr id="18483" name="Text Box 136"/>
            <p:cNvSpPr txBox="1">
              <a:spLocks noChangeArrowheads="1"/>
            </p:cNvSpPr>
            <p:nvPr/>
          </p:nvSpPr>
          <p:spPr bwMode="auto">
            <a:xfrm>
              <a:off x="3048" y="1917"/>
              <a:ext cx="1086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t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>
                  <a:latin typeface="Symbol" panose="05050102010706020507" pitchFamily="18" charset="2"/>
                </a:rPr>
                <a:t>a</a:t>
              </a:r>
              <a:r>
                <a:rPr lang="pt-BR" sz="3200" baseline="-25000"/>
                <a:t> </a:t>
              </a:r>
              <a:r>
                <a:rPr lang="pt-BR" sz="2400"/>
                <a:t>x</a:t>
              </a:r>
              <a:r>
                <a:rPr lang="pt-BR" sz="3200" baseline="-25000"/>
                <a:t> </a:t>
              </a:r>
              <a:r>
                <a:rPr lang="pt-BR" sz="3200"/>
                <a:t>r </a:t>
              </a:r>
              <a:endParaRPr lang="pt-BR" sz="3200" baseline="-25000"/>
            </a:p>
          </p:txBody>
        </p:sp>
        <p:sp>
          <p:nvSpPr>
            <p:cNvPr id="18484" name="Line 137"/>
            <p:cNvSpPr>
              <a:spLocks noChangeShapeType="1"/>
            </p:cNvSpPr>
            <p:nvPr/>
          </p:nvSpPr>
          <p:spPr bwMode="auto">
            <a:xfrm>
              <a:off x="3091" y="194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5" name="Line 138"/>
            <p:cNvSpPr>
              <a:spLocks noChangeShapeType="1"/>
            </p:cNvSpPr>
            <p:nvPr/>
          </p:nvSpPr>
          <p:spPr bwMode="auto">
            <a:xfrm>
              <a:off x="3559" y="1980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6" name="Line 139"/>
            <p:cNvSpPr>
              <a:spLocks noChangeShapeType="1"/>
            </p:cNvSpPr>
            <p:nvPr/>
          </p:nvSpPr>
          <p:spPr bwMode="auto">
            <a:xfrm>
              <a:off x="3888" y="1980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454" name="Group 140"/>
          <p:cNvGrpSpPr>
            <a:grpSpLocks/>
          </p:cNvGrpSpPr>
          <p:nvPr/>
        </p:nvGrpSpPr>
        <p:grpSpPr bwMode="auto">
          <a:xfrm>
            <a:off x="3352800" y="1447800"/>
            <a:ext cx="1995488" cy="579438"/>
            <a:chOff x="3060" y="3283"/>
            <a:chExt cx="1257" cy="365"/>
          </a:xfrm>
        </p:grpSpPr>
        <p:sp>
          <p:nvSpPr>
            <p:cNvPr id="18479" name="Text Box 141"/>
            <p:cNvSpPr txBox="1">
              <a:spLocks noChangeArrowheads="1"/>
            </p:cNvSpPr>
            <p:nvPr/>
          </p:nvSpPr>
          <p:spPr bwMode="auto">
            <a:xfrm>
              <a:off x="3060" y="3283"/>
              <a:ext cx="1257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t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n</a:t>
              </a:r>
            </a:p>
          </p:txBody>
        </p:sp>
        <p:sp>
          <p:nvSpPr>
            <p:cNvPr id="18480" name="Line 142"/>
            <p:cNvSpPr>
              <a:spLocks noChangeShapeType="1"/>
            </p:cNvSpPr>
            <p:nvPr/>
          </p:nvSpPr>
          <p:spPr bwMode="auto">
            <a:xfrm>
              <a:off x="3103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1" name="Line 143"/>
            <p:cNvSpPr>
              <a:spLocks noChangeShapeType="1"/>
            </p:cNvSpPr>
            <p:nvPr/>
          </p:nvSpPr>
          <p:spPr bwMode="auto">
            <a:xfrm>
              <a:off x="3535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2" name="Line 144"/>
            <p:cNvSpPr>
              <a:spLocks noChangeShapeType="1"/>
            </p:cNvSpPr>
            <p:nvPr/>
          </p:nvSpPr>
          <p:spPr bwMode="auto">
            <a:xfrm>
              <a:off x="3984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455" name="AutoShape 145"/>
          <p:cNvSpPr>
            <a:spLocks/>
          </p:cNvSpPr>
          <p:nvPr/>
        </p:nvSpPr>
        <p:spPr bwMode="auto">
          <a:xfrm>
            <a:off x="5638800" y="7620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43858" name="Group 146"/>
          <p:cNvGrpSpPr>
            <a:grpSpLocks/>
          </p:cNvGrpSpPr>
          <p:nvPr/>
        </p:nvGrpSpPr>
        <p:grpSpPr bwMode="auto">
          <a:xfrm rot="-3250360">
            <a:off x="6056313" y="3171825"/>
            <a:ext cx="527050" cy="2133600"/>
            <a:chOff x="4800" y="1728"/>
            <a:chExt cx="432" cy="1344"/>
          </a:xfrm>
        </p:grpSpPr>
        <p:sp>
          <p:nvSpPr>
            <p:cNvPr id="18477" name="Freeform 147"/>
            <p:cNvSpPr>
              <a:spLocks/>
            </p:cNvSpPr>
            <p:nvPr/>
          </p:nvSpPr>
          <p:spPr bwMode="auto">
            <a:xfrm>
              <a:off x="4800" y="1728"/>
              <a:ext cx="432" cy="960"/>
            </a:xfrm>
            <a:custGeom>
              <a:avLst/>
              <a:gdLst>
                <a:gd name="T0" fmla="*/ 96 w 432"/>
                <a:gd name="T1" fmla="*/ 0 h 960"/>
                <a:gd name="T2" fmla="*/ 96 w 432"/>
                <a:gd name="T3" fmla="*/ 864 h 960"/>
                <a:gd name="T4" fmla="*/ 336 w 432"/>
                <a:gd name="T5" fmla="*/ 864 h 960"/>
                <a:gd name="T6" fmla="*/ 336 w 432"/>
                <a:gd name="T7" fmla="*/ 0 h 960"/>
                <a:gd name="T8" fmla="*/ 432 w 432"/>
                <a:gd name="T9" fmla="*/ 0 h 960"/>
                <a:gd name="T10" fmla="*/ 432 w 432"/>
                <a:gd name="T11" fmla="*/ 960 h 960"/>
                <a:gd name="T12" fmla="*/ 0 w 432"/>
                <a:gd name="T13" fmla="*/ 960 h 960"/>
                <a:gd name="T14" fmla="*/ 0 w 432"/>
                <a:gd name="T15" fmla="*/ 0 h 960"/>
                <a:gd name="T16" fmla="*/ 96 w 432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960">
                  <a:moveTo>
                    <a:pt x="96" y="0"/>
                  </a:moveTo>
                  <a:lnTo>
                    <a:pt x="96" y="864"/>
                  </a:lnTo>
                  <a:lnTo>
                    <a:pt x="336" y="86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960"/>
                  </a:lnTo>
                  <a:lnTo>
                    <a:pt x="0" y="960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8" name="Rectangle 148"/>
            <p:cNvSpPr>
              <a:spLocks noChangeArrowheads="1"/>
            </p:cNvSpPr>
            <p:nvPr/>
          </p:nvSpPr>
          <p:spPr bwMode="auto">
            <a:xfrm>
              <a:off x="4944" y="2688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18457" name="Rectangle 149"/>
          <p:cNvSpPr>
            <a:spLocks noChangeArrowheads="1"/>
          </p:cNvSpPr>
          <p:nvPr/>
        </p:nvSpPr>
        <p:spPr bwMode="auto">
          <a:xfrm rot="2240961">
            <a:off x="5702300" y="3829050"/>
            <a:ext cx="4572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58" name="AutoShape 150"/>
          <p:cNvSpPr>
            <a:spLocks noChangeArrowheads="1"/>
          </p:cNvSpPr>
          <p:nvPr/>
        </p:nvSpPr>
        <p:spPr bwMode="auto">
          <a:xfrm>
            <a:off x="6107113" y="5411788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59" name="Line 151"/>
          <p:cNvSpPr>
            <a:spLocks noChangeShapeType="1"/>
          </p:cNvSpPr>
          <p:nvPr/>
        </p:nvSpPr>
        <p:spPr bwMode="auto">
          <a:xfrm>
            <a:off x="5862638" y="58118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60" name="Rectangle 152"/>
          <p:cNvSpPr>
            <a:spLocks noChangeArrowheads="1"/>
          </p:cNvSpPr>
          <p:nvPr/>
        </p:nvSpPr>
        <p:spPr bwMode="auto">
          <a:xfrm>
            <a:off x="5872163" y="58388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61" name="AutoShape 153"/>
          <p:cNvSpPr>
            <a:spLocks noChangeArrowheads="1"/>
          </p:cNvSpPr>
          <p:nvPr/>
        </p:nvSpPr>
        <p:spPr bwMode="auto">
          <a:xfrm rot="-706364">
            <a:off x="6008688" y="3879850"/>
            <a:ext cx="136525" cy="18002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62" name="Oval 154"/>
          <p:cNvSpPr>
            <a:spLocks noChangeArrowheads="1"/>
          </p:cNvSpPr>
          <p:nvPr/>
        </p:nvSpPr>
        <p:spPr bwMode="auto">
          <a:xfrm>
            <a:off x="5848350" y="3962400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63" name="Oval 155"/>
          <p:cNvSpPr>
            <a:spLocks noChangeArrowheads="1"/>
          </p:cNvSpPr>
          <p:nvPr/>
        </p:nvSpPr>
        <p:spPr bwMode="auto">
          <a:xfrm>
            <a:off x="6173788" y="551656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64" name="AutoShape 156"/>
          <p:cNvSpPr>
            <a:spLocks noChangeArrowheads="1"/>
          </p:cNvSpPr>
          <p:nvPr/>
        </p:nvSpPr>
        <p:spPr bwMode="auto">
          <a:xfrm>
            <a:off x="6985000" y="4678363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65" name="Line 157"/>
          <p:cNvSpPr>
            <a:spLocks noChangeShapeType="1"/>
          </p:cNvSpPr>
          <p:nvPr/>
        </p:nvSpPr>
        <p:spPr bwMode="auto">
          <a:xfrm>
            <a:off x="6740525" y="50784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66" name="Rectangle 158"/>
          <p:cNvSpPr>
            <a:spLocks noChangeArrowheads="1"/>
          </p:cNvSpPr>
          <p:nvPr/>
        </p:nvSpPr>
        <p:spPr bwMode="auto">
          <a:xfrm>
            <a:off x="6750050" y="510540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67" name="Oval 159"/>
          <p:cNvSpPr>
            <a:spLocks noChangeArrowheads="1"/>
          </p:cNvSpPr>
          <p:nvPr/>
        </p:nvSpPr>
        <p:spPr bwMode="auto">
          <a:xfrm>
            <a:off x="7051675" y="478313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43872" name="Group 160"/>
          <p:cNvGrpSpPr>
            <a:grpSpLocks/>
          </p:cNvGrpSpPr>
          <p:nvPr/>
        </p:nvGrpSpPr>
        <p:grpSpPr bwMode="auto">
          <a:xfrm>
            <a:off x="6673850" y="4343400"/>
            <a:ext cx="1327150" cy="857250"/>
            <a:chOff x="1488" y="2400"/>
            <a:chExt cx="836" cy="540"/>
          </a:xfrm>
        </p:grpSpPr>
        <p:sp>
          <p:nvSpPr>
            <p:cNvPr id="18475" name="Arc 161"/>
            <p:cNvSpPr>
              <a:spLocks/>
            </p:cNvSpPr>
            <p:nvPr/>
          </p:nvSpPr>
          <p:spPr bwMode="auto">
            <a:xfrm flipH="1">
              <a:off x="1488" y="2400"/>
              <a:ext cx="518" cy="540"/>
            </a:xfrm>
            <a:custGeom>
              <a:avLst/>
              <a:gdLst>
                <a:gd name="T0" fmla="*/ 0 w 38774"/>
                <a:gd name="T1" fmla="*/ 106 h 43200"/>
                <a:gd name="T2" fmla="*/ 92 w 38774"/>
                <a:gd name="T3" fmla="*/ 508 h 43200"/>
                <a:gd name="T4" fmla="*/ 229 w 38774"/>
                <a:gd name="T5" fmla="*/ 27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74" h="43200" fill="none" extrusionOk="0">
                  <a:moveTo>
                    <a:pt x="-1" y="8499"/>
                  </a:moveTo>
                  <a:cubicBezTo>
                    <a:pt x="4085" y="3143"/>
                    <a:pt x="10437" y="-1"/>
                    <a:pt x="17174" y="0"/>
                  </a:cubicBezTo>
                  <a:cubicBezTo>
                    <a:pt x="29103" y="0"/>
                    <a:pt x="38774" y="9670"/>
                    <a:pt x="38774" y="21600"/>
                  </a:cubicBezTo>
                  <a:cubicBezTo>
                    <a:pt x="38774" y="33529"/>
                    <a:pt x="29103" y="43200"/>
                    <a:pt x="17174" y="43200"/>
                  </a:cubicBezTo>
                  <a:cubicBezTo>
                    <a:pt x="13590" y="43200"/>
                    <a:pt x="10062" y="42308"/>
                    <a:pt x="6909" y="40604"/>
                  </a:cubicBezTo>
                </a:path>
                <a:path w="38774" h="43200" stroke="0" extrusionOk="0">
                  <a:moveTo>
                    <a:pt x="-1" y="8499"/>
                  </a:moveTo>
                  <a:cubicBezTo>
                    <a:pt x="4085" y="3143"/>
                    <a:pt x="10437" y="-1"/>
                    <a:pt x="17174" y="0"/>
                  </a:cubicBezTo>
                  <a:cubicBezTo>
                    <a:pt x="29103" y="0"/>
                    <a:pt x="38774" y="9670"/>
                    <a:pt x="38774" y="21600"/>
                  </a:cubicBezTo>
                  <a:cubicBezTo>
                    <a:pt x="38774" y="33529"/>
                    <a:pt x="29103" y="43200"/>
                    <a:pt x="17174" y="43200"/>
                  </a:cubicBezTo>
                  <a:cubicBezTo>
                    <a:pt x="13590" y="43200"/>
                    <a:pt x="10062" y="42308"/>
                    <a:pt x="6909" y="40604"/>
                  </a:cubicBezTo>
                  <a:lnTo>
                    <a:pt x="17174" y="21600"/>
                  </a:lnTo>
                  <a:lnTo>
                    <a:pt x="-1" y="849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6" name="Text Box 162"/>
            <p:cNvSpPr txBox="1">
              <a:spLocks noChangeArrowheads="1"/>
            </p:cNvSpPr>
            <p:nvPr/>
          </p:nvSpPr>
          <p:spPr bwMode="auto">
            <a:xfrm>
              <a:off x="2016" y="24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a</a:t>
              </a:r>
              <a:r>
                <a:rPr lang="pt-BR" sz="2400" b="1" baseline="-25000"/>
                <a:t>6</a:t>
              </a:r>
            </a:p>
          </p:txBody>
        </p:sp>
      </p:grpSp>
      <p:sp>
        <p:nvSpPr>
          <p:cNvPr id="18469" name="Text Box 163"/>
          <p:cNvSpPr txBox="1">
            <a:spLocks noChangeArrowheads="1"/>
          </p:cNvSpPr>
          <p:nvPr/>
        </p:nvSpPr>
        <p:spPr bwMode="auto">
          <a:xfrm>
            <a:off x="636905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8470" name="Text Box 164"/>
          <p:cNvSpPr txBox="1">
            <a:spLocks noChangeArrowheads="1"/>
          </p:cNvSpPr>
          <p:nvPr/>
        </p:nvSpPr>
        <p:spPr bwMode="auto">
          <a:xfrm>
            <a:off x="5454650" y="4343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8471" name="Text Box 165"/>
          <p:cNvSpPr txBox="1">
            <a:spLocks noChangeArrowheads="1"/>
          </p:cNvSpPr>
          <p:nvPr/>
        </p:nvSpPr>
        <p:spPr bwMode="auto">
          <a:xfrm>
            <a:off x="697865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6</a:t>
            </a:r>
          </a:p>
        </p:txBody>
      </p:sp>
      <p:grpSp>
        <p:nvGrpSpPr>
          <p:cNvPr id="243878" name="Group 166"/>
          <p:cNvGrpSpPr>
            <a:grpSpLocks/>
          </p:cNvGrpSpPr>
          <p:nvPr/>
        </p:nvGrpSpPr>
        <p:grpSpPr bwMode="auto">
          <a:xfrm>
            <a:off x="5454650" y="5257800"/>
            <a:ext cx="928688" cy="762000"/>
            <a:chOff x="0" y="2976"/>
            <a:chExt cx="585" cy="480"/>
          </a:xfrm>
        </p:grpSpPr>
        <p:sp>
          <p:nvSpPr>
            <p:cNvPr id="18473" name="Arc 167"/>
            <p:cNvSpPr>
              <a:spLocks/>
            </p:cNvSpPr>
            <p:nvPr/>
          </p:nvSpPr>
          <p:spPr bwMode="auto">
            <a:xfrm flipH="1">
              <a:off x="337" y="2976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74" name="Text Box 168"/>
            <p:cNvSpPr txBox="1">
              <a:spLocks noChangeArrowheads="1"/>
            </p:cNvSpPr>
            <p:nvPr/>
          </p:nvSpPr>
          <p:spPr bwMode="auto">
            <a:xfrm>
              <a:off x="0" y="31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a</a:t>
              </a:r>
              <a:r>
                <a:rPr lang="pt-BR" sz="2400" b="1" baseline="-250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8463" y="2819400"/>
            <a:ext cx="8135937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Gráfico – Análise de Mecanismos</a:t>
            </a:r>
          </a:p>
          <a:p>
            <a:pPr eaLnBrk="1" hangingPunct="1"/>
            <a:r>
              <a:rPr lang="pt-BR" smtClean="0"/>
              <a:t>Cálculo de Aceleração</a:t>
            </a:r>
          </a:p>
          <a:p>
            <a:pPr lvl="1" eaLnBrk="1" hangingPunct="1"/>
            <a:r>
              <a:rPr lang="pt-BR" smtClean="0"/>
              <a:t>Aceleração Normal</a:t>
            </a:r>
          </a:p>
          <a:p>
            <a:pPr lvl="1" eaLnBrk="1" hangingPunct="1"/>
            <a:r>
              <a:rPr lang="pt-BR" smtClean="0"/>
              <a:t>Aceleração Tangencial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419600"/>
          </a:xfrm>
        </p:spPr>
        <p:txBody>
          <a:bodyPr/>
          <a:lstStyle/>
          <a:p>
            <a:pPr eaLnBrk="1" hangingPunct="1"/>
            <a:r>
              <a:rPr lang="pt-BR" smtClean="0"/>
              <a:t>Qualquer ponto pertencente a um corpo em movimento possui 2 acelerações: </a:t>
            </a:r>
          </a:p>
          <a:p>
            <a:pPr eaLnBrk="1" hangingPunct="1"/>
            <a:endParaRPr lang="pt-BR" sz="2000" smtClean="0"/>
          </a:p>
          <a:p>
            <a:pPr lvl="1" eaLnBrk="1" hangingPunct="1"/>
            <a:r>
              <a:rPr lang="pt-BR" smtClean="0"/>
              <a:t>Acel. Tangencial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Acel. Normal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aceleração total:</a:t>
            </a:r>
            <a:endParaRPr lang="pt-PT" smtClean="0"/>
          </a:p>
        </p:txBody>
      </p:sp>
      <p:grpSp>
        <p:nvGrpSpPr>
          <p:cNvPr id="6148" name="Group 40"/>
          <p:cNvGrpSpPr>
            <a:grpSpLocks/>
          </p:cNvGrpSpPr>
          <p:nvPr/>
        </p:nvGrpSpPr>
        <p:grpSpPr bwMode="auto">
          <a:xfrm>
            <a:off x="4838700" y="4033838"/>
            <a:ext cx="1966913" cy="579437"/>
            <a:chOff x="3048" y="2541"/>
            <a:chExt cx="1239" cy="365"/>
          </a:xfrm>
        </p:grpSpPr>
        <p:sp>
          <p:nvSpPr>
            <p:cNvPr id="6159" name="Text Box 5"/>
            <p:cNvSpPr txBox="1">
              <a:spLocks noChangeArrowheads="1"/>
            </p:cNvSpPr>
            <p:nvPr/>
          </p:nvSpPr>
          <p:spPr bwMode="auto">
            <a:xfrm>
              <a:off x="3048" y="2541"/>
              <a:ext cx="1239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n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>
                  <a:latin typeface="Symbol" panose="05050102010706020507" pitchFamily="18" charset="2"/>
                </a:rPr>
                <a:t>w</a:t>
              </a:r>
              <a:r>
                <a:rPr lang="pt-BR" sz="3200" baseline="30000"/>
                <a:t>2</a:t>
              </a:r>
              <a:r>
                <a:rPr lang="pt-BR" sz="3200" baseline="-25000"/>
                <a:t> </a:t>
              </a:r>
              <a:r>
                <a:rPr lang="pt-BR" sz="2400"/>
                <a:t>x</a:t>
              </a:r>
              <a:r>
                <a:rPr lang="pt-BR" sz="3200" baseline="-25000"/>
                <a:t> </a:t>
              </a:r>
              <a:r>
                <a:rPr lang="pt-BR" sz="3200"/>
                <a:t>r </a:t>
              </a:r>
              <a:endParaRPr lang="pt-BR" sz="3200" baseline="-25000"/>
            </a:p>
          </p:txBody>
        </p:sp>
        <p:sp>
          <p:nvSpPr>
            <p:cNvPr id="6160" name="Line 6"/>
            <p:cNvSpPr>
              <a:spLocks noChangeShapeType="1"/>
            </p:cNvSpPr>
            <p:nvPr/>
          </p:nvSpPr>
          <p:spPr bwMode="auto">
            <a:xfrm>
              <a:off x="3091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1" name="Line 7"/>
            <p:cNvSpPr>
              <a:spLocks noChangeShapeType="1"/>
            </p:cNvSpPr>
            <p:nvPr/>
          </p:nvSpPr>
          <p:spPr bwMode="auto">
            <a:xfrm>
              <a:off x="3595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2" name="Line 8"/>
            <p:cNvSpPr>
              <a:spLocks noChangeShapeType="1"/>
            </p:cNvSpPr>
            <p:nvPr/>
          </p:nvSpPr>
          <p:spPr bwMode="auto">
            <a:xfrm>
              <a:off x="4032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149" name="Group 39"/>
          <p:cNvGrpSpPr>
            <a:grpSpLocks/>
          </p:cNvGrpSpPr>
          <p:nvPr/>
        </p:nvGrpSpPr>
        <p:grpSpPr bwMode="auto">
          <a:xfrm>
            <a:off x="4838700" y="3043238"/>
            <a:ext cx="1724025" cy="579437"/>
            <a:chOff x="3048" y="1917"/>
            <a:chExt cx="1086" cy="365"/>
          </a:xfrm>
        </p:grpSpPr>
        <p:sp>
          <p:nvSpPr>
            <p:cNvPr id="6155" name="Text Box 29"/>
            <p:cNvSpPr txBox="1">
              <a:spLocks noChangeArrowheads="1"/>
            </p:cNvSpPr>
            <p:nvPr/>
          </p:nvSpPr>
          <p:spPr bwMode="auto">
            <a:xfrm>
              <a:off x="3048" y="1917"/>
              <a:ext cx="1086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t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>
                  <a:latin typeface="Symbol" panose="05050102010706020507" pitchFamily="18" charset="2"/>
                </a:rPr>
                <a:t>a</a:t>
              </a:r>
              <a:r>
                <a:rPr lang="pt-BR" sz="3200" baseline="-25000"/>
                <a:t> </a:t>
              </a:r>
              <a:r>
                <a:rPr lang="pt-BR" sz="2400"/>
                <a:t>x</a:t>
              </a:r>
              <a:r>
                <a:rPr lang="pt-BR" sz="3200" baseline="-25000"/>
                <a:t> </a:t>
              </a:r>
              <a:r>
                <a:rPr lang="pt-BR" sz="3200"/>
                <a:t>r </a:t>
              </a:r>
              <a:endParaRPr lang="pt-BR" sz="3200" baseline="-25000"/>
            </a:p>
          </p:txBody>
        </p:sp>
        <p:sp>
          <p:nvSpPr>
            <p:cNvPr id="6156" name="Line 30"/>
            <p:cNvSpPr>
              <a:spLocks noChangeShapeType="1"/>
            </p:cNvSpPr>
            <p:nvPr/>
          </p:nvSpPr>
          <p:spPr bwMode="auto">
            <a:xfrm>
              <a:off x="3091" y="194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7" name="Line 31"/>
            <p:cNvSpPr>
              <a:spLocks noChangeShapeType="1"/>
            </p:cNvSpPr>
            <p:nvPr/>
          </p:nvSpPr>
          <p:spPr bwMode="auto">
            <a:xfrm>
              <a:off x="3559" y="1980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8" name="Line 32"/>
            <p:cNvSpPr>
              <a:spLocks noChangeShapeType="1"/>
            </p:cNvSpPr>
            <p:nvPr/>
          </p:nvSpPr>
          <p:spPr bwMode="auto">
            <a:xfrm>
              <a:off x="3888" y="1980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150" name="Group 38"/>
          <p:cNvGrpSpPr>
            <a:grpSpLocks/>
          </p:cNvGrpSpPr>
          <p:nvPr/>
        </p:nvGrpSpPr>
        <p:grpSpPr bwMode="auto">
          <a:xfrm>
            <a:off x="4857750" y="5211763"/>
            <a:ext cx="1995488" cy="579437"/>
            <a:chOff x="3060" y="3283"/>
            <a:chExt cx="1257" cy="365"/>
          </a:xfrm>
        </p:grpSpPr>
        <p:sp>
          <p:nvSpPr>
            <p:cNvPr id="6151" name="Text Box 34"/>
            <p:cNvSpPr txBox="1">
              <a:spLocks noChangeArrowheads="1"/>
            </p:cNvSpPr>
            <p:nvPr/>
          </p:nvSpPr>
          <p:spPr bwMode="auto">
            <a:xfrm>
              <a:off x="3060" y="3283"/>
              <a:ext cx="1257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t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n</a:t>
              </a:r>
            </a:p>
          </p:txBody>
        </p:sp>
        <p:sp>
          <p:nvSpPr>
            <p:cNvPr id="6152" name="Line 35"/>
            <p:cNvSpPr>
              <a:spLocks noChangeShapeType="1"/>
            </p:cNvSpPr>
            <p:nvPr/>
          </p:nvSpPr>
          <p:spPr bwMode="auto">
            <a:xfrm>
              <a:off x="3103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3" name="Line 36"/>
            <p:cNvSpPr>
              <a:spLocks noChangeShapeType="1"/>
            </p:cNvSpPr>
            <p:nvPr/>
          </p:nvSpPr>
          <p:spPr bwMode="auto">
            <a:xfrm>
              <a:off x="3535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4" name="Line 37"/>
            <p:cNvSpPr>
              <a:spLocks noChangeShapeType="1"/>
            </p:cNvSpPr>
            <p:nvPr/>
          </p:nvSpPr>
          <p:spPr bwMode="auto">
            <a:xfrm>
              <a:off x="3984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685800"/>
          </a:xfrm>
        </p:spPr>
        <p:txBody>
          <a:bodyPr/>
          <a:lstStyle/>
          <a:p>
            <a:pPr eaLnBrk="1" hangingPunct="1"/>
            <a:r>
              <a:rPr lang="pt-BR" smtClean="0"/>
              <a:t>Assim: </a:t>
            </a:r>
            <a:endParaRPr lang="pt-BR" sz="2000" smtClean="0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85800" y="3581400"/>
            <a:ext cx="1966913" cy="579438"/>
            <a:chOff x="3048" y="2541"/>
            <a:chExt cx="1239" cy="365"/>
          </a:xfrm>
        </p:grpSpPr>
        <p:sp>
          <p:nvSpPr>
            <p:cNvPr id="7205" name="Text Box 5"/>
            <p:cNvSpPr txBox="1">
              <a:spLocks noChangeArrowheads="1"/>
            </p:cNvSpPr>
            <p:nvPr/>
          </p:nvSpPr>
          <p:spPr bwMode="auto">
            <a:xfrm>
              <a:off x="3048" y="2541"/>
              <a:ext cx="1239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n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>
                  <a:latin typeface="Symbol" panose="05050102010706020507" pitchFamily="18" charset="2"/>
                </a:rPr>
                <a:t>w</a:t>
              </a:r>
              <a:r>
                <a:rPr lang="pt-BR" sz="3200" baseline="30000"/>
                <a:t>2</a:t>
              </a:r>
              <a:r>
                <a:rPr lang="pt-BR" sz="3200" baseline="-25000"/>
                <a:t> </a:t>
              </a:r>
              <a:r>
                <a:rPr lang="pt-BR" sz="2400"/>
                <a:t>x</a:t>
              </a:r>
              <a:r>
                <a:rPr lang="pt-BR" sz="3200" baseline="-25000"/>
                <a:t> </a:t>
              </a:r>
              <a:r>
                <a:rPr lang="pt-BR" sz="3200"/>
                <a:t>r </a:t>
              </a:r>
              <a:endParaRPr lang="pt-BR" sz="3200" baseline="-25000"/>
            </a:p>
          </p:txBody>
        </p:sp>
        <p:sp>
          <p:nvSpPr>
            <p:cNvPr id="7206" name="Line 6"/>
            <p:cNvSpPr>
              <a:spLocks noChangeShapeType="1"/>
            </p:cNvSpPr>
            <p:nvPr/>
          </p:nvSpPr>
          <p:spPr bwMode="auto">
            <a:xfrm>
              <a:off x="3091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7" name="Line 7"/>
            <p:cNvSpPr>
              <a:spLocks noChangeShapeType="1"/>
            </p:cNvSpPr>
            <p:nvPr/>
          </p:nvSpPr>
          <p:spPr bwMode="auto">
            <a:xfrm>
              <a:off x="3595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8" name="Line 8"/>
            <p:cNvSpPr>
              <a:spLocks noChangeShapeType="1"/>
            </p:cNvSpPr>
            <p:nvPr/>
          </p:nvSpPr>
          <p:spPr bwMode="auto">
            <a:xfrm>
              <a:off x="4032" y="256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173" name="Group 9"/>
          <p:cNvGrpSpPr>
            <a:grpSpLocks/>
          </p:cNvGrpSpPr>
          <p:nvPr/>
        </p:nvGrpSpPr>
        <p:grpSpPr bwMode="auto">
          <a:xfrm>
            <a:off x="685800" y="2590800"/>
            <a:ext cx="1724025" cy="579438"/>
            <a:chOff x="3048" y="1917"/>
            <a:chExt cx="1086" cy="365"/>
          </a:xfrm>
        </p:grpSpPr>
        <p:sp>
          <p:nvSpPr>
            <p:cNvPr id="7201" name="Text Box 10"/>
            <p:cNvSpPr txBox="1">
              <a:spLocks noChangeArrowheads="1"/>
            </p:cNvSpPr>
            <p:nvPr/>
          </p:nvSpPr>
          <p:spPr bwMode="auto">
            <a:xfrm>
              <a:off x="3048" y="1917"/>
              <a:ext cx="1086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t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>
                  <a:latin typeface="Symbol" panose="05050102010706020507" pitchFamily="18" charset="2"/>
                </a:rPr>
                <a:t>a</a:t>
              </a:r>
              <a:r>
                <a:rPr lang="pt-BR" sz="3200" baseline="-25000"/>
                <a:t> </a:t>
              </a:r>
              <a:r>
                <a:rPr lang="pt-BR" sz="2400"/>
                <a:t>x</a:t>
              </a:r>
              <a:r>
                <a:rPr lang="pt-BR" sz="3200" baseline="-25000"/>
                <a:t> </a:t>
              </a:r>
              <a:r>
                <a:rPr lang="pt-BR" sz="3200"/>
                <a:t>r </a:t>
              </a:r>
              <a:endParaRPr lang="pt-BR" sz="3200" baseline="-25000"/>
            </a:p>
          </p:txBody>
        </p:sp>
        <p:sp>
          <p:nvSpPr>
            <p:cNvPr id="7202" name="Line 11"/>
            <p:cNvSpPr>
              <a:spLocks noChangeShapeType="1"/>
            </p:cNvSpPr>
            <p:nvPr/>
          </p:nvSpPr>
          <p:spPr bwMode="auto">
            <a:xfrm>
              <a:off x="3091" y="194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3" name="Line 12"/>
            <p:cNvSpPr>
              <a:spLocks noChangeShapeType="1"/>
            </p:cNvSpPr>
            <p:nvPr/>
          </p:nvSpPr>
          <p:spPr bwMode="auto">
            <a:xfrm>
              <a:off x="3559" y="1980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4" name="Line 13"/>
            <p:cNvSpPr>
              <a:spLocks noChangeShapeType="1"/>
            </p:cNvSpPr>
            <p:nvPr/>
          </p:nvSpPr>
          <p:spPr bwMode="auto">
            <a:xfrm>
              <a:off x="3888" y="1980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174" name="Group 14"/>
          <p:cNvGrpSpPr>
            <a:grpSpLocks/>
          </p:cNvGrpSpPr>
          <p:nvPr/>
        </p:nvGrpSpPr>
        <p:grpSpPr bwMode="auto">
          <a:xfrm>
            <a:off x="704850" y="4759325"/>
            <a:ext cx="1995488" cy="579438"/>
            <a:chOff x="3060" y="3283"/>
            <a:chExt cx="1257" cy="365"/>
          </a:xfrm>
        </p:grpSpPr>
        <p:sp>
          <p:nvSpPr>
            <p:cNvPr id="7197" name="Text Box 15"/>
            <p:cNvSpPr txBox="1">
              <a:spLocks noChangeArrowheads="1"/>
            </p:cNvSpPr>
            <p:nvPr/>
          </p:nvSpPr>
          <p:spPr bwMode="auto">
            <a:xfrm>
              <a:off x="3060" y="3283"/>
              <a:ext cx="1257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 </a:t>
              </a:r>
              <a:r>
                <a:rPr lang="pt-BR" sz="3200"/>
                <a:t>=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t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n</a:t>
              </a:r>
            </a:p>
          </p:txBody>
        </p:sp>
        <p:sp>
          <p:nvSpPr>
            <p:cNvPr id="7198" name="Line 16"/>
            <p:cNvSpPr>
              <a:spLocks noChangeShapeType="1"/>
            </p:cNvSpPr>
            <p:nvPr/>
          </p:nvSpPr>
          <p:spPr bwMode="auto">
            <a:xfrm>
              <a:off x="3103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99" name="Line 17"/>
            <p:cNvSpPr>
              <a:spLocks noChangeShapeType="1"/>
            </p:cNvSpPr>
            <p:nvPr/>
          </p:nvSpPr>
          <p:spPr bwMode="auto">
            <a:xfrm>
              <a:off x="3535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0" name="Line 18"/>
            <p:cNvSpPr>
              <a:spLocks noChangeShapeType="1"/>
            </p:cNvSpPr>
            <p:nvPr/>
          </p:nvSpPr>
          <p:spPr bwMode="auto">
            <a:xfrm>
              <a:off x="3984" y="3307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75" name="Oval 19"/>
          <p:cNvSpPr>
            <a:spLocks noChangeArrowheads="1"/>
          </p:cNvSpPr>
          <p:nvPr/>
        </p:nvSpPr>
        <p:spPr bwMode="auto">
          <a:xfrm>
            <a:off x="4648200" y="1981200"/>
            <a:ext cx="3473450" cy="3473450"/>
          </a:xfrm>
          <a:prstGeom prst="ellipse">
            <a:avLst/>
          </a:prstGeom>
          <a:noFill/>
          <a:ln w="38100">
            <a:solidFill>
              <a:srgbClr val="66FF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7176" name="Line 20"/>
          <p:cNvSpPr>
            <a:spLocks noChangeShapeType="1"/>
          </p:cNvSpPr>
          <p:nvPr/>
        </p:nvSpPr>
        <p:spPr bwMode="auto">
          <a:xfrm>
            <a:off x="4038600" y="3733800"/>
            <a:ext cx="472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7" name="Line 21"/>
          <p:cNvSpPr>
            <a:spLocks noChangeShapeType="1"/>
          </p:cNvSpPr>
          <p:nvPr/>
        </p:nvSpPr>
        <p:spPr bwMode="auto">
          <a:xfrm>
            <a:off x="6362700" y="1371600"/>
            <a:ext cx="0" cy="480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8" name="Oval 22"/>
          <p:cNvSpPr>
            <a:spLocks noChangeArrowheads="1"/>
          </p:cNvSpPr>
          <p:nvPr/>
        </p:nvSpPr>
        <p:spPr bwMode="auto">
          <a:xfrm>
            <a:off x="7315200" y="2247900"/>
            <a:ext cx="228600" cy="228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7179" name="Line 23"/>
          <p:cNvSpPr>
            <a:spLocks noChangeShapeType="1"/>
          </p:cNvSpPr>
          <p:nvPr/>
        </p:nvSpPr>
        <p:spPr bwMode="auto">
          <a:xfrm flipV="1">
            <a:off x="6362700" y="2438400"/>
            <a:ext cx="990600" cy="129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0" name="Arc 24"/>
          <p:cNvSpPr>
            <a:spLocks/>
          </p:cNvSpPr>
          <p:nvPr/>
        </p:nvSpPr>
        <p:spPr bwMode="auto">
          <a:xfrm flipH="1" flipV="1">
            <a:off x="6338888" y="3208338"/>
            <a:ext cx="595312" cy="1036637"/>
          </a:xfrm>
          <a:custGeom>
            <a:avLst/>
            <a:gdLst>
              <a:gd name="T0" fmla="*/ 497802 w 21600"/>
              <a:gd name="T1" fmla="*/ 1036637 h 37645"/>
              <a:gd name="T2" fmla="*/ 205879 w 21600"/>
              <a:gd name="T3" fmla="*/ 0 h 37645"/>
              <a:gd name="T4" fmla="*/ 595312 w 21600"/>
              <a:gd name="T5" fmla="*/ 449875 h 376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7645" fill="none" extrusionOk="0">
                <a:moveTo>
                  <a:pt x="18061" y="37645"/>
                </a:moveTo>
                <a:cubicBezTo>
                  <a:pt x="7640" y="35914"/>
                  <a:pt x="0" y="26900"/>
                  <a:pt x="0" y="16337"/>
                </a:cubicBezTo>
                <a:cubicBezTo>
                  <a:pt x="-1" y="10065"/>
                  <a:pt x="2726" y="4102"/>
                  <a:pt x="7469" y="-1"/>
                </a:cubicBezTo>
              </a:path>
              <a:path w="21600" h="37645" stroke="0" extrusionOk="0">
                <a:moveTo>
                  <a:pt x="18061" y="37645"/>
                </a:moveTo>
                <a:cubicBezTo>
                  <a:pt x="7640" y="35914"/>
                  <a:pt x="0" y="26900"/>
                  <a:pt x="0" y="16337"/>
                </a:cubicBezTo>
                <a:cubicBezTo>
                  <a:pt x="-1" y="10065"/>
                  <a:pt x="2726" y="4102"/>
                  <a:pt x="7469" y="-1"/>
                </a:cubicBezTo>
                <a:lnTo>
                  <a:pt x="21600" y="16337"/>
                </a:lnTo>
                <a:lnTo>
                  <a:pt x="18061" y="37645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1" name="Rectangle 25"/>
          <p:cNvSpPr>
            <a:spLocks noChangeArrowheads="1"/>
          </p:cNvSpPr>
          <p:nvPr/>
        </p:nvSpPr>
        <p:spPr bwMode="auto">
          <a:xfrm>
            <a:off x="6705600" y="4065588"/>
            <a:ext cx="6016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800" b="1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endParaRPr lang="pt-PT" sz="4800" b="1">
              <a:solidFill>
                <a:schemeClr val="accent2"/>
              </a:solidFill>
              <a:latin typeface="Symbol" panose="05050102010706020507" pitchFamily="18" charset="2"/>
            </a:endParaRPr>
          </a:p>
        </p:txBody>
      </p:sp>
      <p:sp>
        <p:nvSpPr>
          <p:cNvPr id="7182" name="Line 26"/>
          <p:cNvSpPr>
            <a:spLocks noChangeShapeType="1"/>
          </p:cNvSpPr>
          <p:nvPr/>
        </p:nvSpPr>
        <p:spPr bwMode="auto">
          <a:xfrm>
            <a:off x="6896100" y="43434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3" name="Arc 27"/>
          <p:cNvSpPr>
            <a:spLocks/>
          </p:cNvSpPr>
          <p:nvPr/>
        </p:nvSpPr>
        <p:spPr bwMode="auto">
          <a:xfrm flipH="1" flipV="1">
            <a:off x="6086475" y="3371850"/>
            <a:ext cx="657225" cy="758825"/>
          </a:xfrm>
          <a:custGeom>
            <a:avLst/>
            <a:gdLst>
              <a:gd name="T0" fmla="*/ 657225 w 31572"/>
              <a:gd name="T1" fmla="*/ 710040 h 37937"/>
              <a:gd name="T2" fmla="*/ 155501 w 31572"/>
              <a:gd name="T3" fmla="*/ 0 h 37937"/>
              <a:gd name="T4" fmla="*/ 449641 w 31572"/>
              <a:gd name="T5" fmla="*/ 326777 h 379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72" h="37937" fill="none" extrusionOk="0">
                <a:moveTo>
                  <a:pt x="31571" y="35497"/>
                </a:moveTo>
                <a:cubicBezTo>
                  <a:pt x="28492" y="37100"/>
                  <a:pt x="25071" y="37936"/>
                  <a:pt x="21600" y="37937"/>
                </a:cubicBezTo>
                <a:cubicBezTo>
                  <a:pt x="9670" y="37937"/>
                  <a:pt x="0" y="28266"/>
                  <a:pt x="0" y="16337"/>
                </a:cubicBezTo>
                <a:cubicBezTo>
                  <a:pt x="-1" y="10065"/>
                  <a:pt x="2726" y="4102"/>
                  <a:pt x="7469" y="-1"/>
                </a:cubicBezTo>
              </a:path>
              <a:path w="31572" h="37937" stroke="0" extrusionOk="0">
                <a:moveTo>
                  <a:pt x="31571" y="35497"/>
                </a:moveTo>
                <a:cubicBezTo>
                  <a:pt x="28492" y="37100"/>
                  <a:pt x="25071" y="37936"/>
                  <a:pt x="21600" y="37937"/>
                </a:cubicBezTo>
                <a:cubicBezTo>
                  <a:pt x="9670" y="37937"/>
                  <a:pt x="0" y="28266"/>
                  <a:pt x="0" y="16337"/>
                </a:cubicBezTo>
                <a:cubicBezTo>
                  <a:pt x="-1" y="10065"/>
                  <a:pt x="2726" y="4102"/>
                  <a:pt x="7469" y="-1"/>
                </a:cubicBezTo>
                <a:lnTo>
                  <a:pt x="21600" y="16337"/>
                </a:lnTo>
                <a:lnTo>
                  <a:pt x="31571" y="35497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4" name="Rectangle 28"/>
          <p:cNvSpPr>
            <a:spLocks noChangeArrowheads="1"/>
          </p:cNvSpPr>
          <p:nvPr/>
        </p:nvSpPr>
        <p:spPr bwMode="auto">
          <a:xfrm>
            <a:off x="5514975" y="2895600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4000" b="1">
                <a:solidFill>
                  <a:srgbClr val="FF0066"/>
                </a:solidFill>
                <a:latin typeface="Symbol" panose="05050102010706020507" pitchFamily="18" charset="2"/>
              </a:rPr>
              <a:t>a</a:t>
            </a:r>
            <a:endParaRPr lang="pt-PT" sz="4000" b="1">
              <a:solidFill>
                <a:srgbClr val="FF0066"/>
              </a:solidFill>
              <a:latin typeface="Symbol" panose="05050102010706020507" pitchFamily="18" charset="2"/>
            </a:endParaRPr>
          </a:p>
        </p:txBody>
      </p:sp>
      <p:sp>
        <p:nvSpPr>
          <p:cNvPr id="7185" name="Line 29"/>
          <p:cNvSpPr>
            <a:spLocks noChangeShapeType="1"/>
          </p:cNvSpPr>
          <p:nvPr/>
        </p:nvSpPr>
        <p:spPr bwMode="auto">
          <a:xfrm>
            <a:off x="5667375" y="3060700"/>
            <a:ext cx="3048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6" name="Text Box 31"/>
          <p:cNvSpPr txBox="1">
            <a:spLocks noChangeArrowheads="1"/>
          </p:cNvSpPr>
          <p:nvPr/>
        </p:nvSpPr>
        <p:spPr bwMode="auto">
          <a:xfrm>
            <a:off x="7604125" y="18176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P</a:t>
            </a:r>
            <a:endParaRPr lang="pt-PT" sz="2800"/>
          </a:p>
        </p:txBody>
      </p:sp>
      <p:grpSp>
        <p:nvGrpSpPr>
          <p:cNvPr id="246819" name="Group 35"/>
          <p:cNvGrpSpPr>
            <a:grpSpLocks/>
          </p:cNvGrpSpPr>
          <p:nvPr/>
        </p:nvGrpSpPr>
        <p:grpSpPr bwMode="auto">
          <a:xfrm>
            <a:off x="6896100" y="2419350"/>
            <a:ext cx="898525" cy="995363"/>
            <a:chOff x="4344" y="1524"/>
            <a:chExt cx="566" cy="627"/>
          </a:xfrm>
        </p:grpSpPr>
        <p:sp>
          <p:nvSpPr>
            <p:cNvPr id="7193" name="Line 30"/>
            <p:cNvSpPr>
              <a:spLocks noChangeShapeType="1"/>
            </p:cNvSpPr>
            <p:nvPr/>
          </p:nvSpPr>
          <p:spPr bwMode="auto">
            <a:xfrm flipV="1">
              <a:off x="4344" y="1524"/>
              <a:ext cx="288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194" name="Group 34"/>
            <p:cNvGrpSpPr>
              <a:grpSpLocks/>
            </p:cNvGrpSpPr>
            <p:nvPr/>
          </p:nvGrpSpPr>
          <p:grpSpPr bwMode="auto">
            <a:xfrm>
              <a:off x="4560" y="1824"/>
              <a:ext cx="350" cy="327"/>
              <a:chOff x="2928" y="816"/>
              <a:chExt cx="350" cy="327"/>
            </a:xfrm>
          </p:grpSpPr>
          <p:sp>
            <p:nvSpPr>
              <p:cNvPr id="7195" name="Text Box 32"/>
              <p:cNvSpPr txBox="1">
                <a:spLocks noChangeArrowheads="1"/>
              </p:cNvSpPr>
              <p:nvPr/>
            </p:nvSpPr>
            <p:spPr bwMode="auto">
              <a:xfrm>
                <a:off x="2928" y="816"/>
                <a:ext cx="3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/>
                  <a:t>A</a:t>
                </a:r>
                <a:r>
                  <a:rPr lang="pt-BR" sz="2800" baseline="-25000"/>
                  <a:t>n</a:t>
                </a:r>
                <a:endParaRPr lang="pt-PT" sz="2800" baseline="-25000"/>
              </a:p>
            </p:txBody>
          </p:sp>
          <p:sp>
            <p:nvSpPr>
              <p:cNvPr id="7196" name="Line 33"/>
              <p:cNvSpPr>
                <a:spLocks noChangeShapeType="1"/>
              </p:cNvSpPr>
              <p:nvPr/>
            </p:nvSpPr>
            <p:spPr bwMode="auto">
              <a:xfrm>
                <a:off x="2976" y="8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246827" name="Group 43"/>
          <p:cNvGrpSpPr>
            <a:grpSpLocks/>
          </p:cNvGrpSpPr>
          <p:nvPr/>
        </p:nvGrpSpPr>
        <p:grpSpPr bwMode="auto">
          <a:xfrm>
            <a:off x="6591300" y="1295400"/>
            <a:ext cx="990600" cy="990600"/>
            <a:chOff x="4152" y="816"/>
            <a:chExt cx="624" cy="624"/>
          </a:xfrm>
        </p:grpSpPr>
        <p:sp>
          <p:nvSpPr>
            <p:cNvPr id="7189" name="Line 36"/>
            <p:cNvSpPr>
              <a:spLocks noChangeShapeType="1"/>
            </p:cNvSpPr>
            <p:nvPr/>
          </p:nvSpPr>
          <p:spPr bwMode="auto">
            <a:xfrm flipH="1" flipV="1">
              <a:off x="4152" y="1104"/>
              <a:ext cx="480" cy="33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190" name="Group 42"/>
            <p:cNvGrpSpPr>
              <a:grpSpLocks/>
            </p:cNvGrpSpPr>
            <p:nvPr/>
          </p:nvGrpSpPr>
          <p:grpSpPr bwMode="auto">
            <a:xfrm>
              <a:off x="4416" y="816"/>
              <a:ext cx="360" cy="327"/>
              <a:chOff x="2664" y="1068"/>
              <a:chExt cx="360" cy="327"/>
            </a:xfrm>
          </p:grpSpPr>
          <p:sp>
            <p:nvSpPr>
              <p:cNvPr id="7191" name="Text Box 40"/>
              <p:cNvSpPr txBox="1">
                <a:spLocks noChangeArrowheads="1"/>
              </p:cNvSpPr>
              <p:nvPr/>
            </p:nvSpPr>
            <p:spPr bwMode="auto">
              <a:xfrm>
                <a:off x="2664" y="1068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>
                    <a:solidFill>
                      <a:schemeClr val="hlink"/>
                    </a:solidFill>
                  </a:rPr>
                  <a:t>A</a:t>
                </a:r>
                <a:r>
                  <a:rPr lang="pt-BR" sz="2800" baseline="-25000">
                    <a:solidFill>
                      <a:schemeClr val="hlink"/>
                    </a:solidFill>
                  </a:rPr>
                  <a:t>t</a:t>
                </a:r>
                <a:endParaRPr lang="pt-PT" sz="2800" baseline="-25000">
                  <a:solidFill>
                    <a:schemeClr val="hlink"/>
                  </a:solidFill>
                </a:endParaRPr>
              </a:p>
            </p:txBody>
          </p:sp>
          <p:sp>
            <p:nvSpPr>
              <p:cNvPr id="7192" name="Line 41"/>
              <p:cNvSpPr>
                <a:spLocks noChangeShapeType="1"/>
              </p:cNvSpPr>
              <p:nvPr/>
            </p:nvSpPr>
            <p:spPr bwMode="auto">
              <a:xfrm>
                <a:off x="2712" y="11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De modo semelhante ao cálculo da velocidade, tem-se para </a:t>
            </a:r>
            <a:r>
              <a:rPr lang="pt-BR" u="sng" smtClean="0"/>
              <a:t>corpos rígidos</a:t>
            </a:r>
            <a:r>
              <a:rPr lang="pt-BR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Mas:</a:t>
            </a:r>
            <a:endParaRPr lang="pt-PT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352800" y="2895600"/>
            <a:ext cx="2476500" cy="579438"/>
            <a:chOff x="624" y="2400"/>
            <a:chExt cx="1560" cy="365"/>
          </a:xfrm>
        </p:grpSpPr>
        <p:sp>
          <p:nvSpPr>
            <p:cNvPr id="8223" name="Text Box 5"/>
            <p:cNvSpPr txBox="1">
              <a:spLocks noChangeArrowheads="1"/>
            </p:cNvSpPr>
            <p:nvPr/>
          </p:nvSpPr>
          <p:spPr bwMode="auto">
            <a:xfrm>
              <a:off x="624" y="2400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B = </a:t>
              </a:r>
              <a:r>
                <a:rPr lang="pt-BR" sz="3200"/>
                <a:t>A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8224" name="Line 6"/>
            <p:cNvSpPr>
              <a:spLocks noChangeShapeType="1"/>
            </p:cNvSpPr>
            <p:nvPr/>
          </p:nvSpPr>
          <p:spPr bwMode="auto">
            <a:xfrm>
              <a:off x="667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5" name="Line 7"/>
            <p:cNvSpPr>
              <a:spLocks noChangeShapeType="1"/>
            </p:cNvSpPr>
            <p:nvPr/>
          </p:nvSpPr>
          <p:spPr bwMode="auto">
            <a:xfrm>
              <a:off x="1135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6" name="Line 8"/>
            <p:cNvSpPr>
              <a:spLocks noChangeShapeType="1"/>
            </p:cNvSpPr>
            <p:nvPr/>
          </p:nvSpPr>
          <p:spPr bwMode="auto">
            <a:xfrm>
              <a:off x="1680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4757" name="Group 21"/>
          <p:cNvGrpSpPr>
            <a:grpSpLocks/>
          </p:cNvGrpSpPr>
          <p:nvPr/>
        </p:nvGrpSpPr>
        <p:grpSpPr bwMode="auto">
          <a:xfrm>
            <a:off x="3352800" y="4144963"/>
            <a:ext cx="2476500" cy="579437"/>
            <a:chOff x="624" y="2400"/>
            <a:chExt cx="1560" cy="365"/>
          </a:xfrm>
        </p:grpSpPr>
        <p:sp>
          <p:nvSpPr>
            <p:cNvPr id="8219" name="Text Box 22"/>
            <p:cNvSpPr txBox="1">
              <a:spLocks noChangeArrowheads="1"/>
            </p:cNvSpPr>
            <p:nvPr/>
          </p:nvSpPr>
          <p:spPr bwMode="auto">
            <a:xfrm>
              <a:off x="624" y="2400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B = </a:t>
              </a:r>
              <a:r>
                <a:rPr lang="pt-BR" sz="3200"/>
                <a:t>A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8220" name="Line 23"/>
            <p:cNvSpPr>
              <a:spLocks noChangeShapeType="1"/>
            </p:cNvSpPr>
            <p:nvPr/>
          </p:nvSpPr>
          <p:spPr bwMode="auto">
            <a:xfrm>
              <a:off x="667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1" name="Line 24"/>
            <p:cNvSpPr>
              <a:spLocks noChangeShapeType="1"/>
            </p:cNvSpPr>
            <p:nvPr/>
          </p:nvSpPr>
          <p:spPr bwMode="auto">
            <a:xfrm>
              <a:off x="1135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2" name="Line 25"/>
            <p:cNvSpPr>
              <a:spLocks noChangeShapeType="1"/>
            </p:cNvSpPr>
            <p:nvPr/>
          </p:nvSpPr>
          <p:spPr bwMode="auto">
            <a:xfrm>
              <a:off x="1680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4792" name="Group 56"/>
          <p:cNvGrpSpPr>
            <a:grpSpLocks/>
          </p:cNvGrpSpPr>
          <p:nvPr/>
        </p:nvGrpSpPr>
        <p:grpSpPr bwMode="auto">
          <a:xfrm>
            <a:off x="685800" y="4038600"/>
            <a:ext cx="3352800" cy="1646238"/>
            <a:chOff x="432" y="2544"/>
            <a:chExt cx="2112" cy="1037"/>
          </a:xfrm>
        </p:grpSpPr>
        <p:grpSp>
          <p:nvGrpSpPr>
            <p:cNvPr id="8213" name="Group 41"/>
            <p:cNvGrpSpPr>
              <a:grpSpLocks/>
            </p:cNvGrpSpPr>
            <p:nvPr/>
          </p:nvGrpSpPr>
          <p:grpSpPr bwMode="auto">
            <a:xfrm>
              <a:off x="432" y="3216"/>
              <a:ext cx="1066" cy="365"/>
              <a:chOff x="432" y="3216"/>
              <a:chExt cx="1066" cy="365"/>
            </a:xfrm>
          </p:grpSpPr>
          <p:sp>
            <p:nvSpPr>
              <p:cNvPr id="821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216"/>
                <a:ext cx="1066" cy="3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/>
                  <a:t>A</a:t>
                </a:r>
                <a:r>
                  <a:rPr lang="pt-BR" sz="3200" baseline="-25000"/>
                  <a:t>Bt </a:t>
                </a:r>
                <a:r>
                  <a:rPr lang="pt-BR" sz="3200"/>
                  <a:t>+</a:t>
                </a:r>
                <a:r>
                  <a:rPr lang="pt-BR" sz="3200" baseline="-25000"/>
                  <a:t> </a:t>
                </a:r>
                <a:r>
                  <a:rPr lang="pt-BR" sz="3200"/>
                  <a:t>A</a:t>
                </a:r>
                <a:r>
                  <a:rPr lang="pt-BR" sz="3200" baseline="-25000"/>
                  <a:t>Bn</a:t>
                </a:r>
              </a:p>
            </p:txBody>
          </p:sp>
          <p:sp>
            <p:nvSpPr>
              <p:cNvPr id="8217" name="Line 28"/>
              <p:cNvSpPr>
                <a:spLocks noChangeShapeType="1"/>
              </p:cNvSpPr>
              <p:nvPr/>
            </p:nvSpPr>
            <p:spPr bwMode="auto">
              <a:xfrm>
                <a:off x="475" y="3240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18" name="Line 29"/>
              <p:cNvSpPr>
                <a:spLocks noChangeShapeType="1"/>
              </p:cNvSpPr>
              <p:nvPr/>
            </p:nvSpPr>
            <p:spPr bwMode="auto">
              <a:xfrm>
                <a:off x="1056" y="3240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214" name="AutoShape 42"/>
            <p:cNvSpPr>
              <a:spLocks noChangeArrowheads="1"/>
            </p:cNvSpPr>
            <p:nvPr/>
          </p:nvSpPr>
          <p:spPr bwMode="auto">
            <a:xfrm rot="4516790">
              <a:off x="1656" y="2664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215" name="Oval 43"/>
            <p:cNvSpPr>
              <a:spLocks noChangeArrowheads="1"/>
            </p:cNvSpPr>
            <p:nvPr/>
          </p:nvSpPr>
          <p:spPr bwMode="auto">
            <a:xfrm>
              <a:off x="2064" y="2544"/>
              <a:ext cx="480" cy="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244795" name="Group 59"/>
          <p:cNvGrpSpPr>
            <a:grpSpLocks/>
          </p:cNvGrpSpPr>
          <p:nvPr/>
        </p:nvGrpSpPr>
        <p:grpSpPr bwMode="auto">
          <a:xfrm>
            <a:off x="4953000" y="4038600"/>
            <a:ext cx="3400425" cy="1646238"/>
            <a:chOff x="3120" y="2544"/>
            <a:chExt cx="2142" cy="1037"/>
          </a:xfrm>
        </p:grpSpPr>
        <p:grpSp>
          <p:nvGrpSpPr>
            <p:cNvPr id="8207" name="Group 58"/>
            <p:cNvGrpSpPr>
              <a:grpSpLocks/>
            </p:cNvGrpSpPr>
            <p:nvPr/>
          </p:nvGrpSpPr>
          <p:grpSpPr bwMode="auto">
            <a:xfrm>
              <a:off x="3878" y="3216"/>
              <a:ext cx="1384" cy="365"/>
              <a:chOff x="3878" y="3216"/>
              <a:chExt cx="1384" cy="365"/>
            </a:xfrm>
          </p:grpSpPr>
          <p:sp>
            <p:nvSpPr>
              <p:cNvPr id="8210" name="Text Box 50"/>
              <p:cNvSpPr txBox="1">
                <a:spLocks noChangeArrowheads="1"/>
              </p:cNvSpPr>
              <p:nvPr/>
            </p:nvSpPr>
            <p:spPr bwMode="auto">
              <a:xfrm>
                <a:off x="3878" y="3216"/>
                <a:ext cx="1384" cy="365"/>
              </a:xfrm>
              <a:prstGeom prst="rect">
                <a:avLst/>
              </a:pr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/>
                  <a:t>A</a:t>
                </a:r>
                <a:r>
                  <a:rPr lang="pt-BR" sz="3200" baseline="-25000"/>
                  <a:t>B/At </a:t>
                </a:r>
                <a:r>
                  <a:rPr lang="pt-BR" sz="3200"/>
                  <a:t>+</a:t>
                </a:r>
                <a:r>
                  <a:rPr lang="pt-BR" sz="3200" baseline="-25000"/>
                  <a:t> </a:t>
                </a:r>
                <a:r>
                  <a:rPr lang="pt-BR" sz="3200"/>
                  <a:t>A</a:t>
                </a:r>
                <a:r>
                  <a:rPr lang="pt-BR" sz="3200" baseline="-25000"/>
                  <a:t>B/An</a:t>
                </a:r>
              </a:p>
            </p:txBody>
          </p:sp>
          <p:sp>
            <p:nvSpPr>
              <p:cNvPr id="8211" name="Line 51"/>
              <p:cNvSpPr>
                <a:spLocks noChangeShapeType="1"/>
              </p:cNvSpPr>
              <p:nvPr/>
            </p:nvSpPr>
            <p:spPr bwMode="auto">
              <a:xfrm>
                <a:off x="3921" y="3240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12" name="Line 52"/>
              <p:cNvSpPr>
                <a:spLocks noChangeShapeType="1"/>
              </p:cNvSpPr>
              <p:nvPr/>
            </p:nvSpPr>
            <p:spPr bwMode="auto">
              <a:xfrm>
                <a:off x="4639" y="3240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208" name="Oval 53"/>
            <p:cNvSpPr>
              <a:spLocks noChangeArrowheads="1"/>
            </p:cNvSpPr>
            <p:nvPr/>
          </p:nvSpPr>
          <p:spPr bwMode="auto">
            <a:xfrm>
              <a:off x="3120" y="2544"/>
              <a:ext cx="480" cy="576"/>
            </a:xfrm>
            <a:prstGeom prst="ellips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8209" name="AutoShape 54"/>
            <p:cNvSpPr>
              <a:spLocks noChangeArrowheads="1"/>
            </p:cNvSpPr>
            <p:nvPr/>
          </p:nvSpPr>
          <p:spPr bwMode="auto">
            <a:xfrm rot="-4500558">
              <a:off x="3900" y="2676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244793" name="Group 57"/>
          <p:cNvGrpSpPr>
            <a:grpSpLocks/>
          </p:cNvGrpSpPr>
          <p:nvPr/>
        </p:nvGrpSpPr>
        <p:grpSpPr bwMode="auto">
          <a:xfrm>
            <a:off x="3603625" y="4038600"/>
            <a:ext cx="1692275" cy="2171700"/>
            <a:chOff x="2270" y="2544"/>
            <a:chExt cx="1066" cy="1368"/>
          </a:xfrm>
        </p:grpSpPr>
        <p:sp>
          <p:nvSpPr>
            <p:cNvPr id="8201" name="Oval 44"/>
            <p:cNvSpPr>
              <a:spLocks noChangeArrowheads="1"/>
            </p:cNvSpPr>
            <p:nvPr/>
          </p:nvSpPr>
          <p:spPr bwMode="auto">
            <a:xfrm>
              <a:off x="2544" y="2544"/>
              <a:ext cx="480" cy="576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grpSp>
          <p:nvGrpSpPr>
            <p:cNvPr id="8202" name="Group 45"/>
            <p:cNvGrpSpPr>
              <a:grpSpLocks/>
            </p:cNvGrpSpPr>
            <p:nvPr/>
          </p:nvGrpSpPr>
          <p:grpSpPr bwMode="auto">
            <a:xfrm>
              <a:off x="2270" y="3547"/>
              <a:ext cx="1066" cy="365"/>
              <a:chOff x="432" y="3216"/>
              <a:chExt cx="1066" cy="365"/>
            </a:xfrm>
          </p:grpSpPr>
          <p:sp>
            <p:nvSpPr>
              <p:cNvPr id="8204" name="Text Box 46"/>
              <p:cNvSpPr txBox="1">
                <a:spLocks noChangeArrowheads="1"/>
              </p:cNvSpPr>
              <p:nvPr/>
            </p:nvSpPr>
            <p:spPr bwMode="auto">
              <a:xfrm>
                <a:off x="432" y="3216"/>
                <a:ext cx="1066" cy="36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/>
                  <a:t>A</a:t>
                </a:r>
                <a:r>
                  <a:rPr lang="pt-BR" sz="3200" baseline="-25000"/>
                  <a:t>At </a:t>
                </a:r>
                <a:r>
                  <a:rPr lang="pt-BR" sz="3200"/>
                  <a:t>+</a:t>
                </a:r>
                <a:r>
                  <a:rPr lang="pt-BR" sz="3200" baseline="-25000"/>
                  <a:t> </a:t>
                </a:r>
                <a:r>
                  <a:rPr lang="pt-BR" sz="3200"/>
                  <a:t>A</a:t>
                </a:r>
                <a:r>
                  <a:rPr lang="pt-BR" sz="3200" baseline="-25000"/>
                  <a:t>An</a:t>
                </a:r>
              </a:p>
            </p:txBody>
          </p:sp>
          <p:sp>
            <p:nvSpPr>
              <p:cNvPr id="8205" name="Line 47"/>
              <p:cNvSpPr>
                <a:spLocks noChangeShapeType="1"/>
              </p:cNvSpPr>
              <p:nvPr/>
            </p:nvSpPr>
            <p:spPr bwMode="auto">
              <a:xfrm>
                <a:off x="475" y="3240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06" name="Line 48"/>
              <p:cNvSpPr>
                <a:spLocks noChangeShapeType="1"/>
              </p:cNvSpPr>
              <p:nvPr/>
            </p:nvSpPr>
            <p:spPr bwMode="auto">
              <a:xfrm>
                <a:off x="1056" y="3240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203" name="AutoShape 55"/>
            <p:cNvSpPr>
              <a:spLocks noChangeArrowheads="1"/>
            </p:cNvSpPr>
            <p:nvPr/>
          </p:nvSpPr>
          <p:spPr bwMode="auto">
            <a:xfrm>
              <a:off x="2736" y="3120"/>
              <a:ext cx="144" cy="36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4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De modo semelhante ao cálculo da velocidade, tem-se para </a:t>
            </a:r>
            <a:r>
              <a:rPr lang="pt-BR" u="sng" smtClean="0"/>
              <a:t>corpos rígidos</a:t>
            </a:r>
            <a:r>
              <a:rPr lang="pt-BR" smtClean="0"/>
              <a:t>:</a:t>
            </a:r>
            <a:endParaRPr lang="pt-PT" smtClean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057400" y="3048000"/>
            <a:ext cx="2476500" cy="579438"/>
            <a:chOff x="624" y="2400"/>
            <a:chExt cx="1560" cy="365"/>
          </a:xfrm>
        </p:grpSpPr>
        <p:sp>
          <p:nvSpPr>
            <p:cNvPr id="9234" name="Text Box 5"/>
            <p:cNvSpPr txBox="1">
              <a:spLocks noChangeArrowheads="1"/>
            </p:cNvSpPr>
            <p:nvPr/>
          </p:nvSpPr>
          <p:spPr bwMode="auto">
            <a:xfrm>
              <a:off x="624" y="2400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B = </a:t>
              </a:r>
              <a:r>
                <a:rPr lang="pt-BR" sz="3200"/>
                <a:t>A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9235" name="Line 6"/>
            <p:cNvSpPr>
              <a:spLocks noChangeShapeType="1"/>
            </p:cNvSpPr>
            <p:nvPr/>
          </p:nvSpPr>
          <p:spPr bwMode="auto">
            <a:xfrm>
              <a:off x="667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36" name="Line 7"/>
            <p:cNvSpPr>
              <a:spLocks noChangeShapeType="1"/>
            </p:cNvSpPr>
            <p:nvPr/>
          </p:nvSpPr>
          <p:spPr bwMode="auto">
            <a:xfrm>
              <a:off x="1135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37" name="Line 8"/>
            <p:cNvSpPr>
              <a:spLocks noChangeShapeType="1"/>
            </p:cNvSpPr>
            <p:nvPr/>
          </p:nvSpPr>
          <p:spPr bwMode="auto">
            <a:xfrm>
              <a:off x="1680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7833" name="Group 25"/>
          <p:cNvGrpSpPr>
            <a:grpSpLocks/>
          </p:cNvGrpSpPr>
          <p:nvPr/>
        </p:nvGrpSpPr>
        <p:grpSpPr bwMode="auto">
          <a:xfrm>
            <a:off x="3454400" y="4281488"/>
            <a:ext cx="2336800" cy="2043112"/>
            <a:chOff x="2176" y="2697"/>
            <a:chExt cx="1472" cy="1287"/>
          </a:xfrm>
        </p:grpSpPr>
        <p:sp>
          <p:nvSpPr>
            <p:cNvPr id="9222" name="Text Box 11"/>
            <p:cNvSpPr txBox="1">
              <a:spLocks noChangeArrowheads="1"/>
            </p:cNvSpPr>
            <p:nvPr/>
          </p:nvSpPr>
          <p:spPr bwMode="auto">
            <a:xfrm>
              <a:off x="3076" y="2747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 b="1">
                  <a:solidFill>
                    <a:srgbClr val="66FF33"/>
                  </a:solidFill>
                </a:rPr>
                <a:t>x</a:t>
              </a:r>
            </a:p>
          </p:txBody>
        </p:sp>
        <p:sp>
          <p:nvSpPr>
            <p:cNvPr id="9223" name="Text Box 12"/>
            <p:cNvSpPr txBox="1">
              <a:spLocks noChangeArrowheads="1"/>
            </p:cNvSpPr>
            <p:nvPr/>
          </p:nvSpPr>
          <p:spPr bwMode="auto">
            <a:xfrm>
              <a:off x="2332" y="2844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A</a:t>
              </a:r>
              <a:r>
                <a:rPr lang="pt-BR" sz="2400" baseline="-250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9224" name="Line 13"/>
            <p:cNvSpPr>
              <a:spLocks noChangeShapeType="1"/>
            </p:cNvSpPr>
            <p:nvPr/>
          </p:nvSpPr>
          <p:spPr bwMode="auto">
            <a:xfrm>
              <a:off x="2368" y="285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5" name="Text Box 14"/>
            <p:cNvSpPr txBox="1">
              <a:spLocks noChangeArrowheads="1"/>
            </p:cNvSpPr>
            <p:nvPr/>
          </p:nvSpPr>
          <p:spPr bwMode="auto">
            <a:xfrm>
              <a:off x="3148" y="321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A</a:t>
              </a:r>
              <a:r>
                <a:rPr lang="pt-BR" sz="2400" baseline="-25000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>
              <a:off x="3179" y="3216"/>
              <a:ext cx="209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7" name="Text Box 18"/>
            <p:cNvSpPr txBox="1">
              <a:spLocks noChangeArrowheads="1"/>
            </p:cNvSpPr>
            <p:nvPr/>
          </p:nvSpPr>
          <p:spPr bwMode="auto">
            <a:xfrm>
              <a:off x="2190" y="3696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A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9228" name="Line 19"/>
            <p:cNvSpPr>
              <a:spLocks noChangeShapeType="1"/>
            </p:cNvSpPr>
            <p:nvPr/>
          </p:nvSpPr>
          <p:spPr bwMode="auto">
            <a:xfrm>
              <a:off x="2221" y="369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9" name="Text Box 20"/>
            <p:cNvSpPr txBox="1">
              <a:spLocks noChangeArrowheads="1"/>
            </p:cNvSpPr>
            <p:nvPr/>
          </p:nvSpPr>
          <p:spPr bwMode="auto">
            <a:xfrm>
              <a:off x="3244" y="269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/>
                <a:t>Polo</a:t>
              </a:r>
              <a:endParaRPr lang="pt-PT"/>
            </a:p>
          </p:txBody>
        </p:sp>
        <p:grpSp>
          <p:nvGrpSpPr>
            <p:cNvPr id="9230" name="Group 21"/>
            <p:cNvGrpSpPr>
              <a:grpSpLocks/>
            </p:cNvGrpSpPr>
            <p:nvPr/>
          </p:nvGrpSpPr>
          <p:grpSpPr bwMode="auto">
            <a:xfrm>
              <a:off x="2176" y="2952"/>
              <a:ext cx="1257" cy="948"/>
              <a:chOff x="2188" y="2748"/>
              <a:chExt cx="1257" cy="948"/>
            </a:xfrm>
          </p:grpSpPr>
          <p:sp>
            <p:nvSpPr>
              <p:cNvPr id="9231" name="Line 22"/>
              <p:cNvSpPr>
                <a:spLocks noChangeShapeType="1"/>
              </p:cNvSpPr>
              <p:nvPr/>
            </p:nvSpPr>
            <p:spPr bwMode="auto">
              <a:xfrm flipH="1">
                <a:off x="2188" y="2748"/>
                <a:ext cx="1026" cy="48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32" name="Line 23"/>
              <p:cNvSpPr>
                <a:spLocks noChangeShapeType="1"/>
              </p:cNvSpPr>
              <p:nvPr/>
            </p:nvSpPr>
            <p:spPr bwMode="auto">
              <a:xfrm rot="19645220" flipH="1">
                <a:off x="2781" y="2862"/>
                <a:ext cx="664" cy="72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33" name="Line 24"/>
              <p:cNvSpPr>
                <a:spLocks noChangeShapeType="1"/>
              </p:cNvSpPr>
              <p:nvPr/>
            </p:nvSpPr>
            <p:spPr bwMode="auto">
              <a:xfrm flipH="1" flipV="1">
                <a:off x="2208" y="3216"/>
                <a:ext cx="864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grpSp>
        <p:nvGrpSpPr>
          <p:cNvPr id="10243" name="Group 35"/>
          <p:cNvGrpSpPr>
            <a:grpSpLocks/>
          </p:cNvGrpSpPr>
          <p:nvPr/>
        </p:nvGrpSpPr>
        <p:grpSpPr bwMode="auto">
          <a:xfrm>
            <a:off x="714375" y="1295400"/>
            <a:ext cx="7667625" cy="2171700"/>
            <a:chOff x="450" y="1008"/>
            <a:chExt cx="4830" cy="1368"/>
          </a:xfrm>
        </p:grpSpPr>
        <p:grpSp>
          <p:nvGrpSpPr>
            <p:cNvPr id="10273" name="Group 9"/>
            <p:cNvGrpSpPr>
              <a:grpSpLocks/>
            </p:cNvGrpSpPr>
            <p:nvPr/>
          </p:nvGrpSpPr>
          <p:grpSpPr bwMode="auto">
            <a:xfrm>
              <a:off x="2130" y="1075"/>
              <a:ext cx="1560" cy="365"/>
              <a:chOff x="624" y="2400"/>
              <a:chExt cx="1560" cy="365"/>
            </a:xfrm>
          </p:grpSpPr>
          <p:sp>
            <p:nvSpPr>
              <p:cNvPr id="10295" name="Text Box 10"/>
              <p:cNvSpPr txBox="1">
                <a:spLocks noChangeArrowheads="1"/>
              </p:cNvSpPr>
              <p:nvPr/>
            </p:nvSpPr>
            <p:spPr bwMode="auto">
              <a:xfrm>
                <a:off x="624" y="2400"/>
                <a:ext cx="1560" cy="3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3200"/>
                  <a:t>A</a:t>
                </a:r>
                <a:r>
                  <a:rPr lang="pt-BR" sz="3200" baseline="-25000"/>
                  <a:t>B = </a:t>
                </a:r>
                <a:r>
                  <a:rPr lang="pt-BR" sz="3200"/>
                  <a:t>A</a:t>
                </a:r>
                <a:r>
                  <a:rPr lang="pt-BR" sz="3200" baseline="-25000"/>
                  <a:t>A </a:t>
                </a:r>
                <a:r>
                  <a:rPr lang="pt-BR" sz="3200"/>
                  <a:t>+</a:t>
                </a:r>
                <a:r>
                  <a:rPr lang="pt-BR" sz="3200" baseline="-25000"/>
                  <a:t> </a:t>
                </a:r>
                <a:r>
                  <a:rPr lang="pt-BR" sz="3200"/>
                  <a:t>A</a:t>
                </a:r>
                <a:r>
                  <a:rPr lang="pt-BR" sz="3200" baseline="-25000"/>
                  <a:t>B/A</a:t>
                </a:r>
              </a:p>
            </p:txBody>
          </p:sp>
          <p:sp>
            <p:nvSpPr>
              <p:cNvPr id="10296" name="Line 11"/>
              <p:cNvSpPr>
                <a:spLocks noChangeShapeType="1"/>
              </p:cNvSpPr>
              <p:nvPr/>
            </p:nvSpPr>
            <p:spPr bwMode="auto">
              <a:xfrm>
                <a:off x="667" y="2424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7" name="Line 12"/>
              <p:cNvSpPr>
                <a:spLocks noChangeShapeType="1"/>
              </p:cNvSpPr>
              <p:nvPr/>
            </p:nvSpPr>
            <p:spPr bwMode="auto">
              <a:xfrm>
                <a:off x="1135" y="2424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8" name="Line 13"/>
              <p:cNvSpPr>
                <a:spLocks noChangeShapeType="1"/>
              </p:cNvSpPr>
              <p:nvPr/>
            </p:nvSpPr>
            <p:spPr bwMode="auto">
              <a:xfrm>
                <a:off x="1680" y="2424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274" name="Group 14"/>
            <p:cNvGrpSpPr>
              <a:grpSpLocks/>
            </p:cNvGrpSpPr>
            <p:nvPr/>
          </p:nvGrpSpPr>
          <p:grpSpPr bwMode="auto">
            <a:xfrm>
              <a:off x="450" y="1008"/>
              <a:ext cx="2112" cy="1037"/>
              <a:chOff x="432" y="2544"/>
              <a:chExt cx="2112" cy="1037"/>
            </a:xfrm>
          </p:grpSpPr>
          <p:grpSp>
            <p:nvGrpSpPr>
              <p:cNvPr id="10289" name="Group 15"/>
              <p:cNvGrpSpPr>
                <a:grpSpLocks/>
              </p:cNvGrpSpPr>
              <p:nvPr/>
            </p:nvGrpSpPr>
            <p:grpSpPr bwMode="auto">
              <a:xfrm>
                <a:off x="432" y="3216"/>
                <a:ext cx="1066" cy="365"/>
                <a:chOff x="432" y="3216"/>
                <a:chExt cx="1066" cy="365"/>
              </a:xfrm>
            </p:grpSpPr>
            <p:sp>
              <p:nvSpPr>
                <p:cNvPr id="102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Bn</a:t>
                  </a:r>
                </a:p>
              </p:txBody>
            </p:sp>
            <p:sp>
              <p:nvSpPr>
                <p:cNvPr id="10293" name="Line 17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94" name="Line 18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0290" name="AutoShape 19"/>
              <p:cNvSpPr>
                <a:spLocks noChangeArrowheads="1"/>
              </p:cNvSpPr>
              <p:nvPr/>
            </p:nvSpPr>
            <p:spPr bwMode="auto">
              <a:xfrm rot="4516790">
                <a:off x="1656" y="2664"/>
                <a:ext cx="144" cy="768"/>
              </a:xfrm>
              <a:prstGeom prst="downArrow">
                <a:avLst>
                  <a:gd name="adj1" fmla="val 50000"/>
                  <a:gd name="adj2" fmla="val 133333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0291" name="Oval 20"/>
              <p:cNvSpPr>
                <a:spLocks noChangeArrowheads="1"/>
              </p:cNvSpPr>
              <p:nvPr/>
            </p:nvSpPr>
            <p:spPr bwMode="auto">
              <a:xfrm>
                <a:off x="2064" y="2544"/>
                <a:ext cx="480" cy="576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0275" name="Group 21"/>
            <p:cNvGrpSpPr>
              <a:grpSpLocks/>
            </p:cNvGrpSpPr>
            <p:nvPr/>
          </p:nvGrpSpPr>
          <p:grpSpPr bwMode="auto">
            <a:xfrm>
              <a:off x="3138" y="1008"/>
              <a:ext cx="2142" cy="1037"/>
              <a:chOff x="3120" y="2544"/>
              <a:chExt cx="2142" cy="1037"/>
            </a:xfrm>
          </p:grpSpPr>
          <p:grpSp>
            <p:nvGrpSpPr>
              <p:cNvPr id="10283" name="Group 22"/>
              <p:cNvGrpSpPr>
                <a:grpSpLocks/>
              </p:cNvGrpSpPr>
              <p:nvPr/>
            </p:nvGrpSpPr>
            <p:grpSpPr bwMode="auto">
              <a:xfrm>
                <a:off x="3878" y="3216"/>
                <a:ext cx="1384" cy="365"/>
                <a:chOff x="3878" y="3216"/>
                <a:chExt cx="1384" cy="365"/>
              </a:xfrm>
            </p:grpSpPr>
            <p:sp>
              <p:nvSpPr>
                <p:cNvPr id="1028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78" y="3216"/>
                  <a:ext cx="1384" cy="365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B/At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B/An</a:t>
                  </a:r>
                </a:p>
              </p:txBody>
            </p:sp>
            <p:sp>
              <p:nvSpPr>
                <p:cNvPr id="10287" name="Line 24"/>
                <p:cNvSpPr>
                  <a:spLocks noChangeShapeType="1"/>
                </p:cNvSpPr>
                <p:nvPr/>
              </p:nvSpPr>
              <p:spPr bwMode="auto">
                <a:xfrm>
                  <a:off x="3921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88" name="Line 25"/>
                <p:cNvSpPr>
                  <a:spLocks noChangeShapeType="1"/>
                </p:cNvSpPr>
                <p:nvPr/>
              </p:nvSpPr>
              <p:spPr bwMode="auto">
                <a:xfrm>
                  <a:off x="4639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0284" name="Oval 26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0285" name="AutoShape 27"/>
              <p:cNvSpPr>
                <a:spLocks noChangeArrowheads="1"/>
              </p:cNvSpPr>
              <p:nvPr/>
            </p:nvSpPr>
            <p:spPr bwMode="auto">
              <a:xfrm rot="-4500558">
                <a:off x="3900" y="2676"/>
                <a:ext cx="144" cy="768"/>
              </a:xfrm>
              <a:prstGeom prst="downArrow">
                <a:avLst>
                  <a:gd name="adj1" fmla="val 50000"/>
                  <a:gd name="adj2" fmla="val 133333"/>
                </a:avLst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0276" name="Group 28"/>
            <p:cNvGrpSpPr>
              <a:grpSpLocks/>
            </p:cNvGrpSpPr>
            <p:nvPr/>
          </p:nvGrpSpPr>
          <p:grpSpPr bwMode="auto">
            <a:xfrm>
              <a:off x="2288" y="1008"/>
              <a:ext cx="1066" cy="1368"/>
              <a:chOff x="2270" y="2544"/>
              <a:chExt cx="1066" cy="1368"/>
            </a:xfrm>
          </p:grpSpPr>
          <p:sp>
            <p:nvSpPr>
              <p:cNvPr id="10277" name="Oval 29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grpSp>
            <p:nvGrpSpPr>
              <p:cNvPr id="10278" name="Group 30"/>
              <p:cNvGrpSpPr>
                <a:grpSpLocks/>
              </p:cNvGrpSpPr>
              <p:nvPr/>
            </p:nvGrpSpPr>
            <p:grpSpPr bwMode="auto">
              <a:xfrm>
                <a:off x="2270" y="3547"/>
                <a:ext cx="1066" cy="365"/>
                <a:chOff x="432" y="3216"/>
                <a:chExt cx="1066" cy="365"/>
              </a:xfrm>
            </p:grpSpPr>
            <p:sp>
              <p:nvSpPr>
                <p:cNvPr id="102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At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An</a:t>
                  </a:r>
                </a:p>
              </p:txBody>
            </p:sp>
            <p:sp>
              <p:nvSpPr>
                <p:cNvPr id="10281" name="Line 32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82" name="Line 33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0279" name="AutoShape 34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144" cy="360"/>
              </a:xfrm>
              <a:prstGeom prst="downArrow">
                <a:avLst>
                  <a:gd name="adj1" fmla="val 50000"/>
                  <a:gd name="adj2" fmla="val 625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</p:grpSp>
      <p:sp>
        <p:nvSpPr>
          <p:cNvPr id="10244" name="Line 37"/>
          <p:cNvSpPr>
            <a:spLocks noChangeShapeType="1"/>
          </p:cNvSpPr>
          <p:nvPr/>
        </p:nvSpPr>
        <p:spPr bwMode="auto">
          <a:xfrm rot="19645220" flipH="1">
            <a:off x="5334000" y="4289425"/>
            <a:ext cx="139700" cy="1285875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5" name="Text Box 38"/>
          <p:cNvSpPr txBox="1">
            <a:spLocks noChangeArrowheads="1"/>
          </p:cNvSpPr>
          <p:nvPr/>
        </p:nvSpPr>
        <p:spPr bwMode="auto">
          <a:xfrm>
            <a:off x="4883150" y="40560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grpSp>
        <p:nvGrpSpPr>
          <p:cNvPr id="10246" name="Group 53"/>
          <p:cNvGrpSpPr>
            <a:grpSpLocks/>
          </p:cNvGrpSpPr>
          <p:nvPr/>
        </p:nvGrpSpPr>
        <p:grpSpPr bwMode="auto">
          <a:xfrm>
            <a:off x="2895600" y="4267200"/>
            <a:ext cx="579438" cy="457200"/>
            <a:chOff x="1824" y="3024"/>
            <a:chExt cx="365" cy="288"/>
          </a:xfrm>
        </p:grpSpPr>
        <p:sp>
          <p:nvSpPr>
            <p:cNvPr id="10271" name="Text Box 39"/>
            <p:cNvSpPr txBox="1">
              <a:spLocks noChangeArrowheads="1"/>
            </p:cNvSpPr>
            <p:nvPr/>
          </p:nvSpPr>
          <p:spPr bwMode="auto">
            <a:xfrm>
              <a:off x="1824" y="3024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A</a:t>
              </a:r>
              <a:r>
                <a:rPr lang="pt-BR" sz="2400" baseline="-25000">
                  <a:solidFill>
                    <a:schemeClr val="hlink"/>
                  </a:solidFill>
                </a:rPr>
                <a:t>Bt</a:t>
              </a:r>
            </a:p>
          </p:txBody>
        </p:sp>
        <p:sp>
          <p:nvSpPr>
            <p:cNvPr id="10272" name="Line 40"/>
            <p:cNvSpPr>
              <a:spLocks noChangeShapeType="1"/>
            </p:cNvSpPr>
            <p:nvPr/>
          </p:nvSpPr>
          <p:spPr bwMode="auto">
            <a:xfrm>
              <a:off x="1884" y="3048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47" name="Group 59"/>
          <p:cNvGrpSpPr>
            <a:grpSpLocks/>
          </p:cNvGrpSpPr>
          <p:nvPr/>
        </p:nvGrpSpPr>
        <p:grpSpPr bwMode="auto">
          <a:xfrm>
            <a:off x="5562600" y="4572000"/>
            <a:ext cx="635000" cy="457200"/>
            <a:chOff x="4320" y="2784"/>
            <a:chExt cx="400" cy="288"/>
          </a:xfrm>
        </p:grpSpPr>
        <p:sp>
          <p:nvSpPr>
            <p:cNvPr id="10269" name="Text Box 41"/>
            <p:cNvSpPr txBox="1">
              <a:spLocks noChangeArrowheads="1"/>
            </p:cNvSpPr>
            <p:nvPr/>
          </p:nvSpPr>
          <p:spPr bwMode="auto">
            <a:xfrm>
              <a:off x="4320" y="2784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A</a:t>
              </a:r>
              <a:r>
                <a:rPr lang="pt-BR" sz="2400" baseline="-25000">
                  <a:solidFill>
                    <a:srgbClr val="FF0066"/>
                  </a:solidFill>
                </a:rPr>
                <a:t>An</a:t>
              </a:r>
            </a:p>
          </p:txBody>
        </p:sp>
        <p:sp>
          <p:nvSpPr>
            <p:cNvPr id="10270" name="Line 42"/>
            <p:cNvSpPr>
              <a:spLocks noChangeShapeType="1"/>
            </p:cNvSpPr>
            <p:nvPr/>
          </p:nvSpPr>
          <p:spPr bwMode="auto">
            <a:xfrm>
              <a:off x="4416" y="2784"/>
              <a:ext cx="209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8" name="Text Box 45"/>
          <p:cNvSpPr txBox="1">
            <a:spLocks noChangeArrowheads="1"/>
          </p:cNvSpPr>
          <p:nvPr/>
        </p:nvSpPr>
        <p:spPr bwMode="auto">
          <a:xfrm>
            <a:off x="4724400" y="60960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A</a:t>
            </a:r>
            <a:r>
              <a:rPr lang="pt-BR" sz="2400" baseline="-25000"/>
              <a:t>B/An</a:t>
            </a:r>
          </a:p>
        </p:txBody>
      </p:sp>
      <p:sp>
        <p:nvSpPr>
          <p:cNvPr id="10249" name="Line 46"/>
          <p:cNvSpPr>
            <a:spLocks noChangeShapeType="1"/>
          </p:cNvSpPr>
          <p:nvPr/>
        </p:nvSpPr>
        <p:spPr bwMode="auto">
          <a:xfrm>
            <a:off x="3124200" y="5943600"/>
            <a:ext cx="33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0" name="Text Box 47"/>
          <p:cNvSpPr txBox="1">
            <a:spLocks noChangeArrowheads="1"/>
          </p:cNvSpPr>
          <p:nvPr/>
        </p:nvSpPr>
        <p:spPr bwMode="auto">
          <a:xfrm>
            <a:off x="5149850" y="39766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Polo</a:t>
            </a:r>
            <a:endParaRPr lang="pt-PT"/>
          </a:p>
        </p:txBody>
      </p:sp>
      <p:sp>
        <p:nvSpPr>
          <p:cNvPr id="10251" name="Line 48"/>
          <p:cNvSpPr>
            <a:spLocks noChangeShapeType="1"/>
          </p:cNvSpPr>
          <p:nvPr/>
        </p:nvSpPr>
        <p:spPr bwMode="auto">
          <a:xfrm flipH="1">
            <a:off x="3505200" y="4381500"/>
            <a:ext cx="152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2" name="Line 49"/>
          <p:cNvSpPr>
            <a:spLocks noChangeShapeType="1"/>
          </p:cNvSpPr>
          <p:nvPr/>
        </p:nvSpPr>
        <p:spPr bwMode="auto">
          <a:xfrm flipH="1">
            <a:off x="3543300" y="4381500"/>
            <a:ext cx="0" cy="1447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253" name="Group 52"/>
          <p:cNvGrpSpPr>
            <a:grpSpLocks/>
          </p:cNvGrpSpPr>
          <p:nvPr/>
        </p:nvGrpSpPr>
        <p:grpSpPr bwMode="auto">
          <a:xfrm>
            <a:off x="3886200" y="3810000"/>
            <a:ext cx="635000" cy="457200"/>
            <a:chOff x="1219" y="2736"/>
            <a:chExt cx="400" cy="288"/>
          </a:xfrm>
        </p:grpSpPr>
        <p:sp>
          <p:nvSpPr>
            <p:cNvPr id="10267" name="Line 50"/>
            <p:cNvSpPr>
              <a:spLocks noChangeShapeType="1"/>
            </p:cNvSpPr>
            <p:nvPr/>
          </p:nvSpPr>
          <p:spPr bwMode="auto">
            <a:xfrm>
              <a:off x="1248" y="273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8" name="Text Box 51"/>
            <p:cNvSpPr txBox="1">
              <a:spLocks noChangeArrowheads="1"/>
            </p:cNvSpPr>
            <p:nvPr/>
          </p:nvSpPr>
          <p:spPr bwMode="auto">
            <a:xfrm>
              <a:off x="1219" y="273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A</a:t>
              </a:r>
              <a:r>
                <a:rPr lang="pt-BR" sz="2400" baseline="-25000">
                  <a:solidFill>
                    <a:schemeClr val="hlink"/>
                  </a:solidFill>
                </a:rPr>
                <a:t>Bn</a:t>
              </a:r>
            </a:p>
          </p:txBody>
        </p:sp>
      </p:grpSp>
      <p:sp>
        <p:nvSpPr>
          <p:cNvPr id="10254" name="Line 55"/>
          <p:cNvSpPr>
            <a:spLocks noChangeShapeType="1"/>
          </p:cNvSpPr>
          <p:nvPr/>
        </p:nvSpPr>
        <p:spPr bwMode="auto">
          <a:xfrm rot="-1954780" flipH="1" flipV="1">
            <a:off x="4733925" y="5618163"/>
            <a:ext cx="996950" cy="117475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255" name="Group 60"/>
          <p:cNvGrpSpPr>
            <a:grpSpLocks/>
          </p:cNvGrpSpPr>
          <p:nvPr/>
        </p:nvGrpSpPr>
        <p:grpSpPr bwMode="auto">
          <a:xfrm>
            <a:off x="5410200" y="5638800"/>
            <a:ext cx="579438" cy="457200"/>
            <a:chOff x="4032" y="3552"/>
            <a:chExt cx="365" cy="288"/>
          </a:xfrm>
        </p:grpSpPr>
        <p:sp>
          <p:nvSpPr>
            <p:cNvPr id="10265" name="Text Box 57"/>
            <p:cNvSpPr txBox="1">
              <a:spLocks noChangeArrowheads="1"/>
            </p:cNvSpPr>
            <p:nvPr/>
          </p:nvSpPr>
          <p:spPr bwMode="auto">
            <a:xfrm>
              <a:off x="4032" y="3552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A</a:t>
              </a:r>
              <a:r>
                <a:rPr lang="pt-BR" sz="2400" baseline="-25000">
                  <a:solidFill>
                    <a:srgbClr val="FF0066"/>
                  </a:solidFill>
                </a:rPr>
                <a:t>At</a:t>
              </a:r>
            </a:p>
          </p:txBody>
        </p:sp>
        <p:sp>
          <p:nvSpPr>
            <p:cNvPr id="10266" name="Line 58"/>
            <p:cNvSpPr>
              <a:spLocks noChangeShapeType="1"/>
            </p:cNvSpPr>
            <p:nvPr/>
          </p:nvSpPr>
          <p:spPr bwMode="auto">
            <a:xfrm>
              <a:off x="4104" y="3552"/>
              <a:ext cx="209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56" name="Line 61"/>
          <p:cNvSpPr>
            <a:spLocks noChangeShapeType="1"/>
          </p:cNvSpPr>
          <p:nvPr/>
        </p:nvSpPr>
        <p:spPr bwMode="auto">
          <a:xfrm flipV="1">
            <a:off x="4495800" y="5829300"/>
            <a:ext cx="3048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7" name="Line 62"/>
          <p:cNvSpPr>
            <a:spLocks noChangeShapeType="1"/>
          </p:cNvSpPr>
          <p:nvPr/>
        </p:nvSpPr>
        <p:spPr bwMode="auto">
          <a:xfrm>
            <a:off x="3505200" y="5791200"/>
            <a:ext cx="1009650" cy="5524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48901" name="Group 69"/>
          <p:cNvGrpSpPr>
            <a:grpSpLocks/>
          </p:cNvGrpSpPr>
          <p:nvPr/>
        </p:nvGrpSpPr>
        <p:grpSpPr bwMode="auto">
          <a:xfrm>
            <a:off x="3486150" y="4362450"/>
            <a:ext cx="1982788" cy="1466850"/>
            <a:chOff x="2196" y="2748"/>
            <a:chExt cx="1249" cy="924"/>
          </a:xfrm>
        </p:grpSpPr>
        <p:sp>
          <p:nvSpPr>
            <p:cNvPr id="10262" name="Line 54"/>
            <p:cNvSpPr>
              <a:spLocks noChangeShapeType="1"/>
            </p:cNvSpPr>
            <p:nvPr/>
          </p:nvSpPr>
          <p:spPr bwMode="auto">
            <a:xfrm flipH="1">
              <a:off x="2256" y="2748"/>
              <a:ext cx="958" cy="90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3" name="Line 56"/>
            <p:cNvSpPr>
              <a:spLocks noChangeShapeType="1"/>
            </p:cNvSpPr>
            <p:nvPr/>
          </p:nvSpPr>
          <p:spPr bwMode="auto">
            <a:xfrm rot="19645220" flipH="1">
              <a:off x="2781" y="2862"/>
              <a:ext cx="664" cy="72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4" name="Line 63"/>
            <p:cNvSpPr>
              <a:spLocks noChangeShapeType="1"/>
            </p:cNvSpPr>
            <p:nvPr/>
          </p:nvSpPr>
          <p:spPr bwMode="auto">
            <a:xfrm flipH="1" flipV="1">
              <a:off x="2196" y="3672"/>
              <a:ext cx="8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59" name="Text Box 65"/>
          <p:cNvSpPr txBox="1">
            <a:spLocks noChangeArrowheads="1"/>
          </p:cNvSpPr>
          <p:nvPr/>
        </p:nvSpPr>
        <p:spPr bwMode="auto">
          <a:xfrm>
            <a:off x="3048000" y="5943600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A</a:t>
            </a:r>
            <a:r>
              <a:rPr lang="pt-BR" sz="2400" baseline="-25000"/>
              <a:t>B/At</a:t>
            </a:r>
          </a:p>
        </p:txBody>
      </p:sp>
      <p:sp>
        <p:nvSpPr>
          <p:cNvPr id="10260" name="Line 66"/>
          <p:cNvSpPr>
            <a:spLocks noChangeShapeType="1"/>
          </p:cNvSpPr>
          <p:nvPr/>
        </p:nvSpPr>
        <p:spPr bwMode="auto">
          <a:xfrm>
            <a:off x="4830763" y="6115050"/>
            <a:ext cx="3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48900" name="JAWS.MID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19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8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2489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900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890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98463" y="4191000"/>
            <a:ext cx="813593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Gráfico – Análise de Mecanismos</a:t>
            </a:r>
          </a:p>
          <a:p>
            <a:pPr eaLnBrk="1" hangingPunct="1"/>
            <a:r>
              <a:rPr lang="pt-BR" smtClean="0"/>
              <a:t>Cálculo de Aceleração</a:t>
            </a:r>
          </a:p>
          <a:p>
            <a:pPr lvl="1" eaLnBrk="1" hangingPunct="1"/>
            <a:r>
              <a:rPr lang="pt-BR" smtClean="0"/>
              <a:t>Aceleração Normal</a:t>
            </a:r>
          </a:p>
          <a:p>
            <a:pPr lvl="1" eaLnBrk="1" hangingPunct="1"/>
            <a:r>
              <a:rPr lang="pt-BR" smtClean="0"/>
              <a:t>Aceleração Tangencial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Aceleração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Exemplos</a:t>
            </a:r>
          </a:p>
        </p:txBody>
      </p:sp>
      <p:pic>
        <p:nvPicPr>
          <p:cNvPr id="12291" name="Picture 6" descr="Sketch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473325"/>
            <a:ext cx="464502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14"/>
          <p:cNvSpPr>
            <a:spLocks noChangeArrowheads="1"/>
          </p:cNvSpPr>
          <p:nvPr/>
        </p:nvSpPr>
        <p:spPr bwMode="auto">
          <a:xfrm>
            <a:off x="2730500" y="5965825"/>
            <a:ext cx="700088" cy="18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3" name="AutoShape 17"/>
          <p:cNvSpPr>
            <a:spLocks noChangeArrowheads="1"/>
          </p:cNvSpPr>
          <p:nvPr/>
        </p:nvSpPr>
        <p:spPr bwMode="auto">
          <a:xfrm>
            <a:off x="1936750" y="4094163"/>
            <a:ext cx="190500" cy="5191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4" name="AutoShape 19"/>
          <p:cNvSpPr>
            <a:spLocks noChangeArrowheads="1"/>
          </p:cNvSpPr>
          <p:nvPr/>
        </p:nvSpPr>
        <p:spPr bwMode="auto">
          <a:xfrm rot="-10035935">
            <a:off x="3292475" y="2857500"/>
            <a:ext cx="65088" cy="3117850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5" name="AutoShape 20"/>
          <p:cNvSpPr>
            <a:spLocks noChangeArrowheads="1"/>
          </p:cNvSpPr>
          <p:nvPr/>
        </p:nvSpPr>
        <p:spPr bwMode="auto">
          <a:xfrm>
            <a:off x="3240088" y="4325938"/>
            <a:ext cx="190500" cy="1714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6" name="Line 22"/>
          <p:cNvSpPr>
            <a:spLocks noChangeShapeType="1"/>
          </p:cNvSpPr>
          <p:nvPr/>
        </p:nvSpPr>
        <p:spPr bwMode="auto">
          <a:xfrm>
            <a:off x="1720850" y="4440238"/>
            <a:ext cx="6651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7" name="Rectangle 23"/>
          <p:cNvSpPr>
            <a:spLocks noChangeArrowheads="1"/>
          </p:cNvSpPr>
          <p:nvPr/>
        </p:nvSpPr>
        <p:spPr bwMode="auto">
          <a:xfrm>
            <a:off x="1730375" y="4479925"/>
            <a:ext cx="665163" cy="174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8" name="AutoShape 24"/>
          <p:cNvSpPr>
            <a:spLocks noChangeArrowheads="1"/>
          </p:cNvSpPr>
          <p:nvPr/>
        </p:nvSpPr>
        <p:spPr bwMode="auto">
          <a:xfrm>
            <a:off x="5021263" y="4081463"/>
            <a:ext cx="188912" cy="5191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9" name="Oval 25"/>
          <p:cNvSpPr>
            <a:spLocks noChangeArrowheads="1"/>
          </p:cNvSpPr>
          <p:nvPr/>
        </p:nvSpPr>
        <p:spPr bwMode="auto">
          <a:xfrm>
            <a:off x="5084763" y="4160838"/>
            <a:ext cx="96837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0" name="Line 26"/>
          <p:cNvSpPr>
            <a:spLocks noChangeShapeType="1"/>
          </p:cNvSpPr>
          <p:nvPr/>
        </p:nvSpPr>
        <p:spPr bwMode="auto">
          <a:xfrm>
            <a:off x="4805363" y="4427538"/>
            <a:ext cx="6651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1" name="Rectangle 27"/>
          <p:cNvSpPr>
            <a:spLocks noChangeArrowheads="1"/>
          </p:cNvSpPr>
          <p:nvPr/>
        </p:nvSpPr>
        <p:spPr bwMode="auto">
          <a:xfrm>
            <a:off x="4813300" y="4449763"/>
            <a:ext cx="665163" cy="173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2" name="AutoShape 28"/>
          <p:cNvSpPr>
            <a:spLocks noChangeArrowheads="1"/>
          </p:cNvSpPr>
          <p:nvPr/>
        </p:nvSpPr>
        <p:spPr bwMode="auto">
          <a:xfrm rot="-2919767">
            <a:off x="4348956" y="2597944"/>
            <a:ext cx="68263" cy="19399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3" name="Oval 29"/>
          <p:cNvSpPr>
            <a:spLocks noChangeArrowheads="1"/>
          </p:cNvSpPr>
          <p:nvPr/>
        </p:nvSpPr>
        <p:spPr bwMode="auto">
          <a:xfrm>
            <a:off x="3651250" y="2909888"/>
            <a:ext cx="96838" cy="857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4" name="Oval 31"/>
          <p:cNvSpPr>
            <a:spLocks noChangeArrowheads="1"/>
          </p:cNvSpPr>
          <p:nvPr/>
        </p:nvSpPr>
        <p:spPr bwMode="auto">
          <a:xfrm>
            <a:off x="5080000" y="4171950"/>
            <a:ext cx="96838" cy="873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5" name="AutoShape 18"/>
          <p:cNvSpPr>
            <a:spLocks noChangeArrowheads="1"/>
          </p:cNvSpPr>
          <p:nvPr/>
        </p:nvSpPr>
        <p:spPr bwMode="auto">
          <a:xfrm rot="9115883">
            <a:off x="2470150" y="4059238"/>
            <a:ext cx="61913" cy="19764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6" name="Oval 21"/>
          <p:cNvSpPr>
            <a:spLocks noChangeArrowheads="1"/>
          </p:cNvSpPr>
          <p:nvPr/>
        </p:nvSpPr>
        <p:spPr bwMode="auto">
          <a:xfrm>
            <a:off x="2000250" y="4173538"/>
            <a:ext cx="9683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2917825" y="5845175"/>
            <a:ext cx="96838" cy="873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8" name="Oval 33"/>
          <p:cNvSpPr>
            <a:spLocks noChangeArrowheads="1"/>
          </p:cNvSpPr>
          <p:nvPr/>
        </p:nvSpPr>
        <p:spPr bwMode="auto">
          <a:xfrm>
            <a:off x="152400" y="2362200"/>
            <a:ext cx="3814763" cy="374015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9" name="Text Box 41"/>
          <p:cNvSpPr txBox="1">
            <a:spLocks noChangeArrowheads="1"/>
          </p:cNvSpPr>
          <p:nvPr/>
        </p:nvSpPr>
        <p:spPr bwMode="auto">
          <a:xfrm>
            <a:off x="12192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2310" name="Text Box 42"/>
          <p:cNvSpPr txBox="1">
            <a:spLocks noChangeArrowheads="1"/>
          </p:cNvSpPr>
          <p:nvPr/>
        </p:nvSpPr>
        <p:spPr bwMode="auto">
          <a:xfrm>
            <a:off x="52578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2311" name="Text Box 43"/>
          <p:cNvSpPr txBox="1">
            <a:spLocks noChangeArrowheads="1"/>
          </p:cNvSpPr>
          <p:nvPr/>
        </p:nvSpPr>
        <p:spPr bwMode="auto">
          <a:xfrm>
            <a:off x="2971800" y="601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2312" name="Text Box 44"/>
          <p:cNvSpPr txBox="1">
            <a:spLocks noChangeArrowheads="1"/>
          </p:cNvSpPr>
          <p:nvPr/>
        </p:nvSpPr>
        <p:spPr bwMode="auto">
          <a:xfrm>
            <a:off x="3429000" y="2362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grpSp>
        <p:nvGrpSpPr>
          <p:cNvPr id="193588" name="Group 52"/>
          <p:cNvGrpSpPr>
            <a:grpSpLocks/>
          </p:cNvGrpSpPr>
          <p:nvPr/>
        </p:nvGrpSpPr>
        <p:grpSpPr bwMode="auto">
          <a:xfrm>
            <a:off x="990600" y="3581400"/>
            <a:ext cx="1133475" cy="1011238"/>
            <a:chOff x="2901" y="2463"/>
            <a:chExt cx="714" cy="637"/>
          </a:xfrm>
        </p:grpSpPr>
        <p:sp>
          <p:nvSpPr>
            <p:cNvPr id="12396" name="Arc 50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97" name="Text Box 51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193601" name="Text Box 65"/>
          <p:cNvSpPr txBox="1">
            <a:spLocks noChangeArrowheads="1"/>
          </p:cNvSpPr>
          <p:nvPr/>
        </p:nvSpPr>
        <p:spPr bwMode="auto">
          <a:xfrm>
            <a:off x="7324725" y="45720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sp>
        <p:nvSpPr>
          <p:cNvPr id="193604" name="Line 68"/>
          <p:cNvSpPr>
            <a:spLocks noChangeShapeType="1"/>
          </p:cNvSpPr>
          <p:nvPr/>
        </p:nvSpPr>
        <p:spPr bwMode="auto">
          <a:xfrm>
            <a:off x="6172200" y="51054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3605" name="Line 69"/>
          <p:cNvSpPr>
            <a:spLocks noChangeShapeType="1"/>
          </p:cNvSpPr>
          <p:nvPr/>
        </p:nvSpPr>
        <p:spPr bwMode="auto">
          <a:xfrm flipV="1">
            <a:off x="7581900" y="5257800"/>
            <a:ext cx="866775" cy="12954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93685" name="Group 149"/>
          <p:cNvGrpSpPr>
            <a:grpSpLocks/>
          </p:cNvGrpSpPr>
          <p:nvPr/>
        </p:nvGrpSpPr>
        <p:grpSpPr bwMode="auto">
          <a:xfrm>
            <a:off x="7729538" y="4743450"/>
            <a:ext cx="804862" cy="927100"/>
            <a:chOff x="5109" y="2880"/>
            <a:chExt cx="507" cy="584"/>
          </a:xfrm>
        </p:grpSpPr>
        <p:sp>
          <p:nvSpPr>
            <p:cNvPr id="12393" name="Line 63"/>
            <p:cNvSpPr>
              <a:spLocks noChangeShapeType="1"/>
            </p:cNvSpPr>
            <p:nvPr/>
          </p:nvSpPr>
          <p:spPr bwMode="auto">
            <a:xfrm rot="-1954780">
              <a:off x="5109" y="2880"/>
              <a:ext cx="222" cy="5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94" name="Text Box 70"/>
            <p:cNvSpPr txBox="1">
              <a:spLocks noChangeArrowheads="1"/>
            </p:cNvSpPr>
            <p:nvPr/>
          </p:nvSpPr>
          <p:spPr bwMode="auto">
            <a:xfrm>
              <a:off x="5216" y="2880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00"/>
                  </a:solidFill>
                </a:rPr>
                <a:t>A</a:t>
              </a:r>
              <a:r>
                <a:rPr lang="pt-BR" sz="2400" baseline="-25000">
                  <a:solidFill>
                    <a:srgbClr val="FF0000"/>
                  </a:solidFill>
                </a:rPr>
                <a:t>Bn</a:t>
              </a:r>
            </a:p>
          </p:txBody>
        </p:sp>
        <p:sp>
          <p:nvSpPr>
            <p:cNvPr id="12395" name="Line 71"/>
            <p:cNvSpPr>
              <a:spLocks noChangeShapeType="1"/>
            </p:cNvSpPr>
            <p:nvPr/>
          </p:nvSpPr>
          <p:spPr bwMode="auto">
            <a:xfrm>
              <a:off x="5247" y="2880"/>
              <a:ext cx="20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86" name="Group 150"/>
          <p:cNvGrpSpPr>
            <a:grpSpLocks/>
          </p:cNvGrpSpPr>
          <p:nvPr/>
        </p:nvGrpSpPr>
        <p:grpSpPr bwMode="auto">
          <a:xfrm>
            <a:off x="6019800" y="4057650"/>
            <a:ext cx="1027113" cy="1219200"/>
            <a:chOff x="4032" y="2448"/>
            <a:chExt cx="647" cy="768"/>
          </a:xfrm>
        </p:grpSpPr>
        <p:sp>
          <p:nvSpPr>
            <p:cNvPr id="12390" name="Line 64"/>
            <p:cNvSpPr>
              <a:spLocks noChangeShapeType="1"/>
            </p:cNvSpPr>
            <p:nvPr/>
          </p:nvSpPr>
          <p:spPr bwMode="auto">
            <a:xfrm flipV="1">
              <a:off x="4494" y="2448"/>
              <a:ext cx="185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91" name="Text Box 72"/>
            <p:cNvSpPr txBox="1">
              <a:spLocks noChangeArrowheads="1"/>
            </p:cNvSpPr>
            <p:nvPr/>
          </p:nvSpPr>
          <p:spPr bwMode="auto">
            <a:xfrm>
              <a:off x="4032" y="2640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A</a:t>
              </a:r>
              <a:r>
                <a:rPr lang="pt-BR" sz="2400" baseline="-25000"/>
                <a:t>B/An</a:t>
              </a:r>
            </a:p>
          </p:txBody>
        </p:sp>
        <p:sp>
          <p:nvSpPr>
            <p:cNvPr id="12392" name="Line 73"/>
            <p:cNvSpPr>
              <a:spLocks noChangeShapeType="1"/>
            </p:cNvSpPr>
            <p:nvPr/>
          </p:nvSpPr>
          <p:spPr bwMode="auto">
            <a:xfrm>
              <a:off x="4080" y="2640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19" name="Group 91"/>
          <p:cNvGrpSpPr>
            <a:grpSpLocks/>
          </p:cNvGrpSpPr>
          <p:nvPr/>
        </p:nvGrpSpPr>
        <p:grpSpPr bwMode="auto">
          <a:xfrm>
            <a:off x="5410200" y="258763"/>
            <a:ext cx="2476500" cy="579437"/>
            <a:chOff x="624" y="2400"/>
            <a:chExt cx="1560" cy="365"/>
          </a:xfrm>
        </p:grpSpPr>
        <p:sp>
          <p:nvSpPr>
            <p:cNvPr id="12386" name="Text Box 92"/>
            <p:cNvSpPr txBox="1">
              <a:spLocks noChangeArrowheads="1"/>
            </p:cNvSpPr>
            <p:nvPr/>
          </p:nvSpPr>
          <p:spPr bwMode="auto">
            <a:xfrm>
              <a:off x="624" y="2400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A</a:t>
              </a:r>
              <a:r>
                <a:rPr lang="pt-BR" sz="3200" baseline="-25000"/>
                <a:t>B = </a:t>
              </a:r>
              <a:r>
                <a:rPr lang="pt-BR" sz="3200"/>
                <a:t>A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A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12387" name="Line 93"/>
            <p:cNvSpPr>
              <a:spLocks noChangeShapeType="1"/>
            </p:cNvSpPr>
            <p:nvPr/>
          </p:nvSpPr>
          <p:spPr bwMode="auto">
            <a:xfrm>
              <a:off x="667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88" name="Line 94"/>
            <p:cNvSpPr>
              <a:spLocks noChangeShapeType="1"/>
            </p:cNvSpPr>
            <p:nvPr/>
          </p:nvSpPr>
          <p:spPr bwMode="auto">
            <a:xfrm>
              <a:off x="1135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89" name="Line 95"/>
            <p:cNvSpPr>
              <a:spLocks noChangeShapeType="1"/>
            </p:cNvSpPr>
            <p:nvPr/>
          </p:nvSpPr>
          <p:spPr bwMode="auto">
            <a:xfrm>
              <a:off x="1680" y="24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56" name="Group 120"/>
          <p:cNvGrpSpPr>
            <a:grpSpLocks/>
          </p:cNvGrpSpPr>
          <p:nvPr/>
        </p:nvGrpSpPr>
        <p:grpSpPr bwMode="auto">
          <a:xfrm>
            <a:off x="3794125" y="152400"/>
            <a:ext cx="5349875" cy="2255838"/>
            <a:chOff x="2390" y="96"/>
            <a:chExt cx="3370" cy="1421"/>
          </a:xfrm>
        </p:grpSpPr>
        <p:grpSp>
          <p:nvGrpSpPr>
            <p:cNvPr id="12365" name="Group 117"/>
            <p:cNvGrpSpPr>
              <a:grpSpLocks/>
            </p:cNvGrpSpPr>
            <p:nvPr/>
          </p:nvGrpSpPr>
          <p:grpSpPr bwMode="auto">
            <a:xfrm>
              <a:off x="2390" y="96"/>
              <a:ext cx="1450" cy="1037"/>
              <a:chOff x="2390" y="96"/>
              <a:chExt cx="1450" cy="1037"/>
            </a:xfrm>
          </p:grpSpPr>
          <p:grpSp>
            <p:nvGrpSpPr>
              <p:cNvPr id="12380" name="Group 97"/>
              <p:cNvGrpSpPr>
                <a:grpSpLocks/>
              </p:cNvGrpSpPr>
              <p:nvPr/>
            </p:nvGrpSpPr>
            <p:grpSpPr bwMode="auto">
              <a:xfrm>
                <a:off x="2390" y="768"/>
                <a:ext cx="1066" cy="365"/>
                <a:chOff x="432" y="3216"/>
                <a:chExt cx="1066" cy="365"/>
              </a:xfrm>
            </p:grpSpPr>
            <p:sp>
              <p:nvSpPr>
                <p:cNvPr id="1238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Bn</a:t>
                  </a:r>
                </a:p>
              </p:txBody>
            </p:sp>
            <p:sp>
              <p:nvSpPr>
                <p:cNvPr id="12384" name="Line 99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385" name="Line 100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2381" name="AutoShape 101"/>
              <p:cNvSpPr>
                <a:spLocks noChangeArrowheads="1"/>
              </p:cNvSpPr>
              <p:nvPr/>
            </p:nvSpPr>
            <p:spPr bwMode="auto">
              <a:xfrm rot="4516790">
                <a:off x="3240" y="504"/>
                <a:ext cx="144" cy="28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2382" name="Oval 102"/>
              <p:cNvSpPr>
                <a:spLocks noChangeArrowheads="1"/>
              </p:cNvSpPr>
              <p:nvPr/>
            </p:nvSpPr>
            <p:spPr bwMode="auto">
              <a:xfrm>
                <a:off x="3360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2366" name="Group 118"/>
            <p:cNvGrpSpPr>
              <a:grpSpLocks/>
            </p:cNvGrpSpPr>
            <p:nvPr/>
          </p:nvGrpSpPr>
          <p:grpSpPr bwMode="auto">
            <a:xfrm>
              <a:off x="4376" y="96"/>
              <a:ext cx="1384" cy="1037"/>
              <a:chOff x="4376" y="96"/>
              <a:chExt cx="1384" cy="1037"/>
            </a:xfrm>
          </p:grpSpPr>
          <p:grpSp>
            <p:nvGrpSpPr>
              <p:cNvPr id="12374" name="Group 104"/>
              <p:cNvGrpSpPr>
                <a:grpSpLocks/>
              </p:cNvGrpSpPr>
              <p:nvPr/>
            </p:nvGrpSpPr>
            <p:grpSpPr bwMode="auto">
              <a:xfrm>
                <a:off x="4376" y="768"/>
                <a:ext cx="1384" cy="365"/>
                <a:chOff x="3878" y="3216"/>
                <a:chExt cx="1384" cy="365"/>
              </a:xfrm>
            </p:grpSpPr>
            <p:sp>
              <p:nvSpPr>
                <p:cNvPr id="1237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878" y="3216"/>
                  <a:ext cx="1384" cy="365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B/At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B/An</a:t>
                  </a:r>
                </a:p>
              </p:txBody>
            </p:sp>
            <p:sp>
              <p:nvSpPr>
                <p:cNvPr id="12378" name="Line 106"/>
                <p:cNvSpPr>
                  <a:spLocks noChangeShapeType="1"/>
                </p:cNvSpPr>
                <p:nvPr/>
              </p:nvSpPr>
              <p:spPr bwMode="auto">
                <a:xfrm>
                  <a:off x="3921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379" name="Line 107"/>
                <p:cNvSpPr>
                  <a:spLocks noChangeShapeType="1"/>
                </p:cNvSpPr>
                <p:nvPr/>
              </p:nvSpPr>
              <p:spPr bwMode="auto">
                <a:xfrm>
                  <a:off x="4639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2375" name="Oval 108"/>
              <p:cNvSpPr>
                <a:spLocks noChangeArrowheads="1"/>
              </p:cNvSpPr>
              <p:nvPr/>
            </p:nvSpPr>
            <p:spPr bwMode="auto">
              <a:xfrm>
                <a:off x="4416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2376" name="AutoShape 109"/>
              <p:cNvSpPr>
                <a:spLocks noChangeArrowheads="1"/>
              </p:cNvSpPr>
              <p:nvPr/>
            </p:nvSpPr>
            <p:spPr bwMode="auto">
              <a:xfrm rot="-4500558">
                <a:off x="4896" y="468"/>
                <a:ext cx="156" cy="348"/>
              </a:xfrm>
              <a:prstGeom prst="downArrow">
                <a:avLst>
                  <a:gd name="adj1" fmla="val 50000"/>
                  <a:gd name="adj2" fmla="val 55769"/>
                </a:avLst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grpSp>
          <p:nvGrpSpPr>
            <p:cNvPr id="12367" name="Group 119"/>
            <p:cNvGrpSpPr>
              <a:grpSpLocks/>
            </p:cNvGrpSpPr>
            <p:nvPr/>
          </p:nvGrpSpPr>
          <p:grpSpPr bwMode="auto">
            <a:xfrm>
              <a:off x="3408" y="96"/>
              <a:ext cx="1066" cy="1421"/>
              <a:chOff x="3408" y="96"/>
              <a:chExt cx="1066" cy="1421"/>
            </a:xfrm>
          </p:grpSpPr>
          <p:sp>
            <p:nvSpPr>
              <p:cNvPr id="12368" name="Oval 111"/>
              <p:cNvSpPr>
                <a:spLocks noChangeArrowheads="1"/>
              </p:cNvSpPr>
              <p:nvPr/>
            </p:nvSpPr>
            <p:spPr bwMode="auto">
              <a:xfrm>
                <a:off x="3840" y="96"/>
                <a:ext cx="480" cy="576"/>
              </a:xfrm>
              <a:prstGeom prst="ellips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grpSp>
            <p:nvGrpSpPr>
              <p:cNvPr id="12369" name="Group 112"/>
              <p:cNvGrpSpPr>
                <a:grpSpLocks/>
              </p:cNvGrpSpPr>
              <p:nvPr/>
            </p:nvGrpSpPr>
            <p:grpSpPr bwMode="auto">
              <a:xfrm>
                <a:off x="3408" y="1152"/>
                <a:ext cx="1066" cy="365"/>
                <a:chOff x="432" y="3216"/>
                <a:chExt cx="1066" cy="365"/>
              </a:xfrm>
            </p:grpSpPr>
            <p:sp>
              <p:nvSpPr>
                <p:cNvPr id="1237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32" y="3216"/>
                  <a:ext cx="1066" cy="365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pt-BR" sz="3200"/>
                    <a:t>A</a:t>
                  </a:r>
                  <a:r>
                    <a:rPr lang="pt-BR" sz="3200" baseline="-25000"/>
                    <a:t>At </a:t>
                  </a:r>
                  <a:r>
                    <a:rPr lang="pt-BR" sz="3200"/>
                    <a:t>+</a:t>
                  </a:r>
                  <a:r>
                    <a:rPr lang="pt-BR" sz="3200" baseline="-25000"/>
                    <a:t> </a:t>
                  </a:r>
                  <a:r>
                    <a:rPr lang="pt-BR" sz="3200"/>
                    <a:t>A</a:t>
                  </a:r>
                  <a:r>
                    <a:rPr lang="pt-BR" sz="3200" baseline="-25000"/>
                    <a:t>An</a:t>
                  </a:r>
                </a:p>
              </p:txBody>
            </p:sp>
            <p:sp>
              <p:nvSpPr>
                <p:cNvPr id="12372" name="Line 114"/>
                <p:cNvSpPr>
                  <a:spLocks noChangeShapeType="1"/>
                </p:cNvSpPr>
                <p:nvPr/>
              </p:nvSpPr>
              <p:spPr bwMode="auto">
                <a:xfrm>
                  <a:off x="475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373" name="Line 115"/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2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2370" name="AutoShape 116"/>
              <p:cNvSpPr>
                <a:spLocks noChangeArrowheads="1"/>
              </p:cNvSpPr>
              <p:nvPr/>
            </p:nvSpPr>
            <p:spPr bwMode="auto">
              <a:xfrm>
                <a:off x="4020" y="684"/>
                <a:ext cx="144" cy="432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</p:grpSp>
      <p:grpSp>
        <p:nvGrpSpPr>
          <p:cNvPr id="193663" name="Group 127"/>
          <p:cNvGrpSpPr>
            <a:grpSpLocks/>
          </p:cNvGrpSpPr>
          <p:nvPr/>
        </p:nvGrpSpPr>
        <p:grpSpPr bwMode="auto">
          <a:xfrm>
            <a:off x="4816475" y="1828800"/>
            <a:ext cx="4022725" cy="990600"/>
            <a:chOff x="3034" y="1152"/>
            <a:chExt cx="2534" cy="624"/>
          </a:xfrm>
        </p:grpSpPr>
        <p:sp>
          <p:nvSpPr>
            <p:cNvPr id="12361" name="Text Box 121"/>
            <p:cNvSpPr txBox="1">
              <a:spLocks noChangeArrowheads="1"/>
            </p:cNvSpPr>
            <p:nvPr/>
          </p:nvSpPr>
          <p:spPr bwMode="auto">
            <a:xfrm>
              <a:off x="4032" y="1488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2362" name="Text Box 122"/>
            <p:cNvSpPr txBox="1">
              <a:spLocks noChangeArrowheads="1"/>
            </p:cNvSpPr>
            <p:nvPr/>
          </p:nvSpPr>
          <p:spPr bwMode="auto">
            <a:xfrm>
              <a:off x="3456" y="1488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2363" name="Text Box 123"/>
            <p:cNvSpPr txBox="1">
              <a:spLocks noChangeArrowheads="1"/>
            </p:cNvSpPr>
            <p:nvPr/>
          </p:nvSpPr>
          <p:spPr bwMode="auto">
            <a:xfrm>
              <a:off x="3034" y="1152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  <p:sp>
          <p:nvSpPr>
            <p:cNvPr id="12364" name="Text Box 124"/>
            <p:cNvSpPr txBox="1">
              <a:spLocks noChangeArrowheads="1"/>
            </p:cNvSpPr>
            <p:nvPr/>
          </p:nvSpPr>
          <p:spPr bwMode="auto">
            <a:xfrm>
              <a:off x="5290" y="1152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PT" sz="2400">
                  <a:solidFill>
                    <a:srgbClr val="008000"/>
                  </a:solidFill>
                  <a:sym typeface="Monotype Sorts" pitchFamily="2" charset="2"/>
                </a:rPr>
                <a:t></a:t>
              </a:r>
              <a:endParaRPr lang="pt-PT" sz="2400">
                <a:solidFill>
                  <a:srgbClr val="008000"/>
                </a:solidFill>
              </a:endParaRPr>
            </a:p>
          </p:txBody>
        </p:sp>
      </p:grpSp>
      <p:grpSp>
        <p:nvGrpSpPr>
          <p:cNvPr id="193665" name="Group 129"/>
          <p:cNvGrpSpPr>
            <a:grpSpLocks/>
          </p:cNvGrpSpPr>
          <p:nvPr/>
        </p:nvGrpSpPr>
        <p:grpSpPr bwMode="auto">
          <a:xfrm>
            <a:off x="3960813" y="1828800"/>
            <a:ext cx="3736975" cy="519113"/>
            <a:chOff x="2495" y="1152"/>
            <a:chExt cx="2354" cy="327"/>
          </a:xfrm>
        </p:grpSpPr>
        <p:sp>
          <p:nvSpPr>
            <p:cNvPr id="12359" name="Text Box 125"/>
            <p:cNvSpPr txBox="1">
              <a:spLocks noChangeArrowheads="1"/>
            </p:cNvSpPr>
            <p:nvPr/>
          </p:nvSpPr>
          <p:spPr bwMode="auto">
            <a:xfrm>
              <a:off x="4608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</a:endParaRPr>
            </a:p>
          </p:txBody>
        </p:sp>
        <p:sp>
          <p:nvSpPr>
            <p:cNvPr id="12360" name="Text Box 126"/>
            <p:cNvSpPr txBox="1">
              <a:spLocks noChangeArrowheads="1"/>
            </p:cNvSpPr>
            <p:nvPr/>
          </p:nvSpPr>
          <p:spPr bwMode="auto">
            <a:xfrm>
              <a:off x="2495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>
                  <a:solidFill>
                    <a:srgbClr val="FF0000"/>
                  </a:solidFill>
                  <a:sym typeface="Monotype Sorts" pitchFamily="2" charset="2"/>
                </a:rPr>
                <a:t>?</a:t>
              </a:r>
              <a:endParaRPr lang="pt-PT" sz="2800">
                <a:solidFill>
                  <a:srgbClr val="FF0000"/>
                </a:solidFill>
              </a:endParaRPr>
            </a:p>
          </p:txBody>
        </p:sp>
      </p:grpSp>
      <p:sp>
        <p:nvSpPr>
          <p:cNvPr id="12323" name="Text Box 128"/>
          <p:cNvSpPr txBox="1">
            <a:spLocks noChangeArrowheads="1"/>
          </p:cNvSpPr>
          <p:nvPr/>
        </p:nvSpPr>
        <p:spPr bwMode="auto">
          <a:xfrm>
            <a:off x="0" y="5943600"/>
            <a:ext cx="150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>
                <a:latin typeface="Symbol" panose="05050102010706020507" pitchFamily="18" charset="2"/>
              </a:rPr>
              <a:t>w</a:t>
            </a:r>
            <a:r>
              <a:rPr lang="pt-BR" sz="3200" baseline="-25000"/>
              <a:t>2</a:t>
            </a:r>
            <a:r>
              <a:rPr lang="pt-BR" sz="3200"/>
              <a:t> = c</a:t>
            </a:r>
            <a:r>
              <a:rPr lang="pt-BR" sz="3200" u="sng" baseline="30000"/>
              <a:t>te</a:t>
            </a:r>
            <a:endParaRPr lang="pt-PT" sz="3200" u="sng" baseline="30000"/>
          </a:p>
        </p:txBody>
      </p:sp>
      <p:grpSp>
        <p:nvGrpSpPr>
          <p:cNvPr id="193669" name="Group 133"/>
          <p:cNvGrpSpPr>
            <a:grpSpLocks/>
          </p:cNvGrpSpPr>
          <p:nvPr/>
        </p:nvGrpSpPr>
        <p:grpSpPr bwMode="auto">
          <a:xfrm>
            <a:off x="1905000" y="5029200"/>
            <a:ext cx="1047750" cy="838200"/>
            <a:chOff x="1200" y="3168"/>
            <a:chExt cx="660" cy="528"/>
          </a:xfrm>
        </p:grpSpPr>
        <p:sp>
          <p:nvSpPr>
            <p:cNvPr id="12356" name="Line 130"/>
            <p:cNvSpPr>
              <a:spLocks noChangeShapeType="1"/>
            </p:cNvSpPr>
            <p:nvPr/>
          </p:nvSpPr>
          <p:spPr bwMode="auto">
            <a:xfrm flipH="1" flipV="1">
              <a:off x="1572" y="3168"/>
              <a:ext cx="288" cy="52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57" name="Rectangle 131"/>
            <p:cNvSpPr>
              <a:spLocks noChangeArrowheads="1"/>
            </p:cNvSpPr>
            <p:nvPr/>
          </p:nvSpPr>
          <p:spPr bwMode="auto">
            <a:xfrm>
              <a:off x="1200" y="3264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A</a:t>
              </a:r>
              <a:r>
                <a:rPr lang="pt-BR" sz="2400" baseline="-25000">
                  <a:solidFill>
                    <a:schemeClr val="accent2"/>
                  </a:solidFill>
                </a:rPr>
                <a:t>An</a:t>
              </a:r>
              <a:endParaRPr lang="pt-PT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12358" name="Line 132"/>
            <p:cNvSpPr>
              <a:spLocks noChangeShapeType="1"/>
            </p:cNvSpPr>
            <p:nvPr/>
          </p:nvSpPr>
          <p:spPr bwMode="auto">
            <a:xfrm>
              <a:off x="1248" y="3264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73" name="Group 137"/>
          <p:cNvGrpSpPr>
            <a:grpSpLocks/>
          </p:cNvGrpSpPr>
          <p:nvPr/>
        </p:nvGrpSpPr>
        <p:grpSpPr bwMode="auto">
          <a:xfrm>
            <a:off x="2514600" y="2933700"/>
            <a:ext cx="2590800" cy="723900"/>
            <a:chOff x="1584" y="1848"/>
            <a:chExt cx="1632" cy="456"/>
          </a:xfrm>
        </p:grpSpPr>
        <p:grpSp>
          <p:nvGrpSpPr>
            <p:cNvPr id="12349" name="Group 85"/>
            <p:cNvGrpSpPr>
              <a:grpSpLocks/>
            </p:cNvGrpSpPr>
            <p:nvPr/>
          </p:nvGrpSpPr>
          <p:grpSpPr bwMode="auto">
            <a:xfrm>
              <a:off x="1584" y="1968"/>
              <a:ext cx="834" cy="288"/>
              <a:chOff x="1584" y="1968"/>
              <a:chExt cx="834" cy="288"/>
            </a:xfrm>
          </p:grpSpPr>
          <p:sp>
            <p:nvSpPr>
              <p:cNvPr id="12353" name="Line 39"/>
              <p:cNvSpPr>
                <a:spLocks noChangeShapeType="1"/>
              </p:cNvSpPr>
              <p:nvPr/>
            </p:nvSpPr>
            <p:spPr bwMode="auto">
              <a:xfrm rot="19645220" flipH="1">
                <a:off x="1752" y="2005"/>
                <a:ext cx="666" cy="217"/>
              </a:xfrm>
              <a:prstGeom prst="line">
                <a:avLst/>
              </a:prstGeom>
              <a:noFill/>
              <a:ln w="5715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54" name="Text Box 46"/>
              <p:cNvSpPr txBox="1">
                <a:spLocks noChangeArrowheads="1"/>
              </p:cNvSpPr>
              <p:nvPr/>
            </p:nvSpPr>
            <p:spPr bwMode="auto">
              <a:xfrm>
                <a:off x="1584" y="1968"/>
                <a:ext cx="3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400">
                    <a:solidFill>
                      <a:srgbClr val="FF0066"/>
                    </a:solidFill>
                  </a:rPr>
                  <a:t>A</a:t>
                </a:r>
                <a:r>
                  <a:rPr lang="pt-BR" sz="2400" baseline="-25000">
                    <a:solidFill>
                      <a:srgbClr val="FF0066"/>
                    </a:solidFill>
                  </a:rPr>
                  <a:t>Bt</a:t>
                </a:r>
              </a:p>
            </p:txBody>
          </p:sp>
          <p:sp>
            <p:nvSpPr>
              <p:cNvPr id="12355" name="Line 48"/>
              <p:cNvSpPr>
                <a:spLocks noChangeShapeType="1"/>
              </p:cNvSpPr>
              <p:nvPr/>
            </p:nvSpPr>
            <p:spPr bwMode="auto">
              <a:xfrm>
                <a:off x="1615" y="1968"/>
                <a:ext cx="209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350" name="Line 134"/>
            <p:cNvSpPr>
              <a:spLocks noChangeShapeType="1"/>
            </p:cNvSpPr>
            <p:nvPr/>
          </p:nvSpPr>
          <p:spPr bwMode="auto">
            <a:xfrm>
              <a:off x="2316" y="1848"/>
              <a:ext cx="432" cy="3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51" name="Rectangle 135"/>
            <p:cNvSpPr>
              <a:spLocks noChangeArrowheads="1"/>
            </p:cNvSpPr>
            <p:nvPr/>
          </p:nvSpPr>
          <p:spPr bwMode="auto">
            <a:xfrm>
              <a:off x="2816" y="201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A</a:t>
              </a:r>
              <a:r>
                <a:rPr lang="pt-BR" sz="2400" baseline="-25000">
                  <a:solidFill>
                    <a:srgbClr val="FF0066"/>
                  </a:solidFill>
                </a:rPr>
                <a:t>Bn</a:t>
              </a:r>
              <a:endParaRPr lang="pt-PT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12352" name="Line 136"/>
            <p:cNvSpPr>
              <a:spLocks noChangeShapeType="1"/>
            </p:cNvSpPr>
            <p:nvPr/>
          </p:nvSpPr>
          <p:spPr bwMode="auto">
            <a:xfrm>
              <a:off x="2904" y="204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77" name="Group 141"/>
          <p:cNvGrpSpPr>
            <a:grpSpLocks/>
          </p:cNvGrpSpPr>
          <p:nvPr/>
        </p:nvGrpSpPr>
        <p:grpSpPr bwMode="auto">
          <a:xfrm>
            <a:off x="2516188" y="2743200"/>
            <a:ext cx="2751137" cy="3352800"/>
            <a:chOff x="1585" y="1728"/>
            <a:chExt cx="1733" cy="2112"/>
          </a:xfrm>
        </p:grpSpPr>
        <p:grpSp>
          <p:nvGrpSpPr>
            <p:cNvPr id="12340" name="Group 88"/>
            <p:cNvGrpSpPr>
              <a:grpSpLocks/>
            </p:cNvGrpSpPr>
            <p:nvPr/>
          </p:nvGrpSpPr>
          <p:grpSpPr bwMode="auto">
            <a:xfrm>
              <a:off x="1585" y="1728"/>
              <a:ext cx="1733" cy="2112"/>
              <a:chOff x="1585" y="1728"/>
              <a:chExt cx="1733" cy="2112"/>
            </a:xfrm>
          </p:grpSpPr>
          <p:sp>
            <p:nvSpPr>
              <p:cNvPr id="12344" name="Text Box 57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4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400"/>
                  <a:t>A</a:t>
                </a:r>
                <a:r>
                  <a:rPr lang="pt-BR" sz="2400" baseline="-25000"/>
                  <a:t>B/At</a:t>
                </a:r>
              </a:p>
            </p:txBody>
          </p:sp>
          <p:sp>
            <p:nvSpPr>
              <p:cNvPr id="12345" name="Line 58"/>
              <p:cNvSpPr>
                <a:spLocks noChangeShapeType="1"/>
              </p:cNvSpPr>
              <p:nvPr/>
            </p:nvSpPr>
            <p:spPr bwMode="auto">
              <a:xfrm>
                <a:off x="2863" y="1728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46" name="Arc 60"/>
              <p:cNvSpPr>
                <a:spLocks/>
              </p:cNvSpPr>
              <p:nvPr/>
            </p:nvSpPr>
            <p:spPr bwMode="auto">
              <a:xfrm flipH="1">
                <a:off x="1585" y="3407"/>
                <a:ext cx="524" cy="270"/>
              </a:xfrm>
              <a:custGeom>
                <a:avLst/>
                <a:gdLst>
                  <a:gd name="T0" fmla="*/ 0 w 42911"/>
                  <a:gd name="T1" fmla="*/ 214 h 22759"/>
                  <a:gd name="T2" fmla="*/ 524 w 42911"/>
                  <a:gd name="T3" fmla="*/ 270 h 22759"/>
                  <a:gd name="T4" fmla="*/ 260 w 42911"/>
                  <a:gd name="T5" fmla="*/ 256 h 2275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911" h="22759" fill="none" extrusionOk="0">
                    <a:moveTo>
                      <a:pt x="0" y="18078"/>
                    </a:moveTo>
                    <a:cubicBezTo>
                      <a:pt x="1723" y="7649"/>
                      <a:pt x="10740" y="-1"/>
                      <a:pt x="21311" y="0"/>
                    </a:cubicBezTo>
                    <a:cubicBezTo>
                      <a:pt x="33240" y="0"/>
                      <a:pt x="42911" y="9670"/>
                      <a:pt x="42911" y="21600"/>
                    </a:cubicBezTo>
                    <a:cubicBezTo>
                      <a:pt x="42911" y="21986"/>
                      <a:pt x="42900" y="22373"/>
                      <a:pt x="42879" y="22758"/>
                    </a:cubicBezTo>
                  </a:path>
                  <a:path w="42911" h="22759" stroke="0" extrusionOk="0">
                    <a:moveTo>
                      <a:pt x="0" y="18078"/>
                    </a:moveTo>
                    <a:cubicBezTo>
                      <a:pt x="1723" y="7649"/>
                      <a:pt x="10740" y="-1"/>
                      <a:pt x="21311" y="0"/>
                    </a:cubicBezTo>
                    <a:cubicBezTo>
                      <a:pt x="33240" y="0"/>
                      <a:pt x="42911" y="9670"/>
                      <a:pt x="42911" y="21600"/>
                    </a:cubicBezTo>
                    <a:cubicBezTo>
                      <a:pt x="42911" y="21986"/>
                      <a:pt x="42900" y="22373"/>
                      <a:pt x="42879" y="22758"/>
                    </a:cubicBezTo>
                    <a:lnTo>
                      <a:pt x="21311" y="21600"/>
                    </a:lnTo>
                    <a:lnTo>
                      <a:pt x="0" y="18078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347" name="Text Box 61"/>
              <p:cNvSpPr txBox="1">
                <a:spLocks noChangeArrowheads="1"/>
              </p:cNvSpPr>
              <p:nvPr/>
            </p:nvSpPr>
            <p:spPr bwMode="auto">
              <a:xfrm>
                <a:off x="2112" y="3552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400" b="1">
                    <a:latin typeface="Symbol" panose="05050102010706020507" pitchFamily="18" charset="2"/>
                  </a:rPr>
                  <a:t>w</a:t>
                </a:r>
                <a:r>
                  <a:rPr lang="pt-BR" sz="2400" b="1" baseline="-25000"/>
                  <a:t>B/A</a:t>
                </a:r>
              </a:p>
            </p:txBody>
          </p:sp>
          <p:sp>
            <p:nvSpPr>
              <p:cNvPr id="12348" name="Line 82"/>
              <p:cNvSpPr>
                <a:spLocks noChangeShapeType="1"/>
              </p:cNvSpPr>
              <p:nvPr/>
            </p:nvSpPr>
            <p:spPr bwMode="auto">
              <a:xfrm flipH="1" flipV="1">
                <a:off x="2304" y="1872"/>
                <a:ext cx="564" cy="1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341" name="Line 138"/>
            <p:cNvSpPr>
              <a:spLocks noChangeShapeType="1"/>
            </p:cNvSpPr>
            <p:nvPr/>
          </p:nvSpPr>
          <p:spPr bwMode="auto">
            <a:xfrm flipH="1">
              <a:off x="2160" y="1872"/>
              <a:ext cx="144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42" name="Rectangle 139"/>
            <p:cNvSpPr>
              <a:spLocks noChangeArrowheads="1"/>
            </p:cNvSpPr>
            <p:nvPr/>
          </p:nvSpPr>
          <p:spPr bwMode="auto">
            <a:xfrm>
              <a:off x="2208" y="2400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A</a:t>
              </a:r>
              <a:r>
                <a:rPr lang="pt-BR" sz="2400" baseline="-25000"/>
                <a:t>B/An</a:t>
              </a:r>
            </a:p>
          </p:txBody>
        </p:sp>
        <p:sp>
          <p:nvSpPr>
            <p:cNvPr id="12343" name="Line 140"/>
            <p:cNvSpPr>
              <a:spLocks noChangeShapeType="1"/>
            </p:cNvSpPr>
            <p:nvPr/>
          </p:nvSpPr>
          <p:spPr bwMode="auto">
            <a:xfrm>
              <a:off x="2304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84" name="Group 148"/>
          <p:cNvGrpSpPr>
            <a:grpSpLocks/>
          </p:cNvGrpSpPr>
          <p:nvPr/>
        </p:nvGrpSpPr>
        <p:grpSpPr bwMode="auto">
          <a:xfrm>
            <a:off x="7058025" y="4057650"/>
            <a:ext cx="866775" cy="838200"/>
            <a:chOff x="4686" y="2448"/>
            <a:chExt cx="546" cy="528"/>
          </a:xfrm>
        </p:grpSpPr>
        <p:sp>
          <p:nvSpPr>
            <p:cNvPr id="12337" name="Line 143"/>
            <p:cNvSpPr>
              <a:spLocks noChangeShapeType="1"/>
            </p:cNvSpPr>
            <p:nvPr/>
          </p:nvSpPr>
          <p:spPr bwMode="auto">
            <a:xfrm flipH="1" flipV="1">
              <a:off x="4686" y="2448"/>
              <a:ext cx="288" cy="52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8" name="Rectangle 144"/>
            <p:cNvSpPr>
              <a:spLocks noChangeArrowheads="1"/>
            </p:cNvSpPr>
            <p:nvPr/>
          </p:nvSpPr>
          <p:spPr bwMode="auto">
            <a:xfrm>
              <a:off x="4832" y="249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A</a:t>
              </a:r>
              <a:r>
                <a:rPr lang="pt-BR" sz="2400" baseline="-25000">
                  <a:solidFill>
                    <a:schemeClr val="accent2"/>
                  </a:solidFill>
                </a:rPr>
                <a:t>An</a:t>
              </a:r>
              <a:endParaRPr lang="pt-PT" sz="2400" baseline="-25000">
                <a:solidFill>
                  <a:schemeClr val="accent2"/>
                </a:solidFill>
              </a:endParaRPr>
            </a:p>
          </p:txBody>
        </p:sp>
        <p:sp>
          <p:nvSpPr>
            <p:cNvPr id="12339" name="Line 145"/>
            <p:cNvSpPr>
              <a:spLocks noChangeShapeType="1"/>
            </p:cNvSpPr>
            <p:nvPr/>
          </p:nvSpPr>
          <p:spPr bwMode="auto">
            <a:xfrm>
              <a:off x="4880" y="2496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92" name="Group 156"/>
          <p:cNvGrpSpPr>
            <a:grpSpLocks/>
          </p:cNvGrpSpPr>
          <p:nvPr/>
        </p:nvGrpSpPr>
        <p:grpSpPr bwMode="auto">
          <a:xfrm>
            <a:off x="6629400" y="5581650"/>
            <a:ext cx="771525" cy="457200"/>
            <a:chOff x="4176" y="3516"/>
            <a:chExt cx="486" cy="288"/>
          </a:xfrm>
        </p:grpSpPr>
        <p:sp>
          <p:nvSpPr>
            <p:cNvPr id="12335" name="Rectangle 151"/>
            <p:cNvSpPr>
              <a:spLocks noChangeArrowheads="1"/>
            </p:cNvSpPr>
            <p:nvPr/>
          </p:nvSpPr>
          <p:spPr bwMode="auto">
            <a:xfrm>
              <a:off x="4176" y="3516"/>
              <a:ext cx="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A</a:t>
              </a:r>
              <a:r>
                <a:rPr lang="pt-BR" sz="2400" baseline="-25000"/>
                <a:t>B/At</a:t>
              </a:r>
              <a:endParaRPr lang="pt-PT" sz="2400" baseline="-25000"/>
            </a:p>
          </p:txBody>
        </p:sp>
        <p:sp>
          <p:nvSpPr>
            <p:cNvPr id="12336" name="Line 153"/>
            <p:cNvSpPr>
              <a:spLocks noChangeShapeType="1"/>
            </p:cNvSpPr>
            <p:nvPr/>
          </p:nvSpPr>
          <p:spPr bwMode="auto">
            <a:xfrm>
              <a:off x="4224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91" name="Group 155"/>
          <p:cNvGrpSpPr>
            <a:grpSpLocks/>
          </p:cNvGrpSpPr>
          <p:nvPr/>
        </p:nvGrpSpPr>
        <p:grpSpPr bwMode="auto">
          <a:xfrm>
            <a:off x="7924800" y="5962650"/>
            <a:ext cx="579438" cy="457200"/>
            <a:chOff x="4992" y="3756"/>
            <a:chExt cx="365" cy="288"/>
          </a:xfrm>
        </p:grpSpPr>
        <p:sp>
          <p:nvSpPr>
            <p:cNvPr id="12333" name="Rectangle 152"/>
            <p:cNvSpPr>
              <a:spLocks noChangeArrowheads="1"/>
            </p:cNvSpPr>
            <p:nvPr/>
          </p:nvSpPr>
          <p:spPr bwMode="auto">
            <a:xfrm>
              <a:off x="4992" y="3756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00"/>
                  </a:solidFill>
                </a:rPr>
                <a:t>A</a:t>
              </a:r>
              <a:r>
                <a:rPr lang="pt-BR" sz="2400" baseline="-25000">
                  <a:solidFill>
                    <a:srgbClr val="FF0000"/>
                  </a:solidFill>
                </a:rPr>
                <a:t>Bt</a:t>
              </a:r>
              <a:endParaRPr lang="pt-PT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12334" name="Line 154"/>
            <p:cNvSpPr>
              <a:spLocks noChangeShapeType="1"/>
            </p:cNvSpPr>
            <p:nvPr/>
          </p:nvSpPr>
          <p:spPr bwMode="auto">
            <a:xfrm>
              <a:off x="5040" y="379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3694" name="Oval 158"/>
          <p:cNvSpPr>
            <a:spLocks noChangeArrowheads="1"/>
          </p:cNvSpPr>
          <p:nvPr/>
        </p:nvSpPr>
        <p:spPr bwMode="auto">
          <a:xfrm>
            <a:off x="7924800" y="5638800"/>
            <a:ext cx="381000" cy="228600"/>
          </a:xfrm>
          <a:prstGeom prst="ellips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3693" name="Line 157"/>
          <p:cNvSpPr>
            <a:spLocks noChangeShapeType="1"/>
          </p:cNvSpPr>
          <p:nvPr/>
        </p:nvSpPr>
        <p:spPr bwMode="auto">
          <a:xfrm>
            <a:off x="6724650" y="5276850"/>
            <a:ext cx="1371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3695" name="Line 159"/>
          <p:cNvSpPr>
            <a:spLocks noChangeShapeType="1"/>
          </p:cNvSpPr>
          <p:nvPr/>
        </p:nvSpPr>
        <p:spPr bwMode="auto">
          <a:xfrm flipH="1">
            <a:off x="8077200" y="5429250"/>
            <a:ext cx="209550" cy="3619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01" grpId="0" autoUpdateAnimBg="0"/>
      <p:bldP spid="193604" grpId="0" animBg="1"/>
      <p:bldP spid="193605" grpId="0" animBg="1"/>
      <p:bldP spid="193694" grpId="0" animBg="1"/>
      <p:bldP spid="193693" grpId="0" animBg="1"/>
      <p:bldP spid="193695" grpId="0" animBg="1"/>
    </p:bldLst>
  </p:timing>
</p:sld>
</file>

<file path=ppt/theme/theme1.xml><?xml version="1.0" encoding="utf-8"?>
<a:theme xmlns:a="http://schemas.openxmlformats.org/drawingml/2006/main" name="Cin_Aula_01">
  <a:themeElements>
    <a:clrScheme name="Cin_Aula_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n_Aula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n_Aula_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Cin_Aula_01</Template>
  <TotalTime>3545</TotalTime>
  <Words>385</Words>
  <Application>Microsoft Office PowerPoint</Application>
  <PresentationFormat>Apresentação na tela (4:3)</PresentationFormat>
  <Paragraphs>194</Paragraphs>
  <Slides>15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Symbol</vt:lpstr>
      <vt:lpstr>Monotype Sorts</vt:lpstr>
      <vt:lpstr>Cin_Aula_01</vt:lpstr>
      <vt:lpstr>Apresentação do PowerPoint</vt:lpstr>
      <vt:lpstr>Sumário da Aula</vt:lpstr>
      <vt:lpstr>Aceleração Definição</vt:lpstr>
      <vt:lpstr>Aceleração Definição</vt:lpstr>
      <vt:lpstr>Aceleração Definição</vt:lpstr>
      <vt:lpstr>Aceleração Definição</vt:lpstr>
      <vt:lpstr>Aceleração Definição</vt:lpstr>
      <vt:lpstr>Sumário da Aula</vt:lpstr>
      <vt:lpstr>Aceleração Exemplos</vt:lpstr>
      <vt:lpstr>Aceleração Exemplos</vt:lpstr>
      <vt:lpstr>Aceleração Exemplos</vt:lpstr>
      <vt:lpstr>Aceleração Exemplos</vt:lpstr>
      <vt:lpstr>Aceleração Exemplos</vt:lpstr>
      <vt:lpstr>Aceleração Exemplos</vt:lpstr>
      <vt:lpstr>Aceleração Exemplos</vt:lpstr>
    </vt:vector>
  </TitlesOfParts>
  <Company>Sandra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</dc:creator>
  <cp:lastModifiedBy>Lucio</cp:lastModifiedBy>
  <cp:revision>212</cp:revision>
  <dcterms:created xsi:type="dcterms:W3CDTF">2003-01-23T18:18:52Z</dcterms:created>
  <dcterms:modified xsi:type="dcterms:W3CDTF">2014-11-17T13:05:32Z</dcterms:modified>
</cp:coreProperties>
</file>