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8"/>
    <p:restoredTop sz="94769"/>
  </p:normalViewPr>
  <p:slideViewPr>
    <p:cSldViewPr snapToGrid="0" snapToObjects="1">
      <p:cViewPr varScale="1">
        <p:scale>
          <a:sx n="155" d="100"/>
          <a:sy n="155" d="100"/>
        </p:scale>
        <p:origin x="2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C63F7-7B06-744A-AE9A-D06FB463A7B9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1A002-8F31-A74C-9921-74313260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1A002-8F31-A74C-9921-74313260C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1A002-8F31-A74C-9921-74313260C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4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1D0A-1B11-8F43-86F8-F10E60ED1D5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65C4-4E85-864C-BB4F-ADB7A9D6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6" Type="http://schemas.openxmlformats.org/officeDocument/2006/relationships/image" Target="../media/image5.svg"/><Relationship Id="rId7" Type="http://schemas.openxmlformats.org/officeDocument/2006/relationships/image" Target="../media/image3.png"/><Relationship Id="rId24" Type="http://schemas.openxmlformats.org/officeDocument/2006/relationships/image" Target="../media/image23.svg"/><Relationship Id="rId25" Type="http://schemas.openxmlformats.org/officeDocument/2006/relationships/image" Target="../media/image4.png"/><Relationship Id="rId10" Type="http://schemas.openxmlformats.org/officeDocument/2006/relationships/image" Target="../media/image9.svg"/><Relationship Id="rId26" Type="http://schemas.openxmlformats.org/officeDocument/2006/relationships/image" Target="../media/image5.png"/><Relationship Id="rId27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Spell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Generation Query Auto-Suggestion in 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FTS Suggestion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696"/>
            <a:ext cx="10515600" cy="475989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Suggestion based on Inverted Token Index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Problem: Context has no influence on suggestion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16122"/>
              </p:ext>
            </p:extLst>
          </p:nvPr>
        </p:nvGraphicFramePr>
        <p:xfrm>
          <a:off x="1154840" y="2241294"/>
          <a:ext cx="48768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</a:tblGrid>
              <a:tr h="332159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Occurences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Prio</a:t>
                      </a:r>
                      <a:endParaRPr lang="en-US" dirty="0"/>
                    </a:p>
                  </a:txBody>
                  <a:tcPr/>
                </a:tc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smtClean="0"/>
                        <a:t>10th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32159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10858"/>
              </p:ext>
            </p:extLst>
          </p:nvPr>
        </p:nvGraphicFramePr>
        <p:xfrm>
          <a:off x="1121888" y="5264446"/>
          <a:ext cx="98195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585"/>
                <a:gridCol w="548908"/>
                <a:gridCol w="2468633"/>
                <a:gridCol w="3861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 L[</a:t>
                      </a:r>
                      <a:r>
                        <a:rPr lang="en-US" sz="18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ouis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 Loui[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siana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➞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err="1" smtClean="0"/>
                        <a:t>Subtoken</a:t>
                      </a:r>
                      <a:r>
                        <a:rPr lang="en-US" sz="1800" dirty="0" smtClean="0"/>
                        <a:t> violation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California Los A[</a:t>
                      </a:r>
                      <a:r>
                        <a:rPr lang="en-US" sz="18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ngeles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California Los A[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lamos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➞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Hierarchy violation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Virginia V[</a:t>
                      </a:r>
                      <a:r>
                        <a:rPr lang="en-US" sz="18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ictoria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Virginia V[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irginia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➞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Redundancy violation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7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2022" y="1614616"/>
                <a:ext cx="10515600" cy="50003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(This is how Apple does it!)</a:t>
                </a:r>
              </a:p>
              <a:p>
                <a:r>
                  <a:rPr lang="en-US" dirty="0" smtClean="0"/>
                  <a:t>Leave query string processing to Neural Network (NN):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Tokenization</a:t>
                </a:r>
              </a:p>
              <a:p>
                <a:pPr lvl="2"/>
                <a:r>
                  <a:rPr lang="en-US" dirty="0" smtClean="0"/>
                  <a:t>NN input is full user string, not just last term:</a:t>
                </a:r>
              </a:p>
              <a:p>
                <a:pPr lvl="3"/>
                <a:r>
                  <a:rPr lang="en-US" dirty="0" smtClean="0"/>
                  <a:t>NN Input:		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“New York C”</a:t>
                </a:r>
              </a:p>
              <a:p>
                <a:pPr lvl="3"/>
                <a:r>
                  <a:rPr lang="en-US" dirty="0" smtClean="0"/>
                  <a:t>Old FTS Input:	“C”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Categorization</a:t>
                </a:r>
              </a:p>
              <a:p>
                <a:pPr lvl="2"/>
                <a:r>
                  <a:rPr lang="en-US" dirty="0" smtClean="0"/>
                  <a:t>NN categorizing hierarchy classes before completion, so actually:</a:t>
                </a:r>
              </a:p>
              <a:p>
                <a:pPr lvl="3"/>
                <a:r>
                  <a:rPr lang="en-US" dirty="0" smtClean="0"/>
                  <a:t>User Input:		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“California Palo A”</a:t>
                </a:r>
              </a:p>
              <a:p>
                <a:pPr lvl="3"/>
                <a:r>
                  <a:rPr lang="en-US" dirty="0" smtClean="0"/>
                  <a:t>NN Input:		“</a:t>
                </a:r>
                <a:r>
                  <a:rPr lang="en-US" dirty="0" smtClean="0"/>
                  <a:t>California Palo A</a:t>
                </a:r>
                <a:r>
                  <a:rPr lang="en-US" dirty="0" smtClean="0"/>
                  <a:t>” </a:t>
                </a:r>
                <a:r>
                  <a:rPr lang="en-US" dirty="0"/>
                  <a:t>➞ </a:t>
                </a:r>
                <a:r>
                  <a:rPr lang="en-US" dirty="0" smtClean="0"/>
                  <a:t>[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 dirty="0" smtClean="0"/>
                  <a:t>]</a:t>
                </a:r>
                <a:r>
                  <a:rPr lang="en-US" baseline="-25000" dirty="0" smtClean="0"/>
                  <a:t>STATE </a:t>
                </a:r>
                <a:r>
                  <a:rPr lang="en-US" dirty="0" smtClean="0"/>
                  <a:t>[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 dirty="0" smtClean="0"/>
                  <a:t>]</a:t>
                </a:r>
                <a:r>
                  <a:rPr lang="en-US" baseline="-25000" dirty="0" smtClean="0"/>
                  <a:t>CITY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Suggestion</a:t>
                </a:r>
              </a:p>
              <a:p>
                <a:pPr lvl="2"/>
                <a:r>
                  <a:rPr lang="en-US" dirty="0" smtClean="0"/>
                  <a:t>NN returns probability distribution for following characters:</a:t>
                </a:r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suggest([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 dirty="0" smtClean="0"/>
                  <a:t>]</a:t>
                </a:r>
                <a:r>
                  <a:rPr lang="en-US" baseline="-25000" dirty="0" smtClean="0"/>
                  <a:t>STATE </a:t>
                </a:r>
                <a:r>
                  <a:rPr lang="en-US" dirty="0" smtClean="0"/>
                  <a:t>[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 dirty="0" smtClean="0"/>
                  <a:t>]</a:t>
                </a:r>
                <a:r>
                  <a:rPr lang="en-US" baseline="-25000" dirty="0" smtClean="0"/>
                  <a:t>CITY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=0.5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=0.2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baseline="-25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022" y="1614616"/>
                <a:ext cx="10515600" cy="5000367"/>
              </a:xfrm>
              <a:blipFill rotWithShape="0">
                <a:blip r:embed="rId3"/>
                <a:stretch>
                  <a:fillRect l="-870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/>
          <p:cNvSpPr/>
          <p:nvPr/>
        </p:nvSpPr>
        <p:spPr>
          <a:xfrm>
            <a:off x="7015100" y="5232384"/>
            <a:ext cx="337411" cy="4700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969539" y="5177794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7617" y="2249673"/>
            <a:ext cx="19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“California Palo A”</a:t>
            </a:r>
            <a:endParaRPr lang="en-US" b="1" dirty="0"/>
          </a:p>
        </p:txBody>
      </p:sp>
      <p:sp>
        <p:nvSpPr>
          <p:cNvPr id="19" name="Arrow: Right 44"/>
          <p:cNvSpPr/>
          <p:nvPr/>
        </p:nvSpPr>
        <p:spPr>
          <a:xfrm>
            <a:off x="2402853" y="2342555"/>
            <a:ext cx="1164131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4474" y="161632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+mj-lt"/>
              </a:rPr>
              <a:t>User</a:t>
            </a:r>
            <a:endParaRPr lang="de-DE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801" y="1596654"/>
            <a:ext cx="121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+mj-lt"/>
              </a:rPr>
              <a:t>Query String</a:t>
            </a:r>
            <a:endParaRPr lang="de-DE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4546" y="307820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latin typeface="+mj-lt"/>
              </a:rPr>
              <a:t>Step</a:t>
            </a:r>
            <a:r>
              <a:rPr lang="de-DE" sz="1600" b="1" dirty="0" smtClean="0">
                <a:latin typeface="+mj-lt"/>
              </a:rPr>
              <a:t> 1: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 err="1" smtClean="0">
                <a:latin typeface="+mj-lt"/>
              </a:rPr>
              <a:t>Categorizatio</a:t>
            </a:r>
            <a:r>
              <a:rPr lang="de-DE" sz="1600" dirty="0" err="1" smtClean="0">
                <a:latin typeface="+mj-lt"/>
              </a:rPr>
              <a:t>n</a:t>
            </a:r>
            <a:r>
              <a:rPr lang="de-DE" sz="1600" dirty="0" smtClean="0">
                <a:latin typeface="+mj-lt"/>
              </a:rPr>
              <a:t> Network (</a:t>
            </a:r>
            <a:r>
              <a:rPr lang="de-DE" sz="1600" dirty="0" err="1" smtClean="0">
                <a:latin typeface="+mj-lt"/>
              </a:rPr>
              <a:t>Discriminator</a:t>
            </a:r>
            <a:r>
              <a:rPr lang="de-DE" sz="1600" dirty="0" smtClean="0">
                <a:latin typeface="+mj-lt"/>
              </a:rPr>
              <a:t>)</a:t>
            </a:r>
            <a:endParaRPr lang="de-DE" sz="1600" dirty="0">
              <a:latin typeface="+mj-lt"/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1523827" y="1599490"/>
            <a:ext cx="212651" cy="944551"/>
          </a:xfrm>
          <a:prstGeom prst="rightBrace">
            <a:avLst>
              <a:gd name="adj1" fmla="val 62830"/>
              <a:gd name="adj2" fmla="val 49791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 rot="16200000">
            <a:off x="4446592" y="1081272"/>
            <a:ext cx="212651" cy="1950600"/>
          </a:xfrm>
          <a:prstGeom prst="rightBrace">
            <a:avLst>
              <a:gd name="adj1" fmla="val 50138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 Arrow 46"/>
          <p:cNvSpPr/>
          <p:nvPr/>
        </p:nvSpPr>
        <p:spPr>
          <a:xfrm flipV="1">
            <a:off x="6995388" y="1834148"/>
            <a:ext cx="233791" cy="1497407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1089426" y="1997249"/>
            <a:ext cx="1085915" cy="1057868"/>
            <a:chOff x="923307" y="1890654"/>
            <a:chExt cx="1788247" cy="1788247"/>
          </a:xfrm>
        </p:grpSpPr>
        <p:pic>
          <p:nvPicPr>
            <p:cNvPr id="10" name="Graphic 9" descr="Use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3307" y="1890654"/>
              <a:ext cx="1788247" cy="1788247"/>
            </a:xfrm>
            <a:prstGeom prst="rect">
              <a:avLst/>
            </a:prstGeom>
          </p:spPr>
        </p:pic>
        <p:pic>
          <p:nvPicPr>
            <p:cNvPr id="49" name="Graphic 12" descr="Glasse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508328" y="2115312"/>
              <a:ext cx="602335" cy="602335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6786484" y="3357168"/>
            <a:ext cx="30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“California”</a:t>
            </a:r>
            <a:r>
              <a:rPr lang="en-US" dirty="0" smtClean="0"/>
              <a:t>]</a:t>
            </a:r>
            <a:r>
              <a:rPr lang="en-US" baseline="-25000" dirty="0" smtClean="0"/>
              <a:t>STATE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“Palo A”</a:t>
            </a:r>
            <a:r>
              <a:rPr lang="en-US" dirty="0" smtClean="0"/>
              <a:t>]</a:t>
            </a:r>
            <a:r>
              <a:rPr lang="en-US" baseline="-25000" dirty="0" smtClean="0"/>
              <a:t>CITY</a:t>
            </a:r>
            <a:endParaRPr lang="en-US" dirty="0"/>
          </a:p>
        </p:txBody>
      </p:sp>
      <p:pic>
        <p:nvPicPr>
          <p:cNvPr id="12" name="Graphic 13" descr="Magnifying glass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3182" y="2114473"/>
            <a:ext cx="881123" cy="881123"/>
          </a:xfrm>
          <a:prstGeom prst="rect">
            <a:avLst/>
          </a:prstGeom>
        </p:spPr>
      </p:pic>
      <p:pic>
        <p:nvPicPr>
          <p:cNvPr id="6" name="Graphic 17" descr="Filter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09202" y="1938076"/>
            <a:ext cx="1791569" cy="1615904"/>
          </a:xfrm>
          <a:prstGeom prst="rect">
            <a:avLst/>
          </a:prstGeom>
        </p:spPr>
      </p:pic>
      <p:sp>
        <p:nvSpPr>
          <p:cNvPr id="59" name="Right Brace 58"/>
          <p:cNvSpPr/>
          <p:nvPr/>
        </p:nvSpPr>
        <p:spPr>
          <a:xfrm rot="16200000">
            <a:off x="6083408" y="-1121813"/>
            <a:ext cx="324099" cy="10339947"/>
          </a:xfrm>
          <a:prstGeom prst="rightBrace">
            <a:avLst>
              <a:gd name="adj1" fmla="val 50138"/>
              <a:gd name="adj2" fmla="val 35739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04546" y="347189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latin typeface="+mj-lt"/>
              </a:rPr>
              <a:t>Step</a:t>
            </a:r>
            <a:r>
              <a:rPr lang="de-DE" sz="1600" b="1" dirty="0" smtClean="0">
                <a:latin typeface="+mj-lt"/>
              </a:rPr>
              <a:t> 2: </a:t>
            </a:r>
            <a:r>
              <a:rPr lang="de-DE" sz="1600" dirty="0" err="1" smtClean="0">
                <a:latin typeface="+mj-lt"/>
              </a:rPr>
              <a:t>Prediction</a:t>
            </a:r>
            <a:r>
              <a:rPr lang="de-DE" sz="1600" dirty="0" smtClean="0">
                <a:latin typeface="+mj-lt"/>
              </a:rPr>
              <a:t> Network (</a:t>
            </a:r>
            <a:r>
              <a:rPr lang="de-DE" sz="1600" dirty="0" err="1" smtClean="0">
                <a:latin typeface="+mj-lt"/>
              </a:rPr>
              <a:t>Extrapolator</a:t>
            </a:r>
            <a:r>
              <a:rPr lang="de-DE" sz="1600" dirty="0" smtClean="0">
                <a:latin typeface="+mj-lt"/>
              </a:rPr>
              <a:t>)</a:t>
            </a:r>
            <a:endParaRPr lang="de-DE" sz="1600" dirty="0">
              <a:latin typeface="+mj-lt"/>
            </a:endParaRPr>
          </a:p>
        </p:txBody>
      </p:sp>
      <p:sp>
        <p:nvSpPr>
          <p:cNvPr id="63" name="Up Arrow 62"/>
          <p:cNvSpPr/>
          <p:nvPr/>
        </p:nvSpPr>
        <p:spPr>
          <a:xfrm flipV="1">
            <a:off x="6995388" y="3774120"/>
            <a:ext cx="233791" cy="442598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367539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4195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Arrow: Right 44"/>
          <p:cNvSpPr/>
          <p:nvPr/>
        </p:nvSpPr>
        <p:spPr>
          <a:xfrm>
            <a:off x="5600768" y="2343676"/>
            <a:ext cx="847036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ight Brace 40"/>
          <p:cNvSpPr/>
          <p:nvPr/>
        </p:nvSpPr>
        <p:spPr>
          <a:xfrm flipH="1">
            <a:off x="6514137" y="1894790"/>
            <a:ext cx="253737" cy="1915659"/>
          </a:xfrm>
          <a:prstGeom prst="rightBrace">
            <a:avLst>
              <a:gd name="adj1" fmla="val 54162"/>
              <a:gd name="adj2" fmla="val 68092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29136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528298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87770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126700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476103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725102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07450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32350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67290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921906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27130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50123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85064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098400" y="4248593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447803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69549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04489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292588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64199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89193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824133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471698" y="4248593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8821101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068792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941819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637907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98731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23231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058171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0818726" y="4230440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Elbow Connector 127"/>
          <p:cNvCxnSpPr>
            <a:stCxn id="102" idx="2"/>
          </p:cNvCxnSpPr>
          <p:nvPr/>
        </p:nvCxnSpPr>
        <p:spPr>
          <a:xfrm rot="5400000">
            <a:off x="8542547" y="2423607"/>
            <a:ext cx="146333" cy="47001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>
            <a:off x="6265640" y="4853108"/>
            <a:ext cx="650264" cy="553999"/>
          </a:xfrm>
          <a:prstGeom prst="bentConnector3">
            <a:avLst>
              <a:gd name="adj1" fmla="val -6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918218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7255629" y="5415672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409982" y="5419077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8646989" y="5172149"/>
            <a:ext cx="337411" cy="470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1690985" y="4477367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231043" y="4853108"/>
            <a:ext cx="4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First, read prefix characters and their categories</a:t>
            </a:r>
            <a:r>
              <a:rPr lang="mr-IN" dirty="0" smtClean="0">
                <a:latin typeface="+mj-lt"/>
              </a:rPr>
              <a:t>…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391075" y="5172149"/>
            <a:ext cx="26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latin typeface="+mj-lt"/>
              </a:rPr>
              <a:t>…</a:t>
            </a:r>
            <a:r>
              <a:rPr lang="en-US" dirty="0" smtClean="0">
                <a:latin typeface="+mj-lt"/>
              </a:rPr>
              <a:t>then predict completion!</a:t>
            </a:r>
            <a:endParaRPr lang="en-US" dirty="0">
              <a:latin typeface="+mj-lt"/>
            </a:endParaRPr>
          </a:p>
        </p:txBody>
      </p:sp>
      <p:cxnSp>
        <p:nvCxnSpPr>
          <p:cNvPr id="237" name="Curved Connector 236"/>
          <p:cNvCxnSpPr>
            <a:stCxn id="149" idx="0"/>
            <a:endCxn id="149" idx="2"/>
          </p:cNvCxnSpPr>
          <p:nvPr/>
        </p:nvCxnSpPr>
        <p:spPr>
          <a:xfrm rot="16200000" flipH="1">
            <a:off x="8580658" y="5407185"/>
            <a:ext cx="470073" cy="12700"/>
          </a:xfrm>
          <a:prstGeom prst="curvedConnector5">
            <a:avLst>
              <a:gd name="adj1" fmla="val -43373"/>
              <a:gd name="adj2" fmla="val 3647307"/>
              <a:gd name="adj3" fmla="val 1486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589456" y="5232384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7543895" y="5177794"/>
            <a:ext cx="337411" cy="470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492574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7835688" y="5418533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8169515" y="5235245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8123954" y="5180655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8072633" y="5121699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Right Brace 266"/>
          <p:cNvSpPr/>
          <p:nvPr/>
        </p:nvSpPr>
        <p:spPr>
          <a:xfrm rot="16200000" flipH="1">
            <a:off x="7575989" y="4933511"/>
            <a:ext cx="273223" cy="1950600"/>
          </a:xfrm>
          <a:prstGeom prst="rightBrace">
            <a:avLst>
              <a:gd name="adj1" fmla="val 50138"/>
              <a:gd name="adj2" fmla="val 53378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5689518" y="6031259"/>
            <a:ext cx="4137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latin typeface="+mj-lt"/>
              </a:rPr>
              <a:t>Ranked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 err="1" smtClean="0">
                <a:latin typeface="+mj-lt"/>
              </a:rPr>
              <a:t>character</a:t>
            </a:r>
            <a:r>
              <a:rPr lang="de-DE" sz="1600" dirty="0" smtClean="0">
                <a:latin typeface="+mj-lt"/>
              </a:rPr>
              <a:t>/</a:t>
            </a:r>
            <a:r>
              <a:rPr lang="de-DE" sz="1600" dirty="0" err="1" smtClean="0">
                <a:latin typeface="+mj-lt"/>
              </a:rPr>
              <a:t>class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 err="1" smtClean="0">
                <a:latin typeface="+mj-lt"/>
              </a:rPr>
              <a:t>predictions</a:t>
            </a:r>
            <a:r>
              <a:rPr lang="de-DE" sz="1600" dirty="0" smtClean="0">
                <a:latin typeface="+mj-lt"/>
              </a:rPr>
              <a:t> per </a:t>
            </a:r>
            <a:r>
              <a:rPr lang="de-DE" sz="1600" dirty="0" err="1" smtClean="0">
                <a:latin typeface="+mj-lt"/>
              </a:rPr>
              <a:t>timestep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5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188</Words>
  <Application>Microsoft Macintosh PowerPoint</Application>
  <PresentationFormat>Widescreen</PresentationFormat>
  <Paragraphs>89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Arial</vt:lpstr>
      <vt:lpstr>Office Theme</vt:lpstr>
      <vt:lpstr>Deep Spell</vt:lpstr>
      <vt:lpstr>FTS Suggestion now</vt:lpstr>
      <vt:lpstr>Solution</vt:lpstr>
      <vt:lpstr>Architecture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Spell</dc:title>
  <dc:creator>Joseph Birkner</dc:creator>
  <cp:lastModifiedBy>Joseph Birkner</cp:lastModifiedBy>
  <cp:revision>21</cp:revision>
  <dcterms:created xsi:type="dcterms:W3CDTF">2017-09-05T13:06:56Z</dcterms:created>
  <dcterms:modified xsi:type="dcterms:W3CDTF">2017-09-05T17:49:37Z</dcterms:modified>
</cp:coreProperties>
</file>