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56" r:id="rId5"/>
    <p:sldId id="257" r:id="rId6"/>
    <p:sldId id="261" r:id="rId7"/>
    <p:sldId id="284" r:id="rId8"/>
    <p:sldId id="285" r:id="rId9"/>
    <p:sldId id="286" r:id="rId10"/>
    <p:sldId id="258" r:id="rId11"/>
    <p:sldId id="260" r:id="rId12"/>
    <p:sldId id="262" r:id="rId13"/>
    <p:sldId id="268" r:id="rId14"/>
    <p:sldId id="267" r:id="rId15"/>
    <p:sldId id="283" r:id="rId16"/>
    <p:sldId id="264" r:id="rId17"/>
    <p:sldId id="265" r:id="rId18"/>
    <p:sldId id="266" r:id="rId19"/>
    <p:sldId id="269" r:id="rId20"/>
    <p:sldId id="270" r:id="rId21"/>
    <p:sldId id="272" r:id="rId22"/>
    <p:sldId id="271" r:id="rId23"/>
    <p:sldId id="273" r:id="rId24"/>
    <p:sldId id="274" r:id="rId25"/>
    <p:sldId id="276" r:id="rId26"/>
    <p:sldId id="279" r:id="rId27"/>
    <p:sldId id="275" r:id="rId28"/>
    <p:sldId id="277" r:id="rId29"/>
    <p:sldId id="280" r:id="rId30"/>
    <p:sldId id="278" r:id="rId31"/>
    <p:sldId id="281" r:id="rId32"/>
    <p:sldId id="282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B35"/>
    <a:srgbClr val="AFCC36"/>
    <a:srgbClr val="8F9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9" autoAdjust="0"/>
    <p:restoredTop sz="94660"/>
  </p:normalViewPr>
  <p:slideViewPr>
    <p:cSldViewPr snapToGrid="0">
      <p:cViewPr varScale="1">
        <p:scale>
          <a:sx n="212" d="100"/>
          <a:sy n="212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4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650B8-9DC1-40B5-A3EE-6540A804981A}" type="datetimeFigureOut">
              <a:rPr lang="de-DE" smtClean="0"/>
              <a:t>26.06.19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15679-E71F-49A6-90B4-948EB37DDB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14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AAA42-6544-4820-AD8A-76078C0EA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124" y="1600199"/>
            <a:ext cx="8979876" cy="1909763"/>
          </a:xfrm>
        </p:spPr>
        <p:txBody>
          <a:bodyPr anchor="t">
            <a:normAutofit/>
          </a:bodyPr>
          <a:lstStyle>
            <a:lvl1pPr algn="l">
              <a:defRPr sz="6600" b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FBE0EA-9C75-4ED5-B77D-52639C106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122" y="3602038"/>
            <a:ext cx="8979877" cy="1066677"/>
          </a:xfrm>
        </p:spPr>
        <p:txBody>
          <a:bodyPr>
            <a:normAutofit/>
          </a:bodyPr>
          <a:lstStyle>
            <a:lvl1pPr marL="0" indent="0" algn="l">
              <a:buNone/>
              <a:defRPr sz="3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3BEABB5-7B82-463E-8589-331918D462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145224"/>
            <a:ext cx="1592873" cy="1375845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C023373-6B2B-4F56-88FD-3677DA91087B}"/>
              </a:ext>
            </a:extLst>
          </p:cNvPr>
          <p:cNvCxnSpPr>
            <a:cxnSpLocks/>
          </p:cNvCxnSpPr>
          <p:nvPr userDrawn="1"/>
        </p:nvCxnSpPr>
        <p:spPr>
          <a:xfrm>
            <a:off x="1688124" y="1477699"/>
            <a:ext cx="10503876" cy="0"/>
          </a:xfrm>
          <a:prstGeom prst="line">
            <a:avLst/>
          </a:prstGeom>
          <a:ln w="76200">
            <a:solidFill>
              <a:srgbClr val="8F96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DBB8947-07E9-4773-90C8-5DC58BA8DE1F}"/>
              </a:ext>
            </a:extLst>
          </p:cNvPr>
          <p:cNvCxnSpPr>
            <a:cxnSpLocks/>
          </p:cNvCxnSpPr>
          <p:nvPr userDrawn="1"/>
        </p:nvCxnSpPr>
        <p:spPr>
          <a:xfrm flipV="1">
            <a:off x="1688124" y="145224"/>
            <a:ext cx="10503876" cy="37075"/>
          </a:xfrm>
          <a:prstGeom prst="line">
            <a:avLst/>
          </a:prstGeom>
          <a:ln w="76200">
            <a:solidFill>
              <a:srgbClr val="8F96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D5BD413-D105-4374-BDF6-60F9C9D1B9CA}"/>
              </a:ext>
            </a:extLst>
          </p:cNvPr>
          <p:cNvCxnSpPr>
            <a:cxnSpLocks/>
          </p:cNvCxnSpPr>
          <p:nvPr userDrawn="1"/>
        </p:nvCxnSpPr>
        <p:spPr>
          <a:xfrm>
            <a:off x="1688124" y="833146"/>
            <a:ext cx="10503876" cy="0"/>
          </a:xfrm>
          <a:prstGeom prst="line">
            <a:avLst/>
          </a:prstGeom>
          <a:ln w="76200">
            <a:solidFill>
              <a:srgbClr val="AECB3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AA4326-F797-4F6C-9FAB-3521AFB7B0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7513" y="5380301"/>
            <a:ext cx="6365875" cy="8270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de-DE" dirty="0"/>
              <a:t>Dozent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F316544-A731-4A23-82EB-33AAE370CC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687513" y="5116634"/>
            <a:ext cx="10504488" cy="0"/>
          </a:xfrm>
          <a:prstGeom prst="line">
            <a:avLst/>
          </a:prstGeom>
          <a:ln>
            <a:solidFill>
              <a:srgbClr val="AECB3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8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22CD3-CDD3-4EE6-8970-547D1834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43F37F-0F29-4D72-AA2F-7B6486482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FE902-EB9C-4EAE-A2DD-F2F7C4FB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8716E9-63A4-4F81-902B-0E799B79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33737C-391B-42F7-935B-7046F4F1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08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EF35C4-C530-4F0E-85B9-601804C69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9A3841-8878-4262-B44F-69F946C40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EA75C-E755-47EC-9680-D540E2B3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A03E7F-0793-4293-96AA-0659820F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F83ED0-7234-481F-A1DA-F6D8F771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84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728D3-6613-4D27-AD4B-34C52D11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>
            <a:normAutofit/>
          </a:bodyPr>
          <a:lstStyle>
            <a:lvl1pPr>
              <a:defRPr sz="4000" b="0" i="1">
                <a:solidFill>
                  <a:srgbClr val="AECB35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3016B-F97A-4383-9210-C22217BE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17" y="1134208"/>
            <a:ext cx="11632566" cy="53364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Wingdings" panose="05000000000000000000" pitchFamily="2" charset="2"/>
              <a:buNone/>
              <a:defRPr sz="3200"/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800"/>
            </a:lvl2pPr>
            <a:lvl3pPr marL="1143000" indent="-228600">
              <a:lnSpc>
                <a:spcPct val="100000"/>
              </a:lnSpc>
              <a:buFont typeface="Symbol" panose="05050102010706020507" pitchFamily="18" charset="2"/>
              <a:buChar char="-"/>
              <a:defRPr sz="2400"/>
            </a:lvl3pPr>
            <a:lvl4pPr marL="1600200" indent="-228600">
              <a:lnSpc>
                <a:spcPct val="100000"/>
              </a:lnSpc>
              <a:buFont typeface="Symbol" panose="05050102010706020507" pitchFamily="18" charset="2"/>
              <a:buChar char="-"/>
              <a:defRPr sz="2000"/>
            </a:lvl4pPr>
            <a:lvl5pPr marL="2057400" indent="-228600">
              <a:lnSpc>
                <a:spcPct val="100000"/>
              </a:lnSpc>
              <a:buFont typeface="Symbol" panose="05050102010706020507" pitchFamily="18" charset="2"/>
              <a:buChar char="-"/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D7C0F-6C91-4C8D-9F44-39017F5B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85FFAD-DCE6-4DB9-B5EC-F674C820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0649"/>
            <a:ext cx="586153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6822A-9DCD-41AF-B8EF-41F3E1E3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192" y="6470649"/>
            <a:ext cx="1845090" cy="365125"/>
          </a:xfrm>
        </p:spPr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4A1435F-5F38-4B52-B869-32DB257F86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08" y="185739"/>
            <a:ext cx="833975" cy="720346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B503E56-CD4F-41ED-88FC-2447BBA4029C}"/>
              </a:ext>
            </a:extLst>
          </p:cNvPr>
          <p:cNvCxnSpPr>
            <a:cxnSpLocks/>
          </p:cNvCxnSpPr>
          <p:nvPr userDrawn="1"/>
        </p:nvCxnSpPr>
        <p:spPr>
          <a:xfrm flipH="1">
            <a:off x="3341077" y="906085"/>
            <a:ext cx="8562062" cy="0"/>
          </a:xfrm>
          <a:prstGeom prst="line">
            <a:avLst/>
          </a:prstGeom>
          <a:ln>
            <a:solidFill>
              <a:srgbClr val="8F968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7A46703-BA0D-40AF-8914-B78CC18DB8AF}"/>
              </a:ext>
            </a:extLst>
          </p:cNvPr>
          <p:cNvCxnSpPr>
            <a:cxnSpLocks/>
          </p:cNvCxnSpPr>
          <p:nvPr userDrawn="1"/>
        </p:nvCxnSpPr>
        <p:spPr>
          <a:xfrm flipH="1">
            <a:off x="279717" y="906085"/>
            <a:ext cx="3061360" cy="0"/>
          </a:xfrm>
          <a:prstGeom prst="line">
            <a:avLst/>
          </a:prstGeom>
          <a:ln>
            <a:solidFill>
              <a:srgbClr val="8F968F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79E4673-834E-489A-8B0B-1D3A47DBA65D}"/>
              </a:ext>
            </a:extLst>
          </p:cNvPr>
          <p:cNvCxnSpPr>
            <a:cxnSpLocks/>
          </p:cNvCxnSpPr>
          <p:nvPr userDrawn="1"/>
        </p:nvCxnSpPr>
        <p:spPr>
          <a:xfrm flipH="1">
            <a:off x="279717" y="6470649"/>
            <a:ext cx="11623422" cy="0"/>
          </a:xfrm>
          <a:prstGeom prst="line">
            <a:avLst/>
          </a:prstGeom>
          <a:ln>
            <a:solidFill>
              <a:srgbClr val="AECB3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8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B1BC4-D947-44C3-B7ED-AA78D5F5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B5E4DB-341D-4330-80FD-A451DB211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9D616E-8A48-410B-9105-6361161D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A0758F-4564-449E-B023-82CB56DD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FD6576-60C4-4EC9-BF12-5A383627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6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17A0B-024D-4D58-914F-634B732F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1AC742-370A-41C7-AD41-5E898251F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3ABA40-A4D9-4E89-B825-9424F1169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71819D-49C6-4DAC-ABB7-AA4C170F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2924D5-26A0-4D93-A22A-34AD3564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15AFBF-CE5B-4B89-B564-033C90D9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35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94E1E-0614-476A-B2FF-F06ED954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AC47D-60A5-4815-9984-68C46EC64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A5C977-23AC-4430-978C-2874B7FB9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9B9921-FF39-4961-93C7-1EE37D8BA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936BCA-4A09-4B8C-B5AF-DFC49B53D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023312-EA02-4813-9156-EC0F21AD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0459BE-3351-48DE-AA4D-6F63E5B1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BBCAB4-0B56-4B16-83E6-DAD48DEC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65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23BDB-C5B5-4D4B-B36B-D3A853DF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CD151F-E9E1-4BF8-9BEE-EE3B5836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565761-59A5-49F5-98D0-DAC49936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EFB9C9-33D3-43A4-B8E8-FA416515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70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52E078-7A27-4528-9024-0E35535C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4D2BEF-E8CB-40FF-A93A-BFECAE2E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93D7C8-C296-46B7-B5F3-B277EA92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10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5E644-59E2-4B50-AFDA-FD541FB1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B4A53-5B54-47DA-ACFF-0C68658F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9B76A8-9B84-46DF-8C4F-9521E2B61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16BB6-5A2B-496E-8362-4C8D9CB2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C975A2-FA3C-445C-9F2C-A4F256AE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41E40A-1AB0-4E63-9EFC-D4FCCB77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1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C2E74-E7CD-47C2-AFD6-64F8FA28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BA151-9DB4-474B-B79B-B6E8C13C7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A0DA5A-7691-4498-B4DC-3C3EF4BB3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DD3C45-9740-45C3-8F93-389FC52A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5DD3DA-AA54-423A-AC09-C500062E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716B75-BC08-4456-8953-2218B186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13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120066-3AE7-4CF3-8819-795250B1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9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5D14A9-0C04-4634-9D59-0B144383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88157-C4EB-4E4F-8934-6AA955AAE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09.07.2018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5565F4-9C18-4A65-8630-80076662C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706110-72CD-40B5-97F3-87A86427C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395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ky-network.org/apidoc/res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lebert-Engineering/td-2019-mapviewer-e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99158-9A5A-4F05-8D02-12369070A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Mapviewer</a:t>
            </a:r>
            <a:r>
              <a:rPr lang="de-DE"/>
              <a:t> </a:t>
            </a:r>
            <a:r>
              <a:rPr lang="de-DE" err="1"/>
              <a:t>Extensions</a:t>
            </a:r>
            <a:br>
              <a:rPr lang="de-DE"/>
            </a:br>
            <a:r>
              <a:rPr lang="de-DE"/>
              <a:t>Workshop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28327A-1B9A-403C-987D-253A5AE3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122" y="3602038"/>
            <a:ext cx="9853089" cy="1066677"/>
          </a:xfrm>
        </p:spPr>
        <p:txBody>
          <a:bodyPr>
            <a:normAutofit/>
          </a:bodyPr>
          <a:lstStyle/>
          <a:p>
            <a:r>
              <a:rPr lang="de-DE" dirty="0"/>
              <a:t>An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interactive</a:t>
            </a:r>
            <a:r>
              <a:rPr lang="de-DE" dirty="0"/>
              <a:t> NDS </a:t>
            </a:r>
            <a:r>
              <a:rPr lang="de-DE" dirty="0" err="1"/>
              <a:t>MapViewer</a:t>
            </a:r>
            <a:r>
              <a:rPr lang="de-DE" dirty="0"/>
              <a:t> Extensions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21881D-FE94-47A0-9351-A5F4950FE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Joseph Birkner (</a:t>
            </a:r>
            <a:r>
              <a:rPr lang="de-DE" err="1"/>
              <a:t>j.birkner@klebert-engineering.de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8870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myextension.pluginspec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CC02B-3457-8246-98E0-D1A08D2F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10</a:t>
            </a:fld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334A8D-9B40-EC43-8A16-566760382B85}"/>
              </a:ext>
            </a:extLst>
          </p:cNvPr>
          <p:cNvSpPr/>
          <p:nvPr/>
        </p:nvSpPr>
        <p:spPr>
          <a:xfrm>
            <a:off x="205504" y="1556899"/>
            <a:ext cx="108861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  1 	&lt;</a:t>
            </a:r>
            <a:r>
              <a:rPr lang="en-US" sz="1400" noProof="1">
                <a:solidFill>
                  <a:srgbClr val="F4005F"/>
                </a:solidFill>
                <a:latin typeface="Menlo-Regular" panose="020B0609030804020204" pitchFamily="49" charset="0"/>
              </a:rPr>
              <a:t>plugin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  2 	  </a:t>
            </a:r>
            <a:r>
              <a:rPr lang="en-US" sz="1400" noProof="1">
                <a:solidFill>
                  <a:srgbClr val="98E022"/>
                </a:solidFill>
                <a:latin typeface="Menlo-Regular" panose="020B0609030804020204" pitchFamily="49" charset="0"/>
              </a:rPr>
              <a:t>name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=</a:t>
            </a:r>
            <a:r>
              <a:rPr lang="en-US" sz="1400" noProof="1">
                <a:solidFill>
                  <a:srgbClr val="E1D561"/>
                </a:solidFill>
                <a:latin typeface="Menlo-Regular" panose="020B0609030804020204" pitchFamily="49" charset="0"/>
              </a:rPr>
              <a:t>"myextension"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  3 	  </a:t>
            </a:r>
            <a:r>
              <a:rPr lang="en-US" sz="1400" noProof="1">
                <a:solidFill>
                  <a:srgbClr val="98E022"/>
                </a:solidFill>
                <a:latin typeface="Menlo-Regular" panose="020B0609030804020204" pitchFamily="49" charset="0"/>
              </a:rPr>
              <a:t>iid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=</a:t>
            </a:r>
            <a:r>
              <a:rPr lang="en-US" sz="1400" noProof="1">
                <a:solidFill>
                  <a:srgbClr val="E1D561"/>
                </a:solidFill>
                <a:latin typeface="Menlo-Regular" panose="020B0609030804020204" pitchFamily="49" charset="0"/>
              </a:rPr>
              <a:t>"org.me.my.extension"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  4 	  </a:t>
            </a:r>
            <a:r>
              <a:rPr lang="en-US" sz="1400" noProof="1">
                <a:solidFill>
                  <a:srgbClr val="98E022"/>
                </a:solidFill>
                <a:latin typeface="Menlo-Regular" panose="020B0609030804020204" pitchFamily="49" charset="0"/>
              </a:rPr>
              <a:t>version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=</a:t>
            </a:r>
            <a:r>
              <a:rPr lang="en-US" sz="1400" noProof="1">
                <a:solidFill>
                  <a:srgbClr val="E1D561"/>
                </a:solidFill>
                <a:latin typeface="Menlo-Regular" panose="020B0609030804020204" pitchFamily="49" charset="0"/>
              </a:rPr>
              <a:t>"0.1.0"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  5 	  </a:t>
            </a:r>
            <a:r>
              <a:rPr lang="en-US" sz="1400" noProof="1">
                <a:solidFill>
                  <a:srgbClr val="98E022"/>
                </a:solidFill>
                <a:latin typeface="Menlo-Regular" panose="020B0609030804020204" pitchFamily="49" charset="0"/>
              </a:rPr>
              <a:t>compatVersion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=</a:t>
            </a:r>
            <a:r>
              <a:rPr lang="en-US" sz="1400" noProof="1">
                <a:solidFill>
                  <a:srgbClr val="E1D561"/>
                </a:solidFill>
                <a:latin typeface="Menlo-Regular" panose="020B0609030804020204" pitchFamily="49" charset="0"/>
              </a:rPr>
              <a:t>"0.1.0"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  6 	  </a:t>
            </a:r>
            <a:r>
              <a:rPr lang="en-US" sz="1400" noProof="1">
                <a:solidFill>
                  <a:srgbClr val="98E022"/>
                </a:solidFill>
                <a:latin typeface="Menlo-Regular" panose="020B0609030804020204" pitchFamily="49" charset="0"/>
              </a:rPr>
              <a:t>disabledByDefault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=</a:t>
            </a:r>
            <a:r>
              <a:rPr lang="en-US" sz="1400" noProof="1">
                <a:solidFill>
                  <a:srgbClr val="E1D561"/>
                </a:solidFill>
                <a:latin typeface="Menlo-Regular" panose="020B0609030804020204" pitchFamily="49" charset="0"/>
              </a:rPr>
              <a:t>"false"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&gt;	</a:t>
            </a:r>
          </a:p>
          <a:p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  7 	 	</a:t>
            </a:r>
          </a:p>
          <a:p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  8 	  &lt;</a:t>
            </a:r>
            <a:r>
              <a:rPr lang="en-US" sz="1400" noProof="1">
                <a:solidFill>
                  <a:srgbClr val="F4005F"/>
                </a:solidFill>
                <a:latin typeface="Menlo-Regular" panose="020B0609030804020204" pitchFamily="49" charset="0"/>
              </a:rPr>
              <a:t>vendor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&gt;Navigation Data Standard e.V.&lt;/</a:t>
            </a:r>
            <a:r>
              <a:rPr lang="en-US" sz="1400" noProof="1">
                <a:solidFill>
                  <a:srgbClr val="F4005F"/>
                </a:solidFill>
                <a:latin typeface="Menlo-Regular" panose="020B0609030804020204" pitchFamily="49" charset="0"/>
              </a:rPr>
              <a:t>vendor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&gt;	</a:t>
            </a:r>
          </a:p>
          <a:p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  9 	  &lt;</a:t>
            </a:r>
            <a:r>
              <a:rPr lang="en-US" sz="1400" noProof="1">
                <a:solidFill>
                  <a:srgbClr val="F4005F"/>
                </a:solidFill>
                <a:latin typeface="Menlo-Regular" panose="020B0609030804020204" pitchFamily="49" charset="0"/>
              </a:rPr>
              <a:t>copyright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&gt;Copyright (c) 2018, Navigation Data Standard e.V.&lt;/</a:t>
            </a:r>
            <a:r>
              <a:rPr lang="en-US" sz="1400" noProof="1">
                <a:solidFill>
                  <a:srgbClr val="F4005F"/>
                </a:solidFill>
                <a:latin typeface="Menlo-Regular" panose="020B0609030804020204" pitchFamily="49" charset="0"/>
              </a:rPr>
              <a:t>copyright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&gt;	</a:t>
            </a:r>
          </a:p>
          <a:p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 10 	  &lt;</a:t>
            </a:r>
            <a:r>
              <a:rPr lang="en-US" sz="1400" noProof="1">
                <a:solidFill>
                  <a:srgbClr val="F4005F"/>
                </a:solidFill>
                <a:latin typeface="Menlo-Regular" panose="020B0609030804020204" pitchFamily="49" charset="0"/>
              </a:rPr>
              <a:t>category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&gt;Mapviewer&lt;/</a:t>
            </a:r>
            <a:r>
              <a:rPr lang="en-US" sz="1400" noProof="1">
                <a:solidFill>
                  <a:srgbClr val="F4005F"/>
                </a:solidFill>
                <a:latin typeface="Menlo-Regular" panose="020B0609030804020204" pitchFamily="49" charset="0"/>
              </a:rPr>
              <a:t>category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&gt;	</a:t>
            </a:r>
          </a:p>
          <a:p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 11 	  &lt;</a:t>
            </a:r>
            <a:r>
              <a:rPr lang="en-US" sz="1400" noProof="1">
                <a:solidFill>
                  <a:srgbClr val="F4005F"/>
                </a:solidFill>
                <a:latin typeface="Menlo-Regular" panose="020B0609030804020204" pitchFamily="49" charset="0"/>
              </a:rPr>
              <a:t>license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&gt;&lt;/</a:t>
            </a:r>
            <a:r>
              <a:rPr lang="en-US" sz="1400" noProof="1">
                <a:solidFill>
                  <a:srgbClr val="F4005F"/>
                </a:solidFill>
                <a:latin typeface="Menlo-Regular" panose="020B0609030804020204" pitchFamily="49" charset="0"/>
              </a:rPr>
              <a:t>license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&gt;	</a:t>
            </a:r>
          </a:p>
          <a:p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 12 	  &lt;</a:t>
            </a:r>
            <a:r>
              <a:rPr lang="en-US" sz="1400" noProof="1">
                <a:solidFill>
                  <a:srgbClr val="F4005F"/>
                </a:solidFill>
                <a:latin typeface="Menlo-Regular" panose="020B0609030804020204" pitchFamily="49" charset="0"/>
              </a:rPr>
              <a:t>description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&gt;My awesome Hello World extension.&lt;/</a:t>
            </a:r>
            <a:r>
              <a:rPr lang="en-US" sz="1400" noProof="1">
                <a:solidFill>
                  <a:srgbClr val="F4005F"/>
                </a:solidFill>
                <a:latin typeface="Menlo-Regular" panose="020B0609030804020204" pitchFamily="49" charset="0"/>
              </a:rPr>
              <a:t>description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&gt;	</a:t>
            </a:r>
          </a:p>
          <a:p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 13 	  &lt;</a:t>
            </a:r>
            <a:r>
              <a:rPr lang="en-US" sz="1400" noProof="1">
                <a:solidFill>
                  <a:srgbClr val="F4005F"/>
                </a:solidFill>
                <a:latin typeface="Menlo-Regular" panose="020B0609030804020204" pitchFamily="49" charset="0"/>
              </a:rPr>
              <a:t>url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&gt;http://www.nds-association.org/&lt;/</a:t>
            </a:r>
            <a:r>
              <a:rPr lang="en-US" sz="1400" noProof="1">
                <a:solidFill>
                  <a:srgbClr val="F4005F"/>
                </a:solidFill>
                <a:latin typeface="Menlo-Regular" panose="020B0609030804020204" pitchFamily="49" charset="0"/>
              </a:rPr>
              <a:t>url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&gt;	</a:t>
            </a:r>
          </a:p>
          <a:p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 14 	  &lt;</a:t>
            </a:r>
            <a:r>
              <a:rPr lang="en-US" sz="1400" noProof="1">
                <a:solidFill>
                  <a:srgbClr val="F4005F"/>
                </a:solidFill>
                <a:latin typeface="Menlo-Regular" panose="020B0609030804020204" pitchFamily="49" charset="0"/>
              </a:rPr>
              <a:t>dependencyList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&gt;	</a:t>
            </a:r>
          </a:p>
          <a:p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 15 	    &lt;</a:t>
            </a:r>
            <a:r>
              <a:rPr lang="en-US" sz="1400" noProof="1">
                <a:solidFill>
                  <a:srgbClr val="F4005F"/>
                </a:solidFill>
                <a:latin typeface="Menlo-Regular" panose="020B0609030804020204" pitchFamily="49" charset="0"/>
              </a:rPr>
              <a:t>dependency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400" noProof="1">
                <a:solidFill>
                  <a:srgbClr val="98E022"/>
                </a:solidFill>
                <a:latin typeface="Menlo-Regular" panose="020B0609030804020204" pitchFamily="49" charset="0"/>
              </a:rPr>
              <a:t>name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=</a:t>
            </a:r>
            <a:r>
              <a:rPr lang="en-US" sz="1400" noProof="1">
                <a:solidFill>
                  <a:srgbClr val="E1D561"/>
                </a:solidFill>
                <a:latin typeface="Menlo-Regular" panose="020B0609030804020204" pitchFamily="49" charset="0"/>
              </a:rPr>
              <a:t>"mapviewer.backend"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400" noProof="1">
                <a:solidFill>
                  <a:srgbClr val="98E022"/>
                </a:solidFill>
                <a:latin typeface="Menlo-Regular" panose="020B0609030804020204" pitchFamily="49" charset="0"/>
              </a:rPr>
              <a:t>version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=</a:t>
            </a:r>
            <a:r>
              <a:rPr lang="en-US" sz="1400" noProof="1">
                <a:solidFill>
                  <a:srgbClr val="E1D561"/>
                </a:solidFill>
                <a:latin typeface="Menlo-Regular" panose="020B0609030804020204" pitchFamily="49" charset="0"/>
              </a:rPr>
              <a:t>"0.2.1"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/&gt;	</a:t>
            </a:r>
          </a:p>
          <a:p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 16 	  &lt;/</a:t>
            </a:r>
            <a:r>
              <a:rPr lang="en-US" sz="1400" noProof="1">
                <a:solidFill>
                  <a:srgbClr val="F4005F"/>
                </a:solidFill>
                <a:latin typeface="Menlo-Regular" panose="020B0609030804020204" pitchFamily="49" charset="0"/>
              </a:rPr>
              <a:t>dependencyList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&gt;	</a:t>
            </a:r>
          </a:p>
          <a:p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 17 	&lt;/</a:t>
            </a:r>
            <a:r>
              <a:rPr lang="en-US" sz="1400" noProof="1">
                <a:solidFill>
                  <a:srgbClr val="F4005F"/>
                </a:solidFill>
                <a:latin typeface="Menlo-Regular" panose="020B0609030804020204" pitchFamily="49" charset="0"/>
              </a:rPr>
              <a:t>plugin</a:t>
            </a:r>
            <a:r>
              <a:rPr lang="en-US" sz="1400" noProof="1">
                <a:solidFill>
                  <a:srgbClr val="F6F6EF"/>
                </a:solidFill>
                <a:latin typeface="Menlo-Regular" panose="020B0609030804020204" pitchFamily="49" charset="0"/>
              </a:rPr>
              <a:t>&gt;	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FE7B692-E43A-E544-BBA3-6218A40AF4DE}"/>
              </a:ext>
            </a:extLst>
          </p:cNvPr>
          <p:cNvSpPr/>
          <p:nvPr/>
        </p:nvSpPr>
        <p:spPr>
          <a:xfrm flipV="1">
            <a:off x="3536382" y="1840709"/>
            <a:ext cx="3154714" cy="611319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0626" h="2495994">
                <a:moveTo>
                  <a:pt x="1240626" y="0"/>
                </a:moveTo>
                <a:cubicBezTo>
                  <a:pt x="1082039" y="1109583"/>
                  <a:pt x="914033" y="1809439"/>
                  <a:pt x="707262" y="2219740"/>
                </a:cubicBezTo>
                <a:cubicBezTo>
                  <a:pt x="500491" y="2630042"/>
                  <a:pt x="251433" y="2461891"/>
                  <a:pt x="0" y="2461809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A85E95-0EF4-AB40-9A46-AEC3D5BBAB61}"/>
              </a:ext>
            </a:extLst>
          </p:cNvPr>
          <p:cNvSpPr txBox="1"/>
          <p:nvPr/>
        </p:nvSpPr>
        <p:spPr>
          <a:xfrm>
            <a:off x="5012483" y="2505005"/>
            <a:ext cx="4018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Must be same as project name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42720BB-F5A6-1A43-B93B-03C1B96E8F99}"/>
              </a:ext>
            </a:extLst>
          </p:cNvPr>
          <p:cNvSpPr/>
          <p:nvPr/>
        </p:nvSpPr>
        <p:spPr>
          <a:xfrm flipV="1">
            <a:off x="4689994" y="3632468"/>
            <a:ext cx="3824278" cy="282308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0626" h="2495994">
                <a:moveTo>
                  <a:pt x="1240626" y="0"/>
                </a:moveTo>
                <a:cubicBezTo>
                  <a:pt x="1082039" y="1109583"/>
                  <a:pt x="914033" y="1809439"/>
                  <a:pt x="707262" y="2219740"/>
                </a:cubicBezTo>
                <a:cubicBezTo>
                  <a:pt x="500491" y="2630042"/>
                  <a:pt x="251433" y="2461891"/>
                  <a:pt x="0" y="2461809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CBB5E-04B7-A74F-B787-B2E01DB5A1C0}"/>
              </a:ext>
            </a:extLst>
          </p:cNvPr>
          <p:cNvSpPr txBox="1"/>
          <p:nvPr/>
        </p:nvSpPr>
        <p:spPr>
          <a:xfrm>
            <a:off x="8600892" y="3689209"/>
            <a:ext cx="202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Important!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BF619A91-DD81-4343-9C7F-3C9E6403ADF0}"/>
              </a:ext>
            </a:extLst>
          </p:cNvPr>
          <p:cNvSpPr/>
          <p:nvPr/>
        </p:nvSpPr>
        <p:spPr>
          <a:xfrm rot="20311708" flipH="1">
            <a:off x="3795624" y="4695990"/>
            <a:ext cx="1138687" cy="1196267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0B1F5C-3F01-4944-9742-BFC3535399AE}"/>
              </a:ext>
            </a:extLst>
          </p:cNvPr>
          <p:cNvSpPr txBox="1"/>
          <p:nvPr/>
        </p:nvSpPr>
        <p:spPr>
          <a:xfrm>
            <a:off x="5113740" y="5244901"/>
            <a:ext cx="4625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Make sure that mapviewer.backend plugin is loaded first.</a:t>
            </a:r>
            <a:endParaRPr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90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myextensionplugin</a:t>
            </a:r>
            <a:r>
              <a:rPr lang="en-US" dirty="0"/>
              <a:t>.h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CC02B-3457-8246-98E0-D1A08D2F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D8AFA-E251-5440-B3D5-9DAEBCD62262}"/>
              </a:ext>
            </a:extLst>
          </p:cNvPr>
          <p:cNvSpPr/>
          <p:nvPr/>
        </p:nvSpPr>
        <p:spPr>
          <a:xfrm>
            <a:off x="245029" y="2594778"/>
            <a:ext cx="1166725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1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#pragma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once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2 	 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3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#include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&lt;lib.extensionsystem/extensionsystem/iplugin.h&gt;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  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4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#include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&lt;lib.extensionsystem/extensionsystem/pluginmanager.h&gt;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  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5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#include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&lt;lib.afw.core/diagnostics.h&gt;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  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6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#include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&lt;plugin.mapviewer.backend/imapviewerextensionregistry.h&gt;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  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7 	    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8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using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namespace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ndsafw;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9 	 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10 	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class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98E024"/>
                </a:solidFill>
                <a:latin typeface="Menlo-Regular" panose="020B0609030804020204" pitchFamily="49" charset="0"/>
              </a:rPr>
              <a:t>MyMapviewerExtensionPlugin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: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public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98E022"/>
                </a:solidFill>
                <a:latin typeface="Menlo-Italic" panose="020B0609030804020204" pitchFamily="49" charset="0"/>
              </a:rPr>
              <a:t>ExtensionSystem::IPlugin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  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11 	{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12 	    Q_OBJECT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13 	    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Q_PLUGIN_METADATA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(IID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"org.me.my.extension"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14 	    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15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public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: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16 	    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bool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98E024"/>
                </a:solidFill>
                <a:latin typeface="Menlo-Regular" panose="020B0609030804020204" pitchFamily="49" charset="0"/>
              </a:rPr>
              <a:t>initialize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const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QStringList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arguments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QString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*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errorString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override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17 	    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void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98E024"/>
                </a:solidFill>
                <a:latin typeface="Menlo-Regular" panose="020B0609030804020204" pitchFamily="49" charset="0"/>
              </a:rPr>
              <a:t>extensionsInitialized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override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18 	    ShutdownFlag </a:t>
            </a:r>
            <a:r>
              <a:rPr lang="en-US" sz="1200" noProof="1">
                <a:solidFill>
                  <a:srgbClr val="98E024"/>
                </a:solidFill>
                <a:latin typeface="Menlo-Regular" panose="020B0609030804020204" pitchFamily="49" charset="0"/>
              </a:rPr>
              <a:t>aboutToShutdown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override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19 	};	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012C045-C496-A241-B7A6-495B4EFC3CE4}"/>
              </a:ext>
            </a:extLst>
          </p:cNvPr>
          <p:cNvSpPr/>
          <p:nvPr/>
        </p:nvSpPr>
        <p:spPr>
          <a:xfrm rot="16200000" flipH="1" flipV="1">
            <a:off x="1532628" y="368008"/>
            <a:ext cx="677327" cy="2303250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2DF769-DA5E-1547-B706-C482E503E65A}"/>
              </a:ext>
            </a:extLst>
          </p:cNvPr>
          <p:cNvSpPr txBox="1"/>
          <p:nvPr/>
        </p:nvSpPr>
        <p:spPr>
          <a:xfrm>
            <a:off x="3089053" y="1244449"/>
            <a:ext cx="504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Header/source separation needed for plugin class definition.</a:t>
            </a:r>
            <a:endParaRPr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0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myextensionplugin</a:t>
            </a:r>
            <a:r>
              <a:rPr lang="en-US" dirty="0"/>
              <a:t>.cc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CC02B-3457-8246-98E0-D1A08D2F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12</a:t>
            </a:fld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E7B9D-363B-174E-9443-FC116D67D4C3}"/>
              </a:ext>
            </a:extLst>
          </p:cNvPr>
          <p:cNvSpPr/>
          <p:nvPr/>
        </p:nvSpPr>
        <p:spPr>
          <a:xfrm>
            <a:off x="279717" y="3436010"/>
            <a:ext cx="117844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1 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#include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"plugin.h"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2 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#include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"factory.cc"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3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4 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bool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98E024"/>
                </a:solidFill>
                <a:latin typeface="Menlo-Regular" panose="020B0609030804020204" pitchFamily="49" charset="0"/>
              </a:rPr>
              <a:t>MyMapviewerExtensionPlugin::initialize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const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QStringList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arguments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QString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*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errorString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 {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5     IMapViewerExtensionRegistry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*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extensionRegistry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  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6       ExtensionSystem::PluginManager::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getObject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&lt;IMapViewerExtensionRegistry&gt;();    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7     extensionRegistry-&gt;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registerExtension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    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8      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"My Extension"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IMapViewerExtensionFactoryPtr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new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MyExtensionFactory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()));    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9        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return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true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;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10 }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11  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12 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void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98E024"/>
                </a:solidFill>
                <a:latin typeface="Menlo-Regular" panose="020B0609030804020204" pitchFamily="49" charset="0"/>
              </a:rPr>
              <a:t>MyMapviewerExtensionPlugin::extensionsInitialized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 {}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13  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14 ExtensionSystem::IPlugin::ShutdownFlag </a:t>
            </a:r>
            <a:r>
              <a:rPr lang="en-US" sz="1200" noProof="1">
                <a:solidFill>
                  <a:srgbClr val="98E024"/>
                </a:solidFill>
                <a:latin typeface="Menlo-Regular" panose="020B0609030804020204" pitchFamily="49" charset="0"/>
              </a:rPr>
              <a:t>MyMapviewerExtensionPlugin::aboutToShutdown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 {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return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SynchronousShutdown;}	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55AF658-2B52-3442-9A65-3E7C38DA463A}"/>
              </a:ext>
            </a:extLst>
          </p:cNvPr>
          <p:cNvSpPr/>
          <p:nvPr/>
        </p:nvSpPr>
        <p:spPr>
          <a:xfrm rot="16200000" flipH="1" flipV="1">
            <a:off x="1532628" y="368008"/>
            <a:ext cx="677327" cy="2303250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EACE2B-3FAC-5E43-B3CD-F291BB6C13F6}"/>
              </a:ext>
            </a:extLst>
          </p:cNvPr>
          <p:cNvSpPr txBox="1"/>
          <p:nvPr/>
        </p:nvSpPr>
        <p:spPr>
          <a:xfrm>
            <a:off x="3089053" y="1244449"/>
            <a:ext cx="504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Header/source separation needed for plugin class definition.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CEA9188-4184-3A41-A3B7-7817A6F0F63A}"/>
              </a:ext>
            </a:extLst>
          </p:cNvPr>
          <p:cNvSpPr/>
          <p:nvPr/>
        </p:nvSpPr>
        <p:spPr>
          <a:xfrm>
            <a:off x="8056668" y="2923326"/>
            <a:ext cx="1534506" cy="1883121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237010-A8A2-9B42-B7F0-8BBEE979F17E}"/>
              </a:ext>
            </a:extLst>
          </p:cNvPr>
          <p:cNvSpPr txBox="1"/>
          <p:nvPr/>
        </p:nvSpPr>
        <p:spPr>
          <a:xfrm>
            <a:off x="6531481" y="2264875"/>
            <a:ext cx="432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Create new instance of </a:t>
            </a:r>
            <a:r>
              <a:rPr lang="en-US" dirty="0" err="1">
                <a:solidFill>
                  <a:srgbClr val="FFFF00"/>
                </a:solidFill>
              </a:rPr>
              <a:t>MyExtensionFactory</a:t>
            </a:r>
            <a:r>
              <a:rPr lang="en-US" dirty="0">
                <a:solidFill>
                  <a:srgbClr val="FFFF00"/>
                </a:solidFill>
              </a:rPr>
              <a:t>,</a:t>
            </a:r>
          </a:p>
          <a:p>
            <a:r>
              <a:rPr lang="en-US" dirty="0">
                <a:solidFill>
                  <a:srgbClr val="FFFF00"/>
                </a:solidFill>
              </a:rPr>
              <a:t>transfer ownership to </a:t>
            </a:r>
            <a:r>
              <a:rPr lang="en-US" dirty="0" err="1">
                <a:solidFill>
                  <a:srgbClr val="FFFF00"/>
                </a:solidFill>
              </a:rPr>
              <a:t>ExtensionRegistry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322A61A-8800-2947-A5C5-7BFC3F75CDF5}"/>
              </a:ext>
            </a:extLst>
          </p:cNvPr>
          <p:cNvSpPr/>
          <p:nvPr/>
        </p:nvSpPr>
        <p:spPr>
          <a:xfrm rot="5400000">
            <a:off x="4261093" y="3479684"/>
            <a:ext cx="394663" cy="3436362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446792-9BDA-B44E-A836-82B810CE2581}"/>
              </a:ext>
            </a:extLst>
          </p:cNvPr>
          <p:cNvSpPr txBox="1"/>
          <p:nvPr/>
        </p:nvSpPr>
        <p:spPr>
          <a:xfrm>
            <a:off x="6222412" y="5123789"/>
            <a:ext cx="23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Name for the extension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808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myextensionfactory</a:t>
            </a:r>
            <a:r>
              <a:rPr lang="en-US" dirty="0"/>
              <a:t>.cc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CC02B-3457-8246-98E0-D1A08D2F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13</a:t>
            </a:fld>
            <a:endParaRPr lang="de-DE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CEA9188-4184-3A41-A3B7-7817A6F0F63A}"/>
              </a:ext>
            </a:extLst>
          </p:cNvPr>
          <p:cNvSpPr/>
          <p:nvPr/>
        </p:nvSpPr>
        <p:spPr>
          <a:xfrm flipH="1">
            <a:off x="2388875" y="3324628"/>
            <a:ext cx="1268084" cy="1518250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237010-A8A2-9B42-B7F0-8BBEE979F17E}"/>
              </a:ext>
            </a:extLst>
          </p:cNvPr>
          <p:cNvSpPr txBox="1"/>
          <p:nvPr/>
        </p:nvSpPr>
        <p:spPr>
          <a:xfrm>
            <a:off x="3755181" y="4247941"/>
            <a:ext cx="5613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Called, when …</a:t>
            </a:r>
          </a:p>
          <a:p>
            <a:r>
              <a:rPr lang="en-US" sz="2400" dirty="0">
                <a:solidFill>
                  <a:srgbClr val="FFFF00"/>
                </a:solidFill>
              </a:rPr>
              <a:t>… the MapViewer is restarted.</a:t>
            </a:r>
          </a:p>
          <a:p>
            <a:r>
              <a:rPr lang="en-US" sz="2400" dirty="0">
                <a:solidFill>
                  <a:srgbClr val="FFFF00"/>
                </a:solidFill>
              </a:rPr>
              <a:t>… the SVG/PNG render function is used.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29687-94E6-7D45-B3CE-8F266557F47D}"/>
              </a:ext>
            </a:extLst>
          </p:cNvPr>
          <p:cNvSpPr/>
          <p:nvPr/>
        </p:nvSpPr>
        <p:spPr>
          <a:xfrm>
            <a:off x="279717" y="1413526"/>
            <a:ext cx="117627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3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#include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&lt;plugin.mapviewer.backend/imapviewerextension.h&gt;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4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#include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"myextensioninstance.cc"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5 	 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6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using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namespace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ndsafw;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7 	 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8 	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class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98E024"/>
                </a:solidFill>
                <a:latin typeface="Menlo-Regular" panose="020B0609030804020204" pitchFamily="49" charset="0"/>
              </a:rPr>
              <a:t>MyExtensionFactory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: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public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98E022"/>
                </a:solidFill>
                <a:latin typeface="Menlo-Italic" panose="020B0609030804020204" pitchFamily="49" charset="0"/>
              </a:rPr>
              <a:t>IMapViewerExtensionFactory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9 	{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10 	    IMapViewerExtensionInstancePtr </a:t>
            </a:r>
            <a:r>
              <a:rPr lang="en-US" sz="1200" noProof="1">
                <a:solidFill>
                  <a:srgbClr val="98E024"/>
                </a:solidFill>
                <a:latin typeface="Menlo-Regular" panose="020B0609030804020204" pitchFamily="49" charset="0"/>
              </a:rPr>
              <a:t>instance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(IMapDataProxy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proxy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const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override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{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11 	       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return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IMapViewerExtensionInstancePtr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new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MyExtensionInstance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12 	    }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13 	};	</a:t>
            </a:r>
          </a:p>
        </p:txBody>
      </p:sp>
    </p:spTree>
    <p:extLst>
      <p:ext uri="{BB962C8B-B14F-4D97-AF65-F5344CB8AC3E}">
        <p14:creationId xmlns:p14="http://schemas.microsoft.com/office/powerpoint/2010/main" val="41849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myextensioninstance</a:t>
            </a:r>
            <a:r>
              <a:rPr lang="en-US" dirty="0"/>
              <a:t>.cc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CC02B-3457-8246-98E0-D1A08D2F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14</a:t>
            </a:fld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3A6DC-02F3-014C-848B-E0EE4EF2F2B2}"/>
              </a:ext>
            </a:extLst>
          </p:cNvPr>
          <p:cNvSpPr/>
          <p:nvPr/>
        </p:nvSpPr>
        <p:spPr>
          <a:xfrm>
            <a:off x="279717" y="1328461"/>
            <a:ext cx="111021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2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#include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&lt;plugin.mapviewer.backend/imapviewerextension.h&gt;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3 	 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4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using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namespace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ndsafw;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5 	 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6 	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class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98E024"/>
                </a:solidFill>
                <a:latin typeface="Menlo-Regular" panose="020B0609030804020204" pitchFamily="49" charset="0"/>
              </a:rPr>
              <a:t>MyExtensionInstance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: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public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98E022"/>
                </a:solidFill>
                <a:latin typeface="Menlo-Italic" panose="020B0609030804020204" pitchFamily="49" charset="0"/>
              </a:rPr>
              <a:t>IMapViewerExtensionInstance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7 	{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8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public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: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9 	    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bool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98E024"/>
                </a:solidFill>
                <a:latin typeface="Menlo-Regular" panose="020B0609030804020204" pitchFamily="49" charset="0"/>
              </a:rPr>
              <a:t>initialize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(IMapDataProxy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proxy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IMapViewerExtensionUserOptions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opts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override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{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10 	 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11 	        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// Add user option to "enable/disable" extension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12 	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 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13 	        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// Add a point to the map when the extension is enabled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14 	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 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15 	       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return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true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; 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// Return true to signal that initialization was successfull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16 	    }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17 	 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18 	    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void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98E024"/>
                </a:solidFill>
                <a:latin typeface="Menlo-Regular" panose="020B0609030804020204" pitchFamily="49" charset="0"/>
              </a:rPr>
              <a:t>shutdown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override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{}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19 	};	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B96F153-B944-5A47-8D73-F6006CD02FCF}"/>
              </a:ext>
            </a:extLst>
          </p:cNvPr>
          <p:cNvSpPr/>
          <p:nvPr/>
        </p:nvSpPr>
        <p:spPr>
          <a:xfrm flipH="1">
            <a:off x="4502346" y="2986653"/>
            <a:ext cx="1268084" cy="2539140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119DF-CA8A-3A42-991D-E5EB58E1B64F}"/>
              </a:ext>
            </a:extLst>
          </p:cNvPr>
          <p:cNvSpPr txBox="1"/>
          <p:nvPr/>
        </p:nvSpPr>
        <p:spPr>
          <a:xfrm>
            <a:off x="5816759" y="5110295"/>
            <a:ext cx="3775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The </a:t>
            </a:r>
            <a:r>
              <a:rPr lang="en-US" sz="2400" dirty="0" err="1">
                <a:solidFill>
                  <a:srgbClr val="FFFF00"/>
                </a:solidFill>
              </a:rPr>
              <a:t>MapDataProxy</a:t>
            </a:r>
            <a:r>
              <a:rPr lang="en-US" sz="2400" dirty="0">
                <a:solidFill>
                  <a:srgbClr val="FFFF00"/>
                </a:solidFill>
              </a:rPr>
              <a:t> which</a:t>
            </a:r>
          </a:p>
          <a:p>
            <a:r>
              <a:rPr lang="en-US" sz="2400" dirty="0">
                <a:solidFill>
                  <a:srgbClr val="FFFF00"/>
                </a:solidFill>
              </a:rPr>
              <a:t>owns the extension instance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2E8319B-5F25-6540-82EB-C8BFA807006E}"/>
              </a:ext>
            </a:extLst>
          </p:cNvPr>
          <p:cNvSpPr/>
          <p:nvPr/>
        </p:nvSpPr>
        <p:spPr>
          <a:xfrm flipH="1">
            <a:off x="6305909" y="2986653"/>
            <a:ext cx="1449238" cy="1594285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8EEA8D-618D-7D41-8405-7E6CF958EE10}"/>
              </a:ext>
            </a:extLst>
          </p:cNvPr>
          <p:cNvSpPr txBox="1"/>
          <p:nvPr/>
        </p:nvSpPr>
        <p:spPr>
          <a:xfrm>
            <a:off x="7871282" y="4165439"/>
            <a:ext cx="3775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Configuration/User Interface for the extension</a:t>
            </a:r>
            <a:endParaRPr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9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myextensioninstance</a:t>
            </a:r>
            <a:r>
              <a:rPr lang="en-US" dirty="0"/>
              <a:t>.cc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CC02B-3457-8246-98E0-D1A08D2F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15</a:t>
            </a:fld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D51577-EC19-3B49-88DC-5CA0121E7DC7}"/>
              </a:ext>
            </a:extLst>
          </p:cNvPr>
          <p:cNvSpPr/>
          <p:nvPr/>
        </p:nvSpPr>
        <p:spPr>
          <a:xfrm>
            <a:off x="85144" y="1129401"/>
            <a:ext cx="114632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29 	    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bool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98E024"/>
                </a:solidFill>
                <a:latin typeface="Menlo-Regular" panose="020B0609030804020204" pitchFamily="49" charset="0"/>
              </a:rPr>
              <a:t>initialize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(IMapDataProxy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proxy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IMapViewerExtensionUserOptions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opts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override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{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30 	        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// Add user option to "enable/disable" extension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31 	        opts.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addBool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"enabled"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"Hello World"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false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32 	 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33 	        proxy.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onOptionValueChanged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*</a:t>
            </a:r>
            <a:r>
              <a:rPr lang="en-US" sz="1200" i="1" noProof="1">
                <a:solidFill>
                  <a:srgbClr val="FA831B"/>
                </a:solidFill>
                <a:latin typeface="Menlo-Italic" panose="020B0609030804020204" pitchFamily="49" charset="0"/>
              </a:rPr>
              <a:t>this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[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</a:t>
            </a:r>
            <a:r>
              <a:rPr lang="en-US" sz="1200" i="1" noProof="1">
                <a:solidFill>
                  <a:srgbClr val="FA831B"/>
                </a:solidFill>
                <a:latin typeface="Menlo-Italic" panose="020B0609030804020204" pitchFamily="49" charset="0"/>
              </a:rPr>
              <a:t>this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](IMapDataProxy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,IMapViewerExtensionUserOptions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34 	        {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35 	            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// Add a point to the map when the extension is enabled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36 	           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if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(opts.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getBool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"enabled"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))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37 	            {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38 	                MapElementMetadata metadata{{MapElementMetadataKey::StyleName,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"awesome"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}};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39 	                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auto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batch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proxy.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newMapElementBatch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*</a:t>
            </a:r>
            <a:r>
              <a:rPr lang="en-US" sz="1200" i="1" noProof="1">
                <a:solidFill>
                  <a:srgbClr val="FA831B"/>
                </a:solidFill>
                <a:latin typeface="Menlo-Italic" panose="020B0609030804020204" pitchFamily="49" charset="0"/>
              </a:rPr>
              <a:t>this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"testbatch"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40 	                batch-&gt;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addPointElement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({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.0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.0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}, metadata);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41 	                batch-&gt;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commit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42 	            }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43 	           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else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44 	                proxy.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removeMapElementBatch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*</a:t>
            </a:r>
            <a:r>
              <a:rPr lang="en-US" sz="1200" i="1" noProof="1">
                <a:solidFill>
                  <a:srgbClr val="FA831B"/>
                </a:solidFill>
                <a:latin typeface="Menlo-Italic" panose="020B0609030804020204" pitchFamily="49" charset="0"/>
              </a:rPr>
              <a:t>this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"testbatch"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45 	        });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46 	 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47 	        proxy.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onStyleForName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*</a:t>
            </a:r>
            <a:r>
              <a:rPr lang="en-US" sz="1200" i="1" noProof="1">
                <a:solidFill>
                  <a:srgbClr val="FA831B"/>
                </a:solidFill>
                <a:latin typeface="Menlo-Italic" panose="020B0609030804020204" pitchFamily="49" charset="0"/>
              </a:rPr>
              <a:t>this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[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</a:t>
            </a:r>
            <a:r>
              <a:rPr lang="en-US" sz="1200" i="1" noProof="1">
                <a:solidFill>
                  <a:srgbClr val="FA831B"/>
                </a:solidFill>
                <a:latin typeface="Menlo-Italic" panose="020B0609030804020204" pitchFamily="49" charset="0"/>
              </a:rPr>
              <a:t>this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](IMapDataProxy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QString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const&amp;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styleName, MapGeomType){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48 	           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return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proxy.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newPointStyle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(AfwColor::Red);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49 	        });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50 	 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51 	       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return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true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;  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// Return true to signal that initialization was successfull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52 	    }	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B96F153-B944-5A47-8D73-F6006CD02FCF}"/>
              </a:ext>
            </a:extLst>
          </p:cNvPr>
          <p:cNvSpPr/>
          <p:nvPr/>
        </p:nvSpPr>
        <p:spPr>
          <a:xfrm rot="1173095" flipH="1">
            <a:off x="819947" y="1741848"/>
            <a:ext cx="1099332" cy="3860861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56189 w 1185395"/>
              <a:gd name="connsiteY0" fmla="*/ 0 h 3866976"/>
              <a:gd name="connsiteX1" fmla="*/ 1053827 w 1185395"/>
              <a:gd name="connsiteY1" fmla="*/ 2658610 h 3866976"/>
              <a:gd name="connsiteX2" fmla="*/ 0 w 1185395"/>
              <a:gd name="connsiteY2" fmla="*/ 3866976 h 3866976"/>
              <a:gd name="connsiteX0" fmla="*/ 1056189 w 1325192"/>
              <a:gd name="connsiteY0" fmla="*/ 0 h 3866976"/>
              <a:gd name="connsiteX1" fmla="*/ 1257992 w 1325192"/>
              <a:gd name="connsiteY1" fmla="*/ 2104910 h 3866976"/>
              <a:gd name="connsiteX2" fmla="*/ 0 w 1325192"/>
              <a:gd name="connsiteY2" fmla="*/ 3866976 h 3866976"/>
              <a:gd name="connsiteX0" fmla="*/ 844053 w 1097873"/>
              <a:gd name="connsiteY0" fmla="*/ 0 h 3887629"/>
              <a:gd name="connsiteX1" fmla="*/ 1045856 w 1097873"/>
              <a:gd name="connsiteY1" fmla="*/ 2104910 h 3887629"/>
              <a:gd name="connsiteX2" fmla="*/ 0 w 1097873"/>
              <a:gd name="connsiteY2" fmla="*/ 3887629 h 3887629"/>
              <a:gd name="connsiteX0" fmla="*/ 844053 w 1097873"/>
              <a:gd name="connsiteY0" fmla="*/ 0 h 3887629"/>
              <a:gd name="connsiteX1" fmla="*/ 1045856 w 1097873"/>
              <a:gd name="connsiteY1" fmla="*/ 2104910 h 3887629"/>
              <a:gd name="connsiteX2" fmla="*/ 0 w 1097873"/>
              <a:gd name="connsiteY2" fmla="*/ 3887629 h 38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873" h="3887629">
                <a:moveTo>
                  <a:pt x="844053" y="0"/>
                </a:moveTo>
                <a:cubicBezTo>
                  <a:pt x="1015721" y="455918"/>
                  <a:pt x="1186531" y="1456972"/>
                  <a:pt x="1045856" y="2104910"/>
                </a:cubicBezTo>
                <a:cubicBezTo>
                  <a:pt x="905181" y="2752848"/>
                  <a:pt x="933551" y="3066867"/>
                  <a:pt x="0" y="3887629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119DF-CA8A-3A42-991D-E5EB58E1B64F}"/>
              </a:ext>
            </a:extLst>
          </p:cNvPr>
          <p:cNvSpPr txBox="1"/>
          <p:nvPr/>
        </p:nvSpPr>
        <p:spPr>
          <a:xfrm>
            <a:off x="872704" y="5731856"/>
            <a:ext cx="556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Allow the user to toggle a checkbox. 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2E8319B-5F25-6540-82EB-C8BFA807006E}"/>
              </a:ext>
            </a:extLst>
          </p:cNvPr>
          <p:cNvSpPr/>
          <p:nvPr/>
        </p:nvSpPr>
        <p:spPr>
          <a:xfrm>
            <a:off x="9702646" y="2266034"/>
            <a:ext cx="364546" cy="1039262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8EEA8D-618D-7D41-8405-7E6CF958EE10}"/>
              </a:ext>
            </a:extLst>
          </p:cNvPr>
          <p:cNvSpPr txBox="1"/>
          <p:nvPr/>
        </p:nvSpPr>
        <p:spPr>
          <a:xfrm>
            <a:off x="7420473" y="3305296"/>
            <a:ext cx="3775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Do something when the user clicks the checkbox.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EC883F5-9EA3-ED4A-88A7-5F4EAAC807B9}"/>
              </a:ext>
            </a:extLst>
          </p:cNvPr>
          <p:cNvSpPr/>
          <p:nvPr/>
        </p:nvSpPr>
        <p:spPr>
          <a:xfrm rot="16989422">
            <a:off x="6998706" y="4037111"/>
            <a:ext cx="532470" cy="2317947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6D5C9-DEBB-2F4A-94E1-50154374A480}"/>
              </a:ext>
            </a:extLst>
          </p:cNvPr>
          <p:cNvSpPr txBox="1"/>
          <p:nvPr/>
        </p:nvSpPr>
        <p:spPr>
          <a:xfrm>
            <a:off x="6331789" y="5723054"/>
            <a:ext cx="390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Deliver our “awesome” style.</a:t>
            </a:r>
            <a:endParaRPr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87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C1A6-B736-412C-9CEE-32F0E3EA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turn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61E41-B8EC-4F2E-969A-03E01D34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17" y="1119332"/>
            <a:ext cx="11632566" cy="542032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Create </a:t>
            </a:r>
            <a:r>
              <a:rPr lang="de-DE" sz="28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files</a:t>
            </a:r>
            <a:r>
              <a:rPr lang="de-DE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as</a:t>
            </a:r>
            <a:r>
              <a:rPr lang="de-DE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described</a:t>
            </a:r>
            <a:endParaRPr lang="de-DE" sz="28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pPr marL="514350" indent="-514350">
              <a:buAutoNum type="arabicPeriod"/>
            </a:pPr>
            <a:r>
              <a:rPr lang="de-DE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Set </a:t>
            </a:r>
            <a:r>
              <a:rPr lang="de-DE" sz="2800" i="1" dirty="0">
                <a:solidFill>
                  <a:srgbClr val="AECB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$Qt5_DIR</a:t>
            </a:r>
            <a:r>
              <a:rPr lang="de-DE" sz="2800" i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=`/</a:t>
            </a:r>
            <a:r>
              <a:rPr lang="de-DE" sz="2800" i="1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e-DE" sz="2800" i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800" i="1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2800" i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800" i="1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</a:t>
            </a:r>
            <a:r>
              <a:rPr lang="de-DE" sz="2800" i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/&lt;</a:t>
            </a:r>
            <a:r>
              <a:rPr lang="de-DE" sz="2800" i="1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2800" i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&gt;/&lt;</a:t>
            </a:r>
            <a:r>
              <a:rPr lang="de-DE" sz="2800" i="1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sz="2800" i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</a:t>
            </a:r>
            <a:r>
              <a:rPr lang="de-DE" sz="2800" i="1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</a:t>
            </a:r>
            <a:r>
              <a:rPr lang="de-DE" sz="2800" i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800" i="1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</a:t>
            </a:r>
            <a:r>
              <a:rPr lang="de-DE" sz="2800" i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514350" indent="-514350">
              <a:buAutoNum type="arabicPeriod"/>
            </a:pPr>
            <a:r>
              <a:rPr lang="de-DE" sz="28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Make</a:t>
            </a:r>
            <a:r>
              <a:rPr lang="de-DE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sure</a:t>
            </a:r>
            <a:r>
              <a:rPr lang="de-DE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to</a:t>
            </a:r>
            <a:r>
              <a:rPr lang="de-DE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set</a:t>
            </a:r>
            <a:r>
              <a:rPr lang="de-DE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correct</a:t>
            </a:r>
            <a:r>
              <a:rPr lang="de-DE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path</a:t>
            </a:r>
            <a:r>
              <a:rPr lang="de-DE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to</a:t>
            </a:r>
            <a:r>
              <a:rPr lang="de-DE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sdk</a:t>
            </a:r>
            <a:r>
              <a:rPr lang="de-DE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in </a:t>
            </a:r>
            <a:r>
              <a:rPr lang="de-DE" sz="28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CMakeLists.txt</a:t>
            </a:r>
            <a:endParaRPr lang="de-DE" sz="28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pPr marL="514350" indent="-514350">
              <a:buAutoNum type="arabicPeriod"/>
            </a:pPr>
            <a:r>
              <a:rPr lang="de-DE" sz="2800" i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de-DE" sz="2800" i="1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myextension</a:t>
            </a:r>
            <a:r>
              <a:rPr lang="de-DE" sz="2800" i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800" i="1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de-DE" sz="2800" i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de-DE" sz="2800" i="1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</a:t>
            </a:r>
            <a:r>
              <a:rPr lang="de-DE" sz="2800" i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</a:t>
            </a:r>
          </a:p>
          <a:p>
            <a:pPr lvl="1" indent="0">
              <a:buNone/>
            </a:pPr>
            <a:r>
              <a:rPr lang="de-DE" sz="2400" dirty="0">
                <a:solidFill>
                  <a:srgbClr val="AECB35"/>
                </a:solidFill>
                <a:latin typeface="+mj-lt"/>
              </a:rPr>
              <a:t>On Windows: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cmake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-G ‘Visual Studio 14 2015 Win64‘ ..</a:t>
            </a:r>
          </a:p>
          <a:p>
            <a:pPr marL="514350" indent="-514350">
              <a:buAutoNum type="arabicPeriod"/>
            </a:pPr>
            <a:r>
              <a:rPr lang="de-DE" sz="2800" i="1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</a:t>
            </a:r>
            <a:r>
              <a:rPr lang="de-DE" sz="2800" i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800" i="1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de-DE" sz="2800" i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pPr lvl="1" indent="0">
              <a:buNone/>
            </a:pPr>
            <a:r>
              <a:rPr lang="de-DE" sz="2400" dirty="0">
                <a:solidFill>
                  <a:srgbClr val="AECB35"/>
                </a:solidFill>
                <a:latin typeface="+mj-lt"/>
              </a:rPr>
              <a:t>On Windows: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cmake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--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build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. --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config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Release</a:t>
            </a:r>
          </a:p>
          <a:p>
            <a:pPr marL="514350" indent="-514350">
              <a:buAutoNum type="arabicPeriod"/>
            </a:pPr>
            <a:r>
              <a:rPr lang="de-DE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Set </a:t>
            </a:r>
            <a:r>
              <a:rPr lang="de-DE" sz="2800" i="1" dirty="0">
                <a:solidFill>
                  <a:srgbClr val="AECB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$NDS_PLUGIN_PATH</a:t>
            </a:r>
            <a:r>
              <a:rPr lang="de-DE" sz="2800" i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=`</a:t>
            </a:r>
            <a:r>
              <a:rPr lang="de-DE" sz="2800" i="1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e-DE" sz="2800" i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800" i="1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2800" i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800" i="1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myextension</a:t>
            </a:r>
            <a:r>
              <a:rPr lang="de-DE" sz="2800" i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800" i="1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de-DE" sz="2800" i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514350" indent="-514350">
              <a:buFont typeface="Wingdings" panose="05000000000000000000" pitchFamily="2" charset="2"/>
              <a:buAutoNum type="arabicPeriod"/>
            </a:pPr>
            <a:r>
              <a:rPr lang="de-DE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Start </a:t>
            </a:r>
            <a:r>
              <a:rPr lang="de-DE" sz="28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DatabaseInspector</a:t>
            </a:r>
            <a:r>
              <a:rPr lang="de-DE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. Look </a:t>
            </a:r>
            <a:r>
              <a:rPr lang="de-DE" sz="28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under</a:t>
            </a:r>
            <a:r>
              <a:rPr lang="de-DE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Help/</a:t>
            </a:r>
            <a:r>
              <a:rPr lang="de-DE" sz="28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Plugins</a:t>
            </a:r>
            <a:r>
              <a:rPr lang="de-DE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for</a:t>
            </a:r>
            <a:r>
              <a:rPr lang="de-DE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myextension</a:t>
            </a:r>
            <a:r>
              <a:rPr lang="de-DE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.</a:t>
            </a:r>
            <a:endParaRPr lang="de-DE" sz="2800" dirty="0">
              <a:latin typeface="+mj-l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85FAA-429C-4C37-9334-A8545791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F0EDD6-16ED-4F23-AF8B-DE59F51B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16</a:t>
            </a:fld>
            <a:endParaRPr lang="de-DE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935986D-8E9F-E048-81F7-E55FDAF87210}"/>
              </a:ext>
            </a:extLst>
          </p:cNvPr>
          <p:cNvSpPr/>
          <p:nvPr/>
        </p:nvSpPr>
        <p:spPr>
          <a:xfrm>
            <a:off x="10067192" y="4399468"/>
            <a:ext cx="679551" cy="569347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BB9C5-558C-D740-B347-0CFFC72F2E8B}"/>
              </a:ext>
            </a:extLst>
          </p:cNvPr>
          <p:cNvSpPr txBox="1"/>
          <p:nvPr/>
        </p:nvSpPr>
        <p:spPr>
          <a:xfrm>
            <a:off x="9136901" y="3624868"/>
            <a:ext cx="2834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Maybe use environment</a:t>
            </a:r>
          </a:p>
          <a:p>
            <a:r>
              <a:rPr lang="en-US" dirty="0">
                <a:solidFill>
                  <a:srgbClr val="FFFF00"/>
                </a:solidFill>
              </a:rPr>
              <a:t>variable dialog on Windows.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6B69310-022D-FC4D-82C7-233A56864E7A}"/>
              </a:ext>
            </a:extLst>
          </p:cNvPr>
          <p:cNvSpPr/>
          <p:nvPr/>
        </p:nvSpPr>
        <p:spPr>
          <a:xfrm rot="2011843" flipV="1">
            <a:off x="10200161" y="2177040"/>
            <a:ext cx="684490" cy="1404394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5B83D9-CD0C-EF4D-806C-CB771FBFD61E}"/>
              </a:ext>
            </a:extLst>
          </p:cNvPr>
          <p:cNvSpPr txBox="1"/>
          <p:nvPr/>
        </p:nvSpPr>
        <p:spPr>
          <a:xfrm>
            <a:off x="5206608" y="1061053"/>
            <a:ext cx="169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Always 64b!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5BBAC9D-671B-5F4B-8592-4E1DBB6B0AC1}"/>
              </a:ext>
            </a:extLst>
          </p:cNvPr>
          <p:cNvSpPr/>
          <p:nvPr/>
        </p:nvSpPr>
        <p:spPr>
          <a:xfrm rot="16989422">
            <a:off x="7745694" y="594956"/>
            <a:ext cx="45719" cy="1795070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663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C1A6-B736-412C-9CEE-32F0E3EA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OpenSky</a:t>
            </a:r>
            <a:r>
              <a:rPr lang="de-DE" dirty="0"/>
              <a:t> API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61E41-B8EC-4F2E-969A-03E01D34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17" y="1119332"/>
            <a:ext cx="11632566" cy="5420324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800" dirty="0">
                <a:latin typeface="+mj-lt"/>
                <a:hlinkClick r:id="rId2"/>
              </a:rPr>
              <a:t>https://opensky-network.org/apidoc/</a:t>
            </a:r>
            <a:r>
              <a:rPr lang="de-DE" sz="2800" dirty="0" err="1">
                <a:latin typeface="+mj-lt"/>
                <a:hlinkClick r:id="rId2"/>
              </a:rPr>
              <a:t>rest.html</a:t>
            </a:r>
            <a:endParaRPr lang="de-DE" sz="2800" dirty="0">
              <a:latin typeface="+mj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800" dirty="0">
                <a:latin typeface="+mj-lt"/>
              </a:rPr>
              <a:t>Real-time open </a:t>
            </a:r>
            <a:r>
              <a:rPr lang="de-DE" sz="2800" dirty="0" err="1">
                <a:latin typeface="+mj-lt"/>
              </a:rPr>
              <a:t>source</a:t>
            </a:r>
            <a:r>
              <a:rPr lang="de-DE" sz="2800" dirty="0">
                <a:latin typeface="+mj-lt"/>
              </a:rPr>
              <a:t> REST API </a:t>
            </a:r>
            <a:r>
              <a:rPr lang="de-DE" sz="2800" dirty="0" err="1">
                <a:latin typeface="+mj-lt"/>
              </a:rPr>
              <a:t>of</a:t>
            </a:r>
            <a:r>
              <a:rPr lang="de-DE" sz="2800" dirty="0">
                <a:latin typeface="+mj-lt"/>
              </a:rPr>
              <a:t> plane </a:t>
            </a:r>
            <a:r>
              <a:rPr lang="de-DE" sz="2800" dirty="0" err="1">
                <a:latin typeface="+mj-lt"/>
              </a:rPr>
              <a:t>positions</a:t>
            </a:r>
            <a:endParaRPr lang="de-DE" sz="2800" dirty="0">
              <a:latin typeface="+mj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+mj-lt"/>
              </a:rPr>
              <a:t>Example</a:t>
            </a:r>
            <a:r>
              <a:rPr lang="de-DE" sz="2800" dirty="0">
                <a:latin typeface="+mj-lt"/>
              </a:rPr>
              <a:t>: Request all plane </a:t>
            </a:r>
            <a:r>
              <a:rPr lang="de-DE" sz="2800" dirty="0" err="1">
                <a:latin typeface="+mj-lt"/>
              </a:rPr>
              <a:t>positions</a:t>
            </a:r>
            <a:r>
              <a:rPr lang="de-DE" sz="2800" dirty="0"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over</a:t>
            </a:r>
            <a:r>
              <a:rPr lang="de-DE" sz="2800" dirty="0"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switzerland</a:t>
            </a:r>
            <a:endParaRPr lang="de-DE" sz="2800" dirty="0">
              <a:latin typeface="+mj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de-DE" sz="2800" dirty="0">
              <a:latin typeface="+mj-lt"/>
            </a:endParaRPr>
          </a:p>
          <a:p>
            <a:endParaRPr lang="de-DE" sz="2800" dirty="0">
              <a:latin typeface="+mj-lt"/>
            </a:endParaRPr>
          </a:p>
          <a:p>
            <a:pPr algn="ctr"/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sz="1600" i="1" dirty="0">
                <a:solidFill>
                  <a:srgbClr val="AECB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opensky-network.org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/api/states/all?</a:t>
            </a:r>
            <a:r>
              <a:rPr lang="en-US" sz="1600" i="1" dirty="0">
                <a:solidFill>
                  <a:srgbClr val="AECB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lamin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=45.8389&amp;</a:t>
            </a:r>
            <a:r>
              <a:rPr lang="en-US" sz="1600" i="1" dirty="0">
                <a:solidFill>
                  <a:srgbClr val="AECB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lomin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=5.9962&amp;</a:t>
            </a:r>
            <a:r>
              <a:rPr lang="en-US" sz="1600" i="1" dirty="0">
                <a:solidFill>
                  <a:srgbClr val="AECB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lamax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=47.8229&amp;</a:t>
            </a:r>
            <a:r>
              <a:rPr lang="en-US" sz="1600" i="1" dirty="0">
                <a:solidFill>
                  <a:srgbClr val="AECB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lomax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=10.5226</a:t>
            </a:r>
          </a:p>
          <a:p>
            <a:pPr algn="ctr"/>
            <a:endParaRPr lang="en-US" sz="16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16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16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de-DE" sz="2400" i="1" dirty="0">
                <a:latin typeface="+mj-lt"/>
                <a:cs typeface="Consolas" panose="020B0609020204030204" pitchFamily="49" charset="0"/>
              </a:rPr>
              <a:t>Try </a:t>
            </a:r>
            <a:r>
              <a:rPr lang="de-DE" sz="2400" i="1" dirty="0" err="1">
                <a:latin typeface="+mj-lt"/>
                <a:cs typeface="Consolas" panose="020B0609020204030204" pitchFamily="49" charset="0"/>
              </a:rPr>
              <a:t>it</a:t>
            </a:r>
            <a:r>
              <a:rPr lang="de-DE" sz="2400" i="1" dirty="0">
                <a:latin typeface="+mj-lt"/>
                <a:cs typeface="Consolas" panose="020B0609020204030204" pitchFamily="49" charset="0"/>
              </a:rPr>
              <a:t> out </a:t>
            </a:r>
            <a:r>
              <a:rPr lang="de-DE" sz="2400" i="1" dirty="0" err="1">
                <a:latin typeface="+mj-lt"/>
                <a:cs typeface="Consolas" panose="020B0609020204030204" pitchFamily="49" charset="0"/>
              </a:rPr>
              <a:t>with</a:t>
            </a:r>
            <a:r>
              <a:rPr lang="de-DE" sz="2400" i="1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400" i="1" dirty="0" err="1">
                <a:latin typeface="+mj-lt"/>
                <a:cs typeface="Consolas" panose="020B0609020204030204" pitchFamily="49" charset="0"/>
              </a:rPr>
              <a:t>wget</a:t>
            </a:r>
            <a:r>
              <a:rPr lang="de-DE" sz="2400" i="1" dirty="0">
                <a:latin typeface="+mj-lt"/>
                <a:cs typeface="Consolas" panose="020B0609020204030204" pitchFamily="49" charset="0"/>
              </a:rPr>
              <a:t>/</a:t>
            </a:r>
            <a:r>
              <a:rPr lang="de-DE" sz="2400" i="1" dirty="0" err="1">
                <a:latin typeface="+mj-lt"/>
                <a:cs typeface="Consolas" panose="020B0609020204030204" pitchFamily="49" charset="0"/>
              </a:rPr>
              <a:t>curl</a:t>
            </a:r>
            <a:r>
              <a:rPr lang="de-DE" sz="2400" i="1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400" i="1" dirty="0" err="1">
                <a:latin typeface="+mj-lt"/>
                <a:cs typeface="Consolas" panose="020B0609020204030204" pitchFamily="49" charset="0"/>
              </a:rPr>
              <a:t>now</a:t>
            </a:r>
            <a:r>
              <a:rPr lang="de-DE" sz="2400" i="1" dirty="0">
                <a:latin typeface="+mj-lt"/>
                <a:cs typeface="Consolas" panose="020B0609020204030204" pitchFamily="49" charset="0"/>
              </a:rPr>
              <a:t>!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de-DE" sz="2800" dirty="0">
              <a:latin typeface="+mj-l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85FAA-429C-4C37-9334-A8545791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F0EDD6-16ED-4F23-AF8B-DE59F51B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17</a:t>
            </a:fld>
            <a:endParaRPr lang="de-DE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4F77A56-C587-5145-BFFB-76D7E2620CCE}"/>
              </a:ext>
            </a:extLst>
          </p:cNvPr>
          <p:cNvSpPr/>
          <p:nvPr/>
        </p:nvSpPr>
        <p:spPr>
          <a:xfrm rot="16989422">
            <a:off x="4515635" y="2899713"/>
            <a:ext cx="357701" cy="1274243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23DA87-4C89-D746-ACBB-DED0E0E27CCB}"/>
              </a:ext>
            </a:extLst>
          </p:cNvPr>
          <p:cNvSpPr txBox="1"/>
          <p:nvPr/>
        </p:nvSpPr>
        <p:spPr>
          <a:xfrm>
            <a:off x="1508101" y="3074060"/>
            <a:ext cx="253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Request all planes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6066783F-D7DB-354C-B975-57868EC68738}"/>
              </a:ext>
            </a:extLst>
          </p:cNvPr>
          <p:cNvSpPr/>
          <p:nvPr/>
        </p:nvSpPr>
        <p:spPr>
          <a:xfrm rot="16200000">
            <a:off x="8294301" y="1212010"/>
            <a:ext cx="146648" cy="621101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B628FE-C296-BC4A-BA22-FB89C33D3189}"/>
              </a:ext>
            </a:extLst>
          </p:cNvPr>
          <p:cNvSpPr txBox="1"/>
          <p:nvPr/>
        </p:nvSpPr>
        <p:spPr>
          <a:xfrm>
            <a:off x="7694004" y="4451409"/>
            <a:ext cx="253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Switzerland</a:t>
            </a:r>
            <a:endParaRPr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48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C1A6-B736-412C-9CEE-32F0E3EA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OpenSky</a:t>
            </a:r>
            <a:r>
              <a:rPr lang="de-DE" dirty="0"/>
              <a:t> API (2)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85FAA-429C-4C37-9334-A8545791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F0EDD6-16ED-4F23-AF8B-DE59F51B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18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55804A-4559-214E-A347-EE75752D7CCA}"/>
              </a:ext>
            </a:extLst>
          </p:cNvPr>
          <p:cNvSpPr/>
          <p:nvPr/>
        </p:nvSpPr>
        <p:spPr>
          <a:xfrm>
            <a:off x="200967" y="1179988"/>
            <a:ext cx="107887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 1 	{	</a:t>
            </a:r>
          </a:p>
          <a:p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 2 	    </a:t>
            </a:r>
            <a:r>
              <a:rPr lang="en-US" sz="1600" dirty="0">
                <a:solidFill>
                  <a:srgbClr val="E1D561"/>
                </a:solidFill>
                <a:latin typeface="Menlo-Regular" panose="020B0609030804020204" pitchFamily="49" charset="0"/>
              </a:rPr>
              <a:t>"time"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:</a:t>
            </a:r>
            <a:r>
              <a:rPr lang="en-US" sz="1600" dirty="0">
                <a:solidFill>
                  <a:srgbClr val="9B63FF"/>
                </a:solidFill>
                <a:latin typeface="Menlo-Regular" panose="020B0609030804020204" pitchFamily="49" charset="0"/>
              </a:rPr>
              <a:t>1531779199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,	</a:t>
            </a:r>
          </a:p>
          <a:p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 3 	    </a:t>
            </a:r>
            <a:r>
              <a:rPr lang="en-US" sz="1600" dirty="0">
                <a:solidFill>
                  <a:srgbClr val="E1D561"/>
                </a:solidFill>
                <a:latin typeface="Menlo-Regular" panose="020B0609030804020204" pitchFamily="49" charset="0"/>
              </a:rPr>
              <a:t>"states"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:	</a:t>
            </a:r>
          </a:p>
          <a:p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 4 	    [	</a:t>
            </a:r>
          </a:p>
          <a:p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 5 	        [	</a:t>
            </a:r>
          </a:p>
          <a:p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 6 	            </a:t>
            </a:r>
            <a:r>
              <a:rPr lang="en-US" sz="1600" dirty="0">
                <a:solidFill>
                  <a:srgbClr val="E1D561"/>
                </a:solidFill>
                <a:latin typeface="Menlo-Regular" panose="020B0609030804020204" pitchFamily="49" charset="0"/>
              </a:rPr>
              <a:t>"471f75"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600" dirty="0">
                <a:solidFill>
                  <a:srgbClr val="E1D561"/>
                </a:solidFill>
                <a:latin typeface="Menlo-Regular" panose="020B0609030804020204" pitchFamily="49" charset="0"/>
              </a:rPr>
              <a:t>"WZZ532"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600" dirty="0">
                <a:solidFill>
                  <a:srgbClr val="E1D561"/>
                </a:solidFill>
                <a:latin typeface="Menlo-Regular" panose="020B0609030804020204" pitchFamily="49" charset="0"/>
              </a:rPr>
              <a:t>"Hungary"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,  </a:t>
            </a:r>
            <a:r>
              <a:rPr lang="en-US" sz="1600" dirty="0">
                <a:solidFill>
                  <a:srgbClr val="615D4B"/>
                </a:solidFill>
                <a:latin typeface="Menlo-Regular" panose="020B0609030804020204" pitchFamily="49" charset="0"/>
              </a:rPr>
              <a:t>// ICAO code, Callsign, Origin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 7 	            </a:t>
            </a:r>
            <a:r>
              <a:rPr lang="en-US" sz="1600" dirty="0">
                <a:solidFill>
                  <a:srgbClr val="9B63FF"/>
                </a:solidFill>
                <a:latin typeface="Menlo-Regular" panose="020B0609030804020204" pitchFamily="49" charset="0"/>
              </a:rPr>
              <a:t>1531779199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600" dirty="0">
                <a:solidFill>
                  <a:srgbClr val="9B63FF"/>
                </a:solidFill>
                <a:latin typeface="Menlo-Regular" panose="020B0609030804020204" pitchFamily="49" charset="0"/>
              </a:rPr>
              <a:t>1531779199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,         </a:t>
            </a:r>
            <a:r>
              <a:rPr lang="en-US" sz="1600" dirty="0">
                <a:solidFill>
                  <a:srgbClr val="615D4B"/>
                </a:solidFill>
                <a:latin typeface="Menlo-Regular" panose="020B0609030804020204" pitchFamily="49" charset="0"/>
              </a:rPr>
              <a:t>// Timestamps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 8 	            </a:t>
            </a:r>
            <a:r>
              <a:rPr lang="en-US" sz="1600" dirty="0">
                <a:solidFill>
                  <a:srgbClr val="9B63FF"/>
                </a:solidFill>
                <a:latin typeface="Menlo-Regular" panose="020B0609030804020204" pitchFamily="49" charset="0"/>
              </a:rPr>
              <a:t>10.244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600" dirty="0">
                <a:solidFill>
                  <a:srgbClr val="9B63FF"/>
                </a:solidFill>
                <a:latin typeface="Menlo-Regular" panose="020B0609030804020204" pitchFamily="49" charset="0"/>
              </a:rPr>
              <a:t>47.3783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600" dirty="0">
                <a:solidFill>
                  <a:srgbClr val="9B63FF"/>
                </a:solidFill>
                <a:latin typeface="Menlo-Regular" panose="020B0609030804020204" pitchFamily="49" charset="0"/>
              </a:rPr>
              <a:t>10668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,         </a:t>
            </a:r>
            <a:r>
              <a:rPr lang="en-US" sz="1600" dirty="0">
                <a:solidFill>
                  <a:srgbClr val="615D4B"/>
                </a:solidFill>
                <a:latin typeface="Menlo-Regular" panose="020B0609030804020204" pitchFamily="49" charset="0"/>
              </a:rPr>
              <a:t>// Lon, Lat, Altitude (m)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 9 	            </a:t>
            </a:r>
            <a:r>
              <a:rPr lang="en-US" sz="1600" dirty="0">
                <a:solidFill>
                  <a:srgbClr val="9B63FF"/>
                </a:solidFill>
                <a:latin typeface="Menlo-Regular" panose="020B0609030804020204" pitchFamily="49" charset="0"/>
              </a:rPr>
              <a:t>false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,                          </a:t>
            </a:r>
            <a:r>
              <a:rPr lang="en-US" sz="1600" dirty="0">
                <a:solidFill>
                  <a:srgbClr val="615D4B"/>
                </a:solidFill>
                <a:latin typeface="Menlo-Regular" panose="020B0609030804020204" pitchFamily="49" charset="0"/>
              </a:rPr>
              <a:t>// On Ground?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10 	            </a:t>
            </a:r>
            <a:r>
              <a:rPr lang="en-US" sz="1600" dirty="0">
                <a:solidFill>
                  <a:srgbClr val="9B63FF"/>
                </a:solidFill>
                <a:latin typeface="Menlo-Regular" panose="020B0609030804020204" pitchFamily="49" charset="0"/>
              </a:rPr>
              <a:t>242.16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,                         </a:t>
            </a:r>
            <a:r>
              <a:rPr lang="en-US" sz="1600" dirty="0">
                <a:solidFill>
                  <a:srgbClr val="615D4B"/>
                </a:solidFill>
                <a:latin typeface="Menlo-Regular" panose="020B0609030804020204" pitchFamily="49" charset="0"/>
              </a:rPr>
              <a:t>// Airspeed (m/s)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11 	            </a:t>
            </a:r>
            <a:r>
              <a:rPr lang="en-US" sz="1600" dirty="0">
                <a:solidFill>
                  <a:srgbClr val="9B63FF"/>
                </a:solidFill>
                <a:latin typeface="Menlo-Regular" panose="020B0609030804020204" pitchFamily="49" charset="0"/>
              </a:rPr>
              <a:t>93.17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,                          </a:t>
            </a:r>
            <a:r>
              <a:rPr lang="en-US" sz="1600" dirty="0">
                <a:solidFill>
                  <a:srgbClr val="615D4B"/>
                </a:solidFill>
                <a:latin typeface="Menlo-Regular" panose="020B0609030804020204" pitchFamily="49" charset="0"/>
              </a:rPr>
              <a:t>// Heading (North-Clockwise)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12 	            </a:t>
            </a:r>
            <a:r>
              <a:rPr lang="en-US" sz="1600" dirty="0">
                <a:solidFill>
                  <a:srgbClr val="9B63FF"/>
                </a:solidFill>
                <a:latin typeface="Menlo-Regular" panose="020B0609030804020204" pitchFamily="49" charset="0"/>
              </a:rPr>
              <a:t>0.33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,                           </a:t>
            </a:r>
            <a:r>
              <a:rPr lang="en-US" sz="1600" dirty="0">
                <a:solidFill>
                  <a:srgbClr val="615D4B"/>
                </a:solidFill>
                <a:latin typeface="Menlo-Regular" panose="020B0609030804020204" pitchFamily="49" charset="0"/>
              </a:rPr>
              <a:t>// Climb Rate (m/s)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13 	            </a:t>
            </a:r>
            <a:r>
              <a:rPr lang="en-US" sz="1600" dirty="0">
                <a:solidFill>
                  <a:srgbClr val="F4005F"/>
                </a:solidFill>
                <a:latin typeface="Menlo-Regular" panose="020B0609030804020204" pitchFamily="49" charset="0"/>
              </a:rPr>
              <a:t>...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14 	        ],	</a:t>
            </a:r>
          </a:p>
          <a:p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15 	        [	</a:t>
            </a:r>
          </a:p>
          <a:p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16 	            </a:t>
            </a:r>
            <a:r>
              <a:rPr lang="en-US" sz="1600" dirty="0">
                <a:solidFill>
                  <a:srgbClr val="F4005F"/>
                </a:solidFill>
                <a:latin typeface="Menlo-Regular" panose="020B0609030804020204" pitchFamily="49" charset="0"/>
              </a:rPr>
              <a:t>...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17 	        ],	</a:t>
            </a:r>
          </a:p>
          <a:p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18 	        </a:t>
            </a:r>
            <a:r>
              <a:rPr lang="en-US" sz="1600" dirty="0">
                <a:solidFill>
                  <a:srgbClr val="F4005F"/>
                </a:solidFill>
                <a:latin typeface="Menlo-Regular" panose="020B0609030804020204" pitchFamily="49" charset="0"/>
              </a:rPr>
              <a:t>...</a:t>
            </a:r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19 	    ]	</a:t>
            </a:r>
          </a:p>
          <a:p>
            <a:r>
              <a:rPr lang="en-US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20 	}	</a:t>
            </a:r>
          </a:p>
        </p:txBody>
      </p:sp>
    </p:spTree>
    <p:extLst>
      <p:ext uri="{BB962C8B-B14F-4D97-AF65-F5344CB8AC3E}">
        <p14:creationId xmlns:p14="http://schemas.microsoft.com/office/powerpoint/2010/main" val="167707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C1A6-B736-412C-9CEE-32F0E3EA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myextensioninstance.cc</a:t>
            </a:r>
            <a:r>
              <a:rPr lang="de-DE" dirty="0"/>
              <a:t> 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85FAA-429C-4C37-9334-A8545791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F0EDD6-16ED-4F23-AF8B-DE59F51B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19</a:t>
            </a:fld>
            <a:endParaRPr lang="de-DE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978DF61-780B-D345-BA67-09B14C7EB147}"/>
              </a:ext>
            </a:extLst>
          </p:cNvPr>
          <p:cNvSpPr/>
          <p:nvPr/>
        </p:nvSpPr>
        <p:spPr>
          <a:xfrm rot="16200000" flipH="1">
            <a:off x="5098386" y="724794"/>
            <a:ext cx="51414" cy="3191770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C524A-0D35-A840-AD99-9F01DC2E453C}"/>
              </a:ext>
            </a:extLst>
          </p:cNvPr>
          <p:cNvSpPr txBox="1"/>
          <p:nvPr/>
        </p:nvSpPr>
        <p:spPr>
          <a:xfrm>
            <a:off x="6864608" y="1879474"/>
            <a:ext cx="504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Add these imports to add Network/JSON functionality from Qt. 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69EE9-2FC4-3942-9768-C2FF8FE66803}"/>
              </a:ext>
            </a:extLst>
          </p:cNvPr>
          <p:cNvSpPr/>
          <p:nvPr/>
        </p:nvSpPr>
        <p:spPr>
          <a:xfrm>
            <a:off x="115534" y="1212783"/>
            <a:ext cx="108742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1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#include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&lt;plugin.mapviewer.backend/imapviewerextension.h&gt;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  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2 	 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3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#include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&lt;QNetworkAccessManager&gt;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4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#include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&lt;QNetworkReply&gt;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5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#include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&lt;QNetworkRequest&gt;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6 	 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7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#include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&lt;QJsonDocument&gt;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8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#include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&lt;QJsonObject&gt;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9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#include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&lt;QJsonArray&gt;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10 	 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11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using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namespace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ndsafw;    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12 	     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13 	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class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98E024"/>
                </a:solidFill>
                <a:latin typeface="Menlo-Regular" panose="020B0609030804020204" pitchFamily="49" charset="0"/>
              </a:rPr>
              <a:t>MyExtensionInstance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: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public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98E022"/>
                </a:solidFill>
                <a:latin typeface="Menlo-Italic" panose="020B0609030804020204" pitchFamily="49" charset="0"/>
              </a:rPr>
              <a:t>IMapViewerExtensionInstance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  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14 	{    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15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public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:    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16 	    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bool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98E024"/>
                </a:solidFill>
                <a:latin typeface="Menlo-Regular" panose="020B0609030804020204" pitchFamily="49" charset="0"/>
              </a:rPr>
              <a:t>initialize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(IMapDataProxy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proxy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IMapViewerExtensionUserOptions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opts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override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{    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17 	     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18 	        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// …    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21 	     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22 	       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return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true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; 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// Return true to signal, that initialization was successfull    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23 	    }    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24 	     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25 	    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void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98E024"/>
                </a:solidFill>
                <a:latin typeface="Menlo-Regular" panose="020B0609030804020204" pitchFamily="49" charset="0"/>
              </a:rPr>
              <a:t>shutdown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override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{}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26 	 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27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private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: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28 	    QNetworkAccessManager network_;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29 	};	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60109F2-FDE7-9947-B3D6-0D40C50DCC7D}"/>
              </a:ext>
            </a:extLst>
          </p:cNvPr>
          <p:cNvSpPr/>
          <p:nvPr/>
        </p:nvSpPr>
        <p:spPr>
          <a:xfrm rot="16200000" flipH="1">
            <a:off x="5404025" y="4972705"/>
            <a:ext cx="52352" cy="1941199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A0C45-508A-7A48-9C05-9049E9065E7D}"/>
              </a:ext>
            </a:extLst>
          </p:cNvPr>
          <p:cNvSpPr txBox="1"/>
          <p:nvPr/>
        </p:nvSpPr>
        <p:spPr>
          <a:xfrm>
            <a:off x="6480974" y="5270320"/>
            <a:ext cx="5047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Add this class variable. We need a </a:t>
            </a:r>
            <a:r>
              <a:rPr lang="en-US" sz="2400" dirty="0" err="1">
                <a:solidFill>
                  <a:srgbClr val="FFFF00"/>
                </a:solidFill>
              </a:rPr>
              <a:t>QNetworkAccessManager</a:t>
            </a:r>
            <a:r>
              <a:rPr lang="en-US" sz="2400" dirty="0">
                <a:solidFill>
                  <a:srgbClr val="FFFF00"/>
                </a:solidFill>
              </a:rPr>
              <a:t> for GET requests.</a:t>
            </a:r>
            <a:endParaRPr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8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C1A6-B736-412C-9CEE-32F0E3EA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Structure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workshop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61E41-B8EC-4F2E-969A-03E01D34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17" y="1050324"/>
            <a:ext cx="11632566" cy="54203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10 mins.:		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Trick Sharing</a:t>
            </a:r>
          </a:p>
          <a:p>
            <a:r>
              <a:rPr lang="en-US" dirty="0"/>
              <a:t>5 mins.:		</a:t>
            </a:r>
            <a:r>
              <a:rPr lang="en-US" dirty="0" err="1"/>
              <a:t>MapViewer</a:t>
            </a:r>
            <a:r>
              <a:rPr lang="en-US" dirty="0"/>
              <a:t>/Extension System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Architecture</a:t>
            </a:r>
          </a:p>
          <a:p>
            <a:r>
              <a:rPr lang="en-US" dirty="0"/>
              <a:t>10 mins.:		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IMapDataProxy</a:t>
            </a:r>
            <a:r>
              <a:rPr lang="en-US" dirty="0"/>
              <a:t> (The Swiss Army Knife)</a:t>
            </a:r>
          </a:p>
          <a:p>
            <a:r>
              <a:rPr lang="en-US" dirty="0"/>
              <a:t>5 mins.:		Project For Today</a:t>
            </a:r>
          </a:p>
          <a:p>
            <a:r>
              <a:rPr lang="en-US" dirty="0"/>
              <a:t>15 mins.:		Implement a Bookmark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Icon</a:t>
            </a:r>
          </a:p>
          <a:p>
            <a:r>
              <a:rPr lang="en-US" dirty="0"/>
              <a:t>15-30 mins.:	Implement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Attribute Inspection </a:t>
            </a:r>
            <a:r>
              <a:rPr lang="en-US" dirty="0"/>
              <a:t>With New Field</a:t>
            </a:r>
          </a:p>
          <a:p>
            <a:r>
              <a:rPr lang="en-US" dirty="0"/>
              <a:t>15-30 mins.:	Implement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Search Interface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Total: ~1-2h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85FAA-429C-4C37-9334-A8545791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F0EDD6-16ED-4F23-AF8B-DE59F51B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410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C1A6-B736-412C-9CEE-32F0E3EA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myextensioninstance.cc</a:t>
            </a:r>
            <a:r>
              <a:rPr lang="de-DE" dirty="0"/>
              <a:t> 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85FAA-429C-4C37-9334-A8545791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F0EDD6-16ED-4F23-AF8B-DE59F51B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20</a:t>
            </a:fld>
            <a:endParaRPr lang="de-DE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60109F2-FDE7-9947-B3D6-0D40C50DCC7D}"/>
              </a:ext>
            </a:extLst>
          </p:cNvPr>
          <p:cNvSpPr/>
          <p:nvPr/>
        </p:nvSpPr>
        <p:spPr>
          <a:xfrm rot="13559509">
            <a:off x="2424149" y="4046001"/>
            <a:ext cx="774588" cy="1364619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D59647-1136-EF4E-8605-97B9EACE83B0}"/>
              </a:ext>
            </a:extLst>
          </p:cNvPr>
          <p:cNvSpPr/>
          <p:nvPr/>
        </p:nvSpPr>
        <p:spPr>
          <a:xfrm>
            <a:off x="279717" y="1203776"/>
            <a:ext cx="116325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49 	QObject::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connect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network_,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QNetworkAccessManager::finished, [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</a:t>
            </a:r>
            <a:r>
              <a:rPr lang="en-US" sz="1200" i="1" noProof="1">
                <a:solidFill>
                  <a:srgbClr val="FA831B"/>
                </a:solidFill>
                <a:latin typeface="Menlo-Italic" panose="020B0609030804020204" pitchFamily="49" charset="0"/>
              </a:rPr>
              <a:t>this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](QNetworkReply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*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reply){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50 	   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if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(reply-&gt;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error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()) {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51 	        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qDebug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&lt;&lt;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reply-&gt;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errorString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52 	       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return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53 	    }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             MapElementMetadata metadata{{MapElementMetadataKey::StyleName,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"awesome"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}}; 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54 	    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auto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batch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proxy.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newMapElementBatch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*</a:t>
            </a:r>
            <a:r>
              <a:rPr lang="en-US" sz="1200" i="1" noProof="1">
                <a:solidFill>
                  <a:srgbClr val="FA831B"/>
                </a:solidFill>
                <a:latin typeface="Menlo-Italic" panose="020B0609030804020204" pitchFamily="49" charset="0"/>
              </a:rPr>
              <a:t>this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"planes"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55 	    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auto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answer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reply-&gt;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readAll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56 	    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auto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json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QJsonDocument::fromJson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(answer);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57 	   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for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auto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plane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: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json.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object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()[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"states"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].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toArray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()) {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58 	        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auto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planeProperties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plane.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toArray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59 	        batch-&gt;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addPointElement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({planeProperties[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6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].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toDouble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(), planeProperties[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5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].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toDouble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()}, metadata);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60 	    }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61 	    batch-&gt;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commit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62 	});	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978DF61-780B-D345-BA67-09B14C7EB147}"/>
              </a:ext>
            </a:extLst>
          </p:cNvPr>
          <p:cNvSpPr/>
          <p:nvPr/>
        </p:nvSpPr>
        <p:spPr>
          <a:xfrm rot="16200000" flipH="1" flipV="1">
            <a:off x="4662805" y="2514375"/>
            <a:ext cx="430866" cy="2303250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C524A-0D35-A840-AD99-9F01DC2E453C}"/>
              </a:ext>
            </a:extLst>
          </p:cNvPr>
          <p:cNvSpPr txBox="1"/>
          <p:nvPr/>
        </p:nvSpPr>
        <p:spPr>
          <a:xfrm flipH="1">
            <a:off x="6360778" y="-6158325"/>
            <a:ext cx="3096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Add these imports to add Network/JSON functionality from Qt. 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90FD11-CAC8-7E47-9298-F3AADB354FC4}"/>
              </a:ext>
            </a:extLst>
          </p:cNvPr>
          <p:cNvSpPr txBox="1"/>
          <p:nvPr/>
        </p:nvSpPr>
        <p:spPr>
          <a:xfrm>
            <a:off x="6095999" y="3514046"/>
            <a:ext cx="5047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Add this to initialize(…)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4C8B5B-FECF-A343-959C-D3F177A9A5E0}"/>
              </a:ext>
            </a:extLst>
          </p:cNvPr>
          <p:cNvSpPr/>
          <p:nvPr/>
        </p:nvSpPr>
        <p:spPr>
          <a:xfrm>
            <a:off x="192656" y="5025224"/>
            <a:ext cx="111611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97 	mapDataProxy.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onOptionValueChanged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*</a:t>
            </a:r>
            <a:r>
              <a:rPr lang="en-US" sz="1200" i="1" noProof="1">
                <a:solidFill>
                  <a:srgbClr val="FA831B"/>
                </a:solidFill>
                <a:latin typeface="Menlo-Italic" panose="020B0609030804020204" pitchFamily="49" charset="0"/>
              </a:rPr>
              <a:t>this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[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</a:t>
            </a:r>
            <a:r>
              <a:rPr lang="en-US" sz="1200" i="1" noProof="1">
                <a:solidFill>
                  <a:srgbClr val="FA831B"/>
                </a:solidFill>
                <a:latin typeface="Menlo-Italic" panose="020B0609030804020204" pitchFamily="49" charset="0"/>
              </a:rPr>
              <a:t>this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](IMapDataProxy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IMapViewerExtensionUserOptions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){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98 	   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if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(opts.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getBool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"enabled"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))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99 	        network_.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get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QNetworkRequest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QUrl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"https://opensky-network.org/api/states/all"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)));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100 	   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else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101 	        proxy.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removeMapElementBatch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*</a:t>
            </a:r>
            <a:r>
              <a:rPr lang="en-US" sz="1200" i="1" noProof="1">
                <a:solidFill>
                  <a:srgbClr val="FA831B"/>
                </a:solidFill>
                <a:latin typeface="Menlo-Italic" panose="020B0609030804020204" pitchFamily="49" charset="0"/>
              </a:rPr>
              <a:t>this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"planes"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102 	});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A0C45-508A-7A48-9C05-9049E9065E7D}"/>
              </a:ext>
            </a:extLst>
          </p:cNvPr>
          <p:cNvSpPr txBox="1"/>
          <p:nvPr/>
        </p:nvSpPr>
        <p:spPr>
          <a:xfrm>
            <a:off x="3661796" y="4332421"/>
            <a:ext cx="793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Small change from previous </a:t>
            </a:r>
            <a:r>
              <a:rPr lang="en-US" sz="2400" dirty="0" err="1">
                <a:solidFill>
                  <a:srgbClr val="FFFF00"/>
                </a:solidFill>
              </a:rPr>
              <a:t>onOptionValueChanged</a:t>
            </a:r>
            <a:r>
              <a:rPr lang="en-US" sz="2400" dirty="0">
                <a:solidFill>
                  <a:srgbClr val="FFFF00"/>
                </a:solidFill>
              </a:rPr>
              <a:t> handler!</a:t>
            </a:r>
            <a:endParaRPr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934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C1A6-B736-412C-9CEE-32F0E3EA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Voila!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turn </a:t>
            </a:r>
            <a:r>
              <a:rPr lang="de-DE" dirty="0" err="1"/>
              <a:t>again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85FAA-429C-4C37-9334-A8545791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F0EDD6-16ED-4F23-AF8B-DE59F51B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21</a:t>
            </a:fld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C524A-0D35-A840-AD99-9F01DC2E453C}"/>
              </a:ext>
            </a:extLst>
          </p:cNvPr>
          <p:cNvSpPr txBox="1"/>
          <p:nvPr/>
        </p:nvSpPr>
        <p:spPr>
          <a:xfrm flipH="1">
            <a:off x="6360778" y="-6158325"/>
            <a:ext cx="3096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Add these imports to add Network/JSON functionality from Qt. </a:t>
            </a:r>
            <a:endParaRPr sz="2400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B3B42B-25E4-2F46-8E70-86CD15D0F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" b="-1"/>
          <a:stretch/>
        </p:blipFill>
        <p:spPr>
          <a:xfrm>
            <a:off x="2492003" y="1110489"/>
            <a:ext cx="6965591" cy="511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99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C1A6-B736-412C-9CEE-32F0E3EA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style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85FAA-429C-4C37-9334-A8545791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F0EDD6-16ED-4F23-AF8B-DE59F51B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22</a:t>
            </a:fld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C524A-0D35-A840-AD99-9F01DC2E453C}"/>
              </a:ext>
            </a:extLst>
          </p:cNvPr>
          <p:cNvSpPr txBox="1"/>
          <p:nvPr/>
        </p:nvSpPr>
        <p:spPr>
          <a:xfrm flipH="1">
            <a:off x="6360778" y="-6158325"/>
            <a:ext cx="3096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Add these imports to add Network/JSON functionality from Qt. 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6E955-5742-F741-9C7F-D58D97C0B7EB}"/>
              </a:ext>
            </a:extLst>
          </p:cNvPr>
          <p:cNvSpPr/>
          <p:nvPr/>
        </p:nvSpPr>
        <p:spPr>
          <a:xfrm>
            <a:off x="279717" y="2101306"/>
            <a:ext cx="112079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122 	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/**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123 	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 * @brief newPointStyle Allocate a new style for the Point geometry type,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124 	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 *  which may be used as a return value for the onStyleForName() callback.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125 	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 */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126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virtual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IMapViewerPointStylePtr </a:t>
            </a:r>
            <a:r>
              <a:rPr lang="en-US" sz="1200" noProof="1">
                <a:solidFill>
                  <a:srgbClr val="98E024"/>
                </a:solidFill>
                <a:latin typeface="Menlo-Regular" panose="020B0609030804020204" pitchFamily="49" charset="0"/>
              </a:rPr>
              <a:t>newPointStyle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127 	    AfwColor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const&amp;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ambient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float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opacity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1.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float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diameter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4.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bool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sizeAttentuation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false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128 	 	 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129 	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/**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130 	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 * @brief newLineStyle Allocate a new style for the Line geometry type,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131 	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 *  which may be used as a return value for the onStyleForName() callback.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132 	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 */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133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virtual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IMapViewerLineStylePtr </a:t>
            </a:r>
            <a:r>
              <a:rPr lang="en-US" sz="1200" noProof="1">
                <a:solidFill>
                  <a:srgbClr val="98E024"/>
                </a:solidFill>
                <a:latin typeface="Menlo-Regular" panose="020B0609030804020204" pitchFamily="49" charset="0"/>
              </a:rPr>
              <a:t>newLineStyle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134 	    AfwColor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const&amp;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ambient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float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opacity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1.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float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lineWidth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0.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float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gapSize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.0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float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dashSize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.0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135 	 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136 	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/**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137 	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 * @brief newAreaStyle Allocate a new style for the Area geometry type,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138 	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 *  which may be used as a return value for the onStyleForName() callback.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139 	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 */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140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virtual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IMapViewerAreaStylePtr </a:t>
            </a:r>
            <a:r>
              <a:rPr lang="en-US" sz="1200" noProof="1">
                <a:solidFill>
                  <a:srgbClr val="98E024"/>
                </a:solidFill>
                <a:latin typeface="Menlo-Regular" panose="020B0609030804020204" pitchFamily="49" charset="0"/>
              </a:rPr>
              <a:t>newAreaStyle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141 	    AfwColor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const&amp;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ambient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float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opacity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1.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);	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151ABE3-8772-534A-9E75-F27A2F46C7A7}"/>
              </a:ext>
            </a:extLst>
          </p:cNvPr>
          <p:cNvSpPr/>
          <p:nvPr/>
        </p:nvSpPr>
        <p:spPr>
          <a:xfrm rot="16989422">
            <a:off x="5368251" y="1244137"/>
            <a:ext cx="357701" cy="1274243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A7A7E-9652-FC43-AFF0-224EC66BB54E}"/>
              </a:ext>
            </a:extLst>
          </p:cNvPr>
          <p:cNvSpPr txBox="1"/>
          <p:nvPr/>
        </p:nvSpPr>
        <p:spPr>
          <a:xfrm>
            <a:off x="888812" y="1146581"/>
            <a:ext cx="4268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IMapDataProxy offers a variety of methods to create styles</a:t>
            </a:r>
            <a:endParaRPr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08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C1A6-B736-412C-9CEE-32F0E3EA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Caching </a:t>
            </a:r>
            <a:r>
              <a:rPr lang="de-DE" dirty="0" err="1"/>
              <a:t>styles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85FAA-429C-4C37-9334-A8545791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F0EDD6-16ED-4F23-AF8B-DE59F51B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23</a:t>
            </a:fld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C524A-0D35-A840-AD99-9F01DC2E453C}"/>
              </a:ext>
            </a:extLst>
          </p:cNvPr>
          <p:cNvSpPr txBox="1"/>
          <p:nvPr/>
        </p:nvSpPr>
        <p:spPr>
          <a:xfrm flipH="1">
            <a:off x="6360778" y="-6158325"/>
            <a:ext cx="3096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Add these imports to add Network/JSON functionality from Qt. 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37E442-AD6A-184E-9837-C69D1A8F1346}"/>
              </a:ext>
            </a:extLst>
          </p:cNvPr>
          <p:cNvSpPr/>
          <p:nvPr/>
        </p:nvSpPr>
        <p:spPr>
          <a:xfrm>
            <a:off x="279717" y="1247171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6F6EF"/>
                </a:solidFill>
                <a:latin typeface="Menlo-Regular" panose="020B0609030804020204" pitchFamily="49" charset="0"/>
              </a:rPr>
              <a:t> 34 </a:t>
            </a:r>
            <a:r>
              <a:rPr lang="en-US" dirty="0">
                <a:solidFill>
                  <a:srgbClr val="F4005F"/>
                </a:solidFill>
                <a:latin typeface="Menlo-Regular" panose="020B0609030804020204" pitchFamily="49" charset="0"/>
              </a:rPr>
              <a:t>#include</a:t>
            </a:r>
            <a:r>
              <a:rPr lang="en-US" dirty="0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dirty="0">
                <a:solidFill>
                  <a:srgbClr val="E1D561"/>
                </a:solidFill>
                <a:latin typeface="Menlo-Regular" panose="020B0609030804020204" pitchFamily="49" charset="0"/>
              </a:rPr>
              <a:t>&lt;</a:t>
            </a:r>
            <a:r>
              <a:rPr lang="en-US" dirty="0" err="1">
                <a:solidFill>
                  <a:srgbClr val="E1D561"/>
                </a:solidFill>
                <a:latin typeface="Menlo-Regular" panose="020B0609030804020204" pitchFamily="49" charset="0"/>
              </a:rPr>
              <a:t>QMap</a:t>
            </a:r>
            <a:r>
              <a:rPr lang="en-US" dirty="0">
                <a:solidFill>
                  <a:srgbClr val="E1D561"/>
                </a:solidFill>
                <a:latin typeface="Menlo-Regular" panose="020B0609030804020204" pitchFamily="49" charset="0"/>
              </a:rPr>
              <a:t>&gt;</a:t>
            </a:r>
            <a:r>
              <a:rPr lang="en-US" dirty="0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dirty="0">
                <a:solidFill>
                  <a:srgbClr val="F6F6EF"/>
                </a:solidFill>
                <a:latin typeface="Menlo-Regular" panose="020B0609030804020204" pitchFamily="49" charset="0"/>
              </a:rPr>
              <a:t>...	</a:t>
            </a:r>
          </a:p>
          <a:p>
            <a:r>
              <a:rPr lang="en-US" dirty="0">
                <a:solidFill>
                  <a:srgbClr val="F6F6EF"/>
                </a:solidFill>
                <a:latin typeface="Menlo-Regular" panose="020B0609030804020204" pitchFamily="49" charset="0"/>
              </a:rPr>
              <a:t> 57     </a:t>
            </a:r>
            <a:r>
              <a:rPr lang="en-US" dirty="0" err="1">
                <a:solidFill>
                  <a:srgbClr val="F6F6EF"/>
                </a:solidFill>
                <a:latin typeface="Menlo-Regular" panose="020B0609030804020204" pitchFamily="49" charset="0"/>
              </a:rPr>
              <a:t>QMap</a:t>
            </a:r>
            <a:r>
              <a:rPr lang="en-US" dirty="0">
                <a:solidFill>
                  <a:srgbClr val="F6F6EF"/>
                </a:solidFill>
                <a:latin typeface="Menlo-Regular" panose="020B0609030804020204" pitchFamily="49" charset="0"/>
              </a:rPr>
              <a:t>&lt;</a:t>
            </a:r>
            <a:r>
              <a:rPr lang="en-US" dirty="0" err="1">
                <a:solidFill>
                  <a:srgbClr val="F6F6EF"/>
                </a:solidFill>
                <a:latin typeface="Menlo-Regular" panose="020B0609030804020204" pitchFamily="49" charset="0"/>
              </a:rPr>
              <a:t>QString</a:t>
            </a:r>
            <a:r>
              <a:rPr lang="en-US" dirty="0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dirty="0" err="1">
                <a:solidFill>
                  <a:srgbClr val="F6F6EF"/>
                </a:solidFill>
                <a:latin typeface="Menlo-Regular" panose="020B0609030804020204" pitchFamily="49" charset="0"/>
              </a:rPr>
              <a:t>IMapViewerStylePtr</a:t>
            </a:r>
            <a:r>
              <a:rPr lang="en-US" dirty="0">
                <a:solidFill>
                  <a:srgbClr val="F6F6EF"/>
                </a:solidFill>
                <a:latin typeface="Menlo-Regular" panose="020B0609030804020204" pitchFamily="49" charset="0"/>
              </a:rPr>
              <a:t>&gt; styles_;	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8EE3ED2-0B8C-BF4E-BBC1-2EF941331FE7}"/>
              </a:ext>
            </a:extLst>
          </p:cNvPr>
          <p:cNvSpPr/>
          <p:nvPr/>
        </p:nvSpPr>
        <p:spPr>
          <a:xfrm flipV="1">
            <a:off x="5550534" y="1552371"/>
            <a:ext cx="3154714" cy="611319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0626" h="2495994">
                <a:moveTo>
                  <a:pt x="1240626" y="0"/>
                </a:moveTo>
                <a:cubicBezTo>
                  <a:pt x="1082039" y="1109583"/>
                  <a:pt x="914033" y="1809439"/>
                  <a:pt x="707262" y="2219740"/>
                </a:cubicBezTo>
                <a:cubicBezTo>
                  <a:pt x="500491" y="2630042"/>
                  <a:pt x="251433" y="2461891"/>
                  <a:pt x="0" y="2461809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1EED2-C3C5-764C-BE80-BD61AECD0FB9}"/>
              </a:ext>
            </a:extLst>
          </p:cNvPr>
          <p:cNvSpPr txBox="1"/>
          <p:nvPr/>
        </p:nvSpPr>
        <p:spPr>
          <a:xfrm>
            <a:off x="7026635" y="2216667"/>
            <a:ext cx="4670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Create a cache for </a:t>
            </a:r>
            <a:r>
              <a:rPr lang="en-US" sz="2400" dirty="0" err="1">
                <a:solidFill>
                  <a:srgbClr val="FFFF00"/>
                </a:solidFill>
              </a:rPr>
              <a:t>mapviewer</a:t>
            </a:r>
            <a:r>
              <a:rPr lang="en-US" sz="2400" dirty="0">
                <a:solidFill>
                  <a:srgbClr val="FFFF00"/>
                </a:solidFill>
              </a:rPr>
              <a:t> styles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F1DD8-6E03-5F40-B1B4-541352AF4042}"/>
              </a:ext>
            </a:extLst>
          </p:cNvPr>
          <p:cNvSpPr/>
          <p:nvPr/>
        </p:nvSpPr>
        <p:spPr>
          <a:xfrm>
            <a:off x="279717" y="4059970"/>
            <a:ext cx="107486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47 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bool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98E024"/>
                </a:solidFill>
                <a:latin typeface="Menlo-Regular" panose="020B0609030804020204" pitchFamily="49" charset="0"/>
              </a:rPr>
              <a:t>MyExtensionInstance::initialize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(IMapDataProxy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mapDataProxy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IMapViewerExtensionUserOptions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opts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48 {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49     styles_[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"awesome"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]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mapDataProxy.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newPointStyle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(AfwColor::Red);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...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94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95     mapDataProxy.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onStyleForName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*</a:t>
            </a:r>
            <a:r>
              <a:rPr lang="en-US" sz="1200" i="1" noProof="1">
                <a:solidFill>
                  <a:srgbClr val="FA831B"/>
                </a:solidFill>
                <a:latin typeface="Menlo-Italic" panose="020B0609030804020204" pitchFamily="49" charset="0"/>
              </a:rPr>
              <a:t>this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[</a:t>
            </a:r>
            <a:r>
              <a:rPr lang="en-US" sz="1200" i="1" noProof="1">
                <a:solidFill>
                  <a:srgbClr val="FA831B"/>
                </a:solidFill>
                <a:latin typeface="Menlo-Italic" panose="020B0609030804020204" pitchFamily="49" charset="0"/>
              </a:rPr>
              <a:t>this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](IMapDataProxy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QString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const&amp;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styleName, MapGeomType geomType){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96        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return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styles_[styleName];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97     });	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861EE8-9968-BD43-A6BF-27E8C9AEF412}"/>
              </a:ext>
            </a:extLst>
          </p:cNvPr>
          <p:cNvSpPr/>
          <p:nvPr/>
        </p:nvSpPr>
        <p:spPr>
          <a:xfrm rot="16989422">
            <a:off x="5788380" y="2939779"/>
            <a:ext cx="357701" cy="1274243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4A2B03-D153-D946-A854-4FFF0ACF703B}"/>
              </a:ext>
            </a:extLst>
          </p:cNvPr>
          <p:cNvSpPr txBox="1"/>
          <p:nvPr/>
        </p:nvSpPr>
        <p:spPr>
          <a:xfrm>
            <a:off x="1308941" y="2842223"/>
            <a:ext cx="4268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Create styles in the extension’s initialize method.</a:t>
            </a:r>
            <a:endParaRPr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C1A6-B736-412C-9CEE-32F0E3EA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handlers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85FAA-429C-4C37-9334-A8545791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F0EDD6-16ED-4F23-AF8B-DE59F51B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24</a:t>
            </a:fld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C524A-0D35-A840-AD99-9F01DC2E453C}"/>
              </a:ext>
            </a:extLst>
          </p:cNvPr>
          <p:cNvSpPr txBox="1"/>
          <p:nvPr/>
        </p:nvSpPr>
        <p:spPr>
          <a:xfrm flipH="1">
            <a:off x="6360778" y="-6158325"/>
            <a:ext cx="3096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Add these imports to add Network/JSON functionality from Qt. 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CEC61B0-B2B4-E842-B71D-3A76414D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17" y="1119332"/>
            <a:ext cx="11632566" cy="5420324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800" dirty="0">
                <a:latin typeface="+mj-lt"/>
              </a:rPr>
              <a:t>Look at (</a:t>
            </a:r>
            <a:r>
              <a:rPr lang="de-DE" sz="2800" dirty="0" err="1">
                <a:latin typeface="+mj-lt"/>
              </a:rPr>
              <a:t>the</a:t>
            </a:r>
            <a:r>
              <a:rPr lang="de-DE" sz="2800" dirty="0"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docs</a:t>
            </a:r>
            <a:r>
              <a:rPr lang="de-DE" sz="2800" dirty="0"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of</a:t>
            </a:r>
            <a:r>
              <a:rPr lang="de-DE" sz="2800" dirty="0">
                <a:latin typeface="+mj-lt"/>
              </a:rPr>
              <a:t>) </a:t>
            </a:r>
            <a:r>
              <a:rPr lang="de-DE" sz="2800" dirty="0" err="1">
                <a:solidFill>
                  <a:srgbClr val="AECB35"/>
                </a:solidFill>
                <a:latin typeface="+mj-lt"/>
              </a:rPr>
              <a:t>imapdataproxy.h</a:t>
            </a:r>
            <a:endParaRPr lang="de-DE" sz="2800" dirty="0">
              <a:solidFill>
                <a:srgbClr val="AECB35"/>
              </a:solidFill>
              <a:latin typeface="+mj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de-DE" sz="28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3CFBAC-52D4-4048-9555-F2E468F4ECC5}"/>
              </a:ext>
            </a:extLst>
          </p:cNvPr>
          <p:cNvSpPr/>
          <p:nvPr/>
        </p:nvSpPr>
        <p:spPr>
          <a:xfrm>
            <a:off x="481914" y="1846903"/>
            <a:ext cx="1130643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void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600" noProof="1">
                <a:solidFill>
                  <a:srgbClr val="98E024"/>
                </a:solidFill>
                <a:latin typeface="Menlo-Regular" panose="020B0609030804020204" pitchFamily="49" charset="0"/>
              </a:rPr>
              <a:t>onLeftClick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(IMapViewerExtensionInstance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const&amp;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owner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LeftClickFn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lambda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nullptr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);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void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600" noProof="1">
                <a:solidFill>
                  <a:srgbClr val="98E024"/>
                </a:solidFill>
                <a:latin typeface="Menlo-Regular" panose="020B0609030804020204" pitchFamily="49" charset="0"/>
              </a:rPr>
              <a:t>onRequestCancelUpdates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(IMapViewerExtensionInstance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const&amp;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owner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RequestCancelUpdatesFn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lambda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nullptr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);	</a:t>
            </a:r>
          </a:p>
          <a:p>
            <a:endParaRPr lang="en-US" sz="1200" i="1" noProof="1">
              <a:solidFill>
                <a:srgbClr val="59D0EB"/>
              </a:solidFill>
              <a:latin typeface="Menlo-Italic" panose="020B0609030804020204" pitchFamily="49" charset="0"/>
            </a:endParaRPr>
          </a:p>
          <a:p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void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600" noProof="1">
                <a:solidFill>
                  <a:srgbClr val="98E024"/>
                </a:solidFill>
                <a:latin typeface="Menlo-Regular" panose="020B0609030804020204" pitchFamily="49" charset="0"/>
              </a:rPr>
              <a:t>onViewportChanged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(IMapViewerExtensionInstance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const&amp;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owner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ViewportChangedFn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lambda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nullptr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);	</a:t>
            </a:r>
          </a:p>
          <a:p>
            <a:endParaRPr lang="en-US" sz="1200" i="1" noProof="1">
              <a:solidFill>
                <a:srgbClr val="59D0EB"/>
              </a:solidFill>
              <a:latin typeface="Menlo-Italic" panose="020B0609030804020204" pitchFamily="49" charset="0"/>
            </a:endParaRPr>
          </a:p>
          <a:p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void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600" noProof="1">
                <a:solidFill>
                  <a:srgbClr val="98E024"/>
                </a:solidFill>
                <a:latin typeface="Menlo-Regular" panose="020B0609030804020204" pitchFamily="49" charset="0"/>
              </a:rPr>
              <a:t>onOptionValueChanged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(IMapViewerExtensionInstance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const&amp;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owner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OptionsChangedFn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lambda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nullptr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);	</a:t>
            </a:r>
          </a:p>
          <a:p>
            <a:endParaRPr lang="en-US" sz="1200" i="1" noProof="1">
              <a:solidFill>
                <a:srgbClr val="59D0EB"/>
              </a:solidFill>
              <a:latin typeface="Menlo-Italic" panose="020B0609030804020204" pitchFamily="49" charset="0"/>
            </a:endParaRPr>
          </a:p>
          <a:p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void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600" noProof="1">
                <a:solidFill>
                  <a:srgbClr val="98E024"/>
                </a:solidFill>
                <a:latin typeface="Menlo-Regular" panose="020B0609030804020204" pitchFamily="49" charset="0"/>
              </a:rPr>
              <a:t>onPersistentUserOptionsParsed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(IMapViewerExtensionInstance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const&amp;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owner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OptionsChangedFn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lambda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nullptr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);	</a:t>
            </a:r>
            <a:endParaRPr lang="en-US" sz="1200" i="1" noProof="1">
              <a:solidFill>
                <a:srgbClr val="59D0EB"/>
              </a:solidFill>
              <a:latin typeface="Menlo-Italic" panose="020B0609030804020204" pitchFamily="49" charset="0"/>
            </a:endParaRPr>
          </a:p>
          <a:p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void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600" noProof="1">
                <a:solidFill>
                  <a:srgbClr val="98E024"/>
                </a:solidFill>
                <a:latin typeface="Menlo-Regular" panose="020B0609030804020204" pitchFamily="49" charset="0"/>
              </a:rPr>
              <a:t>onRequestAttributes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(IMapViewerExtensionInstance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const&amp;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owner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RequestAttributesFn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lambda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nullptr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);	</a:t>
            </a:r>
          </a:p>
          <a:p>
            <a:endParaRPr lang="en-US" sz="1200" i="1" noProof="1">
              <a:solidFill>
                <a:srgbClr val="59D0EB"/>
              </a:solidFill>
              <a:latin typeface="Menlo-Italic" panose="020B0609030804020204" pitchFamily="49" charset="0"/>
            </a:endParaRPr>
          </a:p>
          <a:p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void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600" noProof="1">
                <a:solidFill>
                  <a:srgbClr val="98E024"/>
                </a:solidFill>
                <a:latin typeface="Menlo-Regular" panose="020B0609030804020204" pitchFamily="49" charset="0"/>
              </a:rPr>
              <a:t>onGeometryForElement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(IMapViewerExtensionInstance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const&amp;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owner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GeometryForElementFn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lambda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nullptr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);	</a:t>
            </a:r>
          </a:p>
          <a:p>
            <a:endParaRPr lang="en-US" sz="1200" i="1" noProof="1">
              <a:solidFill>
                <a:srgbClr val="59D0EB"/>
              </a:solidFill>
              <a:latin typeface="Menlo-Italic" panose="020B0609030804020204" pitchFamily="49" charset="0"/>
            </a:endParaRPr>
          </a:p>
          <a:p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void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600" noProof="1">
                <a:solidFill>
                  <a:srgbClr val="98E024"/>
                </a:solidFill>
                <a:latin typeface="Menlo-Regular" panose="020B0609030804020204" pitchFamily="49" charset="0"/>
              </a:rPr>
              <a:t>onStyleForName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(IMapViewerExtensionInstance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const&amp;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owner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StyleForNameFn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lambda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nullptr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2348004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C1A6-B736-412C-9CEE-32F0E3EA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Continuously</a:t>
            </a:r>
            <a:r>
              <a:rPr lang="de-DE" dirty="0"/>
              <a:t> </a:t>
            </a:r>
            <a:r>
              <a:rPr lang="de-DE" dirty="0" err="1"/>
              <a:t>updating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(1)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85FAA-429C-4C37-9334-A8545791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F0EDD6-16ED-4F23-AF8B-DE59F51B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25</a:t>
            </a:fld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C524A-0D35-A840-AD99-9F01DC2E453C}"/>
              </a:ext>
            </a:extLst>
          </p:cNvPr>
          <p:cNvSpPr txBox="1"/>
          <p:nvPr/>
        </p:nvSpPr>
        <p:spPr>
          <a:xfrm flipH="1">
            <a:off x="6360778" y="-6158325"/>
            <a:ext cx="3096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Add these imports to add Network/JSON functionality from Qt. 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B4D8CE-B28B-D04E-B1EA-1B12E9D44E0C}"/>
              </a:ext>
            </a:extLst>
          </p:cNvPr>
          <p:cNvSpPr/>
          <p:nvPr/>
        </p:nvSpPr>
        <p:spPr>
          <a:xfrm>
            <a:off x="828747" y="3088202"/>
            <a:ext cx="9976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F6F6EF"/>
                </a:solidFill>
                <a:latin typeface="Menlo-Regular" panose="020B0609030804020204" pitchFamily="49" charset="0"/>
              </a:rPr>
              <a:t> 35 </a:t>
            </a:r>
            <a:r>
              <a:rPr lang="en-US" noProof="1">
                <a:solidFill>
                  <a:srgbClr val="F4005F"/>
                </a:solidFill>
                <a:latin typeface="Menlo-Regular" panose="020B0609030804020204" pitchFamily="49" charset="0"/>
              </a:rPr>
              <a:t>#include</a:t>
            </a:r>
            <a:r>
              <a:rPr lang="en-US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noProof="1">
                <a:solidFill>
                  <a:srgbClr val="E1D561"/>
                </a:solidFill>
                <a:latin typeface="Menlo-Regular" panose="020B0609030804020204" pitchFamily="49" charset="0"/>
              </a:rPr>
              <a:t>&lt;QTimer&gt;</a:t>
            </a:r>
            <a:r>
              <a:rPr lang="en-US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noProof="1">
                <a:solidFill>
                  <a:srgbClr val="F6F6EF"/>
                </a:solidFill>
                <a:latin typeface="Menlo-Regular" panose="020B0609030804020204" pitchFamily="49" charset="0"/>
              </a:rPr>
              <a:t>...	</a:t>
            </a:r>
          </a:p>
          <a:p>
            <a:r>
              <a:rPr lang="en-US" noProof="1">
                <a:solidFill>
                  <a:srgbClr val="F6F6EF"/>
                </a:solidFill>
                <a:latin typeface="Menlo-Regular" panose="020B0609030804020204" pitchFamily="49" charset="0"/>
              </a:rPr>
              <a:t> 63     QTimer updateTimer_;</a:t>
            </a:r>
          </a:p>
          <a:p>
            <a:r>
              <a:rPr lang="en-US" noProof="1">
                <a:solidFill>
                  <a:srgbClr val="F6F6EF"/>
                </a:solidFill>
                <a:latin typeface="Menlo-Regular" panose="020B0609030804020204" pitchFamily="49" charset="0"/>
              </a:rPr>
              <a:t> 64     </a:t>
            </a:r>
            <a:r>
              <a:rPr lang="en-US" i="1" noProof="1">
                <a:solidFill>
                  <a:srgbClr val="59D0EB"/>
                </a:solidFill>
                <a:latin typeface="Menlo-Italic" panose="020B0609030804020204" pitchFamily="49" charset="0"/>
              </a:rPr>
              <a:t>bool</a:t>
            </a:r>
            <a:r>
              <a:rPr lang="en-US" noProof="1">
                <a:solidFill>
                  <a:srgbClr val="F6F6EF"/>
                </a:solidFill>
                <a:latin typeface="Menlo-Regular" panose="020B0609030804020204" pitchFamily="49" charset="0"/>
              </a:rPr>
              <a:t> updateNeeded_ </a:t>
            </a:r>
            <a:r>
              <a:rPr lang="en-US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noProof="1">
                <a:solidFill>
                  <a:srgbClr val="9B63FF"/>
                </a:solidFill>
                <a:latin typeface="Menlo-Regular" panose="020B0609030804020204" pitchFamily="49" charset="0"/>
              </a:rPr>
              <a:t>true</a:t>
            </a:r>
            <a:r>
              <a:rPr lang="en-US" noProof="1">
                <a:solidFill>
                  <a:srgbClr val="F6F6EF"/>
                </a:solidFill>
                <a:latin typeface="Menlo-Regular" panose="020B0609030804020204" pitchFamily="49" charset="0"/>
              </a:rPr>
              <a:t>;	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9D4C169-9FFD-7447-9750-06EB4F863D48}"/>
              </a:ext>
            </a:extLst>
          </p:cNvPr>
          <p:cNvSpPr/>
          <p:nvPr/>
        </p:nvSpPr>
        <p:spPr>
          <a:xfrm rot="17974170" flipV="1">
            <a:off x="3237683" y="2209723"/>
            <a:ext cx="1327191" cy="701798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0626" h="2495994">
                <a:moveTo>
                  <a:pt x="1240626" y="0"/>
                </a:moveTo>
                <a:cubicBezTo>
                  <a:pt x="1082039" y="1109583"/>
                  <a:pt x="914033" y="1809439"/>
                  <a:pt x="707262" y="2219740"/>
                </a:cubicBezTo>
                <a:cubicBezTo>
                  <a:pt x="500491" y="2630042"/>
                  <a:pt x="251433" y="2461891"/>
                  <a:pt x="0" y="2461809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6E777-BF91-6F4B-A932-41EEDED14F2C}"/>
              </a:ext>
            </a:extLst>
          </p:cNvPr>
          <p:cNvSpPr txBox="1"/>
          <p:nvPr/>
        </p:nvSpPr>
        <p:spPr>
          <a:xfrm>
            <a:off x="4726708" y="1953161"/>
            <a:ext cx="4608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Add a timer for continuous updates</a:t>
            </a:r>
            <a:endParaRPr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351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C1A6-B736-412C-9CEE-32F0E3EA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Continuously</a:t>
            </a:r>
            <a:r>
              <a:rPr lang="de-DE" dirty="0"/>
              <a:t> </a:t>
            </a:r>
            <a:r>
              <a:rPr lang="de-DE" dirty="0" err="1"/>
              <a:t>updating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85FAA-429C-4C37-9334-A8545791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F0EDD6-16ED-4F23-AF8B-DE59F51B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26</a:t>
            </a:fld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C524A-0D35-A840-AD99-9F01DC2E453C}"/>
              </a:ext>
            </a:extLst>
          </p:cNvPr>
          <p:cNvSpPr txBox="1"/>
          <p:nvPr/>
        </p:nvSpPr>
        <p:spPr>
          <a:xfrm flipH="1">
            <a:off x="6360778" y="-6158325"/>
            <a:ext cx="3096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Add these imports to add Network/JSON functionality from Qt. 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63AF98-84AE-3B42-812C-C27D4198AC85}"/>
              </a:ext>
            </a:extLst>
          </p:cNvPr>
          <p:cNvSpPr/>
          <p:nvPr/>
        </p:nvSpPr>
        <p:spPr>
          <a:xfrm>
            <a:off x="168874" y="954225"/>
            <a:ext cx="1216316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51 	    QObject::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connect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updateTimer_, 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QTimer::timeout, [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,</a:t>
            </a:r>
            <a:r>
              <a:rPr lang="en-US" sz="1100" i="1" noProof="1">
                <a:solidFill>
                  <a:srgbClr val="FA831B"/>
                </a:solidFill>
                <a:latin typeface="Menlo-Italic" panose="020B0609030804020204" pitchFamily="49" charset="0"/>
              </a:rPr>
              <a:t>this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](){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52 	        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if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 (updateNeeded_) {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53 	            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if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 (opts.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getBool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100" noProof="1">
                <a:solidFill>
                  <a:srgbClr val="E1D561"/>
                </a:solidFill>
                <a:latin typeface="Menlo-Regular" panose="020B0609030804020204" pitchFamily="49" charset="0"/>
              </a:rPr>
              <a:t>"enabled"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)) {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54 	                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if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 (proxy.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currentViewport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().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size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() 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&gt;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100" noProof="1">
                <a:solidFill>
                  <a:srgbClr val="9B63FF"/>
                </a:solidFill>
                <a:latin typeface="Menlo-Regular" panose="020B0609030804020204" pitchFamily="49" charset="0"/>
              </a:rPr>
              <a:t>0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) {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55 	                    </a:t>
            </a:r>
            <a:r>
              <a:rPr lang="en-US" sz="11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auto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 viewport 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 mapDataProxy.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currentViewport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();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56 	                    </a:t>
            </a:r>
            <a:r>
              <a:rPr lang="en-US" sz="11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double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 lomin 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min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(viewport[</a:t>
            </a:r>
            <a:r>
              <a:rPr lang="en-US" sz="1100" noProof="1">
                <a:solidFill>
                  <a:srgbClr val="9B63FF"/>
                </a:solidFill>
                <a:latin typeface="Menlo-Regular" panose="020B0609030804020204" pitchFamily="49" charset="0"/>
              </a:rPr>
              <a:t>0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].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longitude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(), viewport[</a:t>
            </a:r>
            <a:r>
              <a:rPr lang="en-US" sz="1100" noProof="1">
                <a:solidFill>
                  <a:srgbClr val="9B63FF"/>
                </a:solidFill>
                <a:latin typeface="Menlo-Regular" panose="020B0609030804020204" pitchFamily="49" charset="0"/>
              </a:rPr>
              <a:t>1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].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longitude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());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57 	                    </a:t>
            </a:r>
            <a:r>
              <a:rPr lang="en-US" sz="11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double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 lomax 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max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(viewport[</a:t>
            </a:r>
            <a:r>
              <a:rPr lang="en-US" sz="1100" noProof="1">
                <a:solidFill>
                  <a:srgbClr val="9B63FF"/>
                </a:solidFill>
                <a:latin typeface="Menlo-Regular" panose="020B0609030804020204" pitchFamily="49" charset="0"/>
              </a:rPr>
              <a:t>0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].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longitude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(), viewport[</a:t>
            </a:r>
            <a:r>
              <a:rPr lang="en-US" sz="1100" noProof="1">
                <a:solidFill>
                  <a:srgbClr val="9B63FF"/>
                </a:solidFill>
                <a:latin typeface="Menlo-Regular" panose="020B0609030804020204" pitchFamily="49" charset="0"/>
              </a:rPr>
              <a:t>1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].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longitude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());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58 	                    </a:t>
            </a:r>
            <a:r>
              <a:rPr lang="en-US" sz="11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double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 lamin 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min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(viewport[</a:t>
            </a:r>
            <a:r>
              <a:rPr lang="en-US" sz="1100" noProof="1">
                <a:solidFill>
                  <a:srgbClr val="9B63FF"/>
                </a:solidFill>
                <a:latin typeface="Menlo-Regular" panose="020B0609030804020204" pitchFamily="49" charset="0"/>
              </a:rPr>
              <a:t>0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].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latitude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(), viewport[</a:t>
            </a:r>
            <a:r>
              <a:rPr lang="en-US" sz="1100" noProof="1">
                <a:solidFill>
                  <a:srgbClr val="9B63FF"/>
                </a:solidFill>
                <a:latin typeface="Menlo-Regular" panose="020B0609030804020204" pitchFamily="49" charset="0"/>
              </a:rPr>
              <a:t>1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].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latitude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());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59 	                    </a:t>
            </a:r>
            <a:r>
              <a:rPr lang="en-US" sz="11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double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 lamax 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max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(viewport[</a:t>
            </a:r>
            <a:r>
              <a:rPr lang="en-US" sz="1100" noProof="1">
                <a:solidFill>
                  <a:srgbClr val="9B63FF"/>
                </a:solidFill>
                <a:latin typeface="Menlo-Regular" panose="020B0609030804020204" pitchFamily="49" charset="0"/>
              </a:rPr>
              <a:t>0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].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latitude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(), viewport[</a:t>
            </a:r>
            <a:r>
              <a:rPr lang="en-US" sz="1100" noProof="1">
                <a:solidFill>
                  <a:srgbClr val="9B63FF"/>
                </a:solidFill>
                <a:latin typeface="Menlo-Regular" panose="020B0609030804020204" pitchFamily="49" charset="0"/>
              </a:rPr>
              <a:t>1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].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latitude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());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60 	                    network_.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get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QNetworkRequest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QUrl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61 	                        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QString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100" noProof="1">
                <a:solidFill>
                  <a:srgbClr val="E1D561"/>
                </a:solidFill>
                <a:latin typeface="Menlo-Regular" panose="020B0609030804020204" pitchFamily="49" charset="0"/>
              </a:rPr>
              <a:t>"https://opensky-network.org/api/states/all?lomin=%1&amp;lamin=%2&amp;lomax=%3&amp;lamax=%4"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)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62 	                            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arg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(lomin).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arg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(lamin).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arg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(lomax).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arg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(lamax)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63 	                    )));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                          }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64 	                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else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65 	                    network_.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get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QNetworkRequest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QUrl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100" noProof="1">
                <a:solidFill>
                  <a:srgbClr val="E1D561"/>
                </a:solidFill>
                <a:latin typeface="Menlo-Regular" panose="020B0609030804020204" pitchFamily="49" charset="0"/>
              </a:rPr>
              <a:t>"https://opensky-network.org/api/states/all"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)));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66 	            }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67 	            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else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68 	                proxy.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removeMapElementBatch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*</a:t>
            </a:r>
            <a:r>
              <a:rPr lang="en-US" sz="1100" i="1" noProof="1">
                <a:solidFill>
                  <a:srgbClr val="FA831B"/>
                </a:solidFill>
                <a:latin typeface="Menlo-Italic" panose="020B0609030804020204" pitchFamily="49" charset="0"/>
              </a:rPr>
              <a:t>this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100" noProof="1">
                <a:solidFill>
                  <a:srgbClr val="E1D561"/>
                </a:solidFill>
                <a:latin typeface="Menlo-Regular" panose="020B0609030804020204" pitchFamily="49" charset="0"/>
              </a:rPr>
              <a:t>"planes"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);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                      updateNeeded_ = </a:t>
            </a:r>
            <a:r>
              <a:rPr lang="en-US" sz="1100" noProof="1">
                <a:solidFill>
                  <a:srgbClr val="9B63FF"/>
                </a:solidFill>
                <a:latin typeface="Menlo-Regular" panose="020B0609030804020204" pitchFamily="49" charset="0"/>
              </a:rPr>
              <a:t>false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;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69 	        }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70 	    });</a:t>
            </a:r>
          </a:p>
          <a:p>
            <a:endParaRPr lang="en-US" sz="1100" noProof="1">
              <a:solidFill>
                <a:srgbClr val="F6F6EF"/>
              </a:solidFill>
              <a:latin typeface="Menlo-Regular" panose="020B0609030804020204" pitchFamily="49" charset="0"/>
            </a:endParaRP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               updateTimer_.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start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(1000);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71 	 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72 	    proxy.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onOptionValueChanged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*</a:t>
            </a:r>
            <a:r>
              <a:rPr lang="en-US" sz="1100" i="1" noProof="1">
                <a:solidFill>
                  <a:srgbClr val="FA831B"/>
                </a:solidFill>
                <a:latin typeface="Menlo-Italic" panose="020B0609030804020204" pitchFamily="49" charset="0"/>
              </a:rPr>
              <a:t>this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, [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,</a:t>
            </a:r>
            <a:r>
              <a:rPr lang="en-US" sz="1100" i="1" noProof="1">
                <a:solidFill>
                  <a:srgbClr val="FA831B"/>
                </a:solidFill>
                <a:latin typeface="Menlo-Italic" panose="020B0609030804020204" pitchFamily="49" charset="0"/>
              </a:rPr>
              <a:t>this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](IMapDataProxy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, IMapViewerExtensionUserOptions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){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73 	        updateNeeded_ 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100" noProof="1">
                <a:solidFill>
                  <a:srgbClr val="9B63FF"/>
                </a:solidFill>
                <a:latin typeface="Menlo-Regular" panose="020B0609030804020204" pitchFamily="49" charset="0"/>
              </a:rPr>
              <a:t>true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;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74 	    });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75 	 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76 	    proxy.</a:t>
            </a:r>
            <a:r>
              <a:rPr lang="en-US" sz="1100" noProof="1">
                <a:solidFill>
                  <a:srgbClr val="59D0EB"/>
                </a:solidFill>
                <a:latin typeface="Menlo-Regular" panose="020B0609030804020204" pitchFamily="49" charset="0"/>
              </a:rPr>
              <a:t>onViewportChanged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*</a:t>
            </a:r>
            <a:r>
              <a:rPr lang="en-US" sz="1100" i="1" noProof="1">
                <a:solidFill>
                  <a:srgbClr val="FA831B"/>
                </a:solidFill>
                <a:latin typeface="Menlo-Italic" panose="020B0609030804020204" pitchFamily="49" charset="0"/>
              </a:rPr>
              <a:t>this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, [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,</a:t>
            </a:r>
            <a:r>
              <a:rPr lang="en-US" sz="1100" i="1" noProof="1">
                <a:solidFill>
                  <a:srgbClr val="FA831B"/>
                </a:solidFill>
                <a:latin typeface="Menlo-Italic" panose="020B0609030804020204" pitchFamily="49" charset="0"/>
              </a:rPr>
              <a:t>this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](IMapDataProxy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, ) {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77 	        updateNeeded_ </a:t>
            </a:r>
            <a:r>
              <a:rPr lang="en-US" sz="11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100" noProof="1">
                <a:solidFill>
                  <a:srgbClr val="9B63FF"/>
                </a:solidFill>
                <a:latin typeface="Menlo-Regular" panose="020B0609030804020204" pitchFamily="49" charset="0"/>
              </a:rPr>
              <a:t>true</a:t>
            </a:r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;	</a:t>
            </a:r>
          </a:p>
          <a:p>
            <a:r>
              <a:rPr lang="en-US" sz="1100" noProof="1">
                <a:solidFill>
                  <a:srgbClr val="F6F6EF"/>
                </a:solidFill>
                <a:latin typeface="Menlo-Regular" panose="020B0609030804020204" pitchFamily="49" charset="0"/>
              </a:rPr>
              <a:t> 78 	    });	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56ACB92-1731-5440-A000-CEE47E0565B8}"/>
              </a:ext>
            </a:extLst>
          </p:cNvPr>
          <p:cNvSpPr/>
          <p:nvPr/>
        </p:nvSpPr>
        <p:spPr>
          <a:xfrm rot="16200000" flipV="1">
            <a:off x="4825882" y="3773534"/>
            <a:ext cx="45719" cy="2303250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0BA785-DE16-D243-A46B-3E4B97DFB910}"/>
              </a:ext>
            </a:extLst>
          </p:cNvPr>
          <p:cNvSpPr txBox="1"/>
          <p:nvPr/>
        </p:nvSpPr>
        <p:spPr>
          <a:xfrm>
            <a:off x="6000367" y="4678102"/>
            <a:ext cx="5047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Update every second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CFF50DB-0085-334F-A1BB-7E49CD6B6BC6}"/>
              </a:ext>
            </a:extLst>
          </p:cNvPr>
          <p:cNvSpPr/>
          <p:nvPr/>
        </p:nvSpPr>
        <p:spPr>
          <a:xfrm rot="16200000" flipV="1">
            <a:off x="6461509" y="220211"/>
            <a:ext cx="186258" cy="2303250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3C5731-4A6A-A94F-82FC-DE72FFDA321A}"/>
              </a:ext>
            </a:extLst>
          </p:cNvPr>
          <p:cNvSpPr txBox="1"/>
          <p:nvPr/>
        </p:nvSpPr>
        <p:spPr>
          <a:xfrm>
            <a:off x="7706263" y="1047873"/>
            <a:ext cx="5047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Empty if whole globe is visible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E4279EF-9AF6-1B4D-9D81-1CBAA52942F2}"/>
              </a:ext>
            </a:extLst>
          </p:cNvPr>
          <p:cNvSpPr/>
          <p:nvPr/>
        </p:nvSpPr>
        <p:spPr>
          <a:xfrm rot="16200000" flipH="1" flipV="1">
            <a:off x="5138194" y="3158263"/>
            <a:ext cx="111270" cy="2303250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4A507-9E70-0B46-888D-9E8CB34BF001}"/>
              </a:ext>
            </a:extLst>
          </p:cNvPr>
          <p:cNvSpPr txBox="1"/>
          <p:nvPr/>
        </p:nvSpPr>
        <p:spPr>
          <a:xfrm>
            <a:off x="6360778" y="4101030"/>
            <a:ext cx="533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Skip this line continuous remote fetching</a:t>
            </a:r>
            <a:endParaRPr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63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C1A6-B736-412C-9CEE-32F0E3EA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85FAA-429C-4C37-9334-A8545791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F0EDD6-16ED-4F23-AF8B-DE59F51B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27</a:t>
            </a:fld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C524A-0D35-A840-AD99-9F01DC2E453C}"/>
              </a:ext>
            </a:extLst>
          </p:cNvPr>
          <p:cNvSpPr txBox="1"/>
          <p:nvPr/>
        </p:nvSpPr>
        <p:spPr>
          <a:xfrm flipH="1">
            <a:off x="6360778" y="-6158325"/>
            <a:ext cx="3096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Add these imports to add Network/JSON functionality from Qt. 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46ED3BD-6E41-7B42-B5A5-7649514CD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17" y="1119332"/>
            <a:ext cx="11632566" cy="5420324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+mj-lt"/>
              </a:rPr>
              <a:t>Implement</a:t>
            </a:r>
            <a:r>
              <a:rPr lang="de-DE" sz="2800" dirty="0"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more</a:t>
            </a:r>
            <a:r>
              <a:rPr lang="de-DE" sz="2800" dirty="0"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styles</a:t>
            </a:r>
            <a:r>
              <a:rPr lang="de-DE" sz="2800" dirty="0">
                <a:latin typeface="+mj-lt"/>
              </a:rPr>
              <a:t>, </a:t>
            </a:r>
            <a:r>
              <a:rPr lang="de-DE" sz="2800" dirty="0" err="1">
                <a:latin typeface="+mj-lt"/>
              </a:rPr>
              <a:t>and</a:t>
            </a:r>
            <a:r>
              <a:rPr lang="de-DE" sz="2800" dirty="0">
                <a:latin typeface="+mj-lt"/>
              </a:rPr>
              <a:t>/</a:t>
            </a:r>
            <a:r>
              <a:rPr lang="de-DE" sz="2800" dirty="0" err="1">
                <a:latin typeface="+mj-lt"/>
              </a:rPr>
              <a:t>or</a:t>
            </a:r>
            <a:endParaRPr lang="de-DE" sz="2800" dirty="0">
              <a:latin typeface="+mj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+mj-lt"/>
              </a:rPr>
              <a:t>Let</a:t>
            </a:r>
            <a:r>
              <a:rPr lang="de-DE" sz="2800" dirty="0"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your</a:t>
            </a:r>
            <a:r>
              <a:rPr lang="de-DE" sz="2800" dirty="0"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extension</a:t>
            </a:r>
            <a:r>
              <a:rPr lang="de-DE" sz="2800" dirty="0">
                <a:latin typeface="+mj-lt"/>
              </a:rPr>
              <a:t> update </a:t>
            </a:r>
            <a:r>
              <a:rPr lang="de-DE" sz="2800" dirty="0" err="1">
                <a:latin typeface="+mj-lt"/>
              </a:rPr>
              <a:t>continuously</a:t>
            </a:r>
            <a:r>
              <a:rPr lang="de-DE" sz="28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15880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C1A6-B736-412C-9CEE-32F0E3EA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Attribute </a:t>
            </a:r>
            <a:r>
              <a:rPr lang="de-DE" dirty="0" err="1"/>
              <a:t>inspection</a:t>
            </a:r>
            <a:r>
              <a:rPr lang="de-DE" dirty="0"/>
              <a:t>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85FAA-429C-4C37-9334-A8545791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F0EDD6-16ED-4F23-AF8B-DE59F51B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28</a:t>
            </a:fld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C524A-0D35-A840-AD99-9F01DC2E453C}"/>
              </a:ext>
            </a:extLst>
          </p:cNvPr>
          <p:cNvSpPr txBox="1"/>
          <p:nvPr/>
        </p:nvSpPr>
        <p:spPr>
          <a:xfrm flipH="1">
            <a:off x="6360778" y="-6158325"/>
            <a:ext cx="3096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Add these imports to add Network/JSON functionality from Qt. 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01A9A-7F94-4841-B883-C32E210C5741}"/>
              </a:ext>
            </a:extLst>
          </p:cNvPr>
          <p:cNvSpPr/>
          <p:nvPr/>
        </p:nvSpPr>
        <p:spPr>
          <a:xfrm>
            <a:off x="503352" y="3269854"/>
            <a:ext cx="10626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131 	proxy.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onRequestAttributes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*</a:t>
            </a:r>
            <a:r>
              <a:rPr lang="en-US" sz="1200" i="1" noProof="1">
                <a:solidFill>
                  <a:srgbClr val="FA831B"/>
                </a:solidFill>
                <a:latin typeface="Menlo-Italic" panose="020B0609030804020204" pitchFamily="49" charset="0"/>
              </a:rPr>
              <a:t>this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[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</a:t>
            </a:r>
            <a:r>
              <a:rPr lang="en-US" sz="1200" i="1" noProof="1">
                <a:solidFill>
                  <a:srgbClr val="FA831B"/>
                </a:solidFill>
                <a:latin typeface="Menlo-Italic" panose="020B0609030804020204" pitchFamily="49" charset="0"/>
              </a:rPr>
              <a:t>this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](IMapDataProxy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MapElementMetadata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const&amp;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metadata) { 132 	    </a:t>
            </a:r>
            <a:r>
              <a:rPr lang="en-US" sz="1200" i="1" noProof="1">
                <a:solidFill>
                  <a:srgbClr val="59D0EB"/>
                </a:solidFill>
                <a:latin typeface="Menlo-Italic" panose="020B0609030804020204" pitchFamily="49" charset="0"/>
              </a:rPr>
              <a:t>auto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attribPanel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proxy.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newAttributePanel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133 	    attribPanel-&gt;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addAttrib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"Key"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,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"Value"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134 	    attribPanel-&gt;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commit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(metadata[MapElementMetadataKey::VisualId].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toUInt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(), </a:t>
            </a:r>
            <a:r>
              <a:rPr lang="en-US" sz="1200" noProof="1">
                <a:solidFill>
                  <a:srgbClr val="9B63FF"/>
                </a:solidFill>
                <a:latin typeface="Menlo-Regular" panose="020B0609030804020204" pitchFamily="49" charset="0"/>
              </a:rPr>
              <a:t>0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135 	    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return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QStringList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({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"My Attribute Panel Caption"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});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136 	});	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CDC17FB-1E47-0D4C-A4A6-FC1424283EB6}"/>
              </a:ext>
            </a:extLst>
          </p:cNvPr>
          <p:cNvSpPr/>
          <p:nvPr/>
        </p:nvSpPr>
        <p:spPr>
          <a:xfrm rot="16989422">
            <a:off x="7502356" y="2313556"/>
            <a:ext cx="357701" cy="1274243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EAF6E3-44DA-144A-B0F0-129CDAC5D821}"/>
              </a:ext>
            </a:extLst>
          </p:cNvPr>
          <p:cNvSpPr txBox="1"/>
          <p:nvPr/>
        </p:nvSpPr>
        <p:spPr>
          <a:xfrm>
            <a:off x="2552652" y="2169834"/>
            <a:ext cx="7616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Use any metadata you used to create the element 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4224782-6CAF-5748-90D8-38C520B53D1F}"/>
              </a:ext>
            </a:extLst>
          </p:cNvPr>
          <p:cNvSpPr/>
          <p:nvPr/>
        </p:nvSpPr>
        <p:spPr>
          <a:xfrm flipH="1">
            <a:off x="3958125" y="4311395"/>
            <a:ext cx="1449238" cy="1594285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572929-DB8E-A14D-A7DF-220FEC81FBA1}"/>
              </a:ext>
            </a:extLst>
          </p:cNvPr>
          <p:cNvSpPr txBox="1"/>
          <p:nvPr/>
        </p:nvSpPr>
        <p:spPr>
          <a:xfrm>
            <a:off x="5523498" y="5490181"/>
            <a:ext cx="4543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Promise any number of attribute panels (asynchronously too)!</a:t>
            </a:r>
            <a:endParaRPr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21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C1A6-B736-412C-9CEE-32F0E3EA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do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85FAA-429C-4C37-9334-A8545791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F0EDD6-16ED-4F23-AF8B-DE59F51B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29</a:t>
            </a:fld>
            <a:endParaRPr lang="de-DE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E5E2BF8-5E49-2E4B-BB1F-A1B16DB90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17" y="1119332"/>
            <a:ext cx="11632566" cy="5420324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+mj-lt"/>
              </a:rPr>
              <a:t>You</a:t>
            </a:r>
            <a:r>
              <a:rPr lang="de-DE" sz="2800" dirty="0"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can</a:t>
            </a:r>
            <a:r>
              <a:rPr lang="de-DE" sz="2800" dirty="0">
                <a:latin typeface="+mj-lt"/>
              </a:rPr>
              <a:t> do </a:t>
            </a:r>
            <a:r>
              <a:rPr lang="de-DE" sz="2800" dirty="0" err="1">
                <a:latin typeface="+mj-lt"/>
              </a:rPr>
              <a:t>everything</a:t>
            </a:r>
            <a:r>
              <a:rPr lang="de-DE" sz="2800" dirty="0"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asynchronously</a:t>
            </a:r>
            <a:r>
              <a:rPr lang="de-DE" sz="2800" dirty="0">
                <a:latin typeface="+mj-lt"/>
              </a:rPr>
              <a:t>!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+mj-lt"/>
              </a:rPr>
              <a:t>You</a:t>
            </a:r>
            <a:r>
              <a:rPr lang="de-DE" sz="2800" dirty="0"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can</a:t>
            </a:r>
            <a:r>
              <a:rPr lang="de-DE" sz="2800" dirty="0"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add</a:t>
            </a:r>
            <a:r>
              <a:rPr lang="de-DE" sz="2800" dirty="0">
                <a:latin typeface="+mj-lt"/>
              </a:rPr>
              <a:t> 3D </a:t>
            </a:r>
            <a:r>
              <a:rPr lang="de-DE" sz="2800" dirty="0" err="1">
                <a:latin typeface="+mj-lt"/>
              </a:rPr>
              <a:t>objects</a:t>
            </a:r>
            <a:endParaRPr lang="de-DE" sz="2800" dirty="0">
              <a:latin typeface="+mj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+mj-lt"/>
              </a:rPr>
              <a:t>Explore</a:t>
            </a:r>
            <a:r>
              <a:rPr lang="de-DE" sz="2800" dirty="0">
                <a:latin typeface="+mj-lt"/>
              </a:rPr>
              <a:t> </a:t>
            </a:r>
            <a:r>
              <a:rPr lang="de-DE" sz="2800" dirty="0" err="1">
                <a:latin typeface="+mj-lt"/>
              </a:rPr>
              <a:t>the</a:t>
            </a:r>
            <a:r>
              <a:rPr lang="de-DE" sz="2800" dirty="0">
                <a:latin typeface="+mj-lt"/>
              </a:rPr>
              <a:t> APIs!</a:t>
            </a:r>
          </a:p>
        </p:txBody>
      </p:sp>
    </p:spTree>
    <p:extLst>
      <p:ext uri="{BB962C8B-B14F-4D97-AF65-F5344CB8AC3E}">
        <p14:creationId xmlns:p14="http://schemas.microsoft.com/office/powerpoint/2010/main" val="110457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Trick Sharing: Setup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8EC90-2936-3D42-AC5F-01FC5A0DDC87}"/>
              </a:ext>
            </a:extLst>
          </p:cNvPr>
          <p:cNvSpPr txBox="1"/>
          <p:nvPr/>
        </p:nvSpPr>
        <p:spPr>
          <a:xfrm>
            <a:off x="597777" y="1432344"/>
            <a:ext cx="111427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Workshop Sources: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git clone 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hlinkClick r:id="rId2"/>
              </a:rPr>
              <a:t>https://github.com/Klebert-Engineering/td-2019-mapviewer-ext</a:t>
            </a:r>
            <a:endParaRPr lang="en-US" sz="30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  <a:p>
            <a:pPr marL="800100" lvl="1" indent="-342900">
              <a:buFontTx/>
              <a:buChar char="-"/>
            </a:pPr>
            <a:endParaRPr lang="en-US" sz="30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Building things: Either …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latin typeface="+mj-lt"/>
              </a:rPr>
              <a:t>… Have DBI 2019.4.0 with SDK Dev Setup for your platform</a:t>
            </a:r>
          </a:p>
          <a:p>
            <a:pPr marL="1257300" lvl="2" indent="-342900">
              <a:buFontTx/>
              <a:buChar char="-"/>
            </a:pPr>
            <a:r>
              <a:rPr lang="en-US" sz="3000" dirty="0">
                <a:latin typeface="+mj-lt"/>
              </a:rPr>
              <a:t>set –DAFW_SDK_DIR, NDS_PLUGIN_PATH …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latin typeface="+mj-lt"/>
              </a:rPr>
              <a:t>… Or just use the Docker Dev container!</a:t>
            </a:r>
          </a:p>
          <a:p>
            <a:pPr marL="800100" lvl="1" indent="-342900">
              <a:buFontTx/>
              <a:buChar char="-"/>
            </a:pPr>
            <a:r>
              <a:rPr lang="en-US" sz="3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wget</a:t>
            </a: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 ke-dev-jb-4.local:8080/</a:t>
            </a:r>
            <a:r>
              <a:rPr lang="en-US" sz="3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mvo</a:t>
            </a: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-</a:t>
            </a:r>
            <a:r>
              <a:rPr lang="en-US" sz="3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ext</a:t>
            </a: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-dev-</a:t>
            </a:r>
            <a:r>
              <a:rPr lang="en-US" sz="3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docker.tgz</a:t>
            </a:r>
            <a:endParaRPr lang="en-US" sz="3000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800100" lvl="1" indent="-342900">
              <a:buFontTx/>
              <a:buChar char="-"/>
            </a:pPr>
            <a:endParaRPr lang="en-US" sz="3000" dirty="0">
              <a:solidFill>
                <a:srgbClr val="AECB3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013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Trick Sharing: Documentation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CA176-F726-FA40-9F41-0F1EF4DB7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15" y="1443693"/>
            <a:ext cx="7204710" cy="1365208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3D3D800B-F8DF-5247-9BD1-8EEBF4257127}"/>
              </a:ext>
            </a:extLst>
          </p:cNvPr>
          <p:cNvSpPr/>
          <p:nvPr/>
        </p:nvSpPr>
        <p:spPr>
          <a:xfrm>
            <a:off x="8315325" y="2126297"/>
            <a:ext cx="1040259" cy="465748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6976" h="1453296">
                <a:moveTo>
                  <a:pt x="1859797" y="1453296"/>
                </a:moveTo>
                <a:cubicBezTo>
                  <a:pt x="2123268" y="817865"/>
                  <a:pt x="2386739" y="182435"/>
                  <a:pt x="2076773" y="35201"/>
                </a:cubicBezTo>
                <a:cubicBezTo>
                  <a:pt x="1766807" y="-112033"/>
                  <a:pt x="883403" y="228930"/>
                  <a:pt x="0" y="569893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7438F-4A98-114C-A2F3-E5932A1E96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r="1"/>
          <a:stretch/>
        </p:blipFill>
        <p:spPr>
          <a:xfrm>
            <a:off x="4357051" y="3292544"/>
            <a:ext cx="6847962" cy="27660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FBEF5D-F4CB-9244-B7ED-D755153FF1A4}"/>
              </a:ext>
            </a:extLst>
          </p:cNvPr>
          <p:cNvSpPr txBox="1"/>
          <p:nvPr/>
        </p:nvSpPr>
        <p:spPr>
          <a:xfrm>
            <a:off x="8835454" y="2592045"/>
            <a:ext cx="236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View through DBI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269ECED-B06A-AE41-A717-D2FBF192E853}"/>
              </a:ext>
            </a:extLst>
          </p:cNvPr>
          <p:cNvSpPr/>
          <p:nvPr/>
        </p:nvSpPr>
        <p:spPr>
          <a:xfrm rot="20360060" flipH="1">
            <a:off x="2556522" y="4398218"/>
            <a:ext cx="1449238" cy="1594285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023FB-E5CD-F846-8C67-DD6D535C1B13}"/>
              </a:ext>
            </a:extLst>
          </p:cNvPr>
          <p:cNvSpPr txBox="1"/>
          <p:nvPr/>
        </p:nvSpPr>
        <p:spPr>
          <a:xfrm>
            <a:off x="830402" y="4038374"/>
            <a:ext cx="377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View through container</a:t>
            </a:r>
            <a:endParaRPr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8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Trick Sharing: View your own map in the container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D36DB2-E801-DA4B-9633-103C9DAEDF29}"/>
              </a:ext>
            </a:extLst>
          </p:cNvPr>
          <p:cNvSpPr txBox="1"/>
          <p:nvPr/>
        </p:nvSpPr>
        <p:spPr>
          <a:xfrm>
            <a:off x="597777" y="1432344"/>
            <a:ext cx="11142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Adjust </a:t>
            </a:r>
            <a:r>
              <a:rPr lang="en-US" sz="3000" dirty="0" err="1">
                <a:latin typeface="+mj-lt"/>
              </a:rPr>
              <a:t>mvo-cfg</a:t>
            </a:r>
            <a:r>
              <a:rPr lang="en-US" sz="3000" dirty="0">
                <a:latin typeface="+mj-lt"/>
              </a:rPr>
              <a:t>/</a:t>
            </a:r>
            <a:r>
              <a:rPr lang="en-US" sz="3000" dirty="0" err="1">
                <a:latin typeface="+mj-lt"/>
              </a:rPr>
              <a:t>mapviewerserver.json</a:t>
            </a:r>
            <a:r>
              <a:rPr lang="en-US" sz="3000" dirty="0">
                <a:latin typeface="+mj-lt"/>
              </a:rPr>
              <a:t>:</a:t>
            </a:r>
          </a:p>
          <a:p>
            <a:pPr marL="800100" lvl="1" indent="-342900">
              <a:buFontTx/>
              <a:buChar char="-"/>
            </a:pPr>
            <a:endParaRPr lang="en-US" sz="3000" dirty="0">
              <a:solidFill>
                <a:srgbClr val="AECB35"/>
              </a:solidFill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A2CE82-3501-494C-B420-F8608C32C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35816"/>
              </p:ext>
            </p:extLst>
          </p:nvPr>
        </p:nvGraphicFramePr>
        <p:xfrm>
          <a:off x="597777" y="2151306"/>
          <a:ext cx="10515600" cy="192024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0719624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E6E1DC"/>
                          </a:solidFill>
                          <a:effectLst/>
                        </a:rPr>
                        <a:t>{</a:t>
                      </a:r>
                      <a:r>
                        <a:rPr lang="de-DE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51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E6E1DC"/>
                          </a:solidFill>
                          <a:effectLst/>
                        </a:rPr>
                        <a:t>    </a:t>
                      </a:r>
                      <a:r>
                        <a:rPr lang="de-DE">
                          <a:solidFill>
                            <a:srgbClr val="A5C261"/>
                          </a:solidFill>
                          <a:effectLst/>
                        </a:rPr>
                        <a:t>"__comment"</a:t>
                      </a:r>
                      <a:r>
                        <a:rPr lang="de-DE">
                          <a:solidFill>
                            <a:srgbClr val="E6E1DC"/>
                          </a:solidFill>
                          <a:effectLst/>
                        </a:rPr>
                        <a:t>: </a:t>
                      </a:r>
                      <a:r>
                        <a:rPr lang="de-DE">
                          <a:solidFill>
                            <a:srgbClr val="A5C261"/>
                          </a:solidFill>
                          <a:effectLst/>
                        </a:rPr>
                        <a:t>"Just modify/add/remove entries to configure available maps:"</a:t>
                      </a:r>
                      <a:r>
                        <a:rPr lang="de-DE">
                          <a:solidFill>
                            <a:srgbClr val="E6E1DC"/>
                          </a:solidFill>
                          <a:effectLst/>
                        </a:rPr>
                        <a:t>,</a:t>
                      </a:r>
                      <a:r>
                        <a:rPr lang="de-DE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04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E6E1DC"/>
                          </a:solidFill>
                          <a:effectLst/>
                        </a:rPr>
                        <a:t>    </a:t>
                      </a:r>
                      <a:r>
                        <a:rPr lang="de-DE">
                          <a:solidFill>
                            <a:srgbClr val="A5C261"/>
                          </a:solidFill>
                          <a:effectLst/>
                        </a:rPr>
                        <a:t>"maps"</a:t>
                      </a:r>
                      <a:r>
                        <a:rPr lang="de-DE">
                          <a:solidFill>
                            <a:srgbClr val="E6E1DC"/>
                          </a:solidFill>
                          <a:effectLst/>
                        </a:rPr>
                        <a:t>:</a:t>
                      </a:r>
                      <a:r>
                        <a:rPr lang="de-DE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54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E6E1DC"/>
                          </a:solidFill>
                          <a:effectLst/>
                        </a:rPr>
                        <a:t>    {</a:t>
                      </a:r>
                      <a:r>
                        <a:rPr lang="de-DE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59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6E1DC"/>
                          </a:solidFill>
                          <a:effectLst/>
                        </a:rPr>
                        <a:t>        </a:t>
                      </a:r>
                      <a:r>
                        <a:rPr lang="de-DE" dirty="0">
                          <a:solidFill>
                            <a:srgbClr val="A5C261"/>
                          </a:solidFill>
                          <a:effectLst/>
                        </a:rPr>
                        <a:t>"map1"</a:t>
                      </a:r>
                      <a:r>
                        <a:rPr lang="de-DE" dirty="0">
                          <a:solidFill>
                            <a:srgbClr val="E6E1DC"/>
                          </a:solidFill>
                          <a:effectLst/>
                        </a:rPr>
                        <a:t>:</a:t>
                      </a:r>
                      <a:r>
                        <a:rPr lang="de-DE" dirty="0">
                          <a:solidFill>
                            <a:srgbClr val="A5C261"/>
                          </a:solidFill>
                          <a:effectLst/>
                        </a:rPr>
                        <a:t>"/</a:t>
                      </a:r>
                      <a:r>
                        <a:rPr lang="de-DE" dirty="0" err="1">
                          <a:solidFill>
                            <a:srgbClr val="A5C261"/>
                          </a:solidFill>
                          <a:effectLst/>
                        </a:rPr>
                        <a:t>maps</a:t>
                      </a:r>
                      <a:r>
                        <a:rPr lang="de-DE" dirty="0">
                          <a:solidFill>
                            <a:srgbClr val="A5C261"/>
                          </a:solidFill>
                          <a:effectLst/>
                        </a:rPr>
                        <a:t>/ROOT.NDS"</a:t>
                      </a:r>
                      <a:r>
                        <a:rPr lang="de-DE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877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6E1DC"/>
                          </a:solidFill>
                          <a:effectLst/>
                        </a:rPr>
                        <a:t>    },</a:t>
                      </a:r>
                    </a:p>
                    <a:p>
                      <a:r>
                        <a:rPr lang="de-DE" dirty="0">
                          <a:solidFill>
                            <a:srgbClr val="E6E1DC"/>
                          </a:solidFill>
                          <a:effectLst/>
                        </a:rPr>
                        <a:t>…</a:t>
                      </a:r>
                      <a:endParaRPr lang="de-DE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491327"/>
                  </a:ext>
                </a:extLst>
              </a:tr>
            </a:tbl>
          </a:graphicData>
        </a:graphic>
      </p:graphicFrame>
      <p:sp>
        <p:nvSpPr>
          <p:cNvPr id="14" name="Freeform 13">
            <a:extLst>
              <a:ext uri="{FF2B5EF4-FFF2-40B4-BE49-F238E27FC236}">
                <a16:creationId xmlns:a16="http://schemas.microsoft.com/office/drawing/2014/main" id="{47FF2602-9CA9-334A-8276-7C580503FBC5}"/>
              </a:ext>
            </a:extLst>
          </p:cNvPr>
          <p:cNvSpPr/>
          <p:nvPr/>
        </p:nvSpPr>
        <p:spPr>
          <a:xfrm rot="15879817" flipH="1" flipV="1">
            <a:off x="3027876" y="2874604"/>
            <a:ext cx="1268084" cy="2539140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FD74E-AF86-394C-A2C0-6AB126B5B7AF}"/>
              </a:ext>
            </a:extLst>
          </p:cNvPr>
          <p:cNvSpPr txBox="1"/>
          <p:nvPr/>
        </p:nvSpPr>
        <p:spPr>
          <a:xfrm>
            <a:off x="5070932" y="4216801"/>
            <a:ext cx="489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Path must be mapped into container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259E97C-611F-2C44-979C-D2D95A290482}"/>
              </a:ext>
            </a:extLst>
          </p:cNvPr>
          <p:cNvSpPr/>
          <p:nvPr/>
        </p:nvSpPr>
        <p:spPr>
          <a:xfrm rot="17514662" flipH="1" flipV="1">
            <a:off x="1704840" y="3408895"/>
            <a:ext cx="1268084" cy="2539140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07483D-66F7-6F4D-A3EE-A904859D68E4}"/>
              </a:ext>
            </a:extLst>
          </p:cNvPr>
          <p:cNvSpPr txBox="1"/>
          <p:nvPr/>
        </p:nvSpPr>
        <p:spPr>
          <a:xfrm>
            <a:off x="3407563" y="5303165"/>
            <a:ext cx="489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Map Label in </a:t>
            </a:r>
            <a:r>
              <a:rPr lang="en-US" sz="2400" dirty="0" err="1">
                <a:solidFill>
                  <a:srgbClr val="FFFF00"/>
                </a:solidFill>
              </a:rPr>
              <a:t>MapViewer</a:t>
            </a:r>
            <a:endParaRPr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34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The Swiss Army Knife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pic>
        <p:nvPicPr>
          <p:cNvPr id="8" name="Graphic 7" descr="Pocket knife">
            <a:extLst>
              <a:ext uri="{FF2B5EF4-FFF2-40B4-BE49-F238E27FC236}">
                <a16:creationId xmlns:a16="http://schemas.microsoft.com/office/drawing/2014/main" id="{71C1D968-68D8-C74B-B7B7-F58B1622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331709">
            <a:off x="5629371" y="328857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CB91DB-00DC-304A-ABB6-9734C70C6B63}"/>
              </a:ext>
            </a:extLst>
          </p:cNvPr>
          <p:cNvSpPr txBox="1"/>
          <p:nvPr/>
        </p:nvSpPr>
        <p:spPr>
          <a:xfrm>
            <a:off x="4985295" y="4095298"/>
            <a:ext cx="2221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FFF00"/>
                </a:solidFill>
              </a:rPr>
              <a:t>IMapDataProxy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9DCFE8-6B8E-AD48-AC29-831B79E94D18}"/>
              </a:ext>
            </a:extLst>
          </p:cNvPr>
          <p:cNvSpPr/>
          <p:nvPr/>
        </p:nvSpPr>
        <p:spPr>
          <a:xfrm rot="207856">
            <a:off x="4119083" y="3727658"/>
            <a:ext cx="1415163" cy="178073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282B3B-DE2D-8C40-9FE7-353D2B64A13A}"/>
              </a:ext>
            </a:extLst>
          </p:cNvPr>
          <p:cNvSpPr txBox="1"/>
          <p:nvPr/>
        </p:nvSpPr>
        <p:spPr>
          <a:xfrm>
            <a:off x="813064" y="3637889"/>
            <a:ext cx="346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92D050"/>
                </a:solidFill>
              </a:rPr>
              <a:t>newMapElementBatch</a:t>
            </a:r>
            <a:r>
              <a:rPr lang="en-US" sz="2400" dirty="0">
                <a:solidFill>
                  <a:srgbClr val="92D050"/>
                </a:solidFill>
              </a:rPr>
              <a:t>()</a:t>
            </a:r>
            <a:endParaRPr sz="2400" dirty="0">
              <a:solidFill>
                <a:srgbClr val="92D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303AF-3378-5642-A60B-9AB22C9E726E}"/>
              </a:ext>
            </a:extLst>
          </p:cNvPr>
          <p:cNvSpPr txBox="1"/>
          <p:nvPr/>
        </p:nvSpPr>
        <p:spPr>
          <a:xfrm>
            <a:off x="1531464" y="2930704"/>
            <a:ext cx="27431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IMapElementBatch</a:t>
            </a:r>
            <a:endParaRPr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EBB66DF-38E9-6544-8DCC-1428E5878762}"/>
              </a:ext>
            </a:extLst>
          </p:cNvPr>
          <p:cNvSpPr/>
          <p:nvPr/>
        </p:nvSpPr>
        <p:spPr>
          <a:xfrm rot="207856" flipV="1">
            <a:off x="2646871" y="3333823"/>
            <a:ext cx="21697" cy="411667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  <a:gd name="connsiteX0" fmla="*/ 588768 w 588768"/>
              <a:gd name="connsiteY0" fmla="*/ 0 h 2470535"/>
              <a:gd name="connsiteX1" fmla="*/ -13 w 588768"/>
              <a:gd name="connsiteY1" fmla="*/ 2470533 h 247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768" h="2470535">
                <a:moveTo>
                  <a:pt x="588768" y="0"/>
                </a:moveTo>
                <a:lnTo>
                  <a:pt x="-13" y="2470533"/>
                </a:ln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B1C8495-5019-BA4B-91DC-C536C48567EB}"/>
              </a:ext>
            </a:extLst>
          </p:cNvPr>
          <p:cNvSpPr/>
          <p:nvPr/>
        </p:nvSpPr>
        <p:spPr>
          <a:xfrm rot="16678015" flipV="1">
            <a:off x="2276615" y="2619198"/>
            <a:ext cx="45719" cy="487144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4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345744-7533-5742-AA27-9B25B3960A1A}"/>
              </a:ext>
            </a:extLst>
          </p:cNvPr>
          <p:cNvSpPr txBox="1"/>
          <p:nvPr/>
        </p:nvSpPr>
        <p:spPr>
          <a:xfrm>
            <a:off x="6186" y="2207203"/>
            <a:ext cx="26559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addPointElement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  <a:endParaRPr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3EA8C3-4846-054E-983E-91CFA542E84D}"/>
              </a:ext>
            </a:extLst>
          </p:cNvPr>
          <p:cNvSpPr txBox="1"/>
          <p:nvPr/>
        </p:nvSpPr>
        <p:spPr>
          <a:xfrm>
            <a:off x="51541" y="1853916"/>
            <a:ext cx="267485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addLabelElement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  <a:endParaRPr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48B1E5D4-5ACF-B74F-BE0D-210E348526AD}"/>
              </a:ext>
            </a:extLst>
          </p:cNvPr>
          <p:cNvSpPr/>
          <p:nvPr/>
        </p:nvSpPr>
        <p:spPr>
          <a:xfrm rot="18814865" flipV="1">
            <a:off x="2658127" y="2426661"/>
            <a:ext cx="45719" cy="285918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4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DC8E2E-5EE9-644C-8005-E5B19949D487}"/>
              </a:ext>
            </a:extLst>
          </p:cNvPr>
          <p:cNvSpPr txBox="1"/>
          <p:nvPr/>
        </p:nvSpPr>
        <p:spPr>
          <a:xfrm>
            <a:off x="-157822" y="2580377"/>
            <a:ext cx="24876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add3dObject ()</a:t>
            </a:r>
            <a:endParaRPr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1B4304-3850-2B41-9188-732F63BDDF3F}"/>
              </a:ext>
            </a:extLst>
          </p:cNvPr>
          <p:cNvSpPr txBox="1"/>
          <p:nvPr/>
        </p:nvSpPr>
        <p:spPr>
          <a:xfrm>
            <a:off x="196448" y="1480417"/>
            <a:ext cx="267485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addLineElement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  <a:endParaRPr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19AB6E2C-C21C-3C42-A6B2-3055E450754F}"/>
              </a:ext>
            </a:extLst>
          </p:cNvPr>
          <p:cNvSpPr/>
          <p:nvPr/>
        </p:nvSpPr>
        <p:spPr>
          <a:xfrm rot="20391451" flipV="1">
            <a:off x="2738120" y="2072915"/>
            <a:ext cx="298991" cy="488739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4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rgbClr val="FF0000"/>
              </a:solidFill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8AC5812-F356-8249-8E0A-4854735626C2}"/>
              </a:ext>
            </a:extLst>
          </p:cNvPr>
          <p:cNvSpPr/>
          <p:nvPr/>
        </p:nvSpPr>
        <p:spPr>
          <a:xfrm rot="21185982" flipV="1">
            <a:off x="2726364" y="1678151"/>
            <a:ext cx="691422" cy="681431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4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E973D6-BF39-6E41-9361-866F3376092C}"/>
              </a:ext>
            </a:extLst>
          </p:cNvPr>
          <p:cNvSpPr txBox="1"/>
          <p:nvPr/>
        </p:nvSpPr>
        <p:spPr>
          <a:xfrm>
            <a:off x="1550186" y="1041575"/>
            <a:ext cx="267485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addAreaElement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  <a:endParaRPr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3B1B9A0-7416-F144-848C-9EED4A4332F0}"/>
              </a:ext>
            </a:extLst>
          </p:cNvPr>
          <p:cNvSpPr/>
          <p:nvPr/>
        </p:nvSpPr>
        <p:spPr>
          <a:xfrm flipV="1">
            <a:off x="3194272" y="1398453"/>
            <a:ext cx="444222" cy="759564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4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rgbClr val="FF0000"/>
              </a:solidFill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1B1C664-E2AC-124E-BC09-25BC56A40602}"/>
              </a:ext>
            </a:extLst>
          </p:cNvPr>
          <p:cNvSpPr/>
          <p:nvPr/>
        </p:nvSpPr>
        <p:spPr>
          <a:xfrm rot="17838262" flipV="1">
            <a:off x="3515175" y="3774009"/>
            <a:ext cx="1164071" cy="1498828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F8A559-2656-7C43-9E53-142CE98C2F33}"/>
              </a:ext>
            </a:extLst>
          </p:cNvPr>
          <p:cNvSpPr txBox="1"/>
          <p:nvPr/>
        </p:nvSpPr>
        <p:spPr>
          <a:xfrm>
            <a:off x="125354" y="4521914"/>
            <a:ext cx="346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92D050"/>
                </a:solidFill>
              </a:rPr>
              <a:t>newAttributePanel</a:t>
            </a:r>
            <a:r>
              <a:rPr lang="en-US" sz="2400" dirty="0">
                <a:solidFill>
                  <a:srgbClr val="92D050"/>
                </a:solidFill>
              </a:rPr>
              <a:t>()</a:t>
            </a:r>
            <a:endParaRPr sz="2400" dirty="0">
              <a:solidFill>
                <a:srgbClr val="92D050"/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1A06CEB-EBD4-3843-85E6-D2162ACBC835}"/>
              </a:ext>
            </a:extLst>
          </p:cNvPr>
          <p:cNvSpPr/>
          <p:nvPr/>
        </p:nvSpPr>
        <p:spPr>
          <a:xfrm rot="3940552">
            <a:off x="4305982" y="2294510"/>
            <a:ext cx="2198893" cy="341644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15FF09-040A-3B48-B9C8-6B6F803F58F8}"/>
              </a:ext>
            </a:extLst>
          </p:cNvPr>
          <p:cNvSpPr txBox="1"/>
          <p:nvPr/>
        </p:nvSpPr>
        <p:spPr>
          <a:xfrm>
            <a:off x="6574485" y="2794291"/>
            <a:ext cx="187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onLeftClick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endParaRPr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412E8E-B8DF-8A4C-94FD-1017DB61B4DD}"/>
              </a:ext>
            </a:extLst>
          </p:cNvPr>
          <p:cNvSpPr txBox="1"/>
          <p:nvPr/>
        </p:nvSpPr>
        <p:spPr>
          <a:xfrm>
            <a:off x="4806062" y="1402026"/>
            <a:ext cx="346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onRequestAttributes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endParaRPr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86BEEEAA-AE3F-7145-9DF9-1883C8F60B1D}"/>
              </a:ext>
            </a:extLst>
          </p:cNvPr>
          <p:cNvSpPr/>
          <p:nvPr/>
        </p:nvSpPr>
        <p:spPr>
          <a:xfrm rot="4371084">
            <a:off x="4964087" y="2502148"/>
            <a:ext cx="1647501" cy="215883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B7C149CF-254E-104F-9919-9CEEE20D732B}"/>
              </a:ext>
            </a:extLst>
          </p:cNvPr>
          <p:cNvSpPr/>
          <p:nvPr/>
        </p:nvSpPr>
        <p:spPr>
          <a:xfrm rot="4371084" flipV="1">
            <a:off x="5515606" y="2708107"/>
            <a:ext cx="1182734" cy="105020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2A8DC7-DFEE-3A4D-A73D-AD219BDE3524}"/>
              </a:ext>
            </a:extLst>
          </p:cNvPr>
          <p:cNvSpPr txBox="1"/>
          <p:nvPr/>
        </p:nvSpPr>
        <p:spPr>
          <a:xfrm>
            <a:off x="6234143" y="2469784"/>
            <a:ext cx="275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onStyleForName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endParaRPr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A928B952-8D35-3942-88AA-6FAA46ECD6F0}"/>
              </a:ext>
            </a:extLst>
          </p:cNvPr>
          <p:cNvSpPr/>
          <p:nvPr/>
        </p:nvSpPr>
        <p:spPr>
          <a:xfrm rot="4371084" flipV="1">
            <a:off x="5971088" y="2817346"/>
            <a:ext cx="737419" cy="244587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D55079-F347-9540-83EE-B1DC2016D51E}"/>
              </a:ext>
            </a:extLst>
          </p:cNvPr>
          <p:cNvSpPr txBox="1"/>
          <p:nvPr/>
        </p:nvSpPr>
        <p:spPr>
          <a:xfrm>
            <a:off x="4083719" y="1076756"/>
            <a:ext cx="3824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onSearchActionRequested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endParaRPr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301E55-7587-504D-9E9B-281687EBB148}"/>
              </a:ext>
            </a:extLst>
          </p:cNvPr>
          <p:cNvSpPr txBox="1"/>
          <p:nvPr/>
        </p:nvSpPr>
        <p:spPr>
          <a:xfrm>
            <a:off x="5538333" y="1735151"/>
            <a:ext cx="305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onViewportChanged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endParaRPr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6198634C-C464-074F-A103-84DA80E7317F}"/>
              </a:ext>
            </a:extLst>
          </p:cNvPr>
          <p:cNvSpPr/>
          <p:nvPr/>
        </p:nvSpPr>
        <p:spPr>
          <a:xfrm rot="4371084" flipV="1">
            <a:off x="6314986" y="2968127"/>
            <a:ext cx="404028" cy="279758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0E0FDE-6994-DE4D-809F-79141B4EE323}"/>
              </a:ext>
            </a:extLst>
          </p:cNvPr>
          <p:cNvSpPr txBox="1"/>
          <p:nvPr/>
        </p:nvSpPr>
        <p:spPr>
          <a:xfrm>
            <a:off x="5927948" y="2116403"/>
            <a:ext cx="305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onOptionsChanged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endParaRPr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6220151D-F701-B24A-94B5-82EFED087742}"/>
              </a:ext>
            </a:extLst>
          </p:cNvPr>
          <p:cNvSpPr/>
          <p:nvPr/>
        </p:nvSpPr>
        <p:spPr>
          <a:xfrm rot="4371084" flipV="1">
            <a:off x="6514271" y="3152127"/>
            <a:ext cx="175823" cy="225618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5C3BE-9AC9-2B4C-A245-371494A1B3D0}"/>
              </a:ext>
            </a:extLst>
          </p:cNvPr>
          <p:cNvSpPr txBox="1"/>
          <p:nvPr/>
        </p:nvSpPr>
        <p:spPr>
          <a:xfrm rot="1769368">
            <a:off x="7087577" y="3717113"/>
            <a:ext cx="2093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92D050"/>
                </a:solidFill>
              </a:rPr>
              <a:t>userOptions</a:t>
            </a:r>
            <a:r>
              <a:rPr lang="en-US" sz="2400" dirty="0">
                <a:solidFill>
                  <a:srgbClr val="92D050"/>
                </a:solidFill>
              </a:rPr>
              <a:t>()</a:t>
            </a:r>
            <a:endParaRPr sz="2400" dirty="0">
              <a:solidFill>
                <a:srgbClr val="92D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C8B27B-A073-7645-9C4F-610089486E7D}"/>
              </a:ext>
            </a:extLst>
          </p:cNvPr>
          <p:cNvSpPr txBox="1"/>
          <p:nvPr/>
        </p:nvSpPr>
        <p:spPr>
          <a:xfrm>
            <a:off x="1755246" y="5988441"/>
            <a:ext cx="3679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92D050"/>
                </a:solidFill>
              </a:rPr>
              <a:t>removeMapElementBatch</a:t>
            </a:r>
            <a:r>
              <a:rPr lang="en-US" sz="2400" dirty="0">
                <a:solidFill>
                  <a:srgbClr val="92D050"/>
                </a:solidFill>
              </a:rPr>
              <a:t>()</a:t>
            </a:r>
            <a:endParaRPr sz="2400" dirty="0">
              <a:solidFill>
                <a:srgbClr val="92D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97BEB8-6CB8-2D4A-AFFE-DA6600A51390}"/>
              </a:ext>
            </a:extLst>
          </p:cNvPr>
          <p:cNvSpPr txBox="1"/>
          <p:nvPr/>
        </p:nvSpPr>
        <p:spPr>
          <a:xfrm>
            <a:off x="5627936" y="5550411"/>
            <a:ext cx="234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92D050"/>
                </a:solidFill>
              </a:rPr>
              <a:t>highlightTiles</a:t>
            </a:r>
            <a:r>
              <a:rPr lang="en-US" sz="2400" dirty="0">
                <a:solidFill>
                  <a:srgbClr val="92D050"/>
                </a:solidFill>
              </a:rPr>
              <a:t>()</a:t>
            </a:r>
            <a:endParaRPr sz="2400" dirty="0">
              <a:solidFill>
                <a:srgbClr val="92D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0A2BE4-80E3-8E4A-9AED-47EEF239F2EB}"/>
              </a:ext>
            </a:extLst>
          </p:cNvPr>
          <p:cNvSpPr txBox="1"/>
          <p:nvPr/>
        </p:nvSpPr>
        <p:spPr>
          <a:xfrm>
            <a:off x="2063163" y="5398534"/>
            <a:ext cx="294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92D050"/>
                </a:solidFill>
              </a:rPr>
              <a:t>insertHeightmapTile</a:t>
            </a:r>
            <a:r>
              <a:rPr lang="en-US" sz="2400" dirty="0">
                <a:solidFill>
                  <a:srgbClr val="92D050"/>
                </a:solidFill>
              </a:rPr>
              <a:t>()</a:t>
            </a:r>
            <a:endParaRPr sz="2400" dirty="0">
              <a:solidFill>
                <a:srgbClr val="92D05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539159-F6CD-1144-9EA5-5D4D18430DBF}"/>
              </a:ext>
            </a:extLst>
          </p:cNvPr>
          <p:cNvSpPr txBox="1"/>
          <p:nvPr/>
        </p:nvSpPr>
        <p:spPr>
          <a:xfrm>
            <a:off x="6186" y="5703759"/>
            <a:ext cx="27431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IAttributePanel</a:t>
            </a:r>
            <a:endParaRPr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A2A49FDF-0F55-6F47-8ED9-019F3E3E071B}"/>
              </a:ext>
            </a:extLst>
          </p:cNvPr>
          <p:cNvSpPr/>
          <p:nvPr/>
        </p:nvSpPr>
        <p:spPr>
          <a:xfrm rot="15781413" flipV="1">
            <a:off x="1703358" y="5026810"/>
            <a:ext cx="671181" cy="731403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tx1">
                <a:lumMod val="65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FEDF3563-8A43-014F-AF06-4D065EBEE8DD}"/>
              </a:ext>
            </a:extLst>
          </p:cNvPr>
          <p:cNvSpPr/>
          <p:nvPr/>
        </p:nvSpPr>
        <p:spPr>
          <a:xfrm rot="19152796">
            <a:off x="3773930" y="4988869"/>
            <a:ext cx="1508524" cy="45719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12D19291-9EBB-7E4C-B61E-3A4F3758F343}"/>
              </a:ext>
            </a:extLst>
          </p:cNvPr>
          <p:cNvSpPr/>
          <p:nvPr/>
        </p:nvSpPr>
        <p:spPr>
          <a:xfrm rot="17673408">
            <a:off x="4573332" y="5188303"/>
            <a:ext cx="1509540" cy="212840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DF59A3CA-616C-E84C-BCF6-88D9E6EBDE94}"/>
              </a:ext>
            </a:extLst>
          </p:cNvPr>
          <p:cNvSpPr/>
          <p:nvPr/>
        </p:nvSpPr>
        <p:spPr>
          <a:xfrm rot="17336331">
            <a:off x="5610239" y="4848379"/>
            <a:ext cx="927334" cy="444981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92610F82-6E94-5647-BEE9-4A318267A35D}"/>
              </a:ext>
            </a:extLst>
          </p:cNvPr>
          <p:cNvSpPr/>
          <p:nvPr/>
        </p:nvSpPr>
        <p:spPr>
          <a:xfrm rot="3161543" flipH="1" flipV="1">
            <a:off x="7379704" y="3766856"/>
            <a:ext cx="167648" cy="785043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2D8E6122-C2DE-B14B-9A46-13E206DBAFF6}"/>
              </a:ext>
            </a:extLst>
          </p:cNvPr>
          <p:cNvSpPr/>
          <p:nvPr/>
        </p:nvSpPr>
        <p:spPr>
          <a:xfrm rot="17336331">
            <a:off x="7067589" y="4525597"/>
            <a:ext cx="971523" cy="1474182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72735D-AC69-7045-BC39-96F3C757E830}"/>
              </a:ext>
            </a:extLst>
          </p:cNvPr>
          <p:cNvSpPr txBox="1"/>
          <p:nvPr/>
        </p:nvSpPr>
        <p:spPr>
          <a:xfrm>
            <a:off x="8794871" y="4820002"/>
            <a:ext cx="311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(set)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CameraPosition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  <a:endParaRPr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9E981D-F8C9-2240-9C1C-E580A16E1F76}"/>
              </a:ext>
            </a:extLst>
          </p:cNvPr>
          <p:cNvSpPr txBox="1"/>
          <p:nvPr/>
        </p:nvSpPr>
        <p:spPr>
          <a:xfrm>
            <a:off x="8590334" y="5189710"/>
            <a:ext cx="311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(set)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CameraAltitude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  <a:endParaRPr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5A8900-2778-B24C-A846-944E038C031A}"/>
              </a:ext>
            </a:extLst>
          </p:cNvPr>
          <p:cNvSpPr txBox="1"/>
          <p:nvPr/>
        </p:nvSpPr>
        <p:spPr>
          <a:xfrm>
            <a:off x="8303539" y="5561437"/>
            <a:ext cx="356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(set)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CameraOrientation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  <a:endParaRPr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BF6761-58BA-3140-B4BE-5E7EBB20E2BD}"/>
              </a:ext>
            </a:extLst>
          </p:cNvPr>
          <p:cNvSpPr txBox="1"/>
          <p:nvPr/>
        </p:nvSpPr>
        <p:spPr>
          <a:xfrm>
            <a:off x="7972800" y="5917943"/>
            <a:ext cx="311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(set)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BackgroundColor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  <a:endParaRPr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17386B-500E-DC4D-AEA2-F79DC9CF7489}"/>
              </a:ext>
            </a:extLst>
          </p:cNvPr>
          <p:cNvSpPr txBox="1"/>
          <p:nvPr/>
        </p:nvSpPr>
        <p:spPr>
          <a:xfrm>
            <a:off x="5070816" y="5961382"/>
            <a:ext cx="311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92D050"/>
                </a:solidFill>
              </a:rPr>
              <a:t>setStatusMessage</a:t>
            </a:r>
            <a:r>
              <a:rPr lang="en-US" sz="2400" dirty="0">
                <a:solidFill>
                  <a:srgbClr val="92D050"/>
                </a:solidFill>
              </a:rPr>
              <a:t>()</a:t>
            </a:r>
            <a:endParaRPr sz="2400" dirty="0">
              <a:solidFill>
                <a:srgbClr val="92D050"/>
              </a:solidFill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9648B8A2-8F1C-D245-8CA9-CF8BE72E1607}"/>
              </a:ext>
            </a:extLst>
          </p:cNvPr>
          <p:cNvSpPr/>
          <p:nvPr/>
        </p:nvSpPr>
        <p:spPr>
          <a:xfrm rot="16833227">
            <a:off x="4884210" y="5220932"/>
            <a:ext cx="1509540" cy="212840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F3D22A52-CD8E-BD47-AF9B-CD881DE6499C}"/>
              </a:ext>
            </a:extLst>
          </p:cNvPr>
          <p:cNvSpPr/>
          <p:nvPr/>
        </p:nvSpPr>
        <p:spPr>
          <a:xfrm rot="17336331">
            <a:off x="7395286" y="4286577"/>
            <a:ext cx="738218" cy="1705109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C62D40F-B3D4-4C4E-BAE3-238312EFA399}"/>
              </a:ext>
            </a:extLst>
          </p:cNvPr>
          <p:cNvSpPr/>
          <p:nvPr/>
        </p:nvSpPr>
        <p:spPr>
          <a:xfrm rot="17336331">
            <a:off x="7720346" y="4061961"/>
            <a:ext cx="433200" cy="1792960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8884F47C-11E9-604B-BD12-F77379065905}"/>
              </a:ext>
            </a:extLst>
          </p:cNvPr>
          <p:cNvSpPr/>
          <p:nvPr/>
        </p:nvSpPr>
        <p:spPr>
          <a:xfrm rot="17336331">
            <a:off x="8029797" y="3799033"/>
            <a:ext cx="94108" cy="1870171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423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MapViewer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CC02B-3457-8246-98E0-D1A08D2F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67AA3-8416-F44E-997D-C21E13F3AFA6}"/>
              </a:ext>
            </a:extLst>
          </p:cNvPr>
          <p:cNvSpPr txBox="1"/>
          <p:nvPr/>
        </p:nvSpPr>
        <p:spPr>
          <a:xfrm rot="16200000">
            <a:off x="-1720623" y="3538803"/>
            <a:ext cx="490521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477A9-D24D-6F4A-B304-6E961952B9CB}"/>
              </a:ext>
            </a:extLst>
          </p:cNvPr>
          <p:cNvSpPr txBox="1"/>
          <p:nvPr/>
        </p:nvSpPr>
        <p:spPr>
          <a:xfrm rot="16200000">
            <a:off x="-256286" y="3782900"/>
            <a:ext cx="4417018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ECB35"/>
                </a:solidFill>
              </a:rPr>
              <a:t>Session Server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C2F1603-D87F-0D40-AE0A-0967C05F73BF}"/>
              </a:ext>
            </a:extLst>
          </p:cNvPr>
          <p:cNvSpPr/>
          <p:nvPr/>
        </p:nvSpPr>
        <p:spPr>
          <a:xfrm rot="5400000">
            <a:off x="1820487" y="1162373"/>
            <a:ext cx="263471" cy="9298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F3E290-7853-B146-B1B4-2EC10A3BCC69}"/>
              </a:ext>
            </a:extLst>
          </p:cNvPr>
          <p:cNvSpPr txBox="1"/>
          <p:nvPr/>
        </p:nvSpPr>
        <p:spPr>
          <a:xfrm>
            <a:off x="1052824" y="1086195"/>
            <a:ext cx="2728696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ECB35"/>
                </a:solidFill>
              </a:rPr>
              <a:t>MapViewer-Online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41FA3-6627-E144-82CF-A93BD47A1795}"/>
              </a:ext>
            </a:extLst>
          </p:cNvPr>
          <p:cNvSpPr txBox="1"/>
          <p:nvPr/>
        </p:nvSpPr>
        <p:spPr>
          <a:xfrm>
            <a:off x="3087969" y="1285114"/>
            <a:ext cx="854351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DatabaseInspector / mapviewerserver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9C124-E65B-8844-B369-A8B1D4624229}"/>
              </a:ext>
            </a:extLst>
          </p:cNvPr>
          <p:cNvSpPr txBox="1"/>
          <p:nvPr/>
        </p:nvSpPr>
        <p:spPr>
          <a:xfrm>
            <a:off x="3087968" y="1658321"/>
            <a:ext cx="8543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ECB35"/>
                </a:solidFill>
              </a:rPr>
              <a:t>Application Framework (AFW)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E0356-3103-AB42-8B10-7EB09B5E10C3}"/>
              </a:ext>
            </a:extLst>
          </p:cNvPr>
          <p:cNvSpPr txBox="1"/>
          <p:nvPr/>
        </p:nvSpPr>
        <p:spPr>
          <a:xfrm>
            <a:off x="3085388" y="2027693"/>
            <a:ext cx="8543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ECB35"/>
                </a:solidFill>
              </a:rPr>
              <a:t>Plugin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E4B54-276A-8B45-AFC3-A983DCD8CFA4}"/>
              </a:ext>
            </a:extLst>
          </p:cNvPr>
          <p:cNvSpPr txBox="1"/>
          <p:nvPr/>
        </p:nvSpPr>
        <p:spPr>
          <a:xfrm rot="16200000">
            <a:off x="1557494" y="4278846"/>
            <a:ext cx="3425125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http.server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B4BE2-7A55-E74B-9D76-43F592E47F6C}"/>
              </a:ext>
            </a:extLst>
          </p:cNvPr>
          <p:cNvSpPr/>
          <p:nvPr/>
        </p:nvSpPr>
        <p:spPr>
          <a:xfrm flipH="1">
            <a:off x="3692636" y="2750949"/>
            <a:ext cx="5234388" cy="342512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D0EE5-0069-D347-8F89-1CDBDBC9D65A}"/>
              </a:ext>
            </a:extLst>
          </p:cNvPr>
          <p:cNvSpPr txBox="1"/>
          <p:nvPr/>
        </p:nvSpPr>
        <p:spPr>
          <a:xfrm>
            <a:off x="5413583" y="2765054"/>
            <a:ext cx="205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mapviewer.backend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D0C60C-A6AC-9A4B-A6CC-EAAFA20BDBC3}"/>
              </a:ext>
            </a:extLst>
          </p:cNvPr>
          <p:cNvSpPr txBox="1"/>
          <p:nvPr/>
        </p:nvSpPr>
        <p:spPr>
          <a:xfrm rot="16200000">
            <a:off x="2489183" y="4276260"/>
            <a:ext cx="322881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ViewerMapDataProxy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17BA70-6EBB-FB48-9A46-D1D7F57CF5CB}"/>
              </a:ext>
            </a:extLst>
          </p:cNvPr>
          <p:cNvSpPr txBox="1"/>
          <p:nvPr/>
        </p:nvSpPr>
        <p:spPr>
          <a:xfrm rot="16200000">
            <a:off x="3681527" y="4547649"/>
            <a:ext cx="190053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SvgMapDataProxy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BFA3A6-2CD2-3C4C-B70D-A1D026CB7C7E}"/>
              </a:ext>
            </a:extLst>
          </p:cNvPr>
          <p:cNvCxnSpPr>
            <a:cxnSpLocks/>
          </p:cNvCxnSpPr>
          <p:nvPr/>
        </p:nvCxnSpPr>
        <p:spPr>
          <a:xfrm>
            <a:off x="916651" y="5315923"/>
            <a:ext cx="3011682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A7B777-5FFC-EC4A-A9E6-9FA66DD04E94}"/>
              </a:ext>
            </a:extLst>
          </p:cNvPr>
          <p:cNvSpPr txBox="1"/>
          <p:nvPr/>
        </p:nvSpPr>
        <p:spPr>
          <a:xfrm>
            <a:off x="1457342" y="5329495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GET, POST</a:t>
            </a:r>
            <a:endParaRPr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3D01DD-0152-9A47-95C1-2E48EBCB8EAF}"/>
              </a:ext>
            </a:extLst>
          </p:cNvPr>
          <p:cNvCxnSpPr/>
          <p:nvPr/>
        </p:nvCxnSpPr>
        <p:spPr>
          <a:xfrm flipH="1">
            <a:off x="916651" y="5067947"/>
            <a:ext cx="3011682" cy="0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79A3FD-FB76-4D40-A748-FA81A231D1D9}"/>
              </a:ext>
            </a:extLst>
          </p:cNvPr>
          <p:cNvSpPr txBox="1"/>
          <p:nvPr/>
        </p:nvSpPr>
        <p:spPr>
          <a:xfrm>
            <a:off x="1373849" y="4678631"/>
            <a:ext cx="146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loop</a:t>
            </a:r>
            <a:endParaRPr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0836C7-D644-8D49-8148-21BC2BC2AEF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270057" y="2397026"/>
            <a:ext cx="0" cy="353924"/>
          </a:xfrm>
          <a:prstGeom prst="line">
            <a:avLst/>
          </a:prstGeom>
          <a:ln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83981A-28CF-124D-A465-D3FD4CC93D70}"/>
              </a:ext>
            </a:extLst>
          </p:cNvPr>
          <p:cNvCxnSpPr>
            <a:cxnSpLocks/>
          </p:cNvCxnSpPr>
          <p:nvPr/>
        </p:nvCxnSpPr>
        <p:spPr>
          <a:xfrm flipH="1" flipV="1">
            <a:off x="6455011" y="2411130"/>
            <a:ext cx="1" cy="324373"/>
          </a:xfrm>
          <a:prstGeom prst="line">
            <a:avLst/>
          </a:prstGeom>
          <a:ln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E940F1-F24D-F446-B3E3-F90C312F8AFF}"/>
              </a:ext>
            </a:extLst>
          </p:cNvPr>
          <p:cNvSpPr txBox="1"/>
          <p:nvPr/>
        </p:nvSpPr>
        <p:spPr>
          <a:xfrm>
            <a:off x="5143251" y="3497392"/>
            <a:ext cx="30119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IMapViewerExtensionRegistry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6C6D97-683D-9649-B76A-A30E73B51BDB}"/>
              </a:ext>
            </a:extLst>
          </p:cNvPr>
          <p:cNvCxnSpPr>
            <a:cxnSpLocks/>
          </p:cNvCxnSpPr>
          <p:nvPr/>
        </p:nvCxnSpPr>
        <p:spPr>
          <a:xfrm>
            <a:off x="4816458" y="3779468"/>
            <a:ext cx="326793" cy="2581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9FEB38-503D-AE4B-8471-C017BA4CDFD2}"/>
              </a:ext>
            </a:extLst>
          </p:cNvPr>
          <p:cNvCxnSpPr>
            <a:cxnSpLocks/>
          </p:cNvCxnSpPr>
          <p:nvPr/>
        </p:nvCxnSpPr>
        <p:spPr>
          <a:xfrm>
            <a:off x="4282659" y="3620533"/>
            <a:ext cx="860592" cy="0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89379F5-E7F0-B64E-B27B-E296F454B471}"/>
              </a:ext>
            </a:extLst>
          </p:cNvPr>
          <p:cNvSpPr txBox="1"/>
          <p:nvPr/>
        </p:nvSpPr>
        <p:spPr>
          <a:xfrm rot="16200000">
            <a:off x="4380907" y="4837702"/>
            <a:ext cx="1906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IMapDataProxy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387B82-7921-0048-AFC6-4E1A3BEE9D0E}"/>
              </a:ext>
            </a:extLst>
          </p:cNvPr>
          <p:cNvCxnSpPr>
            <a:cxnSpLocks/>
          </p:cNvCxnSpPr>
          <p:nvPr/>
        </p:nvCxnSpPr>
        <p:spPr>
          <a:xfrm>
            <a:off x="4816458" y="5682580"/>
            <a:ext cx="326793" cy="25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B5458D-A8D2-FA4D-8F25-A916D7C92651}"/>
              </a:ext>
            </a:extLst>
          </p:cNvPr>
          <p:cNvCxnSpPr>
            <a:cxnSpLocks/>
          </p:cNvCxnSpPr>
          <p:nvPr/>
        </p:nvCxnSpPr>
        <p:spPr>
          <a:xfrm>
            <a:off x="4282659" y="5858359"/>
            <a:ext cx="85156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8ECC94C-E60B-AE48-8CED-D9B5E17108EF}"/>
              </a:ext>
            </a:extLst>
          </p:cNvPr>
          <p:cNvSpPr txBox="1"/>
          <p:nvPr/>
        </p:nvSpPr>
        <p:spPr>
          <a:xfrm>
            <a:off x="5847572" y="4713677"/>
            <a:ext cx="2307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IMapViewerStyle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A1576A-9320-3B4B-8F8D-A0300BB6DBE9}"/>
              </a:ext>
            </a:extLst>
          </p:cNvPr>
          <p:cNvSpPr txBox="1"/>
          <p:nvPr/>
        </p:nvSpPr>
        <p:spPr>
          <a:xfrm>
            <a:off x="5847572" y="4344345"/>
            <a:ext cx="2307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IMapElementBatch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8727C7-B783-DB41-96DB-708882536D6B}"/>
              </a:ext>
            </a:extLst>
          </p:cNvPr>
          <p:cNvSpPr txBox="1"/>
          <p:nvPr/>
        </p:nvSpPr>
        <p:spPr>
          <a:xfrm>
            <a:off x="5847572" y="5083009"/>
            <a:ext cx="2307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IAttributePanel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962004-F4FB-E247-BBD5-0AF39F0044D7}"/>
              </a:ext>
            </a:extLst>
          </p:cNvPr>
          <p:cNvCxnSpPr>
            <a:cxnSpLocks/>
          </p:cNvCxnSpPr>
          <p:nvPr/>
        </p:nvCxnSpPr>
        <p:spPr>
          <a:xfrm flipH="1">
            <a:off x="5518722" y="4704618"/>
            <a:ext cx="328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D3F9D4B-6E87-484C-A6E7-ED14D57F2800}"/>
              </a:ext>
            </a:extLst>
          </p:cNvPr>
          <p:cNvSpPr txBox="1"/>
          <p:nvPr/>
        </p:nvSpPr>
        <p:spPr>
          <a:xfrm>
            <a:off x="8336949" y="2609485"/>
            <a:ext cx="304442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>
                <a:solidFill>
                  <a:srgbClr val="AECB35"/>
                </a:solidFill>
              </a:rPr>
              <a:t>IMapViewerExtensionFactory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F4497F-2FC6-A14A-91A4-19131F9DA057}"/>
              </a:ext>
            </a:extLst>
          </p:cNvPr>
          <p:cNvSpPr txBox="1"/>
          <p:nvPr/>
        </p:nvSpPr>
        <p:spPr>
          <a:xfrm>
            <a:off x="8336949" y="2916216"/>
            <a:ext cx="279858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>
                <a:solidFill>
                  <a:srgbClr val="AECB35"/>
                </a:solidFill>
              </a:rPr>
              <a:t>IMapViewerExtensionInstance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CB37BEF-B6A0-7F47-A772-BF37E3CD2788}"/>
              </a:ext>
            </a:extLst>
          </p:cNvPr>
          <p:cNvSpPr/>
          <p:nvPr/>
        </p:nvSpPr>
        <p:spPr>
          <a:xfrm flipH="1">
            <a:off x="9010182" y="3442753"/>
            <a:ext cx="2618712" cy="273332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F70951-8F32-3145-A26B-252380DFBF9A}"/>
              </a:ext>
            </a:extLst>
          </p:cNvPr>
          <p:cNvSpPr txBox="1"/>
          <p:nvPr/>
        </p:nvSpPr>
        <p:spPr>
          <a:xfrm>
            <a:off x="9471258" y="3866724"/>
            <a:ext cx="2157637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noProof="1">
                <a:solidFill>
                  <a:srgbClr val="FFFF00"/>
                </a:solidFill>
              </a:rPr>
              <a:t>MyExtensionFactory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F08083-B680-BC4C-9693-2BF597F1D1EC}"/>
              </a:ext>
            </a:extLst>
          </p:cNvPr>
          <p:cNvSpPr txBox="1"/>
          <p:nvPr/>
        </p:nvSpPr>
        <p:spPr>
          <a:xfrm>
            <a:off x="9557478" y="3435513"/>
            <a:ext cx="142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my.extension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7AEA4D-4696-FF41-B7E2-79C305011143}"/>
              </a:ext>
            </a:extLst>
          </p:cNvPr>
          <p:cNvSpPr txBox="1"/>
          <p:nvPr/>
        </p:nvSpPr>
        <p:spPr>
          <a:xfrm>
            <a:off x="9240875" y="5606183"/>
            <a:ext cx="237861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noProof="1">
                <a:solidFill>
                  <a:srgbClr val="FFFF00"/>
                </a:solidFill>
              </a:rPr>
              <a:t>MyExtensionInstance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6C3398-3E6A-8741-A06C-C00950A12374}"/>
              </a:ext>
            </a:extLst>
          </p:cNvPr>
          <p:cNvCxnSpPr>
            <a:cxnSpLocks/>
          </p:cNvCxnSpPr>
          <p:nvPr/>
        </p:nvCxnSpPr>
        <p:spPr>
          <a:xfrm flipV="1">
            <a:off x="11505618" y="2393905"/>
            <a:ext cx="0" cy="1048848"/>
          </a:xfrm>
          <a:prstGeom prst="line">
            <a:avLst/>
          </a:prstGeom>
          <a:ln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EA1DAE-DE16-E448-B8B5-97A577544E41}"/>
              </a:ext>
            </a:extLst>
          </p:cNvPr>
          <p:cNvCxnSpPr>
            <a:cxnSpLocks/>
          </p:cNvCxnSpPr>
          <p:nvPr/>
        </p:nvCxnSpPr>
        <p:spPr>
          <a:xfrm flipV="1">
            <a:off x="9356066" y="3230492"/>
            <a:ext cx="0" cy="237569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9A4A0DB-0A4B-C34D-A9AD-3B226F800A37}"/>
              </a:ext>
            </a:extLst>
          </p:cNvPr>
          <p:cNvCxnSpPr>
            <a:cxnSpLocks/>
          </p:cNvCxnSpPr>
          <p:nvPr/>
        </p:nvCxnSpPr>
        <p:spPr>
          <a:xfrm>
            <a:off x="5528046" y="5903949"/>
            <a:ext cx="3691372" cy="0"/>
          </a:xfrm>
          <a:prstGeom prst="straightConnector1">
            <a:avLst/>
          </a:prstGeom>
          <a:ln>
            <a:prstDash val="dash"/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176504-2D3F-DC45-82F2-803D0110BD02}"/>
              </a:ext>
            </a:extLst>
          </p:cNvPr>
          <p:cNvCxnSpPr>
            <a:cxnSpLocks/>
          </p:cNvCxnSpPr>
          <p:nvPr/>
        </p:nvCxnSpPr>
        <p:spPr>
          <a:xfrm flipV="1">
            <a:off x="11259772" y="2916217"/>
            <a:ext cx="0" cy="9505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CDCDF7-9925-AB4B-8EFA-781FA746499B}"/>
              </a:ext>
            </a:extLst>
          </p:cNvPr>
          <p:cNvCxnSpPr>
            <a:cxnSpLocks/>
          </p:cNvCxnSpPr>
          <p:nvPr/>
        </p:nvCxnSpPr>
        <p:spPr>
          <a:xfrm flipH="1">
            <a:off x="5518720" y="5722074"/>
            <a:ext cx="3700698" cy="0"/>
          </a:xfrm>
          <a:prstGeom prst="straightConnector1">
            <a:avLst/>
          </a:prstGeom>
          <a:ln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3E1CCC9-70C7-964C-8D92-0D22A3A29E19}"/>
              </a:ext>
            </a:extLst>
          </p:cNvPr>
          <p:cNvCxnSpPr>
            <a:cxnSpLocks/>
          </p:cNvCxnSpPr>
          <p:nvPr/>
        </p:nvCxnSpPr>
        <p:spPr>
          <a:xfrm>
            <a:off x="11259772" y="4236056"/>
            <a:ext cx="0" cy="1370127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F7B07AF0-0FC5-FD48-82D5-707A3CD979BD}"/>
              </a:ext>
            </a:extLst>
          </p:cNvPr>
          <p:cNvCxnSpPr>
            <a:stCxn id="36" idx="3"/>
          </p:cNvCxnSpPr>
          <p:nvPr/>
        </p:nvCxnSpPr>
        <p:spPr>
          <a:xfrm>
            <a:off x="8155189" y="3682058"/>
            <a:ext cx="1511196" cy="383323"/>
          </a:xfrm>
          <a:prstGeom prst="bentConnector3">
            <a:avLst>
              <a:gd name="adj1" fmla="val 12567"/>
            </a:avLst>
          </a:prstGeom>
          <a:ln>
            <a:prstDash val="dash"/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D519C59-CA55-BB4F-97E5-1341F309E2EF}"/>
              </a:ext>
            </a:extLst>
          </p:cNvPr>
          <p:cNvSpPr txBox="1"/>
          <p:nvPr/>
        </p:nvSpPr>
        <p:spPr>
          <a:xfrm>
            <a:off x="7040668" y="540352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</a:t>
            </a:r>
            <a:endParaRPr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DD5C4B8-6BE4-FC4B-A443-8A349013A749}"/>
              </a:ext>
            </a:extLst>
          </p:cNvPr>
          <p:cNvSpPr txBox="1"/>
          <p:nvPr/>
        </p:nvSpPr>
        <p:spPr>
          <a:xfrm>
            <a:off x="7017420" y="5820017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</a:t>
            </a:r>
            <a:endParaRPr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11B80E-5A9E-964B-9115-4F97C96218E4}"/>
              </a:ext>
            </a:extLst>
          </p:cNvPr>
          <p:cNvSpPr txBox="1"/>
          <p:nvPr/>
        </p:nvSpPr>
        <p:spPr>
          <a:xfrm>
            <a:off x="8369092" y="3650016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</a:t>
            </a:r>
            <a:endParaRPr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99D8A8-C4DD-A149-B7C5-A70F6DFD5471}"/>
              </a:ext>
            </a:extLst>
          </p:cNvPr>
          <p:cNvSpPr txBox="1"/>
          <p:nvPr/>
        </p:nvSpPr>
        <p:spPr>
          <a:xfrm>
            <a:off x="10462141" y="4680557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  <a:endParaRPr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3A1DA28-438D-3B47-9500-9537574AF45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136890" y="1469780"/>
            <a:ext cx="951079" cy="557874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9B66A2D-C371-0C4F-BCBA-044F7944FA27}"/>
              </a:ext>
            </a:extLst>
          </p:cNvPr>
          <p:cNvSpPr txBox="1"/>
          <p:nvPr/>
        </p:nvSpPr>
        <p:spPr>
          <a:xfrm rot="19687222">
            <a:off x="2322857" y="1762745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163212B-6319-A84F-9EBB-20CB48FE3F99}"/>
              </a:ext>
            </a:extLst>
          </p:cNvPr>
          <p:cNvSpPr txBox="1"/>
          <p:nvPr/>
        </p:nvSpPr>
        <p:spPr>
          <a:xfrm>
            <a:off x="5847570" y="4006009"/>
            <a:ext cx="230761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rgbClr val="AECB35"/>
                </a:solidFill>
              </a:rPr>
              <a:t>IMapViewerUserOptions</a:t>
            </a:r>
          </a:p>
        </p:txBody>
      </p:sp>
    </p:spTree>
    <p:extLst>
      <p:ext uri="{BB962C8B-B14F-4D97-AF65-F5344CB8AC3E}">
        <p14:creationId xmlns:p14="http://schemas.microsoft.com/office/powerpoint/2010/main" val="18021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9" grpId="0" animBg="1"/>
      <p:bldP spid="20" grpId="0"/>
      <p:bldP spid="21" grpId="0" animBg="1"/>
      <p:bldP spid="22" grpId="0" animBg="1"/>
      <p:bldP spid="26" grpId="0"/>
      <p:bldP spid="29" grpId="0"/>
      <p:bldP spid="36" grpId="0" animBg="1"/>
      <p:bldP spid="44" grpId="0" animBg="1"/>
      <p:bldP spid="47" grpId="0" animBg="1"/>
      <p:bldP spid="48" grpId="0" animBg="1"/>
      <p:bldP spid="49" grpId="0" animBg="1"/>
      <p:bldP spid="53" grpId="0" animBg="1"/>
      <p:bldP spid="54" grpId="0" animBg="1"/>
      <p:bldP spid="57" grpId="0" animBg="1"/>
      <p:bldP spid="58" grpId="0" animBg="1"/>
      <p:bldP spid="60" grpId="0"/>
      <p:bldP spid="61" grpId="0" animBg="1"/>
      <p:bldP spid="91" grpId="0"/>
      <p:bldP spid="92" grpId="0"/>
      <p:bldP spid="93" grpId="0"/>
      <p:bldP spid="94" grpId="0"/>
      <p:bldP spid="102" grpId="0"/>
      <p:bldP spid="1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MapViewer Extension Interface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CC02B-3457-8246-98E0-D1A08D2F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8</a:t>
            </a:fld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E0356-3103-AB42-8B10-7EB09B5E10C3}"/>
              </a:ext>
            </a:extLst>
          </p:cNvPr>
          <p:cNvSpPr txBox="1"/>
          <p:nvPr/>
        </p:nvSpPr>
        <p:spPr>
          <a:xfrm>
            <a:off x="1410270" y="1607539"/>
            <a:ext cx="78473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ECB35"/>
                </a:solidFill>
              </a:rPr>
              <a:t>Plugin 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B4BE2-7A55-E74B-9D76-43F592E47F6C}"/>
              </a:ext>
            </a:extLst>
          </p:cNvPr>
          <p:cNvSpPr/>
          <p:nvPr/>
        </p:nvSpPr>
        <p:spPr>
          <a:xfrm flipH="1">
            <a:off x="1410270" y="2330795"/>
            <a:ext cx="5145511" cy="342512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D0EE5-0069-D347-8F89-1CDBDBC9D65A}"/>
              </a:ext>
            </a:extLst>
          </p:cNvPr>
          <p:cNvSpPr txBox="1"/>
          <p:nvPr/>
        </p:nvSpPr>
        <p:spPr>
          <a:xfrm>
            <a:off x="3042340" y="2344900"/>
            <a:ext cx="205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mapviewer.backend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83981A-28CF-124D-A465-D3FD4CC93D70}"/>
              </a:ext>
            </a:extLst>
          </p:cNvPr>
          <p:cNvCxnSpPr>
            <a:cxnSpLocks/>
          </p:cNvCxnSpPr>
          <p:nvPr/>
        </p:nvCxnSpPr>
        <p:spPr>
          <a:xfrm flipH="1" flipV="1">
            <a:off x="4083768" y="1990976"/>
            <a:ext cx="1" cy="324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E940F1-F24D-F446-B3E3-F90C312F8AFF}"/>
              </a:ext>
            </a:extLst>
          </p:cNvPr>
          <p:cNvSpPr txBox="1"/>
          <p:nvPr/>
        </p:nvSpPr>
        <p:spPr>
          <a:xfrm>
            <a:off x="2496544" y="3620375"/>
            <a:ext cx="30119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IMapViewerExtensionRegistry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9379F5-E7F0-B64E-B27B-E296F454B471}"/>
              </a:ext>
            </a:extLst>
          </p:cNvPr>
          <p:cNvSpPr txBox="1"/>
          <p:nvPr/>
        </p:nvSpPr>
        <p:spPr>
          <a:xfrm rot="16200000">
            <a:off x="634670" y="4263338"/>
            <a:ext cx="22147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IMapDataProxy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ECC94C-E60B-AE48-8CED-D9B5E17108EF}"/>
              </a:ext>
            </a:extLst>
          </p:cNvPr>
          <p:cNvSpPr txBox="1"/>
          <p:nvPr/>
        </p:nvSpPr>
        <p:spPr>
          <a:xfrm>
            <a:off x="2496544" y="4634838"/>
            <a:ext cx="2307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IMapViewerStyle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A1576A-9320-3B4B-8F8D-A0300BB6DBE9}"/>
              </a:ext>
            </a:extLst>
          </p:cNvPr>
          <p:cNvSpPr txBox="1"/>
          <p:nvPr/>
        </p:nvSpPr>
        <p:spPr>
          <a:xfrm>
            <a:off x="2496544" y="4265506"/>
            <a:ext cx="2307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IMapElementBatch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962004-F4FB-E247-BBD5-0AF39F0044D7}"/>
              </a:ext>
            </a:extLst>
          </p:cNvPr>
          <p:cNvCxnSpPr>
            <a:cxnSpLocks/>
          </p:cNvCxnSpPr>
          <p:nvPr/>
        </p:nvCxnSpPr>
        <p:spPr>
          <a:xfrm flipH="1">
            <a:off x="1936019" y="4634838"/>
            <a:ext cx="560525" cy="0"/>
          </a:xfrm>
          <a:prstGeom prst="line">
            <a:avLst/>
          </a:prstGeom>
          <a:ln>
            <a:prstDash val="dash"/>
            <a:headEnd type="arrow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D3F9D4B-6E87-484C-A6E7-ED14D57F2800}"/>
              </a:ext>
            </a:extLst>
          </p:cNvPr>
          <p:cNvSpPr txBox="1"/>
          <p:nvPr/>
        </p:nvSpPr>
        <p:spPr>
          <a:xfrm>
            <a:off x="5965706" y="2189331"/>
            <a:ext cx="304442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>
                <a:solidFill>
                  <a:srgbClr val="AECB35"/>
                </a:solidFill>
              </a:rPr>
              <a:t>IMapViewerExtension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F4497F-2FC6-A14A-91A4-19131F9DA057}"/>
              </a:ext>
            </a:extLst>
          </p:cNvPr>
          <p:cNvSpPr txBox="1"/>
          <p:nvPr/>
        </p:nvSpPr>
        <p:spPr>
          <a:xfrm>
            <a:off x="5965706" y="2496062"/>
            <a:ext cx="279858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>
                <a:solidFill>
                  <a:srgbClr val="AECB35"/>
                </a:solidFill>
              </a:rPr>
              <a:t>IMapViewerExtensionInstance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CB37BEF-B6A0-7F47-A772-BF37E3CD2788}"/>
              </a:ext>
            </a:extLst>
          </p:cNvPr>
          <p:cNvSpPr/>
          <p:nvPr/>
        </p:nvSpPr>
        <p:spPr>
          <a:xfrm flipH="1">
            <a:off x="6638939" y="2958477"/>
            <a:ext cx="2618712" cy="279744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F70951-8F32-3145-A26B-252380DFBF9A}"/>
              </a:ext>
            </a:extLst>
          </p:cNvPr>
          <p:cNvSpPr txBox="1"/>
          <p:nvPr/>
        </p:nvSpPr>
        <p:spPr>
          <a:xfrm>
            <a:off x="7279644" y="3617936"/>
            <a:ext cx="1854731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MyExtension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F08083-B680-BC4C-9693-2BF597F1D1EC}"/>
              </a:ext>
            </a:extLst>
          </p:cNvPr>
          <p:cNvSpPr txBox="1"/>
          <p:nvPr/>
        </p:nvSpPr>
        <p:spPr>
          <a:xfrm>
            <a:off x="7306222" y="2960607"/>
            <a:ext cx="142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  <a:latin typeface="+mj-lt"/>
              </a:rPr>
              <a:t>my.extension</a:t>
            </a:r>
            <a:endParaRPr lang="en-US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7AEA4D-4696-FF41-B7E2-79C305011143}"/>
              </a:ext>
            </a:extLst>
          </p:cNvPr>
          <p:cNvSpPr txBox="1"/>
          <p:nvPr/>
        </p:nvSpPr>
        <p:spPr>
          <a:xfrm>
            <a:off x="6869633" y="5186029"/>
            <a:ext cx="228024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MyExtensionInstance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6C3398-3E6A-8741-A06C-C00950A12374}"/>
              </a:ext>
            </a:extLst>
          </p:cNvPr>
          <p:cNvCxnSpPr>
            <a:cxnSpLocks/>
          </p:cNvCxnSpPr>
          <p:nvPr/>
        </p:nvCxnSpPr>
        <p:spPr>
          <a:xfrm flipV="1">
            <a:off x="9134375" y="1973751"/>
            <a:ext cx="0" cy="984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EA1DAE-DE16-E448-B8B5-97A577544E41}"/>
              </a:ext>
            </a:extLst>
          </p:cNvPr>
          <p:cNvCxnSpPr>
            <a:cxnSpLocks/>
          </p:cNvCxnSpPr>
          <p:nvPr/>
        </p:nvCxnSpPr>
        <p:spPr>
          <a:xfrm flipV="1">
            <a:off x="6984823" y="2810338"/>
            <a:ext cx="0" cy="2375691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9A4A0DB-0A4B-C34D-A9AD-3B226F800A37}"/>
              </a:ext>
            </a:extLst>
          </p:cNvPr>
          <p:cNvCxnSpPr>
            <a:cxnSpLocks/>
          </p:cNvCxnSpPr>
          <p:nvPr/>
        </p:nvCxnSpPr>
        <p:spPr>
          <a:xfrm>
            <a:off x="1936019" y="5478270"/>
            <a:ext cx="4933614" cy="0"/>
          </a:xfrm>
          <a:prstGeom prst="straightConnector1">
            <a:avLst/>
          </a:prstGeom>
          <a:ln>
            <a:prstDash val="dash"/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176504-2D3F-DC45-82F2-803D0110BD02}"/>
              </a:ext>
            </a:extLst>
          </p:cNvPr>
          <p:cNvCxnSpPr>
            <a:cxnSpLocks/>
          </p:cNvCxnSpPr>
          <p:nvPr/>
        </p:nvCxnSpPr>
        <p:spPr>
          <a:xfrm flipV="1">
            <a:off x="8910528" y="2497109"/>
            <a:ext cx="0" cy="112082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CDCDF7-9925-AB4B-8EFA-781FA746499B}"/>
              </a:ext>
            </a:extLst>
          </p:cNvPr>
          <p:cNvCxnSpPr>
            <a:cxnSpLocks/>
          </p:cNvCxnSpPr>
          <p:nvPr/>
        </p:nvCxnSpPr>
        <p:spPr>
          <a:xfrm flipH="1">
            <a:off x="1926694" y="5291206"/>
            <a:ext cx="4942939" cy="0"/>
          </a:xfrm>
          <a:prstGeom prst="straightConnector1">
            <a:avLst/>
          </a:prstGeom>
          <a:ln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3E1CCC9-70C7-964C-8D92-0D22A3A29E19}"/>
              </a:ext>
            </a:extLst>
          </p:cNvPr>
          <p:cNvCxnSpPr>
            <a:cxnSpLocks/>
          </p:cNvCxnSpPr>
          <p:nvPr/>
        </p:nvCxnSpPr>
        <p:spPr>
          <a:xfrm>
            <a:off x="8904028" y="3987268"/>
            <a:ext cx="0" cy="1198761"/>
          </a:xfrm>
          <a:prstGeom prst="straightConnector1">
            <a:avLst/>
          </a:prstGeom>
          <a:ln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D519C59-CA55-BB4F-97E5-1341F309E2EF}"/>
              </a:ext>
            </a:extLst>
          </p:cNvPr>
          <p:cNvSpPr txBox="1"/>
          <p:nvPr/>
        </p:nvSpPr>
        <p:spPr>
          <a:xfrm>
            <a:off x="5588051" y="496836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</a:t>
            </a:r>
            <a:endParaRPr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DD5C4B8-6BE4-FC4B-A443-8A349013A749}"/>
              </a:ext>
            </a:extLst>
          </p:cNvPr>
          <p:cNvSpPr txBox="1"/>
          <p:nvPr/>
        </p:nvSpPr>
        <p:spPr>
          <a:xfrm>
            <a:off x="5588051" y="5384590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</a:t>
            </a:r>
            <a:endParaRPr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11B80E-5A9E-964B-9115-4F97C96218E4}"/>
              </a:ext>
            </a:extLst>
          </p:cNvPr>
          <p:cNvSpPr txBox="1"/>
          <p:nvPr/>
        </p:nvSpPr>
        <p:spPr>
          <a:xfrm>
            <a:off x="5557902" y="3765429"/>
            <a:ext cx="112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own, use</a:t>
            </a:r>
            <a:endParaRPr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99D8A8-C4DD-A149-B7C5-A70F6DFD5471}"/>
              </a:ext>
            </a:extLst>
          </p:cNvPr>
          <p:cNvSpPr txBox="1"/>
          <p:nvPr/>
        </p:nvSpPr>
        <p:spPr>
          <a:xfrm>
            <a:off x="8090898" y="470404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  <a:endParaRPr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C7AEDE-2913-5640-88EE-3D2C108B405D}"/>
              </a:ext>
            </a:extLst>
          </p:cNvPr>
          <p:cNvCxnSpPr>
            <a:cxnSpLocks/>
            <a:stCxn id="36" idx="3"/>
            <a:endCxn id="58" idx="1"/>
          </p:cNvCxnSpPr>
          <p:nvPr/>
        </p:nvCxnSpPr>
        <p:spPr>
          <a:xfrm flipV="1">
            <a:off x="5508482" y="3802602"/>
            <a:ext cx="1771162" cy="2439"/>
          </a:xfrm>
          <a:prstGeom prst="straightConnector1">
            <a:avLst/>
          </a:prstGeom>
          <a:ln>
            <a:prstDash val="dash"/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63B9149-87B4-514A-8A71-79153220045C}"/>
              </a:ext>
            </a:extLst>
          </p:cNvPr>
          <p:cNvSpPr txBox="1"/>
          <p:nvPr/>
        </p:nvSpPr>
        <p:spPr>
          <a:xfrm rot="16200000">
            <a:off x="1495300" y="4397453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create, own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51BD0E3C-6794-F44F-AFA8-CC45A20CA2E2}"/>
              </a:ext>
            </a:extLst>
          </p:cNvPr>
          <p:cNvSpPr/>
          <p:nvPr/>
        </p:nvSpPr>
        <p:spPr>
          <a:xfrm>
            <a:off x="9134376" y="3594808"/>
            <a:ext cx="1040259" cy="465748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6976" h="1453296">
                <a:moveTo>
                  <a:pt x="1859797" y="1453296"/>
                </a:moveTo>
                <a:cubicBezTo>
                  <a:pt x="2123268" y="817865"/>
                  <a:pt x="2386739" y="182435"/>
                  <a:pt x="2076773" y="35201"/>
                </a:cubicBezTo>
                <a:cubicBezTo>
                  <a:pt x="1766807" y="-112033"/>
                  <a:pt x="883403" y="228930"/>
                  <a:pt x="0" y="569893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B96CFB-C6EF-6D41-844F-666383849914}"/>
              </a:ext>
            </a:extLst>
          </p:cNvPr>
          <p:cNvCxnSpPr>
            <a:cxnSpLocks/>
          </p:cNvCxnSpPr>
          <p:nvPr/>
        </p:nvCxnSpPr>
        <p:spPr>
          <a:xfrm flipH="1">
            <a:off x="1936018" y="3808613"/>
            <a:ext cx="560525" cy="0"/>
          </a:xfrm>
          <a:prstGeom prst="line">
            <a:avLst/>
          </a:prstGeom>
          <a:ln>
            <a:prstDash val="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>
            <a:extLst>
              <a:ext uri="{FF2B5EF4-FFF2-40B4-BE49-F238E27FC236}">
                <a16:creationId xmlns:a16="http://schemas.microsoft.com/office/drawing/2014/main" id="{06816576-7D48-5A45-B609-BB79D234108D}"/>
              </a:ext>
            </a:extLst>
          </p:cNvPr>
          <p:cNvSpPr/>
          <p:nvPr/>
        </p:nvSpPr>
        <p:spPr>
          <a:xfrm flipV="1">
            <a:off x="9160480" y="4898627"/>
            <a:ext cx="1750373" cy="935691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6976" h="1453296">
                <a:moveTo>
                  <a:pt x="1859797" y="1453296"/>
                </a:moveTo>
                <a:cubicBezTo>
                  <a:pt x="2123268" y="817865"/>
                  <a:pt x="2386739" y="182435"/>
                  <a:pt x="2076773" y="35201"/>
                </a:cubicBezTo>
                <a:cubicBezTo>
                  <a:pt x="1766807" y="-112033"/>
                  <a:pt x="883403" y="228930"/>
                  <a:pt x="0" y="569893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18EB2462-9C51-5247-8C8E-38D7FB3A237F}"/>
              </a:ext>
            </a:extLst>
          </p:cNvPr>
          <p:cNvSpPr/>
          <p:nvPr/>
        </p:nvSpPr>
        <p:spPr>
          <a:xfrm>
            <a:off x="9266479" y="2344900"/>
            <a:ext cx="1261932" cy="1642368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6976" h="1453296">
                <a:moveTo>
                  <a:pt x="1859797" y="1453296"/>
                </a:moveTo>
                <a:cubicBezTo>
                  <a:pt x="2123268" y="817865"/>
                  <a:pt x="2386739" y="182435"/>
                  <a:pt x="2076773" y="35201"/>
                </a:cubicBezTo>
                <a:cubicBezTo>
                  <a:pt x="1766807" y="-112033"/>
                  <a:pt x="883403" y="228930"/>
                  <a:pt x="0" y="569893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77" name="Graphic 76" descr="Tools">
            <a:extLst>
              <a:ext uri="{FF2B5EF4-FFF2-40B4-BE49-F238E27FC236}">
                <a16:creationId xmlns:a16="http://schemas.microsoft.com/office/drawing/2014/main" id="{69A0A7AE-B03C-7D4B-8C07-BDFE2B8C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5305" y="40429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8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CMakeLists.txt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CC02B-3457-8246-98E0-D1A08D2F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BEC13-14F1-8F49-BBF8-2CE19BE8ACAC}"/>
              </a:ext>
            </a:extLst>
          </p:cNvPr>
          <p:cNvSpPr/>
          <p:nvPr/>
        </p:nvSpPr>
        <p:spPr>
          <a:xfrm>
            <a:off x="274761" y="1050871"/>
            <a:ext cx="1054276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1 	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project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(myextension)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2 	 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3 	</a:t>
            </a:r>
            <a:r>
              <a:rPr lang="en-US" sz="1200" noProof="1">
                <a:solidFill>
                  <a:srgbClr val="615D4B"/>
                </a:solidFill>
                <a:latin typeface="Menlo-Regular" panose="020B0609030804020204" pitchFamily="49" charset="0"/>
              </a:rPr>
              <a:t># The following two lines import the DBI SDK, just adapt the AFW_SDK_DIR on demand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4 	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set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(AFW_SDK_DIR &lt;path/to/DatabaseInspector/sdk&gt;)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5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include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(${AFW_SDK_DIR}/sdk.cmake)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6 	 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7 	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find_package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(Qt5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COMPONENTS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Core Concurrent Network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REQUIRED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8 	 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 9 	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set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(CMAKE_AUTOMOC ON)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10 	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set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(CXX_STANDARD_REQUIRED ON)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11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if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(WIN32)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12 	  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set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(CMAKE_SHARED_MODULE_PREFIX </a:t>
            </a:r>
            <a:r>
              <a:rPr lang="en-US" sz="1200" noProof="1">
                <a:solidFill>
                  <a:srgbClr val="E1D561"/>
                </a:solidFill>
                <a:latin typeface="Menlo-Regular" panose="020B0609030804020204" pitchFamily="49" charset="0"/>
              </a:rPr>
              <a:t>""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)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13 	</a:t>
            </a:r>
            <a:r>
              <a:rPr lang="en-US" sz="1200" noProof="1">
                <a:solidFill>
                  <a:srgbClr val="F4005F"/>
                </a:solidFill>
                <a:latin typeface="Menlo-Regular" panose="020B0609030804020204" pitchFamily="49" charset="0"/>
              </a:rPr>
              <a:t>endif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()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14 	 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15 	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add_library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(${PROJECT_NAME}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SHARED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16 	  src/plugin.cc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17 	  src/factory.cc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18 	  src/instance.cc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19 	)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20 	 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21 	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set_target_properties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(${PROJECT_NAME} </a:t>
            </a:r>
            <a:r>
              <a:rPr lang="en-US" sz="1200" i="1" noProof="1">
                <a:solidFill>
                  <a:srgbClr val="FA8419"/>
                </a:solidFill>
                <a:latin typeface="Menlo-Italic" panose="020B0609030804020204" pitchFamily="49" charset="0"/>
              </a:rPr>
              <a:t>PROPERTIES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CXX_STANDARD 11)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22 	</a:t>
            </a:r>
            <a:r>
              <a:rPr lang="en-US" sz="1200" noProof="1">
                <a:solidFill>
                  <a:srgbClr val="59D0EB"/>
                </a:solidFill>
                <a:latin typeface="Menlo-Regular" panose="020B0609030804020204" pitchFamily="49" charset="0"/>
              </a:rPr>
              <a:t>target_link_libraries</a:t>
            </a:r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 (${PROJECT_NAME}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23 	  afw.core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24 	  mapviewer.backend.interface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25 	  extensionsystem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26 	  Qt5::Core	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27 	  Qt5::Concurrent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28 	  Qt5::Network</a:t>
            </a:r>
          </a:p>
          <a:p>
            <a:r>
              <a:rPr lang="en-US" sz="1200" noProof="1">
                <a:solidFill>
                  <a:srgbClr val="F6F6EF"/>
                </a:solidFill>
                <a:latin typeface="Menlo-Regular" panose="020B0609030804020204" pitchFamily="49" charset="0"/>
              </a:rPr>
              <a:t> 29 	)	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FE7B692-E43A-E544-BBA3-6218A40AF4DE}"/>
              </a:ext>
            </a:extLst>
          </p:cNvPr>
          <p:cNvSpPr/>
          <p:nvPr/>
        </p:nvSpPr>
        <p:spPr>
          <a:xfrm flipV="1">
            <a:off x="5311202" y="1965271"/>
            <a:ext cx="3154714" cy="611319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0626" h="2495994">
                <a:moveTo>
                  <a:pt x="1240626" y="0"/>
                </a:moveTo>
                <a:cubicBezTo>
                  <a:pt x="1082039" y="1109583"/>
                  <a:pt x="914033" y="1809439"/>
                  <a:pt x="707262" y="2219740"/>
                </a:cubicBezTo>
                <a:cubicBezTo>
                  <a:pt x="500491" y="2630042"/>
                  <a:pt x="251433" y="2461891"/>
                  <a:pt x="0" y="2461809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A85E95-0EF4-AB40-9A46-AEC3D5BBAB61}"/>
              </a:ext>
            </a:extLst>
          </p:cNvPr>
          <p:cNvSpPr txBox="1"/>
          <p:nvPr/>
        </p:nvSpPr>
        <p:spPr>
          <a:xfrm>
            <a:off x="6427216" y="2583385"/>
            <a:ext cx="466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Make sure that AFW/Qt is available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42720BB-F5A6-1A43-B93B-03C1B96E8F99}"/>
              </a:ext>
            </a:extLst>
          </p:cNvPr>
          <p:cNvSpPr/>
          <p:nvPr/>
        </p:nvSpPr>
        <p:spPr>
          <a:xfrm>
            <a:off x="3076856" y="4040824"/>
            <a:ext cx="3226279" cy="68280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0626" h="2495994">
                <a:moveTo>
                  <a:pt x="1240626" y="0"/>
                </a:moveTo>
                <a:cubicBezTo>
                  <a:pt x="1082039" y="1109583"/>
                  <a:pt x="914033" y="1809439"/>
                  <a:pt x="707262" y="2219740"/>
                </a:cubicBezTo>
                <a:cubicBezTo>
                  <a:pt x="500491" y="2630042"/>
                  <a:pt x="251433" y="2461891"/>
                  <a:pt x="0" y="2461809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CBB5E-04B7-A74F-B787-B2E01DB5A1C0}"/>
              </a:ext>
            </a:extLst>
          </p:cNvPr>
          <p:cNvSpPr txBox="1"/>
          <p:nvPr/>
        </p:nvSpPr>
        <p:spPr>
          <a:xfrm>
            <a:off x="6418408" y="3827724"/>
            <a:ext cx="4535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Create library from sources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BF619A91-DD81-4343-9C7F-3C9E6403ADF0}"/>
              </a:ext>
            </a:extLst>
          </p:cNvPr>
          <p:cNvSpPr/>
          <p:nvPr/>
        </p:nvSpPr>
        <p:spPr>
          <a:xfrm rot="20311708" flipH="1">
            <a:off x="4330459" y="5003128"/>
            <a:ext cx="1138687" cy="1196267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0B1F5C-3F01-4944-9742-BFC3535399AE}"/>
              </a:ext>
            </a:extLst>
          </p:cNvPr>
          <p:cNvSpPr txBox="1"/>
          <p:nvPr/>
        </p:nvSpPr>
        <p:spPr>
          <a:xfrm>
            <a:off x="5816758" y="5540524"/>
            <a:ext cx="5326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Link with AFW/Qt</a:t>
            </a:r>
            <a:endParaRPr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5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E Tone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ECB35"/>
      </a:accent1>
      <a:accent2>
        <a:srgbClr val="35CBAE"/>
      </a:accent2>
      <a:accent3>
        <a:srgbClr val="8F968F"/>
      </a:accent3>
      <a:accent4>
        <a:srgbClr val="CB35AE"/>
      </a:accent4>
      <a:accent5>
        <a:srgbClr val="35AECB"/>
      </a:accent5>
      <a:accent6>
        <a:srgbClr val="CBAE3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B6B4784EE2CC14495238B72D8E16F0C" ma:contentTypeVersion="5" ma:contentTypeDescription="Ein neues Dokument erstellen." ma:contentTypeScope="" ma:versionID="1d6be76f33c8b43a5f9d2983c0aaa194">
  <xsd:schema xmlns:xsd="http://www.w3.org/2001/XMLSchema" xmlns:xs="http://www.w3.org/2001/XMLSchema" xmlns:p="http://schemas.microsoft.com/office/2006/metadata/properties" xmlns:ns2="645529a5-4964-4230-9d79-a13b9079ada4" targetNamespace="http://schemas.microsoft.com/office/2006/metadata/properties" ma:root="true" ma:fieldsID="949e627d990f094e6a6bb2f527e7eb49" ns2:_="">
    <xsd:import namespace="645529a5-4964-4230-9d79-a13b9079ad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529a5-4964-4230-9d79-a13b9079ad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8CD7FC-EEB9-48EF-9ECC-7647A1A8E2DF}">
  <ds:schemaRefs>
    <ds:schemaRef ds:uri="http://purl.org/dc/terms/"/>
    <ds:schemaRef ds:uri="645529a5-4964-4230-9d79-a13b9079ada4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0D70957-9A21-4CC1-97C8-A7FE056C1A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FBAF85-DEF8-4B4B-9BA4-6C628C6CF8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529a5-4964-4230-9d79-a13b9079ad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988</Words>
  <Application>Microsoft Macintosh PowerPoint</Application>
  <PresentationFormat>Widescreen</PresentationFormat>
  <Paragraphs>539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Menlo-Italic</vt:lpstr>
      <vt:lpstr>Menlo-Regular</vt:lpstr>
      <vt:lpstr>Symbol</vt:lpstr>
      <vt:lpstr>Wingdings</vt:lpstr>
      <vt:lpstr>Office</vt:lpstr>
      <vt:lpstr>Mapviewer Extensions Workshop</vt:lpstr>
      <vt:lpstr>Structure of this workshop</vt:lpstr>
      <vt:lpstr>Trick Sharing: Setup</vt:lpstr>
      <vt:lpstr>Trick Sharing: Documentation</vt:lpstr>
      <vt:lpstr>Trick Sharing: View your own map in the container</vt:lpstr>
      <vt:lpstr>The Swiss Army Knife</vt:lpstr>
      <vt:lpstr>MapViewer Architecture</vt:lpstr>
      <vt:lpstr>MapViewer Extension Interface</vt:lpstr>
      <vt:lpstr>CMakeLists.txt</vt:lpstr>
      <vt:lpstr>myextension.pluginspec</vt:lpstr>
      <vt:lpstr>myextensionplugin.h</vt:lpstr>
      <vt:lpstr>myextensionplugin.cc</vt:lpstr>
      <vt:lpstr>myextensionfactory.cc</vt:lpstr>
      <vt:lpstr>myextensioninstance.cc (1)</vt:lpstr>
      <vt:lpstr>myextensioninstance.cc (2)</vt:lpstr>
      <vt:lpstr>Now it‘s your turn</vt:lpstr>
      <vt:lpstr>The OpenSky API (1)</vt:lpstr>
      <vt:lpstr>The OpenSky API (2)</vt:lpstr>
      <vt:lpstr>In myextensioninstance.cc …</vt:lpstr>
      <vt:lpstr>In myextensioninstance.cc …</vt:lpstr>
      <vt:lpstr>Voila! It‘s your turn again.</vt:lpstr>
      <vt:lpstr>Using more style features</vt:lpstr>
      <vt:lpstr>Caching styles</vt:lpstr>
      <vt:lpstr>Let‘s talk about event handlers</vt:lpstr>
      <vt:lpstr>Continuously updating data (1)</vt:lpstr>
      <vt:lpstr>Continuously updating data (2)</vt:lpstr>
      <vt:lpstr>Now you!</vt:lpstr>
      <vt:lpstr>Attribute inspection!</vt:lpstr>
      <vt:lpstr>You can do a lot more.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Klebert</dc:creator>
  <cp:lastModifiedBy>Joseph Birkner</cp:lastModifiedBy>
  <cp:revision>97</cp:revision>
  <cp:lastPrinted>2018-07-17T11:32:56Z</cp:lastPrinted>
  <dcterms:created xsi:type="dcterms:W3CDTF">2018-07-09T08:27:09Z</dcterms:created>
  <dcterms:modified xsi:type="dcterms:W3CDTF">2019-06-26T19:20:38Z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0x010100DB6B4784EE2CC14495238B72D8E16F0C</vt:lpwstr>
  </property>
</Properties>
</file>