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8"/>
  </p:notesMasterIdLst>
  <p:handoutMasterIdLst>
    <p:handoutMasterId r:id="rId49"/>
  </p:handoutMasterIdLst>
  <p:sldIdLst>
    <p:sldId id="264" r:id="rId5"/>
    <p:sldId id="281" r:id="rId6"/>
    <p:sldId id="282" r:id="rId7"/>
    <p:sldId id="283" r:id="rId8"/>
    <p:sldId id="284" r:id="rId9"/>
    <p:sldId id="286" r:id="rId10"/>
    <p:sldId id="287" r:id="rId11"/>
    <p:sldId id="288" r:id="rId12"/>
    <p:sldId id="293" r:id="rId13"/>
    <p:sldId id="289" r:id="rId14"/>
    <p:sldId id="290" r:id="rId15"/>
    <p:sldId id="291" r:id="rId16"/>
    <p:sldId id="292" r:id="rId17"/>
    <p:sldId id="295" r:id="rId18"/>
    <p:sldId id="297" r:id="rId19"/>
    <p:sldId id="296" r:id="rId20"/>
    <p:sldId id="294" r:id="rId21"/>
    <p:sldId id="298" r:id="rId22"/>
    <p:sldId id="299" r:id="rId23"/>
    <p:sldId id="300" r:id="rId24"/>
    <p:sldId id="321" r:id="rId25"/>
    <p:sldId id="301" r:id="rId26"/>
    <p:sldId id="322" r:id="rId27"/>
    <p:sldId id="302" r:id="rId28"/>
    <p:sldId id="303" r:id="rId29"/>
    <p:sldId id="304" r:id="rId30"/>
    <p:sldId id="306" r:id="rId31"/>
    <p:sldId id="307" r:id="rId32"/>
    <p:sldId id="323" r:id="rId33"/>
    <p:sldId id="305" r:id="rId34"/>
    <p:sldId id="309" r:id="rId35"/>
    <p:sldId id="308" r:id="rId36"/>
    <p:sldId id="311" r:id="rId37"/>
    <p:sldId id="312" r:id="rId38"/>
    <p:sldId id="313" r:id="rId39"/>
    <p:sldId id="314" r:id="rId40"/>
    <p:sldId id="316" r:id="rId41"/>
    <p:sldId id="315" r:id="rId42"/>
    <p:sldId id="318" r:id="rId43"/>
    <p:sldId id="319" r:id="rId44"/>
    <p:sldId id="320" r:id="rId45"/>
    <p:sldId id="324" r:id="rId46"/>
    <p:sldId id="266" r:id="rId47"/>
  </p:sldIdLst>
  <p:sldSz cx="12188825" cy="6858000"/>
  <p:notesSz cx="6858000" cy="9144000"/>
  <p:defaultTextStyle>
    <a:defPPr rtl="0">
      <a:defRPr lang="tr-T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114" d="100"/>
          <a:sy n="114" d="100"/>
        </p:scale>
        <p:origin x="474" y="10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377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tr-TR" dirty="0">
              <a:solidFill>
                <a:schemeClr val="tx2"/>
              </a:solidFill>
            </a:endParaRPr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06766E61-8483-4E85-A7AA-B03676934E74}" type="datetime1">
              <a:rPr lang="tr-TR" smtClean="0">
                <a:solidFill>
                  <a:schemeClr val="tx2"/>
                </a:solidFill>
              </a:rPr>
              <a:pPr algn="r" rtl="0"/>
              <a:t>18.08.2023</a:t>
            </a:fld>
            <a:endParaRPr lang="tr-TR" dirty="0">
              <a:solidFill>
                <a:schemeClr val="tx2"/>
              </a:solidFill>
            </a:endParaRPr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tr-TR" dirty="0">
              <a:solidFill>
                <a:schemeClr val="tx2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CFD77566-CD65-4859-9FA1-43956DC85B8C}" type="slidenum">
              <a:rPr lang="tr-TR" smtClean="0">
                <a:solidFill>
                  <a:schemeClr val="tx2"/>
                </a:solidFill>
              </a:rPr>
              <a:pPr algn="r" rtl="0"/>
              <a:t>‹#›</a:t>
            </a:fld>
            <a:endParaRPr lang="tr-T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tr-TR" noProof="0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solidFill>
                  <a:schemeClr val="tx2"/>
                </a:solidFill>
              </a:defRPr>
            </a:lvl1pPr>
          </a:lstStyle>
          <a:p>
            <a:fld id="{D4890AD5-4316-40C1-84C6-5DB9875CE083}" type="datetime1">
              <a:rPr lang="tr-TR" smtClean="0"/>
              <a:pPr/>
              <a:t>18.08.2023</a:t>
            </a:fld>
            <a:endParaRPr lang="tr-TR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 dirty="0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 dirty="0"/>
              <a:t>Asıl metin stillerini düzenlemek için tıklayın</a:t>
            </a:r>
          </a:p>
          <a:p>
            <a:pPr lvl="1" rtl="0"/>
            <a:r>
              <a:rPr lang="tr-TR" noProof="0" dirty="0"/>
              <a:t>İkinci düzey</a:t>
            </a:r>
          </a:p>
          <a:p>
            <a:pPr lvl="2" rtl="0"/>
            <a:r>
              <a:rPr lang="tr-TR" noProof="0" dirty="0"/>
              <a:t>Üçüncü düzey</a:t>
            </a:r>
          </a:p>
          <a:p>
            <a:pPr lvl="3" rtl="0"/>
            <a:r>
              <a:rPr lang="tr-TR" noProof="0" dirty="0"/>
              <a:t>Dördüncü düzey</a:t>
            </a:r>
          </a:p>
          <a:p>
            <a:pPr lvl="4" rtl="0"/>
            <a:r>
              <a:rPr lang="tr-TR" noProof="0" dirty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 rtlCol="0">
            <a:normAutofit/>
          </a:bodyPr>
          <a:lstStyle>
            <a:lvl1pPr algn="l" rtl="0">
              <a:lnSpc>
                <a:spcPct val="90000"/>
              </a:lnSpc>
              <a:defRPr sz="5400" cap="none" baseline="0"/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tr-TR" noProof="0"/>
              <a:t>Asıl alt başlık stilini düzenlemek için tıklayın</a:t>
            </a:r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2393C2F-276E-45A2-A26D-280D43F4DEC0}" type="datetime1">
              <a:rPr lang="tr-TR" smtClean="0"/>
              <a:pPr/>
              <a:t>18.08.2023</a:t>
            </a:fld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E73423-0FCB-43D8-A89E-348919C940EF}" type="datetime1">
              <a:rPr lang="tr-TR" smtClean="0"/>
              <a:pPr/>
              <a:t>18.08.2023</a:t>
            </a:fld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 baseline="0"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9CD94FF-AF33-4AFA-A6D6-D15D6E4AF075}" type="datetime1">
              <a:rPr lang="tr-TR" smtClean="0"/>
              <a:pPr/>
              <a:t>18.08.2023</a:t>
            </a:fld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A60BA0E-20D0-4E7C-B286-26C960A6788F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rtlCol="0" anchor="t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260B1F9-9B61-4E5E-BE20-BD0526E05453}" type="datetime1">
              <a:rPr lang="tr-TR" smtClean="0"/>
              <a:pPr/>
              <a:t>18.08.2023</a:t>
            </a:fld>
            <a:endParaRPr lang="tr-TR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121372" y="1608835"/>
            <a:ext cx="4973041" cy="753363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117309" y="2590800"/>
            <a:ext cx="4977104" cy="3581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753362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297559" y="2590800"/>
            <a:ext cx="4977104" cy="3581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4B9DD9-F15D-4B9F-93EF-364AA77EACFA}" type="datetime1">
              <a:rPr lang="tr-TR" smtClean="0"/>
              <a:pPr/>
              <a:t>18.08.2023</a:t>
            </a:fld>
            <a:endParaRPr lang="tr-TR" dirty="0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9802B63-CB18-4428-940D-76000F7D0D7F}" type="datetime1">
              <a:rPr lang="tr-TR" smtClean="0"/>
              <a:pPr/>
              <a:t>18.08.2023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3D9A3A-F2D1-49D2-9940-81A32FD4BC1B}" type="datetime1">
              <a:rPr lang="tr-TR" smtClean="0"/>
              <a:pPr/>
              <a:t>18.08.2023</a:t>
            </a:fld>
            <a:endParaRPr lang="tr-TR" dirty="0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tr-TR" noProof="0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rtlCol="0" anchor="b">
            <a:normAutofit/>
          </a:bodyPr>
          <a:lstStyle>
            <a:lvl1pPr algn="l" rtl="0">
              <a:defRPr sz="2000" b="1"/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algn="l" rtl="0">
              <a:defRPr sz="18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A7729AD-F7C7-473C-BE4B-248522DE8F48}" type="datetime1">
              <a:rPr lang="tr-TR" smtClean="0"/>
              <a:pPr/>
              <a:t>18.08.2023</a:t>
            </a:fld>
            <a:endParaRPr lang="tr-TR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tr-TR" noProof="0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rtlCol="0" anchor="b">
            <a:normAutofit/>
          </a:bodyPr>
          <a:lstStyle>
            <a:lvl1pPr algn="l" rtl="0">
              <a:defRPr sz="2000" b="1"/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tr-TR" noProof="0"/>
              <a:t>Resim eklemek için simgeye tıklayın</a:t>
            </a:r>
            <a:endParaRPr lang="tr-TR" noProof="0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CFCCC71-70BB-43D3-97CB-6EEE61369627}" type="datetime1">
              <a:rPr lang="tr-TR" smtClean="0"/>
              <a:pPr/>
              <a:t>18.08.2023</a:t>
            </a:fld>
            <a:endParaRPr lang="tr-TR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kdörtgen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tr-TR" noProof="0" dirty="0"/>
          </a:p>
        </p:txBody>
      </p:sp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tr-TR" noProof="0" dirty="0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tr-TR" noProof="0" dirty="0"/>
              <a:t>Asıl metin stillerini düzenlemek için tıklayın</a:t>
            </a:r>
          </a:p>
          <a:p>
            <a:pPr lvl="1" rtl="0"/>
            <a:r>
              <a:rPr lang="tr-TR" noProof="0" dirty="0"/>
              <a:t>İkinci düzey</a:t>
            </a:r>
          </a:p>
          <a:p>
            <a:pPr lvl="2" rtl="0"/>
            <a:r>
              <a:rPr lang="tr-TR" noProof="0" dirty="0"/>
              <a:t>Üçüncü düzey</a:t>
            </a:r>
          </a:p>
          <a:p>
            <a:pPr lvl="3" rtl="0"/>
            <a:r>
              <a:rPr lang="tr-TR" noProof="0" dirty="0"/>
              <a:t>Dördüncü düzey</a:t>
            </a:r>
          </a:p>
          <a:p>
            <a:pPr lvl="4" rtl="0"/>
            <a:r>
              <a:rPr lang="tr-TR" noProof="0" dirty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4E217E46-B403-4530-8B5B-57B5C1217BD3}" type="datetime1">
              <a:rPr lang="tr-TR" smtClean="0"/>
              <a:pPr/>
              <a:t>18.08.2023</a:t>
            </a:fld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EB37DED6-D4C7-42EE-AB49-D2E39E64FDE4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4672383" y="692696"/>
            <a:ext cx="7008574" cy="3298825"/>
          </a:xfrm>
        </p:spPr>
        <p:txBody>
          <a:bodyPr rtlCol="0"/>
          <a:lstStyle/>
          <a:p>
            <a:pPr algn="ctr" rtl="0"/>
            <a:r>
              <a:rPr lang="tr" b="1" dirty="0"/>
              <a:t>Üniversite Yaşamına Giriş</a:t>
            </a:r>
            <a:endParaRPr lang="en-US" b="1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4672383" y="4437112"/>
            <a:ext cx="7008574" cy="1735088"/>
          </a:xfrm>
        </p:spPr>
        <p:txBody>
          <a:bodyPr rtlCol="0">
            <a:normAutofit fontScale="92500" lnSpcReduction="20000"/>
          </a:bodyPr>
          <a:lstStyle/>
          <a:p>
            <a:pPr algn="ctr" rtl="0">
              <a:lnSpc>
                <a:spcPct val="120000"/>
              </a:lnSpc>
            </a:pPr>
            <a:r>
              <a:rPr lang="tr" dirty="0"/>
              <a:t>ÇAP/YANDAL PROGRAMLARI,</a:t>
            </a:r>
          </a:p>
          <a:p>
            <a:pPr algn="ctr" rtl="0">
              <a:lnSpc>
                <a:spcPct val="120000"/>
              </a:lnSpc>
            </a:pPr>
            <a:r>
              <a:rPr lang="tr" dirty="0"/>
              <a:t>ÖNCEKİ ÖĞRENMELERİN TANINMASI,</a:t>
            </a:r>
          </a:p>
          <a:p>
            <a:pPr algn="ctr" rtl="0">
              <a:lnSpc>
                <a:spcPct val="120000"/>
              </a:lnSpc>
            </a:pPr>
            <a:r>
              <a:rPr lang="tr" dirty="0"/>
              <a:t>ÖĞRENCİ AR-GE UYUM, İLGİ ALANI, </a:t>
            </a:r>
          </a:p>
          <a:p>
            <a:pPr algn="ctr" rtl="0">
              <a:lnSpc>
                <a:spcPct val="120000"/>
              </a:lnSpc>
            </a:pPr>
            <a:r>
              <a:rPr lang="tr" dirty="0"/>
              <a:t>SOSYAL TRANSKRİPT</a:t>
            </a:r>
            <a:endParaRPr lang="en-US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8BF4F790-56CC-40EA-BD8A-AE62F4A27884}"/>
              </a:ext>
            </a:extLst>
          </p:cNvPr>
          <p:cNvSpPr txBox="1"/>
          <p:nvPr/>
        </p:nvSpPr>
        <p:spPr>
          <a:xfrm>
            <a:off x="5374332" y="6381328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/>
              <a:t>DOÇ.DR HAVVA SERT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3E0B7D-A9DC-6CD6-56A0-CFDC59064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264568"/>
          </a:xfrm>
        </p:spPr>
        <p:txBody>
          <a:bodyPr/>
          <a:lstStyle/>
          <a:p>
            <a:pPr algn="ctr"/>
            <a:r>
              <a:rPr lang="tr" dirty="0"/>
              <a:t>YANDAL PROGRAMI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BCED07B-0624-A07F-EA10-D1CF5F449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804" y="1268760"/>
            <a:ext cx="11017224" cy="5400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tr-TR" dirty="0"/>
              <a:t>Programın amacı, </a:t>
            </a:r>
            <a:r>
              <a:rPr lang="tr-TR" dirty="0" err="1"/>
              <a:t>anadal</a:t>
            </a:r>
            <a:r>
              <a:rPr lang="tr-TR" dirty="0"/>
              <a:t> lisans programlarını başarıyla yürüten öğrencilerimizin, ilgi duydukları başka bir lisans programı kapsamında belirli bir konuya yönelik olarak bilgi ve görgülerini artırmayı sağlamaktır.</a:t>
            </a:r>
          </a:p>
          <a:p>
            <a:pPr algn="just">
              <a:lnSpc>
                <a:spcPct val="150000"/>
              </a:lnSpc>
            </a:pPr>
            <a:r>
              <a:rPr lang="tr-TR" dirty="0"/>
              <a:t>Yandal programı </a:t>
            </a:r>
            <a:r>
              <a:rPr lang="tr-TR" b="1" dirty="0"/>
              <a:t>30 AKTS</a:t>
            </a:r>
            <a:r>
              <a:rPr lang="tr-TR" dirty="0"/>
              <a:t> kredisinden az olmamak kaydı ile en az </a:t>
            </a:r>
            <a:r>
              <a:rPr lang="tr-TR" b="1" u="sng" dirty="0"/>
              <a:t>altı dersten </a:t>
            </a:r>
            <a:r>
              <a:rPr lang="tr-TR" dirty="0"/>
              <a:t>oluşur. </a:t>
            </a:r>
          </a:p>
          <a:p>
            <a:pPr algn="just">
              <a:lnSpc>
                <a:spcPct val="150000"/>
              </a:lnSpc>
            </a:pPr>
            <a:r>
              <a:rPr lang="tr-TR" dirty="0"/>
              <a:t>Anadal programı ile ortak/eşdeğer dersi varsa bu dersler hariç </a:t>
            </a:r>
            <a:r>
              <a:rPr lang="tr-TR" dirty="0" err="1"/>
              <a:t>yandal</a:t>
            </a:r>
            <a:r>
              <a:rPr lang="tr-TR" dirty="0"/>
              <a:t> programında toplam </a:t>
            </a:r>
            <a:r>
              <a:rPr lang="tr-TR" b="1" u="sng" dirty="0"/>
              <a:t>20 AKTS </a:t>
            </a:r>
            <a:r>
              <a:rPr lang="tr-TR" dirty="0"/>
              <a:t>kredisinden az olmamak kaydı ile en az </a:t>
            </a:r>
            <a:r>
              <a:rPr lang="tr-TR" b="1" u="sng" dirty="0"/>
              <a:t>dört ders </a:t>
            </a:r>
            <a:r>
              <a:rPr lang="tr-TR" dirty="0"/>
              <a:t>alınması gereklidir.</a:t>
            </a:r>
          </a:p>
        </p:txBody>
      </p:sp>
    </p:spTree>
    <p:extLst>
      <p:ext uri="{BB962C8B-B14F-4D97-AF65-F5344CB8AC3E}">
        <p14:creationId xmlns:p14="http://schemas.microsoft.com/office/powerpoint/2010/main" val="43681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3E0B7D-A9DC-6CD6-56A0-CFDC59064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" dirty="0"/>
              <a:t>YANDAL PROGRAMI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BCED07B-0624-A07F-EA10-D1CF5F449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8" y="1701800"/>
            <a:ext cx="10521719" cy="50800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tr-TR" u="sng" dirty="0">
                <a:solidFill>
                  <a:srgbClr val="C00000"/>
                </a:solidFill>
              </a:rPr>
              <a:t>Yandal Başvurusu </a:t>
            </a:r>
            <a:r>
              <a:rPr lang="tr-TR" u="sng" dirty="0" err="1">
                <a:solidFill>
                  <a:srgbClr val="C00000"/>
                </a:solidFill>
              </a:rPr>
              <a:t>Nezaman</a:t>
            </a:r>
            <a:r>
              <a:rPr lang="tr-TR" u="sng" dirty="0">
                <a:solidFill>
                  <a:srgbClr val="C00000"/>
                </a:solidFill>
              </a:rPr>
              <a:t> Yapılmalı</a:t>
            </a:r>
            <a:r>
              <a:rPr lang="tr-TR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 algn="just">
              <a:lnSpc>
                <a:spcPct val="150000"/>
              </a:lnSpc>
            </a:pPr>
            <a:r>
              <a:rPr lang="tr-TR" dirty="0"/>
              <a:t>Lisansta en erken 3.yarıyılın başında, en geç ise dört yıllık programlarda 5.yarıyıl, beş yıllık programlarda 7. yarıyıl, altı yıllık programlarda ise 9.yarıyılın başında, </a:t>
            </a:r>
          </a:p>
          <a:p>
            <a:pPr algn="just">
              <a:lnSpc>
                <a:spcPct val="150000"/>
              </a:lnSpc>
            </a:pPr>
            <a:r>
              <a:rPr lang="tr-TR" dirty="0" err="1"/>
              <a:t>Önlisansta</a:t>
            </a:r>
            <a:r>
              <a:rPr lang="tr-TR" dirty="0"/>
              <a:t> en erken 2. yarıyılın, en geç ise 3. yarıyılın başında </a:t>
            </a:r>
            <a:r>
              <a:rPr lang="tr-TR" dirty="0" err="1"/>
              <a:t>Yandal’a</a:t>
            </a:r>
            <a:r>
              <a:rPr lang="tr-TR" dirty="0"/>
              <a:t> başvurulabilir. </a:t>
            </a:r>
            <a:endParaRPr lang="tr-TR" u="sng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612C8448-7B4A-49CA-AC5F-67B48188DC46}"/>
              </a:ext>
            </a:extLst>
          </p:cNvPr>
          <p:cNvSpPr txBox="1"/>
          <p:nvPr/>
        </p:nvSpPr>
        <p:spPr>
          <a:xfrm>
            <a:off x="8038628" y="1897087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https://ebs.sakarya.edu.tr/Birim/Yandal</a:t>
            </a:r>
          </a:p>
        </p:txBody>
      </p:sp>
    </p:spTree>
    <p:extLst>
      <p:ext uri="{BB962C8B-B14F-4D97-AF65-F5344CB8AC3E}">
        <p14:creationId xmlns:p14="http://schemas.microsoft.com/office/powerpoint/2010/main" val="419358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3E0B7D-A9DC-6CD6-56A0-CFDC59064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" dirty="0"/>
              <a:t>YANDAL PROGRAMI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BCED07B-0624-A07F-EA10-D1CF5F449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9" y="1701800"/>
            <a:ext cx="10157354" cy="50800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tr-TR" sz="2600" u="sng" dirty="0" err="1">
                <a:solidFill>
                  <a:srgbClr val="C00000"/>
                </a:solidFill>
              </a:rPr>
              <a:t>Yandal’a</a:t>
            </a:r>
            <a:r>
              <a:rPr lang="tr-TR" sz="2600" u="sng" dirty="0">
                <a:solidFill>
                  <a:srgbClr val="C00000"/>
                </a:solidFill>
              </a:rPr>
              <a:t> </a:t>
            </a:r>
            <a:r>
              <a:rPr lang="tr-TR" sz="2800" u="sng" dirty="0">
                <a:solidFill>
                  <a:srgbClr val="C00000"/>
                </a:solidFill>
              </a:rPr>
              <a:t>Kimler Başvurabilir</a:t>
            </a:r>
            <a:r>
              <a:rPr lang="tr-TR" sz="28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 algn="just">
              <a:lnSpc>
                <a:spcPct val="150000"/>
              </a:lnSpc>
            </a:pPr>
            <a:r>
              <a:rPr lang="tr-TR" sz="2000" dirty="0" err="1"/>
              <a:t>Yandal</a:t>
            </a:r>
            <a:r>
              <a:rPr lang="tr-TR" sz="2000" dirty="0"/>
              <a:t> programına bulunduğu döneme kadar ders planındaki tüm dersleri alan ve başarılı olan ve </a:t>
            </a:r>
            <a:r>
              <a:rPr lang="tr-TR" sz="2000" dirty="0" err="1"/>
              <a:t>GNO’su</a:t>
            </a:r>
            <a:r>
              <a:rPr lang="tr-TR" sz="2000" dirty="0"/>
              <a:t> en az 2.50/4.00 ve üzeri olanlar başvurabilir.</a:t>
            </a:r>
          </a:p>
          <a:p>
            <a:pPr algn="just">
              <a:lnSpc>
                <a:spcPct val="150000"/>
              </a:lnSpc>
            </a:pPr>
            <a:r>
              <a:rPr lang="tr-TR" sz="2000" dirty="0"/>
              <a:t>Yandal programına başvuru koşulları ve başvuru için gerekli belgeler Öğrenci İşleri Daire Başkanlığı tarafından ilan edilir. </a:t>
            </a:r>
          </a:p>
        </p:txBody>
      </p:sp>
    </p:spTree>
    <p:extLst>
      <p:ext uri="{BB962C8B-B14F-4D97-AF65-F5344CB8AC3E}">
        <p14:creationId xmlns:p14="http://schemas.microsoft.com/office/powerpoint/2010/main" val="249402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3E0B7D-A9DC-6CD6-56A0-CFDC59064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" dirty="0"/>
              <a:t>YANDAL PROGRAMI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BCED07B-0624-A07F-EA10-D1CF5F449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9" y="1701800"/>
            <a:ext cx="10157354" cy="5080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u="sng" dirty="0" err="1">
                <a:solidFill>
                  <a:srgbClr val="C00000"/>
                </a:solidFill>
              </a:rPr>
              <a:t>Yandal’a</a:t>
            </a:r>
            <a:r>
              <a:rPr lang="tr-TR" u="sng" dirty="0">
                <a:solidFill>
                  <a:srgbClr val="C00000"/>
                </a:solidFill>
              </a:rPr>
              <a:t> Kimler Başvurabilir</a:t>
            </a:r>
            <a:r>
              <a:rPr lang="tr-TR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 algn="just">
              <a:lnSpc>
                <a:spcPct val="150000"/>
              </a:lnSpc>
            </a:pPr>
            <a:r>
              <a:rPr lang="tr-TR" dirty="0"/>
              <a:t>Başvurular, ilan edilen başvuru takviminde belirtilen son başvuru tarihine kadar elektronik ortamda yapılır.</a:t>
            </a:r>
            <a:endParaRPr lang="tr-TR" u="sng" dirty="0"/>
          </a:p>
          <a:p>
            <a:pPr algn="just">
              <a:lnSpc>
                <a:spcPct val="150000"/>
              </a:lnSpc>
            </a:pPr>
            <a:r>
              <a:rPr lang="tr-TR" dirty="0"/>
              <a:t>Bir öğrenci aynı anda iki </a:t>
            </a:r>
            <a:r>
              <a:rPr lang="tr-TR" dirty="0" err="1"/>
              <a:t>yandal</a:t>
            </a:r>
            <a:r>
              <a:rPr lang="tr-TR" dirty="0"/>
              <a:t> programına tercih sıralaması yaparak başvurabilir, ancak sadece bir </a:t>
            </a:r>
            <a:r>
              <a:rPr lang="tr-TR" dirty="0" err="1"/>
              <a:t>yandal</a:t>
            </a:r>
            <a:r>
              <a:rPr lang="tr-TR" dirty="0"/>
              <a:t> programına kayıt yaptırabilir. </a:t>
            </a:r>
          </a:p>
          <a:p>
            <a:pPr algn="just">
              <a:lnSpc>
                <a:spcPct val="150000"/>
              </a:lnSpc>
            </a:pPr>
            <a:r>
              <a:rPr lang="tr-TR" dirty="0"/>
              <a:t>Bir öğrenci kendi bölümünde açılan </a:t>
            </a:r>
            <a:r>
              <a:rPr lang="tr-TR" dirty="0" err="1"/>
              <a:t>yandal</a:t>
            </a:r>
            <a:r>
              <a:rPr lang="tr-TR" dirty="0"/>
              <a:t> programlarına başvuramaz.</a:t>
            </a:r>
          </a:p>
          <a:p>
            <a:pPr marL="0" indent="0">
              <a:lnSpc>
                <a:spcPct val="150000"/>
              </a:lnSpc>
              <a:buNone/>
            </a:pPr>
            <a:endParaRPr lang="tr-TR" sz="2800" u="sng" dirty="0"/>
          </a:p>
        </p:txBody>
      </p:sp>
    </p:spTree>
    <p:extLst>
      <p:ext uri="{BB962C8B-B14F-4D97-AF65-F5344CB8AC3E}">
        <p14:creationId xmlns:p14="http://schemas.microsoft.com/office/powerpoint/2010/main" val="220531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3E0B7D-A9DC-6CD6-56A0-CFDC59064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" dirty="0"/>
              <a:t>YANDAL PROGRAMI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BCED07B-0624-A07F-EA10-D1CF5F449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812" y="1628800"/>
            <a:ext cx="11089232" cy="5153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sz="2800" u="sng" dirty="0">
                <a:solidFill>
                  <a:srgbClr val="C00000"/>
                </a:solidFill>
              </a:rPr>
              <a:t>Başarı Koşulları Nelerdir</a:t>
            </a:r>
            <a:r>
              <a:rPr lang="tr-TR" sz="28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 algn="just">
              <a:lnSpc>
                <a:spcPct val="150000"/>
              </a:lnSpc>
            </a:pPr>
            <a:r>
              <a:rPr lang="tr-TR" dirty="0"/>
              <a:t>Yandal programını tamamlamak için </a:t>
            </a:r>
            <a:r>
              <a:rPr lang="tr-TR" dirty="0" err="1"/>
              <a:t>yandal</a:t>
            </a:r>
            <a:r>
              <a:rPr lang="tr-TR" dirty="0"/>
              <a:t> ders planındaki derslerin; </a:t>
            </a:r>
            <a:r>
              <a:rPr lang="tr-TR" dirty="0" err="1"/>
              <a:t>anadal</a:t>
            </a:r>
            <a:r>
              <a:rPr lang="tr-TR" dirty="0"/>
              <a:t> programındaki derslerden bağımsız olarak </a:t>
            </a:r>
            <a:r>
              <a:rPr lang="tr-TR" dirty="0" err="1"/>
              <a:t>GNO’su</a:t>
            </a:r>
            <a:r>
              <a:rPr lang="tr-TR" dirty="0"/>
              <a:t> </a:t>
            </a:r>
            <a:r>
              <a:rPr lang="tr-TR" b="1" dirty="0"/>
              <a:t>en az 2,00/4,00 </a:t>
            </a:r>
            <a:r>
              <a:rPr lang="tr-TR" dirty="0"/>
              <a:t>olmalıdır. </a:t>
            </a:r>
          </a:p>
          <a:p>
            <a:pPr algn="just">
              <a:lnSpc>
                <a:spcPct val="150000"/>
              </a:lnSpc>
            </a:pPr>
            <a:r>
              <a:rPr lang="tr-TR" sz="2400" dirty="0"/>
              <a:t>Anadal programında GNO </a:t>
            </a:r>
            <a:r>
              <a:rPr lang="tr-TR" sz="2400" b="1" dirty="0"/>
              <a:t>2,29/4,00'</a:t>
            </a:r>
            <a:r>
              <a:rPr lang="tr-TR" sz="2400" dirty="0"/>
              <a:t>ın altına düşen öğrencinin </a:t>
            </a:r>
            <a:r>
              <a:rPr lang="tr-TR" sz="2400" dirty="0" err="1"/>
              <a:t>yandal</a:t>
            </a:r>
            <a:r>
              <a:rPr lang="tr-TR" sz="2400" dirty="0"/>
              <a:t> programından kaydı silinir. </a:t>
            </a:r>
          </a:p>
          <a:p>
            <a:pPr algn="just">
              <a:lnSpc>
                <a:spcPct val="150000"/>
              </a:lnSpc>
            </a:pPr>
            <a:r>
              <a:rPr lang="tr-TR" sz="2400" dirty="0"/>
              <a:t>Yandal programında ders açıldığı halde, </a:t>
            </a:r>
            <a:r>
              <a:rPr lang="tr-TR" sz="2400" b="1" dirty="0"/>
              <a:t>iki yarıyıl </a:t>
            </a:r>
            <a:r>
              <a:rPr lang="tr-TR" sz="2400" dirty="0"/>
              <a:t>üst üste ders kaydı yapmayan öğrencinin </a:t>
            </a:r>
            <a:r>
              <a:rPr lang="tr-TR" sz="2400" dirty="0" err="1"/>
              <a:t>yandal</a:t>
            </a:r>
            <a:r>
              <a:rPr lang="tr-TR" sz="2400" dirty="0"/>
              <a:t> programından kaydı silinir.</a:t>
            </a:r>
            <a:endParaRPr lang="tr-TR" sz="2800" dirty="0"/>
          </a:p>
          <a:p>
            <a:pPr marL="0" indent="0">
              <a:lnSpc>
                <a:spcPct val="150000"/>
              </a:lnSpc>
              <a:buNone/>
            </a:pP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391998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3E0B7D-A9DC-6CD6-56A0-CFDC59064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" dirty="0"/>
              <a:t>YANDAL PROGRAMI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BCED07B-0624-A07F-EA10-D1CF5F449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804" y="1473200"/>
            <a:ext cx="11161239" cy="53848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tr-TR" sz="2600" u="sng" dirty="0">
                <a:solidFill>
                  <a:srgbClr val="C00000"/>
                </a:solidFill>
              </a:rPr>
              <a:t>Başarı Koşulları Nelerdir</a:t>
            </a:r>
            <a:r>
              <a:rPr lang="tr-TR" sz="2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 algn="just">
              <a:lnSpc>
                <a:spcPct val="150000"/>
              </a:lnSpc>
            </a:pPr>
            <a:r>
              <a:rPr lang="tr-TR" sz="2600" dirty="0"/>
              <a:t>Yandal programlarını tamamlayanlara eğitim aldıkları alanda sadece </a:t>
            </a:r>
            <a:r>
              <a:rPr lang="tr-TR" sz="2600" dirty="0" err="1"/>
              <a:t>yandal</a:t>
            </a:r>
            <a:r>
              <a:rPr lang="tr-TR" sz="2600" dirty="0"/>
              <a:t> sertifikası (başarı belgesi) düzenlenir. Bu sertifika diploma yerine geçmez.</a:t>
            </a:r>
          </a:p>
          <a:p>
            <a:pPr algn="just">
              <a:lnSpc>
                <a:spcPct val="150000"/>
              </a:lnSpc>
            </a:pPr>
            <a:r>
              <a:rPr lang="tr-TR" sz="2600" dirty="0"/>
              <a:t>Yandal programını tamamlayanlar, </a:t>
            </a:r>
            <a:r>
              <a:rPr lang="tr-TR" sz="2600" dirty="0" err="1"/>
              <a:t>anadal</a:t>
            </a:r>
            <a:r>
              <a:rPr lang="tr-TR" sz="2600" dirty="0"/>
              <a:t> programından mezuniyet hakkını elde etmeden </a:t>
            </a:r>
            <a:r>
              <a:rPr lang="tr-TR" sz="2600" dirty="0" err="1"/>
              <a:t>yandal</a:t>
            </a:r>
            <a:r>
              <a:rPr lang="tr-TR" sz="2600" dirty="0"/>
              <a:t> programı sertifikası alamaz. </a:t>
            </a:r>
          </a:p>
          <a:p>
            <a:pPr algn="just">
              <a:lnSpc>
                <a:spcPct val="150000"/>
              </a:lnSpc>
            </a:pPr>
            <a:r>
              <a:rPr lang="tr-TR" sz="2600" dirty="0"/>
              <a:t>Anadal programından mezuniyet hakkını elde eden ve henüz </a:t>
            </a:r>
            <a:r>
              <a:rPr lang="tr-TR" sz="2600" dirty="0" err="1"/>
              <a:t>yandal</a:t>
            </a:r>
            <a:r>
              <a:rPr lang="tr-TR" sz="2600" dirty="0"/>
              <a:t> programını bitiremeyen öğrencilere bu programı tamamlamak için en fazla </a:t>
            </a:r>
            <a:r>
              <a:rPr lang="tr-TR" sz="2600" b="1" dirty="0"/>
              <a:t>iki yarıyıl </a:t>
            </a:r>
            <a:r>
              <a:rPr lang="tr-TR" sz="2600" dirty="0"/>
              <a:t>ek süre tanınır.</a:t>
            </a:r>
          </a:p>
          <a:p>
            <a:pPr>
              <a:lnSpc>
                <a:spcPct val="150000"/>
              </a:lnSpc>
            </a:pP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72070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3E0B7D-A9DC-6CD6-56A0-CFDC59064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" dirty="0"/>
              <a:t>YANDAL PROGRAMI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BCED07B-0624-A07F-EA10-D1CF5F449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9" y="1701800"/>
            <a:ext cx="10157354" cy="50800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tr-TR" u="sng" dirty="0">
                <a:solidFill>
                  <a:srgbClr val="C00000"/>
                </a:solidFill>
              </a:rPr>
              <a:t>Başarı Koşulları Nelerdir</a:t>
            </a:r>
            <a:r>
              <a:rPr lang="tr-TR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 algn="just">
              <a:lnSpc>
                <a:spcPct val="150000"/>
              </a:lnSpc>
            </a:pPr>
            <a:r>
              <a:rPr lang="tr-TR" dirty="0"/>
              <a:t>Yandal programı nedeniyle, öğrencilerimizin </a:t>
            </a:r>
            <a:r>
              <a:rPr lang="tr-TR" dirty="0" err="1"/>
              <a:t>anadal</a:t>
            </a:r>
            <a:r>
              <a:rPr lang="tr-TR" dirty="0"/>
              <a:t> programındaki başarısı ve mezuniyeti hiç bir biçimde etkilenmez. </a:t>
            </a:r>
          </a:p>
          <a:p>
            <a:pPr algn="just">
              <a:lnSpc>
                <a:spcPct val="150000"/>
              </a:lnSpc>
            </a:pPr>
            <a:r>
              <a:rPr lang="tr-TR" dirty="0"/>
              <a:t>Yandal programı için ayrı not durum belgesi (transkript) düzenlenir. Yandal not durum belgesinde </a:t>
            </a:r>
            <a:r>
              <a:rPr lang="tr-TR" dirty="0" err="1"/>
              <a:t>yandal</a:t>
            </a:r>
            <a:r>
              <a:rPr lang="tr-TR" dirty="0"/>
              <a:t> programının tüm dersleri yer alır. </a:t>
            </a:r>
          </a:p>
          <a:p>
            <a:pPr marL="0" indent="0">
              <a:lnSpc>
                <a:spcPct val="150000"/>
              </a:lnSpc>
              <a:buNone/>
            </a:pP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00058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3E0B7D-A9DC-6CD6-56A0-CFDC59064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" dirty="0"/>
              <a:t>YANDAL PROGRAMI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BCED07B-0624-A07F-EA10-D1CF5F449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9" y="1701800"/>
            <a:ext cx="10157354" cy="5080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sz="2600" u="sng" dirty="0" err="1">
                <a:solidFill>
                  <a:srgbClr val="C00000"/>
                </a:solidFill>
              </a:rPr>
              <a:t>Yandal’dan</a:t>
            </a:r>
            <a:r>
              <a:rPr lang="tr-TR" sz="2600" u="sng" dirty="0">
                <a:solidFill>
                  <a:srgbClr val="C00000"/>
                </a:solidFill>
              </a:rPr>
              <a:t> geçici veya sürekli  olarak </a:t>
            </a:r>
            <a:r>
              <a:rPr lang="tr-TR" sz="2600" u="sng" dirty="0" err="1">
                <a:solidFill>
                  <a:srgbClr val="C00000"/>
                </a:solidFill>
              </a:rPr>
              <a:t>ayrılabilinir</a:t>
            </a:r>
            <a:r>
              <a:rPr lang="tr-TR" sz="2600" u="sng" dirty="0">
                <a:solidFill>
                  <a:srgbClr val="C00000"/>
                </a:solidFill>
              </a:rPr>
              <a:t> mi </a:t>
            </a:r>
            <a:r>
              <a:rPr lang="tr-TR" sz="2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 algn="just">
              <a:lnSpc>
                <a:spcPct val="150000"/>
              </a:lnSpc>
            </a:pPr>
            <a:r>
              <a:rPr lang="tr-TR" dirty="0"/>
              <a:t>Yandal programı kendi isteğiniz ile bırakılabilir. </a:t>
            </a:r>
          </a:p>
          <a:p>
            <a:pPr algn="just">
              <a:lnSpc>
                <a:spcPct val="150000"/>
              </a:lnSpc>
            </a:pPr>
            <a:r>
              <a:rPr lang="tr-TR" dirty="0"/>
              <a:t>Yandal programından kayıt sildirildiğinde aynı </a:t>
            </a:r>
            <a:r>
              <a:rPr lang="tr-TR" dirty="0" err="1"/>
              <a:t>yandal</a:t>
            </a:r>
            <a:r>
              <a:rPr lang="tr-TR" dirty="0"/>
              <a:t> programına tekrar kayıt yaptırılamaz. </a:t>
            </a:r>
          </a:p>
          <a:p>
            <a:pPr algn="just">
              <a:lnSpc>
                <a:spcPct val="150000"/>
              </a:lnSpc>
            </a:pPr>
            <a:r>
              <a:rPr lang="tr-TR" dirty="0"/>
              <a:t>Anadal programında izinli sayılan öğrencimiz, otomatik olarak </a:t>
            </a:r>
            <a:r>
              <a:rPr lang="tr-TR" dirty="0" err="1"/>
              <a:t>yandal</a:t>
            </a:r>
            <a:r>
              <a:rPr lang="tr-TR" dirty="0"/>
              <a:t> programında da izinli sayılır. </a:t>
            </a:r>
          </a:p>
          <a:p>
            <a:pPr algn="just">
              <a:lnSpc>
                <a:spcPct val="150000"/>
              </a:lnSpc>
            </a:pPr>
            <a:r>
              <a:rPr lang="tr-TR" dirty="0"/>
              <a:t> Anadal programında </a:t>
            </a:r>
            <a:r>
              <a:rPr lang="tr-TR" dirty="0" err="1"/>
              <a:t>Erasmus</a:t>
            </a:r>
            <a:r>
              <a:rPr lang="tr-TR" dirty="0"/>
              <a:t>, Mevlana gibi değişim programı kapsamında olan öğrencimizin Yandal süresi işler. </a:t>
            </a:r>
          </a:p>
        </p:txBody>
      </p:sp>
    </p:spTree>
    <p:extLst>
      <p:ext uri="{BB962C8B-B14F-4D97-AF65-F5344CB8AC3E}">
        <p14:creationId xmlns:p14="http://schemas.microsoft.com/office/powerpoint/2010/main" val="147259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3EB88B-E95F-4CCF-AEF4-EB84E9BCB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ÖNCEKİ ÖĞRENMELERİN TANINMASI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5996343-5B6A-4C5D-8FD7-FCF21C0B4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812" y="1701800"/>
            <a:ext cx="11017224" cy="4895552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tr-TR" dirty="0"/>
              <a:t>Amaç, bir yükseköğretim kurumu dışında edindikleri kazanımların tanınması, kredilendirilmesi ve intibakının yapılmasıdır. </a:t>
            </a:r>
          </a:p>
          <a:p>
            <a:pPr algn="just">
              <a:lnSpc>
                <a:spcPct val="120000"/>
              </a:lnSpc>
            </a:pPr>
            <a:r>
              <a:rPr lang="tr-TR" dirty="0"/>
              <a:t>Üniversite dışında kazanılmış yetkinlikler ve İşyeri deneyimlerinin muafiyet sınavları suretiyle tanınır. </a:t>
            </a:r>
          </a:p>
          <a:p>
            <a:pPr algn="just">
              <a:lnSpc>
                <a:spcPct val="120000"/>
              </a:lnSpc>
            </a:pPr>
            <a:r>
              <a:rPr lang="tr-TR" dirty="0"/>
              <a:t>En fazla toplam 15 AKTS kredilik ders tanınabilir.</a:t>
            </a:r>
          </a:p>
          <a:p>
            <a:pPr algn="just">
              <a:lnSpc>
                <a:spcPct val="120000"/>
              </a:lnSpc>
            </a:pPr>
            <a:r>
              <a:rPr lang="tr-TR" dirty="0"/>
              <a:t>Eğitim süresi boyunca en fazla 5 ders için sınavlara başvuru hakkı tanınır. </a:t>
            </a:r>
          </a:p>
          <a:p>
            <a:pPr algn="just">
              <a:lnSpc>
                <a:spcPct val="120000"/>
              </a:lnSpc>
            </a:pPr>
            <a:r>
              <a:rPr lang="tr-TR" dirty="0"/>
              <a:t>Bu haklar aynı derse tekrarlı olarak veya farklı dersler için kullanılabilir.</a:t>
            </a:r>
          </a:p>
        </p:txBody>
      </p:sp>
    </p:spTree>
    <p:extLst>
      <p:ext uri="{BB962C8B-B14F-4D97-AF65-F5344CB8AC3E}">
        <p14:creationId xmlns:p14="http://schemas.microsoft.com/office/powerpoint/2010/main" val="149850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3EB88B-E95F-4CCF-AEF4-EB84E9BCB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ÖNCEKİ ÖĞRENMELERİN TANINMASI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5996343-5B6A-4C5D-8FD7-FCF21C0B4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764" y="1556792"/>
            <a:ext cx="11593288" cy="51562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tr-TR" dirty="0"/>
              <a:t>Öğrenci, bir sınav dönemini takip eden yılın ders planında var olan (GÜZ-BAHAR dönemleri) ve geçmiş dönemlerdeki dersler için sınava başvurulabilir.</a:t>
            </a:r>
          </a:p>
          <a:p>
            <a:pPr algn="just">
              <a:lnSpc>
                <a:spcPct val="150000"/>
              </a:lnSpc>
            </a:pPr>
            <a:r>
              <a:rPr lang="tr-TR" dirty="0"/>
              <a:t>Başvurulan dönemden bir önceki yaz okulunda alınmış dersler için başvuru yapılamaz.</a:t>
            </a:r>
          </a:p>
          <a:p>
            <a:pPr algn="just">
              <a:lnSpc>
                <a:spcPct val="150000"/>
              </a:lnSpc>
            </a:pPr>
            <a:r>
              <a:rPr lang="tr-TR" dirty="0"/>
              <a:t>Alınan </a:t>
            </a:r>
            <a:r>
              <a:rPr lang="tr-TR" dirty="0" err="1"/>
              <a:t>HİE’nin</a:t>
            </a:r>
            <a:r>
              <a:rPr lang="tr-TR" dirty="0"/>
              <a:t> her </a:t>
            </a:r>
            <a:r>
              <a:rPr lang="tr-TR" b="1" dirty="0"/>
              <a:t>40 saati 1 AKTS</a:t>
            </a:r>
            <a:r>
              <a:rPr lang="tr-TR" dirty="0"/>
              <a:t>; Staj, işyeri eğitimi gibi çalışma ile kazanılan yetkinliklerin ise her </a:t>
            </a:r>
            <a:r>
              <a:rPr lang="tr-TR" b="1" dirty="0"/>
              <a:t>50 saati 1 AKTS </a:t>
            </a:r>
            <a:r>
              <a:rPr lang="tr-TR" dirty="0"/>
              <a:t>kredisi olarak sayılır. </a:t>
            </a:r>
          </a:p>
          <a:p>
            <a:pPr algn="just">
              <a:lnSpc>
                <a:spcPct val="150000"/>
              </a:lnSpc>
            </a:pPr>
            <a:r>
              <a:rPr lang="tr-TR" dirty="0"/>
              <a:t>Yapılan tanınma sonuçlarına itiraz süresi, ilanı müteakip beş iş günüdür.</a:t>
            </a:r>
          </a:p>
        </p:txBody>
      </p:sp>
    </p:spTree>
    <p:extLst>
      <p:ext uri="{BB962C8B-B14F-4D97-AF65-F5344CB8AC3E}">
        <p14:creationId xmlns:p14="http://schemas.microsoft.com/office/powerpoint/2010/main" val="386150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557E44F-699B-6EA9-6DC4-2B63DF570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" dirty="0"/>
              <a:t>ÇAP PROGRAMI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96DAE92-4830-C7DC-BA6A-E86B056CD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820" y="1701800"/>
            <a:ext cx="10508843" cy="4470400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tr-TR" dirty="0"/>
              <a:t>Kendi bölümünde başarılı olan öğrencilerimiz, aynı zamanda ikinci bir </a:t>
            </a:r>
            <a:r>
              <a:rPr lang="tr-TR" dirty="0" err="1"/>
              <a:t>anadalda</a:t>
            </a:r>
            <a:r>
              <a:rPr lang="tr-TR" dirty="0"/>
              <a:t> lisans/</a:t>
            </a:r>
            <a:r>
              <a:rPr lang="tr-TR" dirty="0" err="1"/>
              <a:t>önlisans</a:t>
            </a:r>
            <a:r>
              <a:rPr lang="tr-TR" dirty="0"/>
              <a:t> diploması alabilir.</a:t>
            </a:r>
          </a:p>
          <a:p>
            <a:pPr algn="just">
              <a:lnSpc>
                <a:spcPct val="120000"/>
              </a:lnSpc>
            </a:pPr>
            <a:r>
              <a:rPr lang="tr-TR" dirty="0"/>
              <a:t>Bir öğrenci en fazla iki ÇAP başvurusu yapabilir, fakat birden fazla ÇAP'a kayıt yaptıramaz.</a:t>
            </a:r>
          </a:p>
          <a:p>
            <a:pPr algn="just">
              <a:lnSpc>
                <a:spcPct val="120000"/>
              </a:lnSpc>
            </a:pPr>
            <a:r>
              <a:rPr lang="tr-TR" dirty="0"/>
              <a:t>Kayıt olacağı ÇAP programındaki öğretim türü, </a:t>
            </a:r>
            <a:r>
              <a:rPr lang="tr-TR" dirty="0" err="1"/>
              <a:t>anadalındaki</a:t>
            </a:r>
            <a:r>
              <a:rPr lang="tr-TR" dirty="0"/>
              <a:t> öğretim türü ile aynı olmalıdır. </a:t>
            </a:r>
          </a:p>
          <a:p>
            <a:pPr algn="just">
              <a:lnSpc>
                <a:spcPct val="120000"/>
              </a:lnSpc>
            </a:pPr>
            <a:r>
              <a:rPr lang="tr-TR" dirty="0"/>
              <a:t>ÇAP programında </a:t>
            </a:r>
            <a:r>
              <a:rPr lang="tr-TR" dirty="0" err="1"/>
              <a:t>anadalındaki</a:t>
            </a:r>
            <a:r>
              <a:rPr lang="tr-TR" dirty="0"/>
              <a:t> öğretim türünün bulunmaması durumunda diğer öğretim türünde öğrencilik verilir. </a:t>
            </a:r>
          </a:p>
        </p:txBody>
      </p:sp>
    </p:spTree>
    <p:extLst>
      <p:ext uri="{BB962C8B-B14F-4D97-AF65-F5344CB8AC3E}">
        <p14:creationId xmlns:p14="http://schemas.microsoft.com/office/powerpoint/2010/main" val="109950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3EB88B-E95F-4CCF-AEF4-EB84E9BCB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ÖNCEKİ ÖĞRENMELERİN TANINMASI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5996343-5B6A-4C5D-8FD7-FCF21C0B4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780" y="1701800"/>
            <a:ext cx="11449272" cy="482354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tr-TR" u="sng" dirty="0">
                <a:solidFill>
                  <a:srgbClr val="C00000"/>
                </a:solidFill>
              </a:rPr>
              <a:t>Başvuru ve Değerlendirme Nasıl Yapılır</a:t>
            </a:r>
            <a:r>
              <a:rPr lang="tr-TR" sz="2400" u="sng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 algn="just">
              <a:lnSpc>
                <a:spcPct val="150000"/>
              </a:lnSpc>
            </a:pPr>
            <a:r>
              <a:rPr lang="tr-TR" dirty="0"/>
              <a:t> Önceki öğrenmelerin tanınması için yapılacak tüm başvuru ve işlemler, akademik takvimde ilan edilen zaman aralığında ve öğretim yılı başlamadan önce </a:t>
            </a:r>
            <a:r>
              <a:rPr lang="tr-TR" b="1" dirty="0"/>
              <a:t>yılda bir kez </a:t>
            </a:r>
            <a:r>
              <a:rPr lang="tr-TR" dirty="0"/>
              <a:t>yapılır. </a:t>
            </a:r>
          </a:p>
          <a:p>
            <a:pPr algn="just">
              <a:lnSpc>
                <a:spcPct val="150000"/>
              </a:lnSpc>
            </a:pPr>
            <a:r>
              <a:rPr lang="tr-TR" dirty="0"/>
              <a:t>Başvurular Fakülte ve Yüksekokullarda ilgili Bölüm Başkanlıklarına yapılır.  </a:t>
            </a:r>
          </a:p>
        </p:txBody>
      </p:sp>
    </p:spTree>
    <p:extLst>
      <p:ext uri="{BB962C8B-B14F-4D97-AF65-F5344CB8AC3E}">
        <p14:creationId xmlns:p14="http://schemas.microsoft.com/office/powerpoint/2010/main" val="383553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3EB88B-E95F-4CCF-AEF4-EB84E9BCB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ÖNCEKİ ÖĞRENMELERİN TANINMASI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5996343-5B6A-4C5D-8FD7-FCF21C0B4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820" y="1773808"/>
            <a:ext cx="10508843" cy="48955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u="sng" dirty="0">
                <a:solidFill>
                  <a:srgbClr val="C00000"/>
                </a:solidFill>
              </a:rPr>
              <a:t>Başvuru ve Değerlendirme Nasıl Yapılır</a:t>
            </a:r>
            <a:r>
              <a:rPr lang="tr-TR" sz="2400" u="sng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 algn="just">
              <a:lnSpc>
                <a:spcPct val="150000"/>
              </a:lnSpc>
            </a:pPr>
            <a:r>
              <a:rPr lang="tr-TR" dirty="0"/>
              <a:t>Başvurular Bölüm tarafından değerlendirilir ve onaylanan başvurular web üzerinden ilan edilir. </a:t>
            </a:r>
          </a:p>
          <a:p>
            <a:pPr algn="just">
              <a:lnSpc>
                <a:spcPct val="150000"/>
              </a:lnSpc>
            </a:pPr>
            <a:r>
              <a:rPr lang="tr-TR" dirty="0"/>
              <a:t>Önceden kazanılmış yeterliliklerin tanınması kapsamında hangi derslerden yeterlilik sınavının açılacağı Bölüm Kurulları tarafından karara bağlanır.</a:t>
            </a:r>
          </a:p>
        </p:txBody>
      </p:sp>
    </p:spTree>
    <p:extLst>
      <p:ext uri="{BB962C8B-B14F-4D97-AF65-F5344CB8AC3E}">
        <p14:creationId xmlns:p14="http://schemas.microsoft.com/office/powerpoint/2010/main" val="118063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3EB88B-E95F-4CCF-AEF4-EB84E9BCB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ÖNCEKİ ÖĞRENMELERİN TANINMASI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5996343-5B6A-4C5D-8FD7-FCF21C0B4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772" y="1701800"/>
            <a:ext cx="11449272" cy="4823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u="sng" dirty="0">
                <a:solidFill>
                  <a:srgbClr val="C00000"/>
                </a:solidFill>
              </a:rPr>
              <a:t>Başvuruda Hangi Belgeler Hazırlanmalı</a:t>
            </a:r>
            <a:r>
              <a:rPr lang="tr-TR" sz="2400" u="sng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 algn="just">
              <a:lnSpc>
                <a:spcPct val="150000"/>
              </a:lnSpc>
            </a:pPr>
            <a:r>
              <a:rPr lang="tr-TR" dirty="0"/>
              <a:t>Dersler için; yetkili eğitim kurumlarından veya kamu kurumlarından alınmış konu ile alakalı Eğitim Sertifikası/eğitim alındığına dair Referans Mektubu, </a:t>
            </a:r>
          </a:p>
          <a:p>
            <a:pPr algn="just">
              <a:lnSpc>
                <a:spcPct val="150000"/>
              </a:lnSpc>
            </a:pPr>
            <a:r>
              <a:rPr lang="tr-TR" dirty="0"/>
              <a:t>Kurumsal yapıdaki iş yerlerinde elde edilen pratik kazanımlar ile iş yerlerinde HİE suretiyle elde edilmiş kazanımlar için hazırlanmış sertifikalar veya referans mektupları; bilgi, beceri ve yetkinlikler, yaptığı faaliyetler, çalışma/eğitim sürelerini gösterir nitelikte olmalıdır. </a:t>
            </a:r>
          </a:p>
        </p:txBody>
      </p:sp>
    </p:spTree>
    <p:extLst>
      <p:ext uri="{BB962C8B-B14F-4D97-AF65-F5344CB8AC3E}">
        <p14:creationId xmlns:p14="http://schemas.microsoft.com/office/powerpoint/2010/main" val="272192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3EB88B-E95F-4CCF-AEF4-EB84E9BCB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ÖNCEKİ ÖĞRENMELERİN TANINMASI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5996343-5B6A-4C5D-8FD7-FCF21C0B4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780" y="1701800"/>
            <a:ext cx="11449272" cy="475153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tr-TR" u="sng" dirty="0">
                <a:solidFill>
                  <a:srgbClr val="C00000"/>
                </a:solidFill>
              </a:rPr>
              <a:t>Başvuruda Hangi Belgeler Hazırlanmalı</a:t>
            </a:r>
            <a:r>
              <a:rPr lang="tr-TR" sz="2400" u="sng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 algn="just">
              <a:lnSpc>
                <a:spcPct val="150000"/>
              </a:lnSpc>
            </a:pPr>
            <a:r>
              <a:rPr lang="tr-TR" dirty="0"/>
              <a:t>Bu belgeler işyerinin en üst yetkilisi tarafından onaylanmış olmalıdır. Öğretim elemanlarından alınmış referans mektupları kabul edilmez.</a:t>
            </a:r>
          </a:p>
          <a:p>
            <a:pPr algn="just">
              <a:lnSpc>
                <a:spcPct val="150000"/>
              </a:lnSpc>
            </a:pPr>
            <a:r>
              <a:rPr lang="tr-TR" dirty="0"/>
              <a:t>Staj, işyeri eğitimi ve işyeri uygulaması için; işyerinde yapılan çalışma sırasında hazırlanmış </a:t>
            </a:r>
            <a:r>
              <a:rPr lang="tr-TR" dirty="0" err="1"/>
              <a:t>portfolyo</a:t>
            </a:r>
            <a:r>
              <a:rPr lang="tr-TR" dirty="0"/>
              <a:t> veya bölüm tarafından belirlenmiş formatta hazırlanmış staj defteri, </a:t>
            </a:r>
          </a:p>
          <a:p>
            <a:pPr marL="0" indent="0" algn="just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4662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3EB88B-E95F-4CCF-AEF4-EB84E9BCB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ÖNCEKİ ÖĞRENMELERİN TANINMASI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5996343-5B6A-4C5D-8FD7-FCF21C0B4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772" y="1701800"/>
            <a:ext cx="11521280" cy="5080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u="sng" dirty="0">
                <a:solidFill>
                  <a:srgbClr val="C00000"/>
                </a:solidFill>
              </a:rPr>
              <a:t>Başvuruda Hangi Belgeler Hazırlanmalı</a:t>
            </a:r>
            <a:r>
              <a:rPr lang="tr-TR" sz="2400" u="sng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 algn="just">
              <a:lnSpc>
                <a:spcPct val="150000"/>
              </a:lnSpc>
            </a:pPr>
            <a:r>
              <a:rPr lang="tr-TR" dirty="0"/>
              <a:t>Öğrenci, kazanımlar süresince ilgili iş yerinde SGK Kurumu kayıtlı olarak bulunduğunu belgelemeli ve başvurusunda kazanmış olduğu bilgi, beceri ve yetkinlikleri elde ettiği faaliyetleri, çalışma-eğitim süreleri işyerinin </a:t>
            </a:r>
            <a:r>
              <a:rPr lang="tr-TR" b="1" dirty="0"/>
              <a:t>en üst yetkilisi </a:t>
            </a:r>
            <a:r>
              <a:rPr lang="tr-TR" dirty="0"/>
              <a:t>tarafından </a:t>
            </a:r>
            <a:r>
              <a:rPr lang="tr-TR" b="1" dirty="0"/>
              <a:t>onaylanmış belgeler </a:t>
            </a:r>
            <a:r>
              <a:rPr lang="tr-TR" dirty="0"/>
              <a:t>ile sunmalıdır. </a:t>
            </a:r>
          </a:p>
          <a:p>
            <a:pPr algn="just">
              <a:lnSpc>
                <a:spcPct val="150000"/>
              </a:lnSpc>
            </a:pPr>
            <a:r>
              <a:rPr lang="tr-TR" dirty="0"/>
              <a:t>“İşyeri Eğitimi” ve “İşyeri Uygulaması” dersleri birlikte değerlendirmeye alındığında </a:t>
            </a:r>
            <a:r>
              <a:rPr lang="tr-TR" b="1" dirty="0"/>
              <a:t>15 AKTS </a:t>
            </a:r>
            <a:r>
              <a:rPr lang="tr-TR" dirty="0"/>
              <a:t>sınırını aşan başvuru kabul edilir. Bu dersler için tanıma başvurusu yapan öğrencinin diğer dersler için başvurusu kabul edilmez.</a:t>
            </a:r>
          </a:p>
        </p:txBody>
      </p:sp>
    </p:spTree>
    <p:extLst>
      <p:ext uri="{BB962C8B-B14F-4D97-AF65-F5344CB8AC3E}">
        <p14:creationId xmlns:p14="http://schemas.microsoft.com/office/powerpoint/2010/main" val="277140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3EB88B-E95F-4CCF-AEF4-EB84E9BCB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ÖNCEKİ ÖĞRENMELERİN TANINMASI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5996343-5B6A-4C5D-8FD7-FCF21C0B4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772" y="1648792"/>
            <a:ext cx="11521280" cy="4732536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20000"/>
              </a:lnSpc>
            </a:pPr>
            <a:r>
              <a:rPr lang="tr-TR" dirty="0"/>
              <a:t>Muafiyet sınavları </a:t>
            </a:r>
            <a:r>
              <a:rPr lang="tr-TR" b="1" dirty="0"/>
              <a:t>yazılı olarak </a:t>
            </a:r>
            <a:r>
              <a:rPr lang="tr-TR" dirty="0"/>
              <a:t>veya </a:t>
            </a:r>
            <a:r>
              <a:rPr lang="tr-TR" b="1" dirty="0"/>
              <a:t>elektronik ortamda </a:t>
            </a:r>
            <a:r>
              <a:rPr lang="tr-TR" dirty="0"/>
              <a:t>yapılabileceği gibi, dersin özelliğine göre </a:t>
            </a:r>
            <a:r>
              <a:rPr lang="tr-TR" b="1" dirty="0"/>
              <a:t>başka ölçme yöntemleri </a:t>
            </a:r>
            <a:r>
              <a:rPr lang="tr-TR" dirty="0"/>
              <a:t>kullanılarak da yürütülebilir. </a:t>
            </a:r>
          </a:p>
          <a:p>
            <a:pPr algn="just">
              <a:lnSpc>
                <a:spcPct val="120000"/>
              </a:lnSpc>
            </a:pPr>
            <a:r>
              <a:rPr lang="tr-TR" dirty="0"/>
              <a:t>Muafiyet sınavında başarılı olmak için, derslerde </a:t>
            </a:r>
            <a:r>
              <a:rPr lang="tr-TR" b="1" dirty="0"/>
              <a:t>%65 mutlak başarı </a:t>
            </a:r>
            <a:r>
              <a:rPr lang="tr-TR" dirty="0"/>
              <a:t>şartı aranır. Başarılı olunan dersler için </a:t>
            </a:r>
            <a:r>
              <a:rPr lang="tr-TR" b="1" dirty="0"/>
              <a:t>MU</a:t>
            </a:r>
            <a:r>
              <a:rPr lang="tr-TR" dirty="0"/>
              <a:t> notu verilir. </a:t>
            </a:r>
          </a:p>
          <a:p>
            <a:pPr algn="just">
              <a:lnSpc>
                <a:spcPct val="120000"/>
              </a:lnSpc>
            </a:pPr>
            <a:r>
              <a:rPr lang="tr-TR" dirty="0"/>
              <a:t> MU notlu dersler krediden sayılır fakat ağırlıklı ortalamaya katılmaz. Alınan son not geçerli olur. </a:t>
            </a:r>
          </a:p>
          <a:p>
            <a:pPr algn="just">
              <a:lnSpc>
                <a:spcPct val="120000"/>
              </a:lnSpc>
            </a:pPr>
            <a:r>
              <a:rPr lang="tr-TR" dirty="0"/>
              <a:t> Sınavlarda başarısız olan öğrenci için transkripte herhangi bir başarı notu işlenmez. </a:t>
            </a:r>
          </a:p>
        </p:txBody>
      </p:sp>
    </p:spTree>
    <p:extLst>
      <p:ext uri="{BB962C8B-B14F-4D97-AF65-F5344CB8AC3E}">
        <p14:creationId xmlns:p14="http://schemas.microsoft.com/office/powerpoint/2010/main" val="172380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3EB88B-E95F-4CCF-AEF4-EB84E9BCB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" dirty="0"/>
              <a:t>ÖĞRENCİ AR-GE UYUM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5996343-5B6A-4C5D-8FD7-FCF21C0B4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88" y="1700808"/>
            <a:ext cx="11161239" cy="468052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tr-TR" dirty="0"/>
              <a:t> Öğrenci ARGE Uyumunun amacı, başarılı öğrencilerimizin akademik ya da </a:t>
            </a:r>
            <a:r>
              <a:rPr lang="tr-TR" dirty="0" err="1"/>
              <a:t>sektörel</a:t>
            </a:r>
            <a:r>
              <a:rPr lang="tr-TR" dirty="0"/>
              <a:t> olarak ARGE kültürü kazanmalarını sağlamaktır.</a:t>
            </a:r>
          </a:p>
          <a:p>
            <a:pPr algn="just">
              <a:lnSpc>
                <a:spcPct val="150000"/>
              </a:lnSpc>
            </a:pPr>
            <a:r>
              <a:rPr lang="tr-TR" dirty="0"/>
              <a:t>Öğrenci ARGE Uyumu, öğrencilerimizin öğrenimi boyunca kariyer planına uygun ARGE deneyimi kazanması için iç ya da dış kaynaklı proje çalışmalarına, araştırma laboratuvar faaliyetlerine ve/veya Bölüm öncelikli araştırmalarına katılmasını temel alır. </a:t>
            </a:r>
          </a:p>
        </p:txBody>
      </p:sp>
    </p:spTree>
    <p:extLst>
      <p:ext uri="{BB962C8B-B14F-4D97-AF65-F5344CB8AC3E}">
        <p14:creationId xmlns:p14="http://schemas.microsoft.com/office/powerpoint/2010/main" val="332420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3EB88B-E95F-4CCF-AEF4-EB84E9BCB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" dirty="0"/>
              <a:t>ÖĞRENCİ AR-GE UYUM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5996343-5B6A-4C5D-8FD7-FCF21C0B4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804" y="1473200"/>
            <a:ext cx="11017223" cy="53086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tr-TR" u="sng" dirty="0">
                <a:solidFill>
                  <a:srgbClr val="C00000"/>
                </a:solidFill>
              </a:rPr>
              <a:t>Başvuru Koşulları Nedir</a:t>
            </a:r>
            <a:r>
              <a:rPr lang="tr-TR" sz="2400" u="sng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 algn="just">
              <a:lnSpc>
                <a:spcPct val="150000"/>
              </a:lnSpc>
            </a:pPr>
            <a:r>
              <a:rPr lang="tr-TR" dirty="0"/>
              <a:t>Öğrencilerimiz, ARGE Uyumuna 1.sınıfta güz yarıyılı sonunda 2.sınıfta ise birinci sınıfın bahar yarıyılı sonunda başvurur. </a:t>
            </a:r>
          </a:p>
          <a:p>
            <a:pPr algn="just">
              <a:lnSpc>
                <a:spcPct val="150000"/>
              </a:lnSpc>
            </a:pPr>
            <a:r>
              <a:rPr lang="tr-TR" dirty="0"/>
              <a:t>Programa başvurabilmesi için öğrencilerimizin herhangi bir disiplin cezası bulunmaması, ilgili döneme kadarki tüm derslerinden başarılı olması ve GNO en az </a:t>
            </a:r>
            <a:r>
              <a:rPr lang="tr-TR" b="1" dirty="0"/>
              <a:t>2,50/4,00</a:t>
            </a:r>
            <a:r>
              <a:rPr lang="tr-TR" dirty="0"/>
              <a:t> olması gerekir. </a:t>
            </a:r>
          </a:p>
          <a:p>
            <a:pPr algn="just">
              <a:lnSpc>
                <a:spcPct val="150000"/>
              </a:lnSpc>
            </a:pPr>
            <a:r>
              <a:rPr lang="tr-TR" dirty="0"/>
              <a:t>Başvuruların bölümün web sayfalarında ilan ettiği tarihler arasında öğrenci tarafından bölümüne elden yapılması gerekir.</a:t>
            </a:r>
          </a:p>
        </p:txBody>
      </p:sp>
    </p:spTree>
    <p:extLst>
      <p:ext uri="{BB962C8B-B14F-4D97-AF65-F5344CB8AC3E}">
        <p14:creationId xmlns:p14="http://schemas.microsoft.com/office/powerpoint/2010/main" val="244585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3EB88B-E95F-4CCF-AEF4-EB84E9BCB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" dirty="0"/>
              <a:t>ÖĞRENCİ AR-GE UYUM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5996343-5B6A-4C5D-8FD7-FCF21C0B4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804" y="1916832"/>
            <a:ext cx="11017223" cy="486496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tr-TR" u="sng" dirty="0">
                <a:solidFill>
                  <a:srgbClr val="C00000"/>
                </a:solidFill>
              </a:rPr>
              <a:t>Değerlendirme, Programa Kabul  Nasıldır</a:t>
            </a:r>
            <a:r>
              <a:rPr lang="tr-TR" sz="2400" u="sng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 algn="just">
              <a:lnSpc>
                <a:spcPct val="150000"/>
              </a:lnSpc>
            </a:pPr>
            <a:r>
              <a:rPr lang="tr-TR" dirty="0"/>
              <a:t>Başvuru süresi bittikten sonra tüm başvurular bölüm tarafından oluşturulan bir komisyon tarafından incelenerek karara bağlanır. </a:t>
            </a:r>
          </a:p>
          <a:p>
            <a:pPr algn="just">
              <a:lnSpc>
                <a:spcPct val="150000"/>
              </a:lnSpc>
            </a:pPr>
            <a:r>
              <a:rPr lang="tr-TR" dirty="0"/>
              <a:t>1. sınıf öğrencilerimizin programa kabulünde üniversite giriş sınavı puanlarına göre sıralama yapılarak ilk üç öğrenci programa kayıt hakkı kazanır. </a:t>
            </a:r>
          </a:p>
        </p:txBody>
      </p:sp>
    </p:spTree>
    <p:extLst>
      <p:ext uri="{BB962C8B-B14F-4D97-AF65-F5344CB8AC3E}">
        <p14:creationId xmlns:p14="http://schemas.microsoft.com/office/powerpoint/2010/main" val="347690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3EB88B-E95F-4CCF-AEF4-EB84E9BCB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" dirty="0"/>
              <a:t>ÖĞRENCİ AR-GE UYUM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5996343-5B6A-4C5D-8FD7-FCF21C0B4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804" y="1473200"/>
            <a:ext cx="11017223" cy="53086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tr-TR" u="sng" dirty="0">
                <a:solidFill>
                  <a:srgbClr val="C00000"/>
                </a:solidFill>
              </a:rPr>
              <a:t>Değerlendirme, Programa Kabul  Nasıldır</a:t>
            </a:r>
            <a:r>
              <a:rPr lang="tr-TR" sz="2400" u="sng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 algn="just">
              <a:lnSpc>
                <a:spcPct val="150000"/>
              </a:lnSpc>
            </a:pPr>
            <a:r>
              <a:rPr lang="tr-TR" dirty="0"/>
              <a:t>2. sınıflarda ise üniversite giriş sınavı puanının % 30’u, ilk iki dönemi sonundaki GNO % 30’u ve bölümdeki hocaların öğrenci hakkındaki değerlendirmesinin %40’ı alınarak sıralama yapılır. </a:t>
            </a:r>
          </a:p>
          <a:p>
            <a:pPr algn="just">
              <a:lnSpc>
                <a:spcPct val="150000"/>
              </a:lnSpc>
            </a:pPr>
            <a:r>
              <a:rPr lang="tr-TR" dirty="0"/>
              <a:t>Programa kayıt yapma hakkı kazanan öğrencilerimiz bölümün sayfasından ilan edilir. Bu öğrenciler bölüm sayfasında ilan edilen gerekli belgeleri doldurarak programa kayıt olur. </a:t>
            </a:r>
          </a:p>
        </p:txBody>
      </p:sp>
    </p:spTree>
    <p:extLst>
      <p:ext uri="{BB962C8B-B14F-4D97-AF65-F5344CB8AC3E}">
        <p14:creationId xmlns:p14="http://schemas.microsoft.com/office/powerpoint/2010/main" val="276720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40A904-267A-20B3-AD20-78856160B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" dirty="0"/>
              <a:t>ÇAP PROGRAMI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B89897E-56EC-6CB8-150C-54F13A89C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88" y="1701800"/>
            <a:ext cx="11377264" cy="482354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tr-TR" dirty="0"/>
              <a:t>Bir ÇAP ve bir </a:t>
            </a:r>
            <a:r>
              <a:rPr lang="tr-TR" dirty="0" err="1"/>
              <a:t>yandal</a:t>
            </a:r>
            <a:r>
              <a:rPr lang="tr-TR" dirty="0"/>
              <a:t> programına kayıt yaptırılabilir.</a:t>
            </a:r>
          </a:p>
          <a:p>
            <a:pPr algn="just">
              <a:lnSpc>
                <a:spcPct val="150000"/>
              </a:lnSpc>
            </a:pPr>
            <a:r>
              <a:rPr lang="tr-TR" dirty="0"/>
              <a:t>ÇAP nedeniyle, </a:t>
            </a:r>
            <a:r>
              <a:rPr lang="tr-TR" dirty="0" err="1"/>
              <a:t>anadal</a:t>
            </a:r>
            <a:r>
              <a:rPr lang="tr-TR" dirty="0"/>
              <a:t> programındaki başarı ve mezuniyet hiç bir biçimde etkilenmez. </a:t>
            </a:r>
          </a:p>
          <a:p>
            <a:pPr algn="just">
              <a:lnSpc>
                <a:spcPct val="150000"/>
              </a:lnSpc>
            </a:pPr>
            <a:r>
              <a:rPr lang="tr-TR" dirty="0"/>
              <a:t>ÇAP programında, bir dönemde </a:t>
            </a:r>
            <a:r>
              <a:rPr lang="tr-TR" dirty="0" err="1"/>
              <a:t>anadal</a:t>
            </a:r>
            <a:r>
              <a:rPr lang="tr-TR" dirty="0"/>
              <a:t> programında alınan 30 </a:t>
            </a:r>
            <a:r>
              <a:rPr lang="tr-TR" dirty="0" err="1"/>
              <a:t>AKTS’lik</a:t>
            </a:r>
            <a:r>
              <a:rPr lang="tr-TR" dirty="0"/>
              <a:t> derslere ilave en fazla 15 AKTS veya 3 ders alınabilir.</a:t>
            </a:r>
          </a:p>
          <a:p>
            <a:pPr algn="just">
              <a:lnSpc>
                <a:spcPct val="150000"/>
              </a:lnSpc>
            </a:pPr>
            <a:r>
              <a:rPr lang="tr-TR" dirty="0"/>
              <a:t>Lisans programlarından ön lisans programlarına ÇAP yapılabilir. Ancak ön lisans programlarından lisans programlarına ÇAP açılamaz</a:t>
            </a:r>
          </a:p>
        </p:txBody>
      </p:sp>
    </p:spTree>
    <p:extLst>
      <p:ext uri="{BB962C8B-B14F-4D97-AF65-F5344CB8AC3E}">
        <p14:creationId xmlns:p14="http://schemas.microsoft.com/office/powerpoint/2010/main" val="294761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3EB88B-E95F-4CCF-AEF4-EB84E9BCB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" dirty="0"/>
              <a:t>ÖĞRENCİ AR-GE UYUM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5996343-5B6A-4C5D-8FD7-FCF21C0B4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804" y="1977256"/>
            <a:ext cx="11017223" cy="404403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tr-TR" dirty="0"/>
              <a:t>Öğrenci ARGE Uyumunda, 1.ve/veya 2. sınıftaki öğrencilerimiz bölümde bir öğretim üyesi danışmanlığında haftada </a:t>
            </a:r>
            <a:r>
              <a:rPr lang="tr-TR" b="1" dirty="0"/>
              <a:t>6 saatten </a:t>
            </a:r>
            <a:r>
              <a:rPr lang="tr-TR" dirty="0"/>
              <a:t>az olmamak üzere proje, araştırma ya da laboratuvar etkinliklerine katılır. </a:t>
            </a:r>
          </a:p>
          <a:p>
            <a:pPr algn="just">
              <a:lnSpc>
                <a:spcPct val="150000"/>
              </a:lnSpc>
            </a:pPr>
            <a:r>
              <a:rPr lang="tr-TR" dirty="0"/>
              <a:t>ARGE etkinliklerine katılmanın yanında ARGE projesi yazar ve alanına uygun kurumlara destek başvurusunda bulunur. </a:t>
            </a:r>
          </a:p>
        </p:txBody>
      </p:sp>
    </p:spTree>
    <p:extLst>
      <p:ext uri="{BB962C8B-B14F-4D97-AF65-F5344CB8AC3E}">
        <p14:creationId xmlns:p14="http://schemas.microsoft.com/office/powerpoint/2010/main" val="59232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3EB88B-E95F-4CCF-AEF4-EB84E9BCB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120552"/>
          </a:xfrm>
        </p:spPr>
        <p:txBody>
          <a:bodyPr/>
          <a:lstStyle/>
          <a:p>
            <a:pPr algn="ctr"/>
            <a:r>
              <a:rPr lang="tr" dirty="0"/>
              <a:t>ÖĞRENCİ AR-GE UYUM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5996343-5B6A-4C5D-8FD7-FCF21C0B4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804" y="1340768"/>
            <a:ext cx="11233248" cy="551723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tr-TR" dirty="0"/>
              <a:t>Akademik ya da </a:t>
            </a:r>
            <a:r>
              <a:rPr lang="tr-TR" dirty="0" err="1"/>
              <a:t>sektörel</a:t>
            </a:r>
            <a:r>
              <a:rPr lang="tr-TR" dirty="0"/>
              <a:t> ARGE Uyum sürecindeki öğrenci danışmanıyla beraber dört dönem boyunca gerçekleştirdiği etkinlikleri raporladığı ve sunduğu takdirde ilgili bölüm kurulunun uygun görüşü ile </a:t>
            </a:r>
            <a:r>
              <a:rPr lang="tr-TR" b="1" dirty="0"/>
              <a:t>Üniversite ortak seçmeli ders olarak “ARGE Uyumu” dersinden yeterli </a:t>
            </a:r>
            <a:r>
              <a:rPr lang="tr-TR" dirty="0"/>
              <a:t>sayılır. </a:t>
            </a:r>
          </a:p>
          <a:p>
            <a:pPr algn="just">
              <a:lnSpc>
                <a:spcPct val="150000"/>
              </a:lnSpc>
            </a:pPr>
            <a:r>
              <a:rPr lang="tr-TR" dirty="0"/>
              <a:t>Eğer öğrencimiz program sürecinde dış kaynaklı proje, faydalı model, özgün bir tasarım/yöntem, makale ya da uluslararası bir sempozyumda sunum yapıp ilgili bildirisi tam metin yayınlanırsa yine bölüme başvurduğunda  </a:t>
            </a:r>
            <a:r>
              <a:rPr lang="tr-TR" b="1" dirty="0"/>
              <a:t>bölüm seçmeli derslerin birinden yeterli </a:t>
            </a:r>
            <a:r>
              <a:rPr lang="tr-TR" dirty="0"/>
              <a:t>sayılır.</a:t>
            </a:r>
          </a:p>
        </p:txBody>
      </p:sp>
    </p:spTree>
    <p:extLst>
      <p:ext uri="{BB962C8B-B14F-4D97-AF65-F5344CB8AC3E}">
        <p14:creationId xmlns:p14="http://schemas.microsoft.com/office/powerpoint/2010/main" val="307424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3EB88B-E95F-4CCF-AEF4-EB84E9BCB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 İLGİ ALANI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5996343-5B6A-4C5D-8FD7-FCF21C0B4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804" y="1473200"/>
            <a:ext cx="11017223" cy="5308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tr-TR" dirty="0"/>
              <a:t>İlgi alanının amacı, öğrencilerimizin kariyer planlamasında bölüm seçmeli derslerinde izleyecekleri yolları şekillendirerek ilgi alanı edinmelerini sağlamaktır.</a:t>
            </a:r>
          </a:p>
          <a:p>
            <a:pPr algn="just">
              <a:lnSpc>
                <a:spcPct val="150000"/>
              </a:lnSpc>
            </a:pPr>
            <a:r>
              <a:rPr lang="tr-TR" dirty="0"/>
              <a:t>İlgi alanı, Lisans programlarında; öğrencilerimizin kayıtlı olduğu </a:t>
            </a:r>
            <a:r>
              <a:rPr lang="tr-TR" dirty="0" err="1"/>
              <a:t>anadal</a:t>
            </a:r>
            <a:r>
              <a:rPr lang="tr-TR" dirty="0"/>
              <a:t> programındaki seçmeli dersler ve bitirme çalışmasından oluşan bir yolun izlenmesini, Önlisans programlarında ise öğrencinin kayıtlı olduğu </a:t>
            </a:r>
            <a:r>
              <a:rPr lang="tr-TR" dirty="0" err="1"/>
              <a:t>anadal</a:t>
            </a:r>
            <a:r>
              <a:rPr lang="tr-TR" dirty="0"/>
              <a:t> programındaki seçmeli derslerden oluşan bir yolun izlenmesini temel alır.</a:t>
            </a:r>
            <a:endParaRPr lang="tr-T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15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3EB88B-E95F-4CCF-AEF4-EB84E9BCB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120552"/>
          </a:xfrm>
        </p:spPr>
        <p:txBody>
          <a:bodyPr/>
          <a:lstStyle/>
          <a:p>
            <a:pPr algn="ctr"/>
            <a:r>
              <a:rPr lang="tr-TR" dirty="0"/>
              <a:t> İLGİ ALANI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5996343-5B6A-4C5D-8FD7-FCF21C0B4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804" y="1473200"/>
            <a:ext cx="11017223" cy="5308600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tr-TR" dirty="0"/>
              <a:t>İlgi alanı Eğitim Bilgi Sisteminde (EBS) ilgili bölümün sayfasında yer alır.</a:t>
            </a:r>
          </a:p>
          <a:p>
            <a:pPr algn="just">
              <a:lnSpc>
                <a:spcPct val="150000"/>
              </a:lnSpc>
            </a:pPr>
            <a:r>
              <a:rPr lang="tr-TR" dirty="0"/>
              <a:t>İlgi alanı, Lisans programlarında ; </a:t>
            </a:r>
            <a:r>
              <a:rPr lang="tr-TR" b="1" dirty="0"/>
              <a:t>20 </a:t>
            </a:r>
            <a:r>
              <a:rPr lang="tr-TR" b="1" dirty="0" err="1"/>
              <a:t>AKTS’den</a:t>
            </a:r>
            <a:r>
              <a:rPr lang="tr-TR" b="1" dirty="0"/>
              <a:t> </a:t>
            </a:r>
            <a:r>
              <a:rPr lang="tr-TR" dirty="0"/>
              <a:t>az olmamak kaydı ile </a:t>
            </a:r>
            <a:r>
              <a:rPr lang="tr-TR" b="1" dirty="0"/>
              <a:t>en az dört bölüm seçmeli dersi </a:t>
            </a:r>
            <a:r>
              <a:rPr lang="tr-TR" dirty="0"/>
              <a:t>ile </a:t>
            </a:r>
            <a:r>
              <a:rPr lang="tr-TR" b="1" dirty="0"/>
              <a:t>bitirme çalışması dersinden </a:t>
            </a:r>
            <a:r>
              <a:rPr lang="tr-TR" dirty="0"/>
              <a:t>oluşur.</a:t>
            </a:r>
          </a:p>
          <a:p>
            <a:pPr algn="just">
              <a:lnSpc>
                <a:spcPct val="150000"/>
              </a:lnSpc>
            </a:pPr>
            <a:r>
              <a:rPr lang="tr-TR" dirty="0"/>
              <a:t>Bitirme çalışması dersinin ilgi alanıyla alakalı konuda olması gerekmektedir. </a:t>
            </a:r>
          </a:p>
          <a:p>
            <a:pPr algn="just">
              <a:lnSpc>
                <a:spcPct val="150000"/>
              </a:lnSpc>
            </a:pPr>
            <a:r>
              <a:rPr lang="tr-TR" dirty="0"/>
              <a:t>Bitirme çalışması bulunmayan bölümlerde </a:t>
            </a:r>
            <a:r>
              <a:rPr lang="tr-TR" b="1" dirty="0"/>
              <a:t>bir adet seçmeli ders </a:t>
            </a:r>
            <a:r>
              <a:rPr lang="tr-TR" dirty="0"/>
              <a:t>fazladan alınır. </a:t>
            </a:r>
          </a:p>
          <a:p>
            <a:pPr algn="just">
              <a:lnSpc>
                <a:spcPct val="150000"/>
              </a:lnSpc>
            </a:pPr>
            <a:r>
              <a:rPr lang="tr-TR" dirty="0"/>
              <a:t>Önlisans programlarında ise </a:t>
            </a:r>
            <a:r>
              <a:rPr lang="tr-TR" b="1" dirty="0"/>
              <a:t>10 </a:t>
            </a:r>
            <a:r>
              <a:rPr lang="tr-TR" b="1" dirty="0" err="1"/>
              <a:t>AKTS’den</a:t>
            </a:r>
            <a:r>
              <a:rPr lang="tr-TR" b="1" dirty="0"/>
              <a:t> </a:t>
            </a:r>
            <a:r>
              <a:rPr lang="tr-TR" dirty="0"/>
              <a:t>az olmamak kaydı ile </a:t>
            </a:r>
            <a:r>
              <a:rPr lang="tr-TR" b="1" dirty="0"/>
              <a:t>en az üç bölüm seçmeli dersinden</a:t>
            </a:r>
            <a:r>
              <a:rPr lang="tr-TR" dirty="0"/>
              <a:t> oluşur. </a:t>
            </a:r>
            <a:endParaRPr lang="tr-T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82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3EB88B-E95F-4CCF-AEF4-EB84E9BCB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120552"/>
          </a:xfrm>
        </p:spPr>
        <p:txBody>
          <a:bodyPr/>
          <a:lstStyle/>
          <a:p>
            <a:pPr algn="ctr"/>
            <a:r>
              <a:rPr lang="tr-TR" dirty="0"/>
              <a:t> İLGİ ALANI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5996343-5B6A-4C5D-8FD7-FCF21C0B4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780" y="1473200"/>
            <a:ext cx="11449272" cy="53086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tr-TR" u="sng" dirty="0">
                <a:solidFill>
                  <a:srgbClr val="C00000"/>
                </a:solidFill>
              </a:rPr>
              <a:t>Başvuru ve Koşulları </a:t>
            </a:r>
          </a:p>
          <a:p>
            <a:pPr algn="just">
              <a:lnSpc>
                <a:spcPct val="120000"/>
              </a:lnSpc>
            </a:pPr>
            <a:r>
              <a:rPr lang="tr-TR" dirty="0"/>
              <a:t>İlgi alanı için herhangi bir başvuruya ihtiyaç bulunmamaktadır. İlgi alanı planının takibi isteğe bağlıdır.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tr-TR" u="sng" dirty="0">
                <a:solidFill>
                  <a:srgbClr val="C00000"/>
                </a:solidFill>
              </a:rPr>
              <a:t>Başarı koşulları </a:t>
            </a:r>
          </a:p>
          <a:p>
            <a:pPr algn="just">
              <a:lnSpc>
                <a:spcPct val="120000"/>
              </a:lnSpc>
            </a:pPr>
            <a:r>
              <a:rPr lang="tr-TR" dirty="0"/>
              <a:t>Bir öğrenci, ilgi alanı için Lisans programlarında; asgari seçmeli ders koşulunu tamamlayıp, bitirme çalışmasını ilgi alanının çalışma konularından birini seçip başarılı bir şekilde tamamladıktan sonra, sistem ilgili planın gerçekleştiğini takip ederek belgelendirme işlemini gerçekleştirir. </a:t>
            </a:r>
          </a:p>
        </p:txBody>
      </p:sp>
    </p:spTree>
    <p:extLst>
      <p:ext uri="{BB962C8B-B14F-4D97-AF65-F5344CB8AC3E}">
        <p14:creationId xmlns:p14="http://schemas.microsoft.com/office/powerpoint/2010/main" val="269130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3EB88B-E95F-4CCF-AEF4-EB84E9BCB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120552"/>
          </a:xfrm>
        </p:spPr>
        <p:txBody>
          <a:bodyPr/>
          <a:lstStyle/>
          <a:p>
            <a:pPr algn="ctr"/>
            <a:r>
              <a:rPr lang="tr-TR" dirty="0"/>
              <a:t> İLGİ ALANI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5996343-5B6A-4C5D-8FD7-FCF21C0B4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764" y="1473200"/>
            <a:ext cx="11665296" cy="5308600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tr-TR" u="sng" dirty="0">
                <a:solidFill>
                  <a:srgbClr val="C00000"/>
                </a:solidFill>
              </a:rPr>
              <a:t>Başarı koşulları </a:t>
            </a:r>
          </a:p>
          <a:p>
            <a:pPr algn="just">
              <a:lnSpc>
                <a:spcPct val="120000"/>
              </a:lnSpc>
            </a:pPr>
            <a:r>
              <a:rPr lang="tr-TR" dirty="0"/>
              <a:t>Önlisans programlarında, öğrenci asgari seçmeli ders koşulunu başarılı bir şekilde tamamladıktan sonra sistem ilgili planın gerçekleştiğini takip ederek belgelendirme işlemini gerçekleştirir. </a:t>
            </a:r>
          </a:p>
          <a:p>
            <a:pPr algn="just">
              <a:lnSpc>
                <a:spcPct val="120000"/>
              </a:lnSpc>
            </a:pPr>
            <a:r>
              <a:rPr lang="tr-TR" dirty="0"/>
              <a:t>Öğrencilerimizin ilgi alanı belgesi alabilmesi için seçmeli derslerden ve varsa bitirme çalışmasından oluşan ilgi alanı derslerinin GNO en az </a:t>
            </a:r>
            <a:r>
              <a:rPr lang="tr-TR" b="1" dirty="0"/>
              <a:t>2,50/4,00</a:t>
            </a:r>
            <a:r>
              <a:rPr lang="tr-TR" dirty="0"/>
              <a:t> olmalıdır. </a:t>
            </a:r>
          </a:p>
          <a:p>
            <a:pPr algn="just">
              <a:lnSpc>
                <a:spcPct val="120000"/>
              </a:lnSpc>
            </a:pPr>
            <a:r>
              <a:rPr lang="tr-TR" dirty="0"/>
              <a:t>İlgi alanını tamamlayanlara </a:t>
            </a:r>
            <a:r>
              <a:rPr lang="tr-TR" b="1" dirty="0"/>
              <a:t>ilgi alanı belgesi </a:t>
            </a:r>
            <a:r>
              <a:rPr lang="tr-TR" dirty="0"/>
              <a:t>düzenlenir. Bu belge diploma yerine geçmez. </a:t>
            </a:r>
          </a:p>
          <a:p>
            <a:pPr algn="just">
              <a:lnSpc>
                <a:spcPct val="120000"/>
              </a:lnSpc>
            </a:pPr>
            <a:r>
              <a:rPr lang="tr-TR" dirty="0"/>
              <a:t>İlgi alanını tamamlayan öğrenciye, bölümünden mezuniyet hakkını elde etmeden ilgi alanı belgesi verilmez.</a:t>
            </a:r>
          </a:p>
        </p:txBody>
      </p:sp>
    </p:spTree>
    <p:extLst>
      <p:ext uri="{BB962C8B-B14F-4D97-AF65-F5344CB8AC3E}">
        <p14:creationId xmlns:p14="http://schemas.microsoft.com/office/powerpoint/2010/main" val="45286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3EB88B-E95F-4CCF-AEF4-EB84E9BCB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120552"/>
          </a:xfrm>
        </p:spPr>
        <p:txBody>
          <a:bodyPr/>
          <a:lstStyle/>
          <a:p>
            <a:pPr algn="ctr"/>
            <a:r>
              <a:rPr lang="tr-TR" dirty="0"/>
              <a:t> SOSYAL TRASKRİPT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5996343-5B6A-4C5D-8FD7-FCF21C0B4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88" y="2132856"/>
            <a:ext cx="11161239" cy="338437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tr-TR" u="sng" dirty="0">
                <a:solidFill>
                  <a:srgbClr val="C00000"/>
                </a:solidFill>
              </a:rPr>
              <a:t>Sosyal Transkript Uygulamasının Amacı; </a:t>
            </a:r>
          </a:p>
          <a:p>
            <a:pPr algn="just">
              <a:lnSpc>
                <a:spcPct val="150000"/>
              </a:lnSpc>
            </a:pPr>
            <a:r>
              <a:rPr lang="tr-TR" dirty="0"/>
              <a:t>Öğrencilerimizin öğrenim süreleri boyunca üniversite içinde veya kamu kurumlarının bünyesinde organize edilen sosyal faaliyetlere katılımları sonucu elde edilen kazanımların tanınmasını ve sistemsel olarak kayıt altına alınmasını sağlamaktır.</a:t>
            </a:r>
          </a:p>
        </p:txBody>
      </p:sp>
    </p:spTree>
    <p:extLst>
      <p:ext uri="{BB962C8B-B14F-4D97-AF65-F5344CB8AC3E}">
        <p14:creationId xmlns:p14="http://schemas.microsoft.com/office/powerpoint/2010/main" val="324291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3EB88B-E95F-4CCF-AEF4-EB84E9BCB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120552"/>
          </a:xfrm>
        </p:spPr>
        <p:txBody>
          <a:bodyPr/>
          <a:lstStyle/>
          <a:p>
            <a:pPr algn="ctr"/>
            <a:r>
              <a:rPr lang="tr-TR" dirty="0"/>
              <a:t> SOSYAL TRASKRİPT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5996343-5B6A-4C5D-8FD7-FCF21C0B4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88" y="1473200"/>
            <a:ext cx="11161239" cy="5308600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tr-TR" dirty="0"/>
              <a:t>Sosyal transkript öğrencilerimizin akademik faaliyetlerini içermez. Sosyal transkriptte aşağıda verilen sınıflandırmaya uygun ve Bölüm tarafından onaylanan sosyal faaliyetleri bulunur.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tr-TR" dirty="0"/>
              <a:t>	a. Kulüpler ve organizasyonlar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tr-TR" dirty="0"/>
              <a:t>	b. Topluma hizmet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tr-TR" dirty="0"/>
              <a:t>	c. Kazanılan derceler ve ödüller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tr-TR" dirty="0"/>
              <a:t>	d. Bilimsel etkinlikler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tr-TR" dirty="0"/>
              <a:t>	e. Kültür-sanat ve spor</a:t>
            </a:r>
          </a:p>
        </p:txBody>
      </p:sp>
    </p:spTree>
    <p:extLst>
      <p:ext uri="{BB962C8B-B14F-4D97-AF65-F5344CB8AC3E}">
        <p14:creationId xmlns:p14="http://schemas.microsoft.com/office/powerpoint/2010/main" val="204176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3EB88B-E95F-4CCF-AEF4-EB84E9BCB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120552"/>
          </a:xfrm>
        </p:spPr>
        <p:txBody>
          <a:bodyPr/>
          <a:lstStyle/>
          <a:p>
            <a:pPr algn="ctr"/>
            <a:r>
              <a:rPr lang="tr-TR"/>
              <a:t> SOSYAL TRASKRİPT 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5996343-5B6A-4C5D-8FD7-FCF21C0B4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88" y="1617216"/>
            <a:ext cx="11161239" cy="462009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tr-TR" u="sng" dirty="0">
                <a:solidFill>
                  <a:srgbClr val="C00000"/>
                </a:solidFill>
              </a:rPr>
              <a:t>Başvuru</a:t>
            </a:r>
            <a:r>
              <a:rPr lang="tr-TR" dirty="0">
                <a:solidFill>
                  <a:srgbClr val="C00000"/>
                </a:solidFill>
              </a:rPr>
              <a:t> </a:t>
            </a:r>
          </a:p>
          <a:p>
            <a:pPr algn="just">
              <a:lnSpc>
                <a:spcPct val="120000"/>
              </a:lnSpc>
            </a:pPr>
            <a:r>
              <a:rPr lang="tr-TR" dirty="0"/>
              <a:t>Yapılan bir sosyal faaliyetin transkriptte görünebilmesi için öğrencinin SABİS üzerinden başvurması gerekir. </a:t>
            </a:r>
          </a:p>
          <a:p>
            <a:pPr algn="just">
              <a:lnSpc>
                <a:spcPct val="120000"/>
              </a:lnSpc>
            </a:pPr>
            <a:r>
              <a:rPr lang="tr-TR" dirty="0"/>
              <a:t>Başvuru, faaliyeti tanımlayan formun web üzerinden doldurulması ve faaliyete ilişkin kanıtın sisteme yüklenmesiyle yapılır. </a:t>
            </a:r>
          </a:p>
          <a:p>
            <a:pPr algn="just">
              <a:lnSpc>
                <a:spcPct val="120000"/>
              </a:lnSpc>
            </a:pPr>
            <a:r>
              <a:rPr lang="tr-TR" dirty="0"/>
              <a:t>Öğrencilerimiz, bir sosyal faaliyet için aktif öğrencilik süresinde, değerlendirme dönemleri hariç, başvuru yapabilir. </a:t>
            </a:r>
          </a:p>
        </p:txBody>
      </p:sp>
    </p:spTree>
    <p:extLst>
      <p:ext uri="{BB962C8B-B14F-4D97-AF65-F5344CB8AC3E}">
        <p14:creationId xmlns:p14="http://schemas.microsoft.com/office/powerpoint/2010/main" val="301705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3EB88B-E95F-4CCF-AEF4-EB84E9BCB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120552"/>
          </a:xfrm>
        </p:spPr>
        <p:txBody>
          <a:bodyPr/>
          <a:lstStyle/>
          <a:p>
            <a:pPr algn="ctr"/>
            <a:r>
              <a:rPr lang="tr-TR"/>
              <a:t> SOSYAL TRASKRİPT 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5996343-5B6A-4C5D-8FD7-FCF21C0B4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88" y="1617216"/>
            <a:ext cx="11161239" cy="462009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tr-TR" u="sng" dirty="0">
                <a:solidFill>
                  <a:srgbClr val="C00000"/>
                </a:solidFill>
              </a:rPr>
              <a:t>Değerlendirme</a:t>
            </a:r>
          </a:p>
          <a:p>
            <a:pPr algn="just">
              <a:lnSpc>
                <a:spcPct val="120000"/>
              </a:lnSpc>
            </a:pPr>
            <a:r>
              <a:rPr lang="tr-TR" dirty="0"/>
              <a:t>Değerlendirme yılda iki kez, güz ve bahar dönemlerinin akademik takvimde ilan edilen final sınavları süresince birim/bölüm komisyonlarınca yapılır. </a:t>
            </a:r>
          </a:p>
          <a:p>
            <a:pPr algn="just">
              <a:lnSpc>
                <a:spcPct val="120000"/>
              </a:lnSpc>
            </a:pPr>
            <a:r>
              <a:rPr lang="tr-TR" dirty="0"/>
              <a:t>Komisyon öğrencilerin sosyal faaliyetlerine ilişkin başvuruları sunulan kanıtlar çerçevesinde değerlendirir. </a:t>
            </a:r>
          </a:p>
          <a:p>
            <a:pPr algn="just">
              <a:lnSpc>
                <a:spcPct val="120000"/>
              </a:lnSpc>
            </a:pPr>
            <a:r>
              <a:rPr lang="tr-TR" dirty="0"/>
              <a:t>Reddedilen başvurular öğrenci </a:t>
            </a:r>
            <a:r>
              <a:rPr lang="tr-TR" dirty="0" err="1"/>
              <a:t>arayüzünde</a:t>
            </a:r>
            <a:r>
              <a:rPr lang="tr-TR" dirty="0"/>
              <a:t> </a:t>
            </a:r>
            <a:r>
              <a:rPr lang="tr-TR" b="1" dirty="0"/>
              <a:t>“RED” </a:t>
            </a:r>
            <a:r>
              <a:rPr lang="tr-TR" dirty="0"/>
              <a:t>olarak gerekçesi ile birlikte görülür. Onaylanan başvurular ise </a:t>
            </a:r>
            <a:r>
              <a:rPr lang="tr-TR" b="1" dirty="0"/>
              <a:t>“KABUL” </a:t>
            </a:r>
            <a:r>
              <a:rPr lang="tr-TR" dirty="0"/>
              <a:t>olarak görülür.</a:t>
            </a:r>
          </a:p>
        </p:txBody>
      </p:sp>
    </p:spTree>
    <p:extLst>
      <p:ext uri="{BB962C8B-B14F-4D97-AF65-F5344CB8AC3E}">
        <p14:creationId xmlns:p14="http://schemas.microsoft.com/office/powerpoint/2010/main" val="318188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ACC6C62-5EC7-6C7C-718C-06F7179AC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" dirty="0"/>
              <a:t>ÇAP PROGRAMI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C4BF730-2B20-67CA-11B3-D29B28E9B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8" y="1701800"/>
            <a:ext cx="10593727" cy="4470400"/>
          </a:xfrm>
        </p:spPr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tr-TR" u="sng" dirty="0">
                <a:solidFill>
                  <a:srgbClr val="C00000"/>
                </a:solidFill>
              </a:rPr>
              <a:t>ÇAP Başvurusu </a:t>
            </a:r>
            <a:r>
              <a:rPr lang="tr-TR" u="sng" dirty="0" err="1">
                <a:solidFill>
                  <a:srgbClr val="C00000"/>
                </a:solidFill>
              </a:rPr>
              <a:t>Nezaman</a:t>
            </a:r>
            <a:r>
              <a:rPr lang="tr-TR" u="sng" dirty="0">
                <a:solidFill>
                  <a:srgbClr val="C00000"/>
                </a:solidFill>
              </a:rPr>
              <a:t> Yapılmalı</a:t>
            </a:r>
            <a:r>
              <a:rPr lang="tr-TR" sz="24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 algn="just">
              <a:lnSpc>
                <a:spcPct val="150000"/>
              </a:lnSpc>
            </a:pPr>
            <a:r>
              <a:rPr lang="tr-TR" dirty="0"/>
              <a:t>Lisansta en erken 3.yarıyılın başında, en geç ise dört yıllık programlarda 5.yarıyıl, beş yıllık programlarda 7. yarıyıl, altı yıllık programlarda ise 9.yarıyılın başında, </a:t>
            </a:r>
          </a:p>
          <a:p>
            <a:pPr algn="just">
              <a:lnSpc>
                <a:spcPct val="150000"/>
              </a:lnSpc>
            </a:pPr>
            <a:r>
              <a:rPr lang="tr-TR" dirty="0" err="1"/>
              <a:t>Önlisansta</a:t>
            </a:r>
            <a:r>
              <a:rPr lang="tr-TR" dirty="0"/>
              <a:t> en erken 2. yarıyılın, en geç ise 3. yarıyılın başında ÇAP’a başvurulabilir. </a:t>
            </a:r>
            <a:endParaRPr lang="tr-TR" u="sng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076F39DE-2998-46EE-AFEB-7B7724C50A27}"/>
              </a:ext>
            </a:extLst>
          </p:cNvPr>
          <p:cNvSpPr txBox="1"/>
          <p:nvPr/>
        </p:nvSpPr>
        <p:spPr>
          <a:xfrm>
            <a:off x="7822604" y="1794302"/>
            <a:ext cx="403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/>
              <a:t>https://ebs.sakarya.edu.tr/Birim/Cap</a:t>
            </a:r>
          </a:p>
        </p:txBody>
      </p:sp>
    </p:spTree>
    <p:extLst>
      <p:ext uri="{BB962C8B-B14F-4D97-AF65-F5344CB8AC3E}">
        <p14:creationId xmlns:p14="http://schemas.microsoft.com/office/powerpoint/2010/main" val="96785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3EB88B-E95F-4CCF-AEF4-EB84E9BCB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120552"/>
          </a:xfrm>
        </p:spPr>
        <p:txBody>
          <a:bodyPr/>
          <a:lstStyle/>
          <a:p>
            <a:pPr algn="ctr"/>
            <a:r>
              <a:rPr lang="tr-TR"/>
              <a:t> SOSYAL TRASKRİPT 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5996343-5B6A-4C5D-8FD7-FCF21C0B4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88" y="1617216"/>
            <a:ext cx="11161239" cy="462009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tr-TR" u="sng" dirty="0">
                <a:solidFill>
                  <a:srgbClr val="C00000"/>
                </a:solidFill>
              </a:rPr>
              <a:t>İtiraz</a:t>
            </a:r>
            <a:r>
              <a:rPr lang="tr-TR" u="sng" dirty="0"/>
              <a:t> </a:t>
            </a:r>
          </a:p>
          <a:p>
            <a:pPr algn="just">
              <a:lnSpc>
                <a:spcPct val="120000"/>
              </a:lnSpc>
            </a:pPr>
            <a:r>
              <a:rPr lang="tr-TR" dirty="0"/>
              <a:t>Öğrencilerimiz başvuru yapmış olduğu sosyal faaliyetler için itiraz veya düzeltme talebinde bulunabilir. </a:t>
            </a:r>
          </a:p>
          <a:p>
            <a:pPr algn="just">
              <a:lnSpc>
                <a:spcPct val="120000"/>
              </a:lnSpc>
            </a:pPr>
            <a:r>
              <a:rPr lang="tr-TR" dirty="0"/>
              <a:t>İtiraz veya düzeltme talepleri değerlendirme sürecinden sonra 5 iş günü içinde komisyona yazılı olarak yapılır. </a:t>
            </a:r>
          </a:p>
          <a:p>
            <a:pPr algn="just">
              <a:lnSpc>
                <a:spcPct val="120000"/>
              </a:lnSpc>
            </a:pPr>
            <a:r>
              <a:rPr lang="tr-TR" dirty="0"/>
              <a:t>İtiraz veya düzeltme talepleri bir sonraki değerlendirme toplantısında sonuçlandırılır.</a:t>
            </a:r>
          </a:p>
        </p:txBody>
      </p:sp>
    </p:spTree>
    <p:extLst>
      <p:ext uri="{BB962C8B-B14F-4D97-AF65-F5344CB8AC3E}">
        <p14:creationId xmlns:p14="http://schemas.microsoft.com/office/powerpoint/2010/main" val="363166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3EB88B-E95F-4CCF-AEF4-EB84E9BCB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120552"/>
          </a:xfrm>
        </p:spPr>
        <p:txBody>
          <a:bodyPr/>
          <a:lstStyle/>
          <a:p>
            <a:pPr algn="ctr"/>
            <a:r>
              <a:rPr lang="tr-TR"/>
              <a:t> SOSYAL TRASKRİPT 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5996343-5B6A-4C5D-8FD7-FCF21C0B4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88" y="1340768"/>
            <a:ext cx="11161239" cy="544103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tr-TR" u="sng" dirty="0">
                <a:solidFill>
                  <a:srgbClr val="C00000"/>
                </a:solidFill>
              </a:rPr>
              <a:t>Transkript</a:t>
            </a:r>
          </a:p>
          <a:p>
            <a:pPr algn="just">
              <a:lnSpc>
                <a:spcPct val="150000"/>
              </a:lnSpc>
            </a:pPr>
            <a:r>
              <a:rPr lang="tr-TR" dirty="0"/>
              <a:t>Komisyonca onaylanan faaliyetler SABİS sisteminde oluşturulan veri tabanına kaydedilir. </a:t>
            </a:r>
          </a:p>
          <a:p>
            <a:pPr algn="just">
              <a:lnSpc>
                <a:spcPct val="150000"/>
              </a:lnSpc>
            </a:pPr>
            <a:r>
              <a:rPr lang="tr-TR" dirty="0"/>
              <a:t>Sosyal transkript, akademik transkriptten bağımsız olarak öğrencilik süresince yapılan sosyal faaliyetleri ve elde edilen kazanımları listeler. </a:t>
            </a:r>
          </a:p>
          <a:p>
            <a:pPr algn="just">
              <a:lnSpc>
                <a:spcPct val="150000"/>
              </a:lnSpc>
            </a:pPr>
            <a:r>
              <a:rPr lang="tr-TR" dirty="0"/>
              <a:t>Onaylanan faaliyetler sınıflandırılmış bir şekilde kronolojik olarak transkriptte görünür. </a:t>
            </a:r>
          </a:p>
        </p:txBody>
      </p:sp>
    </p:spTree>
    <p:extLst>
      <p:ext uri="{BB962C8B-B14F-4D97-AF65-F5344CB8AC3E}">
        <p14:creationId xmlns:p14="http://schemas.microsoft.com/office/powerpoint/2010/main" val="257347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3EB88B-E95F-4CCF-AEF4-EB84E9BCB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120552"/>
          </a:xfrm>
        </p:spPr>
        <p:txBody>
          <a:bodyPr/>
          <a:lstStyle/>
          <a:p>
            <a:pPr algn="ctr"/>
            <a:r>
              <a:rPr lang="tr-TR"/>
              <a:t> SOSYAL TRASKRİPT 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5996343-5B6A-4C5D-8FD7-FCF21C0B4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88" y="1340768"/>
            <a:ext cx="11161239" cy="544103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tr-TR" u="sng" dirty="0">
                <a:solidFill>
                  <a:srgbClr val="C00000"/>
                </a:solidFill>
              </a:rPr>
              <a:t>Transkript</a:t>
            </a:r>
          </a:p>
          <a:p>
            <a:pPr algn="just">
              <a:lnSpc>
                <a:spcPct val="150000"/>
              </a:lnSpc>
            </a:pPr>
            <a:r>
              <a:rPr lang="tr-TR" dirty="0"/>
              <a:t>Öğrencilerimiz sosyal transkriptini SABİS ara yüzünden görebilir ve yazıcıdan çıktı olarak alabilir. </a:t>
            </a:r>
          </a:p>
          <a:p>
            <a:pPr algn="just">
              <a:lnSpc>
                <a:spcPct val="150000"/>
              </a:lnSpc>
            </a:pPr>
            <a:r>
              <a:rPr lang="tr-TR" dirty="0"/>
              <a:t>İki Yarıyıl SASGEM faaliyetini başarıyla tamamlayan öğrencilerimiz devam, başarı ve katılım durumunu gösterir belgeyi bölümüne sunduğunda bu faaliyeti sosyal transkripte işlenir.</a:t>
            </a:r>
          </a:p>
        </p:txBody>
      </p:sp>
    </p:spTree>
    <p:extLst>
      <p:ext uri="{BB962C8B-B14F-4D97-AF65-F5344CB8AC3E}">
        <p14:creationId xmlns:p14="http://schemas.microsoft.com/office/powerpoint/2010/main" val="274369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40" y="476672"/>
            <a:ext cx="8568952" cy="5832648"/>
          </a:xfrm>
        </p:spPr>
        <p:txBody>
          <a:bodyPr rtlCol="0" anchor="t">
            <a:normAutofit/>
          </a:bodyPr>
          <a:lstStyle/>
          <a:p>
            <a:pPr algn="ctr" rtl="0"/>
            <a:r>
              <a:rPr lang="tr-TR" b="1" dirty="0"/>
              <a:t>Kaynakça</a:t>
            </a:r>
          </a:p>
          <a:p>
            <a:pPr marL="457200" indent="-457200" rtl="0">
              <a:buFont typeface="Wingdings" panose="05000000000000000000" pitchFamily="2" charset="2"/>
              <a:buChar char="§"/>
            </a:pPr>
            <a:endParaRPr lang="tr-TR" dirty="0"/>
          </a:p>
          <a:p>
            <a:pPr marL="457200" indent="-457200" algn="just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sz="2400" dirty="0"/>
              <a:t>Sakarya Üniversitesi Ön Lisans ve Lisans Düzeyindeki Programlar Arasında Çift </a:t>
            </a:r>
            <a:r>
              <a:rPr lang="tr-TR" sz="2400" dirty="0" err="1"/>
              <a:t>Anadal</a:t>
            </a:r>
            <a:r>
              <a:rPr lang="tr-TR" sz="2400" dirty="0"/>
              <a:t>(ÇAP) ve Lisans Düzeyinde </a:t>
            </a:r>
            <a:r>
              <a:rPr lang="tr-TR" sz="2400" dirty="0" err="1"/>
              <a:t>Yandal</a:t>
            </a:r>
            <a:r>
              <a:rPr lang="tr-TR" sz="2400" dirty="0"/>
              <a:t> Programı Yönergesi</a:t>
            </a:r>
          </a:p>
          <a:p>
            <a:pPr marL="457200" indent="-457200" algn="just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sz="2400" dirty="0"/>
              <a:t>Sakarya Üniversitesi Öğrenci ARGE Uyum Yönergesi</a:t>
            </a:r>
          </a:p>
          <a:p>
            <a:pPr marL="457200" indent="-457200" algn="just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sz="2400" dirty="0"/>
              <a:t>Sakarya Üniversitesi Lisans Programlarında İlgi Alanı Yönergesi</a:t>
            </a:r>
          </a:p>
          <a:p>
            <a:pPr marL="457200" indent="-457200" algn="just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sz="2400" dirty="0"/>
              <a:t>Sakarya Üniversitesi Sosyal </a:t>
            </a:r>
            <a:r>
              <a:rPr lang="tr-TR" sz="2400" dirty="0" err="1"/>
              <a:t>Traskript</a:t>
            </a:r>
            <a:r>
              <a:rPr lang="tr-TR" sz="2400" dirty="0"/>
              <a:t> Yönergesi</a:t>
            </a:r>
          </a:p>
          <a:p>
            <a:pPr marL="457200" indent="-457200" algn="just" rtl="0">
              <a:buFont typeface="Wingdings" panose="05000000000000000000" pitchFamily="2" charset="2"/>
              <a:buChar char="§"/>
            </a:pPr>
            <a:endParaRPr lang="tr-TR" dirty="0"/>
          </a:p>
          <a:p>
            <a:pPr rtl="0"/>
            <a:endParaRPr lang="tr-TR" dirty="0"/>
          </a:p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3E0B7D-A9DC-6CD6-56A0-CFDC59064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" dirty="0"/>
              <a:t>ÇAP PROGRAMI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BCED07B-0624-A07F-EA10-D1CF5F449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796" y="1701800"/>
            <a:ext cx="11233247" cy="49675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u="sng" dirty="0">
                <a:solidFill>
                  <a:srgbClr val="C00000"/>
                </a:solidFill>
              </a:rPr>
              <a:t>ÇAP’a Kimler Başvurabilir</a:t>
            </a:r>
            <a:r>
              <a:rPr lang="tr-TR" sz="24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 algn="just">
              <a:lnSpc>
                <a:spcPct val="120000"/>
              </a:lnSpc>
            </a:pPr>
            <a:r>
              <a:rPr lang="tr-TR" dirty="0"/>
              <a:t>Anadal programında bulunduğu döneme kadar tüm derslerini alan ve başaran,</a:t>
            </a:r>
          </a:p>
          <a:p>
            <a:pPr algn="just">
              <a:lnSpc>
                <a:spcPct val="120000"/>
              </a:lnSpc>
            </a:pPr>
            <a:r>
              <a:rPr lang="tr-TR" dirty="0"/>
              <a:t>GNO en az </a:t>
            </a:r>
            <a:r>
              <a:rPr lang="tr-TR" b="1" dirty="0"/>
              <a:t>3,00/4,00</a:t>
            </a:r>
            <a:r>
              <a:rPr lang="tr-TR" dirty="0"/>
              <a:t> olan,</a:t>
            </a:r>
          </a:p>
          <a:p>
            <a:pPr algn="just">
              <a:lnSpc>
                <a:spcPct val="120000"/>
              </a:lnSpc>
            </a:pPr>
            <a:r>
              <a:rPr lang="tr-TR" dirty="0"/>
              <a:t>Anadal programının ilgili sınıfında başarı sıralaması itibari ile en üst </a:t>
            </a:r>
            <a:r>
              <a:rPr lang="tr-TR" b="1" dirty="0"/>
              <a:t>%20’sinde </a:t>
            </a:r>
            <a:r>
              <a:rPr lang="tr-TR" dirty="0"/>
              <a:t>bulunan, </a:t>
            </a:r>
          </a:p>
          <a:p>
            <a:pPr algn="just">
              <a:lnSpc>
                <a:spcPct val="120000"/>
              </a:lnSpc>
            </a:pPr>
            <a:r>
              <a:rPr lang="tr-TR" dirty="0"/>
              <a:t>GNO en az </a:t>
            </a:r>
            <a:r>
              <a:rPr lang="tr-TR" b="1" dirty="0"/>
              <a:t>3,00/4,00</a:t>
            </a:r>
            <a:r>
              <a:rPr lang="tr-TR" dirty="0"/>
              <a:t> olan, ancak en </a:t>
            </a:r>
            <a:r>
              <a:rPr lang="tr-TR" b="1" dirty="0"/>
              <a:t>üst %20’de </a:t>
            </a:r>
            <a:r>
              <a:rPr lang="tr-TR" dirty="0"/>
              <a:t>bulunamayanlar ÇAP yapılacak programın ilgili yıldaki taban puanından az olmamak üzere puana sahip ise, </a:t>
            </a:r>
          </a:p>
        </p:txBody>
      </p:sp>
    </p:spTree>
    <p:extLst>
      <p:ext uri="{BB962C8B-B14F-4D97-AF65-F5344CB8AC3E}">
        <p14:creationId xmlns:p14="http://schemas.microsoft.com/office/powerpoint/2010/main" val="81877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3E0B7D-A9DC-6CD6-56A0-CFDC59064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36576"/>
          </a:xfrm>
        </p:spPr>
        <p:txBody>
          <a:bodyPr/>
          <a:lstStyle/>
          <a:p>
            <a:pPr algn="ctr"/>
            <a:r>
              <a:rPr lang="tr" dirty="0"/>
              <a:t>ÇAP PROGRAMI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BCED07B-0624-A07F-EA10-D1CF5F449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772" y="1556792"/>
            <a:ext cx="11449272" cy="530120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30000"/>
              </a:lnSpc>
              <a:buNone/>
            </a:pPr>
            <a:r>
              <a:rPr lang="tr-TR" u="sng" dirty="0">
                <a:solidFill>
                  <a:srgbClr val="C00000"/>
                </a:solidFill>
              </a:rPr>
              <a:t>ÇAP’a Kimler Başvurabilir</a:t>
            </a:r>
            <a:r>
              <a:rPr lang="tr-TR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 algn="just">
              <a:lnSpc>
                <a:spcPct val="130000"/>
              </a:lnSpc>
            </a:pPr>
            <a:r>
              <a:rPr lang="tr-TR" dirty="0"/>
              <a:t>Yetenek sınavı ile öğrenci alan ÇAP’a öğrenci kabulünde yetenek sınavında da başarılı olma şartı aranır. </a:t>
            </a:r>
          </a:p>
          <a:p>
            <a:pPr algn="just">
              <a:lnSpc>
                <a:spcPct val="130000"/>
              </a:lnSpc>
            </a:pPr>
            <a:r>
              <a:rPr lang="tr-TR" dirty="0"/>
              <a:t>Tamamen veya kısmen yabancı dille eğitim yapan bir programa başvuru yapılacak ise ilgili bölümün dil yeterliliği sağlanmalıdır. </a:t>
            </a:r>
          </a:p>
          <a:p>
            <a:pPr algn="just">
              <a:lnSpc>
                <a:spcPct val="130000"/>
              </a:lnSpc>
            </a:pPr>
            <a:r>
              <a:rPr lang="tr-TR" dirty="0"/>
              <a:t>Başarı sıralaması şartı aranan programlarda ÇAP yapmak isteyen öğrencilerimiz, kayıt olduğu yıldaki ilgili programın YÖK tarafından belirlenen başarı sıralaması şartını sağlamalıdır. </a:t>
            </a:r>
          </a:p>
          <a:p>
            <a:pPr algn="just">
              <a:lnSpc>
                <a:spcPct val="130000"/>
              </a:lnSpc>
            </a:pPr>
            <a:r>
              <a:rPr lang="tr-TR" dirty="0"/>
              <a:t>DGS ile yerleşen adaylar, başarı sıralaması şartı bulunan programlara başvuru yapamaz.</a:t>
            </a:r>
          </a:p>
        </p:txBody>
      </p:sp>
    </p:spTree>
    <p:extLst>
      <p:ext uri="{BB962C8B-B14F-4D97-AF65-F5344CB8AC3E}">
        <p14:creationId xmlns:p14="http://schemas.microsoft.com/office/powerpoint/2010/main" val="88104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3E0B7D-A9DC-6CD6-56A0-CFDC59064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" dirty="0"/>
              <a:t>ÇAP PROGRAMI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BCED07B-0624-A07F-EA10-D1CF5F449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804" y="1340768"/>
            <a:ext cx="10652859" cy="544103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tr-TR" u="sng" dirty="0">
                <a:solidFill>
                  <a:srgbClr val="C00000"/>
                </a:solidFill>
              </a:rPr>
              <a:t>Başarı ve Mezuniyet Koşulları Nelerdir</a:t>
            </a:r>
            <a:r>
              <a:rPr lang="tr-TR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 algn="just">
              <a:lnSpc>
                <a:spcPct val="150000"/>
              </a:lnSpc>
            </a:pPr>
            <a:r>
              <a:rPr lang="tr-TR" dirty="0"/>
              <a:t>ÇAP’tan mezun olabilmek için </a:t>
            </a:r>
            <a:r>
              <a:rPr lang="tr-TR" dirty="0" err="1"/>
              <a:t>anadal</a:t>
            </a:r>
            <a:r>
              <a:rPr lang="tr-TR" dirty="0"/>
              <a:t> ve ÇAP </a:t>
            </a:r>
            <a:r>
              <a:rPr lang="tr-TR" dirty="0" err="1"/>
              <a:t>GNO’su</a:t>
            </a:r>
            <a:r>
              <a:rPr lang="tr-TR" dirty="0"/>
              <a:t> en az  </a:t>
            </a:r>
            <a:r>
              <a:rPr lang="tr-TR" b="1" dirty="0"/>
              <a:t>2,72 /4,00 </a:t>
            </a:r>
            <a:r>
              <a:rPr lang="tr-TR" dirty="0"/>
              <a:t>olmalıdır.</a:t>
            </a:r>
          </a:p>
          <a:p>
            <a:pPr algn="just">
              <a:lnSpc>
                <a:spcPct val="150000"/>
              </a:lnSpc>
            </a:pPr>
            <a:r>
              <a:rPr lang="tr-TR" dirty="0"/>
              <a:t>Tüm ÇAP öğrenimi süresince </a:t>
            </a:r>
            <a:r>
              <a:rPr lang="tr-TR" dirty="0" err="1"/>
              <a:t>anadal</a:t>
            </a:r>
            <a:r>
              <a:rPr lang="tr-TR" dirty="0"/>
              <a:t> ve ÇAP </a:t>
            </a:r>
            <a:r>
              <a:rPr lang="tr-TR" dirty="0" err="1"/>
              <a:t>GNO’su</a:t>
            </a:r>
            <a:r>
              <a:rPr lang="tr-TR" dirty="0"/>
              <a:t> bir defaya mahsus olmak üzere 4,00 üzerinden </a:t>
            </a:r>
            <a:r>
              <a:rPr lang="tr-TR" b="1" dirty="0"/>
              <a:t>2,50’</a:t>
            </a:r>
            <a:r>
              <a:rPr lang="tr-TR" dirty="0"/>
              <a:t>nin altına düşebilir. </a:t>
            </a:r>
          </a:p>
          <a:p>
            <a:pPr algn="just">
              <a:lnSpc>
                <a:spcPct val="150000"/>
              </a:lnSpc>
            </a:pPr>
            <a:r>
              <a:rPr lang="tr-TR" dirty="0"/>
              <a:t>GNO </a:t>
            </a:r>
            <a:r>
              <a:rPr lang="tr-TR" b="1" dirty="0"/>
              <a:t>2. kez </a:t>
            </a:r>
            <a:r>
              <a:rPr lang="tr-TR" dirty="0"/>
              <a:t>4,00 üzerinden </a:t>
            </a:r>
            <a:r>
              <a:rPr lang="tr-TR" b="1" dirty="0"/>
              <a:t>2,50’</a:t>
            </a:r>
            <a:r>
              <a:rPr lang="tr-TR" dirty="0"/>
              <a:t>nin altına düşer ise ÇAP kaydı silinir.</a:t>
            </a:r>
          </a:p>
          <a:p>
            <a:pPr algn="just">
              <a:lnSpc>
                <a:spcPct val="150000"/>
              </a:lnSpc>
            </a:pPr>
            <a:r>
              <a:rPr lang="tr-TR" dirty="0"/>
              <a:t>ÇAP’tan mezuniyet diploması ancak </a:t>
            </a:r>
            <a:r>
              <a:rPr lang="tr-TR" dirty="0" err="1"/>
              <a:t>anadal</a:t>
            </a:r>
            <a:r>
              <a:rPr lang="tr-TR" dirty="0"/>
              <a:t> programından mezun olunduğunda verilebilir. </a:t>
            </a:r>
          </a:p>
        </p:txBody>
      </p:sp>
    </p:spTree>
    <p:extLst>
      <p:ext uri="{BB962C8B-B14F-4D97-AF65-F5344CB8AC3E}">
        <p14:creationId xmlns:p14="http://schemas.microsoft.com/office/powerpoint/2010/main" val="393749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3E0B7D-A9DC-6CD6-56A0-CFDC59064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" dirty="0"/>
              <a:t>ÇAP PROGRAMI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BCED07B-0624-A07F-EA10-D1CF5F449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804" y="1473200"/>
            <a:ext cx="10652859" cy="530860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60000"/>
              </a:lnSpc>
              <a:buNone/>
            </a:pPr>
            <a:r>
              <a:rPr lang="tr-TR" sz="2600" u="sng" dirty="0">
                <a:solidFill>
                  <a:srgbClr val="C00000"/>
                </a:solidFill>
              </a:rPr>
              <a:t>Başarı ve Mezuniyet Koşulları Nelerdir</a:t>
            </a:r>
            <a:r>
              <a:rPr lang="tr-TR" sz="26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 algn="just">
              <a:lnSpc>
                <a:spcPct val="160000"/>
              </a:lnSpc>
            </a:pPr>
            <a:r>
              <a:rPr lang="tr-TR" sz="2600" dirty="0"/>
              <a:t>ÇAP’dan iki yarıyıl üst üste ders alınmadığında ÇAP kaydı silinir.</a:t>
            </a:r>
          </a:p>
          <a:p>
            <a:pPr algn="just">
              <a:lnSpc>
                <a:spcPct val="160000"/>
              </a:lnSpc>
            </a:pPr>
            <a:r>
              <a:rPr lang="tr-TR" sz="2600" dirty="0"/>
              <a:t>Öğrenci </a:t>
            </a:r>
            <a:r>
              <a:rPr lang="tr-TR" sz="2600" dirty="0" err="1"/>
              <a:t>ÇAP’ı</a:t>
            </a:r>
            <a:r>
              <a:rPr lang="tr-TR" sz="2600" dirty="0"/>
              <a:t> kendi isteği ile bırakabilir.</a:t>
            </a:r>
          </a:p>
          <a:p>
            <a:pPr algn="just">
              <a:lnSpc>
                <a:spcPct val="160000"/>
              </a:lnSpc>
            </a:pPr>
            <a:r>
              <a:rPr lang="tr-TR" sz="2600" dirty="0" err="1"/>
              <a:t>ÇAP’da</a:t>
            </a:r>
            <a:r>
              <a:rPr lang="tr-TR" sz="2600" dirty="0"/>
              <a:t> başarısız olan öğrencilerin ÇAP kapsamında almış oldukları dersler, </a:t>
            </a:r>
            <a:r>
              <a:rPr lang="tr-TR" sz="2600" dirty="0" err="1"/>
              <a:t>yandal</a:t>
            </a:r>
            <a:r>
              <a:rPr lang="tr-TR" sz="2600" dirty="0"/>
              <a:t> programı için yeterli ise </a:t>
            </a:r>
            <a:r>
              <a:rPr lang="tr-TR" sz="2600" dirty="0" err="1"/>
              <a:t>yandal</a:t>
            </a:r>
            <a:r>
              <a:rPr lang="tr-TR" sz="2600" dirty="0"/>
              <a:t> sertifikası verilir.</a:t>
            </a:r>
          </a:p>
          <a:p>
            <a:pPr algn="just">
              <a:lnSpc>
                <a:spcPct val="160000"/>
              </a:lnSpc>
            </a:pPr>
            <a:r>
              <a:rPr lang="tr-TR" sz="2600" dirty="0" err="1"/>
              <a:t>ÇAP’da</a:t>
            </a:r>
            <a:r>
              <a:rPr lang="tr-TR" sz="2600" dirty="0"/>
              <a:t> başarısız olan öğrencinin </a:t>
            </a:r>
            <a:r>
              <a:rPr lang="tr-TR" sz="2600" dirty="0" err="1"/>
              <a:t>anadal</a:t>
            </a:r>
            <a:r>
              <a:rPr lang="tr-TR" sz="2600" dirty="0"/>
              <a:t> programında kabul edilmeyen </a:t>
            </a:r>
            <a:r>
              <a:rPr lang="tr-TR" sz="2600" dirty="0" err="1"/>
              <a:t>ÇAP’daki</a:t>
            </a:r>
            <a:r>
              <a:rPr lang="tr-TR" sz="2600" dirty="0"/>
              <a:t> başarılı olduğu dersler, GNO dahil edilmeksizin transkript ve diploma ekinde yer alır.</a:t>
            </a:r>
          </a:p>
        </p:txBody>
      </p:sp>
    </p:spTree>
    <p:extLst>
      <p:ext uri="{BB962C8B-B14F-4D97-AF65-F5344CB8AC3E}">
        <p14:creationId xmlns:p14="http://schemas.microsoft.com/office/powerpoint/2010/main" val="39085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3E0B7D-A9DC-6CD6-56A0-CFDC59064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" dirty="0"/>
              <a:t>ÇAP PROGRAMLARI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BCED07B-0624-A07F-EA10-D1CF5F449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812" y="1701800"/>
            <a:ext cx="10580851" cy="50800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tr-TR" u="sng" dirty="0">
                <a:solidFill>
                  <a:srgbClr val="C00000"/>
                </a:solidFill>
              </a:rPr>
              <a:t>ÇAP’tan geçici veya sürekli  olarak </a:t>
            </a:r>
            <a:r>
              <a:rPr lang="tr-TR" u="sng" dirty="0" err="1">
                <a:solidFill>
                  <a:srgbClr val="C00000"/>
                </a:solidFill>
              </a:rPr>
              <a:t>ayrılabilinir</a:t>
            </a:r>
            <a:r>
              <a:rPr lang="tr-TR" u="sng" dirty="0">
                <a:solidFill>
                  <a:srgbClr val="C00000"/>
                </a:solidFill>
              </a:rPr>
              <a:t> mi </a:t>
            </a:r>
            <a:r>
              <a:rPr lang="tr-TR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 algn="just">
              <a:lnSpc>
                <a:spcPct val="150000"/>
              </a:lnSpc>
            </a:pPr>
            <a:r>
              <a:rPr lang="tr-TR" dirty="0"/>
              <a:t>Anadal programında kaydı dondurulan öğrencilerinin ÇAP kaydı da dondurulur.</a:t>
            </a:r>
          </a:p>
          <a:p>
            <a:pPr algn="just">
              <a:lnSpc>
                <a:spcPct val="150000"/>
              </a:lnSpc>
            </a:pPr>
            <a:r>
              <a:rPr lang="tr-TR" dirty="0"/>
              <a:t>Anadal programında </a:t>
            </a:r>
            <a:r>
              <a:rPr lang="tr-TR" dirty="0" err="1"/>
              <a:t>Erasmus</a:t>
            </a:r>
            <a:r>
              <a:rPr lang="tr-TR" dirty="0"/>
              <a:t>, Mevlana gibi değişim programı kapsamında olan öğrencilerimizin ÇAP süresi işler. </a:t>
            </a:r>
          </a:p>
          <a:p>
            <a:pPr algn="just">
              <a:lnSpc>
                <a:spcPct val="150000"/>
              </a:lnSpc>
            </a:pPr>
            <a:r>
              <a:rPr lang="tr-TR" dirty="0" err="1"/>
              <a:t>Anadalında</a:t>
            </a:r>
            <a:r>
              <a:rPr lang="tr-TR" dirty="0"/>
              <a:t> aktif olan öğrencilerimizin ÇAP kaydını dondurma talepleri kabul edilmez. </a:t>
            </a:r>
          </a:p>
        </p:txBody>
      </p:sp>
    </p:spTree>
    <p:extLst>
      <p:ext uri="{BB962C8B-B14F-4D97-AF65-F5344CB8AC3E}">
        <p14:creationId xmlns:p14="http://schemas.microsoft.com/office/powerpoint/2010/main" val="369273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itaplar 16 x 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2019_TF02787940_TF02787940.potx" id="{28172E8D-EAD7-4AC2-8B44-6816FF20E00E}" vid="{89738596-E4E7-4B62-90A4-7590996B647A}"/>
    </a:ext>
  </a:extLst>
</a:theme>
</file>

<file path=ppt/theme/theme2.xml><?xml version="1.0" encoding="utf-8"?>
<a:theme xmlns:a="http://schemas.openxmlformats.org/drawingml/2006/main" name="Office Teması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eması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301D382-32B0-43EE-932C-28906AF37617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Mavi kitap yığını sunusu (geniş ekran)</Template>
  <TotalTime>585</TotalTime>
  <Words>2511</Words>
  <Application>Microsoft Office PowerPoint</Application>
  <PresentationFormat>Özel</PresentationFormat>
  <Paragraphs>207</Paragraphs>
  <Slides>43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43</vt:i4>
      </vt:variant>
    </vt:vector>
  </HeadingPairs>
  <TitlesOfParts>
    <vt:vector size="48" baseType="lpstr">
      <vt:lpstr>Arial</vt:lpstr>
      <vt:lpstr>Calibri</vt:lpstr>
      <vt:lpstr>Century Gothic</vt:lpstr>
      <vt:lpstr>Wingdings</vt:lpstr>
      <vt:lpstr>Kitaplar 16 x 9</vt:lpstr>
      <vt:lpstr>Üniversite Yaşamına Giriş</vt:lpstr>
      <vt:lpstr>ÇAP PROGRAMI</vt:lpstr>
      <vt:lpstr>ÇAP PROGRAMI</vt:lpstr>
      <vt:lpstr>ÇAP PROGRAMI</vt:lpstr>
      <vt:lpstr>ÇAP PROGRAMI</vt:lpstr>
      <vt:lpstr>ÇAP PROGRAMI</vt:lpstr>
      <vt:lpstr>ÇAP PROGRAMI</vt:lpstr>
      <vt:lpstr>ÇAP PROGRAMI</vt:lpstr>
      <vt:lpstr>ÇAP PROGRAMLARI</vt:lpstr>
      <vt:lpstr>YANDAL PROGRAMI</vt:lpstr>
      <vt:lpstr>YANDAL PROGRAMI</vt:lpstr>
      <vt:lpstr>YANDAL PROGRAMI</vt:lpstr>
      <vt:lpstr>YANDAL PROGRAMI</vt:lpstr>
      <vt:lpstr>YANDAL PROGRAMI</vt:lpstr>
      <vt:lpstr>YANDAL PROGRAMI</vt:lpstr>
      <vt:lpstr>YANDAL PROGRAMI</vt:lpstr>
      <vt:lpstr>YANDAL PROGRAMI</vt:lpstr>
      <vt:lpstr>ÖNCEKİ ÖĞRENMELERİN TANINMASI</vt:lpstr>
      <vt:lpstr>ÖNCEKİ ÖĞRENMELERİN TANINMASI</vt:lpstr>
      <vt:lpstr>ÖNCEKİ ÖĞRENMELERİN TANINMASI</vt:lpstr>
      <vt:lpstr>ÖNCEKİ ÖĞRENMELERİN TANINMASI</vt:lpstr>
      <vt:lpstr>ÖNCEKİ ÖĞRENMELERİN TANINMASI</vt:lpstr>
      <vt:lpstr>ÖNCEKİ ÖĞRENMELERİN TANINMASI</vt:lpstr>
      <vt:lpstr>ÖNCEKİ ÖĞRENMELERİN TANINMASI</vt:lpstr>
      <vt:lpstr>ÖNCEKİ ÖĞRENMELERİN TANINMASI</vt:lpstr>
      <vt:lpstr>ÖĞRENCİ AR-GE UYUM</vt:lpstr>
      <vt:lpstr>ÖĞRENCİ AR-GE UYUM</vt:lpstr>
      <vt:lpstr>ÖĞRENCİ AR-GE UYUM</vt:lpstr>
      <vt:lpstr>ÖĞRENCİ AR-GE UYUM</vt:lpstr>
      <vt:lpstr>ÖĞRENCİ AR-GE UYUM</vt:lpstr>
      <vt:lpstr>ÖĞRENCİ AR-GE UYUM</vt:lpstr>
      <vt:lpstr> İLGİ ALANI</vt:lpstr>
      <vt:lpstr> İLGİ ALANI</vt:lpstr>
      <vt:lpstr> İLGİ ALANI</vt:lpstr>
      <vt:lpstr> İLGİ ALANI</vt:lpstr>
      <vt:lpstr> SOSYAL TRASKRİPT </vt:lpstr>
      <vt:lpstr> SOSYAL TRASKRİPT </vt:lpstr>
      <vt:lpstr> SOSYAL TRASKRİPT </vt:lpstr>
      <vt:lpstr> SOSYAL TRASKRİPT </vt:lpstr>
      <vt:lpstr> SOSYAL TRASKRİPT </vt:lpstr>
      <vt:lpstr> SOSYAL TRASKRİPT </vt:lpstr>
      <vt:lpstr> SOSYAL TRASKRİPT 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Üniversite Yaşamına Giriş</dc:title>
  <dc:creator>Betül Düşünceli</dc:creator>
  <cp:lastModifiedBy>Havva Sert</cp:lastModifiedBy>
  <cp:revision>43</cp:revision>
  <dcterms:created xsi:type="dcterms:W3CDTF">2023-07-24T07:52:00Z</dcterms:created>
  <dcterms:modified xsi:type="dcterms:W3CDTF">2023-08-18T07:11:14Z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