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4"/>
  </p:notesMasterIdLst>
  <p:handoutMasterIdLst>
    <p:handoutMasterId r:id="rId35"/>
  </p:handoutMasterIdLst>
  <p:sldIdLst>
    <p:sldId id="264" r:id="rId5"/>
    <p:sldId id="286" r:id="rId6"/>
    <p:sldId id="287" r:id="rId7"/>
    <p:sldId id="288" r:id="rId8"/>
    <p:sldId id="289" r:id="rId9"/>
    <p:sldId id="290" r:id="rId10"/>
    <p:sldId id="291" r:id="rId11"/>
    <p:sldId id="292" r:id="rId12"/>
    <p:sldId id="293" r:id="rId13"/>
    <p:sldId id="294" r:id="rId14"/>
    <p:sldId id="295" r:id="rId15"/>
    <p:sldId id="296" r:id="rId16"/>
    <p:sldId id="297" r:id="rId17"/>
    <p:sldId id="298" r:id="rId18"/>
    <p:sldId id="299" r:id="rId19"/>
    <p:sldId id="313" r:id="rId20"/>
    <p:sldId id="300" r:id="rId21"/>
    <p:sldId id="301" r:id="rId22"/>
    <p:sldId id="302" r:id="rId23"/>
    <p:sldId id="303" r:id="rId24"/>
    <p:sldId id="304" r:id="rId25"/>
    <p:sldId id="305" r:id="rId26"/>
    <p:sldId id="306" r:id="rId27"/>
    <p:sldId id="307" r:id="rId28"/>
    <p:sldId id="308" r:id="rId29"/>
    <p:sldId id="309" r:id="rId30"/>
    <p:sldId id="310" r:id="rId31"/>
    <p:sldId id="312" r:id="rId32"/>
    <p:sldId id="266" r:id="rId33"/>
  </p:sldIdLst>
  <p:sldSz cx="12188825" cy="6858000"/>
  <p:notesSz cx="6858000" cy="9144000"/>
  <p:defaultTextStyle>
    <a:defPPr rtl="0">
      <a:defRPr lang="tr-T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howGuides="1">
      <p:cViewPr varScale="1">
        <p:scale>
          <a:sx n="88" d="100"/>
          <a:sy n="88" d="100"/>
        </p:scale>
        <p:origin x="494" y="62"/>
      </p:cViewPr>
      <p:guideLst>
        <p:guide pos="3839"/>
        <p:guide orient="horz" pos="2160"/>
      </p:guideLst>
    </p:cSldViewPr>
  </p:slideViewPr>
  <p:notesTextViewPr>
    <p:cViewPr>
      <p:scale>
        <a:sx n="1" d="1"/>
        <a:sy n="1" d="1"/>
      </p:scale>
      <p:origin x="0" y="0"/>
    </p:cViewPr>
  </p:notesTextViewPr>
  <p:notesViewPr>
    <p:cSldViewPr>
      <p:cViewPr varScale="1">
        <p:scale>
          <a:sx n="90" d="100"/>
          <a:sy n="90" d="100"/>
        </p:scale>
        <p:origin x="377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tr-TR" dirty="0">
              <a:solidFill>
                <a:schemeClr val="tx2"/>
              </a:solidFill>
            </a:endParaRPr>
          </a:p>
        </p:txBody>
      </p:sp>
      <p:sp>
        <p:nvSpPr>
          <p:cNvPr id="3" name="Tarih Yer Tutucusu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algn="r" rtl="0"/>
            <a:fld id="{06766E61-8483-4E85-A7AA-B03676934E74}" type="datetime1">
              <a:rPr lang="tr-TR" smtClean="0">
                <a:solidFill>
                  <a:schemeClr val="tx2"/>
                </a:solidFill>
              </a:rPr>
              <a:pPr algn="r" rtl="0"/>
              <a:t>15.08.2023</a:t>
            </a:fld>
            <a:endParaRPr lang="tr-TR" dirty="0">
              <a:solidFill>
                <a:schemeClr val="tx2"/>
              </a:solidFill>
            </a:endParaRPr>
          </a:p>
        </p:txBody>
      </p:sp>
      <p:sp>
        <p:nvSpPr>
          <p:cNvPr id="4" name="Alt Bilgi Yer Tutucusu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tr-TR" dirty="0">
              <a:solidFill>
                <a:schemeClr val="tx2"/>
              </a:solidFill>
            </a:endParaRPr>
          </a:p>
        </p:txBody>
      </p:sp>
      <p:sp>
        <p:nvSpPr>
          <p:cNvPr id="5" name="Slayt Numarası Yer Tutucusu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algn="r" rtl="0"/>
            <a:fld id="{CFD77566-CD65-4859-9FA1-43956DC85B8C}" type="slidenum">
              <a:rPr lang="tr-TR" smtClean="0">
                <a:solidFill>
                  <a:schemeClr val="tx2"/>
                </a:solidFill>
              </a:rPr>
              <a:pPr algn="r" rtl="0"/>
              <a:t>‹#›</a:t>
            </a:fld>
            <a:endParaRPr lang="tr-TR" dirty="0">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solidFill>
                  <a:schemeClr val="tx2"/>
                </a:solidFill>
              </a:defRPr>
            </a:lvl1pPr>
          </a:lstStyle>
          <a:p>
            <a:pPr rtl="0"/>
            <a:endParaRPr lang="tr-TR" noProof="0" dirty="0"/>
          </a:p>
        </p:txBody>
      </p:sp>
      <p:sp>
        <p:nvSpPr>
          <p:cNvPr id="3" name="Tarih Yer Tutucusu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solidFill>
                  <a:schemeClr val="tx2"/>
                </a:solidFill>
              </a:defRPr>
            </a:lvl1pPr>
          </a:lstStyle>
          <a:p>
            <a:fld id="{D4890AD5-4316-40C1-84C6-5DB9875CE083}" type="datetime1">
              <a:rPr lang="tr-TR" smtClean="0"/>
              <a:pPr/>
              <a:t>15.08.2023</a:t>
            </a:fld>
            <a:endParaRPr lang="tr-TR" dirty="0"/>
          </a:p>
        </p:txBody>
      </p:sp>
      <p:sp>
        <p:nvSpPr>
          <p:cNvPr id="4" name="Slayt Görüntüsü Yer Tutucusu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lang="tr-TR" noProof="0" dirty="0"/>
          </a:p>
        </p:txBody>
      </p:sp>
      <p:sp>
        <p:nvSpPr>
          <p:cNvPr id="5" name="Not Yer Tutucusu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tr-TR" noProof="0" dirty="0"/>
              <a:t>Asıl metin stillerini düzenlemek için tıklayın</a:t>
            </a:r>
          </a:p>
          <a:p>
            <a:pPr lvl="1" rtl="0"/>
            <a:r>
              <a:rPr lang="tr-TR" noProof="0" dirty="0"/>
              <a:t>İkinci düzey</a:t>
            </a:r>
          </a:p>
          <a:p>
            <a:pPr lvl="2" rtl="0"/>
            <a:r>
              <a:rPr lang="tr-TR" noProof="0" dirty="0"/>
              <a:t>Üçüncü düzey</a:t>
            </a:r>
          </a:p>
          <a:p>
            <a:pPr lvl="3" rtl="0"/>
            <a:r>
              <a:rPr lang="tr-TR" noProof="0" dirty="0"/>
              <a:t>Dördüncü düzey</a:t>
            </a:r>
          </a:p>
          <a:p>
            <a:pPr lvl="4" rtl="0"/>
            <a:r>
              <a:rPr lang="tr-TR" noProof="0" dirty="0"/>
              <a:t>Beşinci düzey</a:t>
            </a:r>
          </a:p>
        </p:txBody>
      </p:sp>
      <p:sp>
        <p:nvSpPr>
          <p:cNvPr id="6" name="Alt Bilgi Yer Tutucusu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solidFill>
                  <a:schemeClr val="tx2"/>
                </a:solidFill>
              </a:defRPr>
            </a:lvl1pPr>
          </a:lstStyle>
          <a:p>
            <a:pPr rtl="0"/>
            <a:endParaRPr lang="tr-TR" noProof="0" dirty="0"/>
          </a:p>
        </p:txBody>
      </p:sp>
      <p:sp>
        <p:nvSpPr>
          <p:cNvPr id="7" name="Slayt Numarası Yer Tutucus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rtl="0">
              <a:defRPr sz="1200">
                <a:solidFill>
                  <a:schemeClr val="tx2"/>
                </a:solidFill>
              </a:defRPr>
            </a:lvl1pPr>
          </a:lstStyle>
          <a:p>
            <a:fld id="{B8796F01-7154-41E0-B48B-A6921757531A}" type="slidenum">
              <a:rPr lang="tr-TR" smtClean="0"/>
              <a:pPr/>
              <a:t>‹#›</a:t>
            </a:fld>
            <a:endParaRPr lang="tr-TR" dirty="0"/>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Başlık 1"/>
          <p:cNvSpPr>
            <a:spLocks noGrp="1"/>
          </p:cNvSpPr>
          <p:nvPr>
            <p:ph type="ctrTitle"/>
          </p:nvPr>
        </p:nvSpPr>
        <p:spPr>
          <a:xfrm>
            <a:off x="4672383" y="1498601"/>
            <a:ext cx="7008574" cy="3298825"/>
          </a:xfrm>
        </p:spPr>
        <p:txBody>
          <a:bodyPr rtlCol="0">
            <a:normAutofit/>
          </a:bodyPr>
          <a:lstStyle>
            <a:lvl1pPr algn="l" rtl="0">
              <a:lnSpc>
                <a:spcPct val="90000"/>
              </a:lnSpc>
              <a:defRPr sz="5400" cap="none" baseline="0"/>
            </a:lvl1pPr>
          </a:lstStyle>
          <a:p>
            <a:pPr rtl="0"/>
            <a:r>
              <a:rPr lang="tr-TR" noProof="0"/>
              <a:t>Asıl başlık stilini düzenlemek için tıklayın</a:t>
            </a:r>
            <a:endParaRPr lang="tr-TR" noProof="0" dirty="0"/>
          </a:p>
        </p:txBody>
      </p:sp>
      <p:sp>
        <p:nvSpPr>
          <p:cNvPr id="3" name="Alt Başlık 2"/>
          <p:cNvSpPr>
            <a:spLocks noGrp="1"/>
          </p:cNvSpPr>
          <p:nvPr>
            <p:ph type="subTitle" idx="1"/>
          </p:nvPr>
        </p:nvSpPr>
        <p:spPr>
          <a:xfrm>
            <a:off x="4672383" y="4927600"/>
            <a:ext cx="7008574" cy="1244600"/>
          </a:xfrm>
        </p:spPr>
        <p:txBody>
          <a:bodyPr rtlCol="0">
            <a:normAutofit/>
          </a:bodyPr>
          <a:lstStyle>
            <a:lvl1pPr marL="0" indent="0" algn="l" rtl="0">
              <a:spcBef>
                <a:spcPts val="0"/>
              </a:spcBef>
              <a:buNone/>
              <a:defRPr sz="2800" b="0">
                <a:solidFill>
                  <a:schemeClr val="tx1"/>
                </a:solidFill>
              </a:defRPr>
            </a:lvl1pPr>
            <a:lvl2pPr marL="609493" indent="0" algn="ctr" rtl="0">
              <a:buNone/>
              <a:defRPr>
                <a:solidFill>
                  <a:schemeClr val="tx1">
                    <a:tint val="75000"/>
                  </a:schemeClr>
                </a:solidFill>
              </a:defRPr>
            </a:lvl2pPr>
            <a:lvl3pPr marL="1218987" indent="0" algn="ctr" rtl="0">
              <a:buNone/>
              <a:defRPr>
                <a:solidFill>
                  <a:schemeClr val="tx1">
                    <a:tint val="75000"/>
                  </a:schemeClr>
                </a:solidFill>
              </a:defRPr>
            </a:lvl3pPr>
            <a:lvl4pPr marL="1828480" indent="0" algn="ctr" rtl="0">
              <a:buNone/>
              <a:defRPr>
                <a:solidFill>
                  <a:schemeClr val="tx1">
                    <a:tint val="75000"/>
                  </a:schemeClr>
                </a:solidFill>
              </a:defRPr>
            </a:lvl4pPr>
            <a:lvl5pPr marL="2437973" indent="0" algn="ctr" rtl="0">
              <a:buNone/>
              <a:defRPr>
                <a:solidFill>
                  <a:schemeClr val="tx1">
                    <a:tint val="75000"/>
                  </a:schemeClr>
                </a:solidFill>
              </a:defRPr>
            </a:lvl5pPr>
            <a:lvl6pPr marL="3047467" indent="0" algn="ctr" rtl="0">
              <a:buNone/>
              <a:defRPr>
                <a:solidFill>
                  <a:schemeClr val="tx1">
                    <a:tint val="75000"/>
                  </a:schemeClr>
                </a:solidFill>
              </a:defRPr>
            </a:lvl6pPr>
            <a:lvl7pPr marL="3656960" indent="0" algn="ctr" rtl="0">
              <a:buNone/>
              <a:defRPr>
                <a:solidFill>
                  <a:schemeClr val="tx1">
                    <a:tint val="75000"/>
                  </a:schemeClr>
                </a:solidFill>
              </a:defRPr>
            </a:lvl7pPr>
            <a:lvl8pPr marL="4266453" indent="0" algn="ctr" rtl="0">
              <a:buNone/>
              <a:defRPr>
                <a:solidFill>
                  <a:schemeClr val="tx1">
                    <a:tint val="75000"/>
                  </a:schemeClr>
                </a:solidFill>
              </a:defRPr>
            </a:lvl8pPr>
            <a:lvl9pPr marL="4875947" indent="0" algn="ctr" rtl="0">
              <a:buNone/>
              <a:defRPr>
                <a:solidFill>
                  <a:schemeClr val="tx1">
                    <a:tint val="75000"/>
                  </a:schemeClr>
                </a:solidFill>
              </a:defRPr>
            </a:lvl9pPr>
          </a:lstStyle>
          <a:p>
            <a:pPr rtl="0"/>
            <a:r>
              <a:rPr lang="tr-TR" noProof="0"/>
              <a:t>Asıl alt başlık stilini düzenlemek için tıklayın</a:t>
            </a:r>
            <a:endParaRPr lang="tr-TR" noProof="0" dirty="0"/>
          </a:p>
        </p:txBody>
      </p:sp>
    </p:spTree>
    <p:extLst>
      <p:ext uri="{BB962C8B-B14F-4D97-AF65-F5344CB8AC3E}">
        <p14:creationId xmlns:p14="http://schemas.microsoft.com/office/powerpoint/2010/main" val="3222770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lvl1pPr rtl="0">
              <a:defRPr/>
            </a:lvl1pPr>
          </a:lstStyle>
          <a:p>
            <a:pPr rtl="0"/>
            <a:r>
              <a:rPr lang="tr-TR" noProof="0"/>
              <a:t>Asıl başlık stilini düzenlemek için tıklayın</a:t>
            </a:r>
            <a:endParaRPr lang="tr-TR" noProof="0" dirty="0"/>
          </a:p>
        </p:txBody>
      </p:sp>
      <p:sp>
        <p:nvSpPr>
          <p:cNvPr id="3" name="Dikey Metin Yer Tutucusu 2"/>
          <p:cNvSpPr>
            <a:spLocks noGrp="1"/>
          </p:cNvSpPr>
          <p:nvPr>
            <p:ph type="body" orient="vert" idx="1"/>
          </p:nvPr>
        </p:nvSpPr>
        <p:spPr/>
        <p:txBody>
          <a:bodyPr vert="eaVert"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endParaRPr lang="tr-TR" noProof="0" dirty="0"/>
          </a:p>
        </p:txBody>
      </p:sp>
      <p:sp>
        <p:nvSpPr>
          <p:cNvPr id="4" name="Tarih Yer Tutucusu 3"/>
          <p:cNvSpPr>
            <a:spLocks noGrp="1"/>
          </p:cNvSpPr>
          <p:nvPr>
            <p:ph type="dt" sz="half" idx="10"/>
          </p:nvPr>
        </p:nvSpPr>
        <p:spPr/>
        <p:txBody>
          <a:bodyPr rtlCol="0"/>
          <a:lstStyle>
            <a:lvl1pPr>
              <a:defRPr/>
            </a:lvl1pPr>
          </a:lstStyle>
          <a:p>
            <a:fld id="{F3BEE145-7BE1-46C4-9E3E-1ADD4F2CFB5A}" type="datetime1">
              <a:rPr lang="tr-TR" smtClean="0"/>
              <a:t>15.08.2023</a:t>
            </a:fld>
            <a:endParaRPr lang="tr-TR" dirty="0"/>
          </a:p>
        </p:txBody>
      </p:sp>
      <p:sp>
        <p:nvSpPr>
          <p:cNvPr id="5" name="Alt Bilgi Yer Tutucusu 4"/>
          <p:cNvSpPr>
            <a:spLocks noGrp="1"/>
          </p:cNvSpPr>
          <p:nvPr>
            <p:ph type="ftr" sz="quarter" idx="11"/>
          </p:nvPr>
        </p:nvSpPr>
        <p:spPr/>
        <p:txBody>
          <a:bodyPr rtlCol="0"/>
          <a:lstStyle/>
          <a:p>
            <a:pPr rtl="0"/>
            <a:endParaRPr lang="tr-TR" noProof="0" dirty="0"/>
          </a:p>
        </p:txBody>
      </p:sp>
      <p:sp>
        <p:nvSpPr>
          <p:cNvPr id="6" name="Slayt Numarası Yer Tutucusu 5"/>
          <p:cNvSpPr>
            <a:spLocks noGrp="1"/>
          </p:cNvSpPr>
          <p:nvPr>
            <p:ph type="sldNum" sz="quarter" idx="12"/>
          </p:nvPr>
        </p:nvSpPr>
        <p:spPr/>
        <p:txBody>
          <a:bodyPr rtlCol="0"/>
          <a:lstStyle/>
          <a:p>
            <a:pPr rtl="0"/>
            <a:fld id="{591C5AD9-787D-40FA-8A4D-16A055B9AF81}" type="slidenum">
              <a:rPr lang="tr-TR" noProof="0" smtClean="0"/>
              <a:t>‹#›</a:t>
            </a:fld>
            <a:endParaRPr lang="tr-TR" noProof="0" dirty="0"/>
          </a:p>
        </p:txBody>
      </p:sp>
    </p:spTree>
    <p:extLst>
      <p:ext uri="{BB962C8B-B14F-4D97-AF65-F5344CB8AC3E}">
        <p14:creationId xmlns:p14="http://schemas.microsoft.com/office/powerpoint/2010/main" val="1010434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9852633" y="274638"/>
            <a:ext cx="1422030" cy="5897561"/>
          </a:xfrm>
        </p:spPr>
        <p:txBody>
          <a:bodyPr vert="eaVert" rtlCol="0"/>
          <a:lstStyle>
            <a:lvl1pPr rtl="0">
              <a:defRPr/>
            </a:lvl1pPr>
          </a:lstStyle>
          <a:p>
            <a:pPr rtl="0"/>
            <a:r>
              <a:rPr lang="tr-TR" noProof="0"/>
              <a:t>Asıl başlık stilini düzenlemek için tıklayın</a:t>
            </a:r>
            <a:endParaRPr lang="tr-TR" noProof="0" dirty="0"/>
          </a:p>
        </p:txBody>
      </p:sp>
      <p:sp>
        <p:nvSpPr>
          <p:cNvPr id="3" name="Dikey Metin Yer Tutucusu 2"/>
          <p:cNvSpPr>
            <a:spLocks noGrp="1"/>
          </p:cNvSpPr>
          <p:nvPr>
            <p:ph type="body" orient="vert" idx="1"/>
          </p:nvPr>
        </p:nvSpPr>
        <p:spPr>
          <a:xfrm>
            <a:off x="1117309" y="274638"/>
            <a:ext cx="8532178" cy="5897561"/>
          </a:xfrm>
        </p:spPr>
        <p:txBody>
          <a:bodyPr vert="eaVert"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endParaRPr lang="tr-TR" noProof="0" dirty="0"/>
          </a:p>
        </p:txBody>
      </p:sp>
      <p:sp>
        <p:nvSpPr>
          <p:cNvPr id="4" name="Tarih Yer Tutucusu 3"/>
          <p:cNvSpPr>
            <a:spLocks noGrp="1"/>
          </p:cNvSpPr>
          <p:nvPr>
            <p:ph type="dt" sz="half" idx="10"/>
          </p:nvPr>
        </p:nvSpPr>
        <p:spPr/>
        <p:txBody>
          <a:bodyPr rtlCol="0"/>
          <a:lstStyle>
            <a:lvl1pPr>
              <a:defRPr/>
            </a:lvl1pPr>
          </a:lstStyle>
          <a:p>
            <a:fld id="{615CA5E6-0BD5-42C9-8796-61AC2E250C3C}" type="datetime1">
              <a:rPr lang="tr-TR" smtClean="0"/>
              <a:t>15.08.2023</a:t>
            </a:fld>
            <a:endParaRPr lang="tr-TR" dirty="0"/>
          </a:p>
        </p:txBody>
      </p:sp>
      <p:sp>
        <p:nvSpPr>
          <p:cNvPr id="5" name="Alt Bilgi Yer Tutucusu 4"/>
          <p:cNvSpPr>
            <a:spLocks noGrp="1"/>
          </p:cNvSpPr>
          <p:nvPr>
            <p:ph type="ftr" sz="quarter" idx="11"/>
          </p:nvPr>
        </p:nvSpPr>
        <p:spPr/>
        <p:txBody>
          <a:bodyPr rtlCol="0"/>
          <a:lstStyle/>
          <a:p>
            <a:pPr rtl="0"/>
            <a:endParaRPr lang="tr-TR" noProof="0" dirty="0"/>
          </a:p>
        </p:txBody>
      </p:sp>
      <p:sp>
        <p:nvSpPr>
          <p:cNvPr id="6" name="Slayt Numarası Yer Tutucusu 5"/>
          <p:cNvSpPr>
            <a:spLocks noGrp="1"/>
          </p:cNvSpPr>
          <p:nvPr>
            <p:ph type="sldNum" sz="quarter" idx="12"/>
          </p:nvPr>
        </p:nvSpPr>
        <p:spPr/>
        <p:txBody>
          <a:bodyPr rtlCol="0"/>
          <a:lstStyle/>
          <a:p>
            <a:pPr rtl="0"/>
            <a:fld id="{591C5AD9-787D-40FA-8A4D-16A055B9AF81}" type="slidenum">
              <a:rPr lang="tr-TR" noProof="0" smtClean="0"/>
              <a:t>‹#›</a:t>
            </a:fld>
            <a:endParaRPr lang="tr-TR" noProof="0" dirty="0"/>
          </a:p>
        </p:txBody>
      </p:sp>
    </p:spTree>
    <p:extLst>
      <p:ext uri="{BB962C8B-B14F-4D97-AF65-F5344CB8AC3E}">
        <p14:creationId xmlns:p14="http://schemas.microsoft.com/office/powerpoint/2010/main" val="3650715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lvl1pPr rtl="0">
              <a:defRPr/>
            </a:lvl1pPr>
          </a:lstStyle>
          <a:p>
            <a:pPr rtl="0"/>
            <a:r>
              <a:rPr lang="tr-TR" noProof="0"/>
              <a:t>Asıl başlık stilini düzenlemek için tıklayın</a:t>
            </a:r>
            <a:endParaRPr lang="tr-TR" noProof="0" dirty="0"/>
          </a:p>
        </p:txBody>
      </p:sp>
      <p:sp>
        <p:nvSpPr>
          <p:cNvPr id="3" name="İçerik Yer Tutucusu 2"/>
          <p:cNvSpPr>
            <a:spLocks noGrp="1"/>
          </p:cNvSpPr>
          <p:nvPr>
            <p:ph idx="1"/>
          </p:nvPr>
        </p:nvSpPr>
        <p:spPr/>
        <p:txBody>
          <a:bodyPr rtlCol="0"/>
          <a:lstStyle>
            <a:lvl5pPr algn="l" rtl="0">
              <a:defRPr/>
            </a:lvl5pPr>
            <a:lvl6pPr algn="l" rtl="0">
              <a:defRPr/>
            </a:lvl6pPr>
            <a:lvl7pPr algn="l" rtl="0">
              <a:defRPr baseline="0"/>
            </a:lvl7pPr>
            <a:lvl8pPr algn="l" rtl="0">
              <a:defRPr baseline="0"/>
            </a:lvl8pPr>
            <a:lvl9pPr algn="l" rtl="0">
              <a:defRPr baseline="0"/>
            </a:lvl9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endParaRPr lang="tr-TR" noProof="0" dirty="0"/>
          </a:p>
        </p:txBody>
      </p:sp>
      <p:sp>
        <p:nvSpPr>
          <p:cNvPr id="4" name="Tarih Yer Tutucusu 3"/>
          <p:cNvSpPr>
            <a:spLocks noGrp="1"/>
          </p:cNvSpPr>
          <p:nvPr>
            <p:ph type="dt" sz="half" idx="10"/>
          </p:nvPr>
        </p:nvSpPr>
        <p:spPr/>
        <p:txBody>
          <a:bodyPr rtlCol="0"/>
          <a:lstStyle>
            <a:lvl1pPr>
              <a:defRPr/>
            </a:lvl1pPr>
          </a:lstStyle>
          <a:p>
            <a:fld id="{D35DD162-32E2-4C04-B998-52CC5AEA6C0B}" type="datetime1">
              <a:rPr lang="tr-TR" smtClean="0"/>
              <a:t>15.08.2023</a:t>
            </a:fld>
            <a:endParaRPr lang="tr-TR" dirty="0"/>
          </a:p>
        </p:txBody>
      </p:sp>
      <p:sp>
        <p:nvSpPr>
          <p:cNvPr id="5" name="Alt Bilgi Yer Tutucusu 4"/>
          <p:cNvSpPr>
            <a:spLocks noGrp="1"/>
          </p:cNvSpPr>
          <p:nvPr>
            <p:ph type="ftr" sz="quarter" idx="11"/>
          </p:nvPr>
        </p:nvSpPr>
        <p:spPr/>
        <p:txBody>
          <a:bodyPr rtlCol="0"/>
          <a:lstStyle/>
          <a:p>
            <a:pPr rtl="0"/>
            <a:endParaRPr lang="tr-TR" noProof="0" dirty="0"/>
          </a:p>
        </p:txBody>
      </p:sp>
      <p:sp>
        <p:nvSpPr>
          <p:cNvPr id="6" name="Slayt Numarası Yer Tutucusu 5"/>
          <p:cNvSpPr>
            <a:spLocks noGrp="1"/>
          </p:cNvSpPr>
          <p:nvPr>
            <p:ph type="sldNum" sz="quarter" idx="12"/>
          </p:nvPr>
        </p:nvSpPr>
        <p:spPr/>
        <p:txBody>
          <a:bodyPr rtlCol="0"/>
          <a:lstStyle/>
          <a:p>
            <a:pPr rtl="0"/>
            <a:fld id="{DA60BA0E-20D0-4E7C-B286-26C960A6788F}" type="slidenum">
              <a:rPr lang="tr-TR" noProof="0" smtClean="0"/>
              <a:t>‹#›</a:t>
            </a:fld>
            <a:endParaRPr lang="tr-TR" noProof="0" dirty="0"/>
          </a:p>
        </p:txBody>
      </p:sp>
    </p:spTree>
    <p:extLst>
      <p:ext uri="{BB962C8B-B14F-4D97-AF65-F5344CB8AC3E}">
        <p14:creationId xmlns:p14="http://schemas.microsoft.com/office/powerpoint/2010/main" val="1563524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Başlık 1"/>
          <p:cNvSpPr>
            <a:spLocks noGrp="1"/>
          </p:cNvSpPr>
          <p:nvPr>
            <p:ph type="title"/>
          </p:nvPr>
        </p:nvSpPr>
        <p:spPr>
          <a:xfrm>
            <a:off x="812589" y="4445000"/>
            <a:ext cx="7008574" cy="1930400"/>
          </a:xfrm>
        </p:spPr>
        <p:txBody>
          <a:bodyPr rtlCol="0" anchor="t">
            <a:normAutofit/>
          </a:bodyPr>
          <a:lstStyle>
            <a:lvl1pPr algn="l" rtl="0">
              <a:defRPr sz="5400" b="0" cap="none" baseline="0"/>
            </a:lvl1pPr>
          </a:lstStyle>
          <a:p>
            <a:pPr rtl="0"/>
            <a:r>
              <a:rPr lang="tr-TR" noProof="0"/>
              <a:t>Asıl başlık stilini düzenlemek için tıklayın</a:t>
            </a:r>
            <a:endParaRPr lang="tr-TR" noProof="0" dirty="0"/>
          </a:p>
        </p:txBody>
      </p:sp>
      <p:sp>
        <p:nvSpPr>
          <p:cNvPr id="3" name="Metin Yer Tutucusu 2"/>
          <p:cNvSpPr>
            <a:spLocks noGrp="1"/>
          </p:cNvSpPr>
          <p:nvPr>
            <p:ph type="body" idx="1"/>
          </p:nvPr>
        </p:nvSpPr>
        <p:spPr>
          <a:xfrm>
            <a:off x="812589" y="3124200"/>
            <a:ext cx="7008574" cy="1296987"/>
          </a:xfrm>
        </p:spPr>
        <p:txBody>
          <a:bodyPr rtlCol="0" anchor="b">
            <a:normAutofit/>
          </a:bodyPr>
          <a:lstStyle>
            <a:lvl1pPr marL="0" indent="0" algn="l" rtl="0">
              <a:spcBef>
                <a:spcPts val="0"/>
              </a:spcBef>
              <a:buNone/>
              <a:defRPr sz="2800">
                <a:solidFill>
                  <a:schemeClr val="tx1"/>
                </a:solidFill>
              </a:defRPr>
            </a:lvl1pPr>
            <a:lvl2pPr marL="609493" indent="0" algn="l" rtl="0">
              <a:buNone/>
              <a:defRPr sz="2400">
                <a:solidFill>
                  <a:schemeClr val="tx1">
                    <a:tint val="75000"/>
                  </a:schemeClr>
                </a:solidFill>
              </a:defRPr>
            </a:lvl2pPr>
            <a:lvl3pPr marL="1218987" indent="0" algn="l" rtl="0">
              <a:buNone/>
              <a:defRPr sz="2100">
                <a:solidFill>
                  <a:schemeClr val="tx1">
                    <a:tint val="75000"/>
                  </a:schemeClr>
                </a:solidFill>
              </a:defRPr>
            </a:lvl3pPr>
            <a:lvl4pPr marL="1828480" indent="0" algn="l" rtl="0">
              <a:buNone/>
              <a:defRPr sz="1900">
                <a:solidFill>
                  <a:schemeClr val="tx1">
                    <a:tint val="75000"/>
                  </a:schemeClr>
                </a:solidFill>
              </a:defRPr>
            </a:lvl4pPr>
            <a:lvl5pPr marL="2437973" indent="0" algn="l" rtl="0">
              <a:buNone/>
              <a:defRPr sz="1900">
                <a:solidFill>
                  <a:schemeClr val="tx1">
                    <a:tint val="75000"/>
                  </a:schemeClr>
                </a:solidFill>
              </a:defRPr>
            </a:lvl5pPr>
            <a:lvl6pPr marL="3047467" indent="0" algn="l" rtl="0">
              <a:buNone/>
              <a:defRPr sz="1900">
                <a:solidFill>
                  <a:schemeClr val="tx1">
                    <a:tint val="75000"/>
                  </a:schemeClr>
                </a:solidFill>
              </a:defRPr>
            </a:lvl6pPr>
            <a:lvl7pPr marL="3656960" indent="0" algn="l" rtl="0">
              <a:buNone/>
              <a:defRPr sz="1900">
                <a:solidFill>
                  <a:schemeClr val="tx1">
                    <a:tint val="75000"/>
                  </a:schemeClr>
                </a:solidFill>
              </a:defRPr>
            </a:lvl7pPr>
            <a:lvl8pPr marL="4266453" indent="0" algn="l" rtl="0">
              <a:buNone/>
              <a:defRPr sz="1900">
                <a:solidFill>
                  <a:schemeClr val="tx1">
                    <a:tint val="75000"/>
                  </a:schemeClr>
                </a:solidFill>
              </a:defRPr>
            </a:lvl8pPr>
            <a:lvl9pPr marL="4875947" indent="0" algn="l" rtl="0">
              <a:buNone/>
              <a:defRPr sz="1900">
                <a:solidFill>
                  <a:schemeClr val="tx1">
                    <a:tint val="75000"/>
                  </a:schemeClr>
                </a:solidFill>
              </a:defRPr>
            </a:lvl9pPr>
          </a:lstStyle>
          <a:p>
            <a:pPr lvl="0" rtl="0"/>
            <a:r>
              <a:rPr lang="tr-TR" noProof="0"/>
              <a:t>Asıl metin stillerini düzenlemek için tıklayın</a:t>
            </a:r>
          </a:p>
        </p:txBody>
      </p:sp>
    </p:spTree>
    <p:extLst>
      <p:ext uri="{BB962C8B-B14F-4D97-AF65-F5344CB8AC3E}">
        <p14:creationId xmlns:p14="http://schemas.microsoft.com/office/powerpoint/2010/main" val="41963402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lvl1pPr rtl="0">
              <a:defRPr/>
            </a:lvl1pPr>
          </a:lstStyle>
          <a:p>
            <a:pPr rtl="0"/>
            <a:r>
              <a:rPr lang="tr-TR" noProof="0"/>
              <a:t>Asıl başlık stilini düzenlemek için tıklayın</a:t>
            </a:r>
            <a:endParaRPr lang="tr-TR" noProof="0" dirty="0"/>
          </a:p>
        </p:txBody>
      </p:sp>
      <p:sp>
        <p:nvSpPr>
          <p:cNvPr id="3" name="İçerik Yer Tutucusu 2"/>
          <p:cNvSpPr>
            <a:spLocks noGrp="1"/>
          </p:cNvSpPr>
          <p:nvPr>
            <p:ph sz="half" idx="1"/>
          </p:nvPr>
        </p:nvSpPr>
        <p:spPr>
          <a:xfrm>
            <a:off x="1117309" y="1701800"/>
            <a:ext cx="4977104" cy="4470400"/>
          </a:xfrm>
        </p:spPr>
        <p:txBody>
          <a:bodyPr rtlCol="0">
            <a:normAutofit/>
          </a:bodyPr>
          <a:lstStyle>
            <a:lvl1pPr algn="l" rtl="0">
              <a:defRPr sz="2400"/>
            </a:lvl1pPr>
            <a:lvl2pPr algn="l" rtl="0">
              <a:defRPr sz="2000"/>
            </a:lvl2pPr>
            <a:lvl3pPr algn="l" rtl="0">
              <a:defRPr sz="1800"/>
            </a:lvl3pPr>
            <a:lvl4pPr algn="l" rtl="0">
              <a:defRPr sz="1800"/>
            </a:lvl4pPr>
            <a:lvl5pPr marL="2011328" algn="l" rtl="0">
              <a:defRPr sz="1800"/>
            </a:lvl5pPr>
            <a:lvl6pPr marL="2011328" algn="l" rtl="0">
              <a:defRPr sz="1800"/>
            </a:lvl6pPr>
            <a:lvl7pPr marL="2011328" algn="l" rtl="0">
              <a:defRPr sz="1800"/>
            </a:lvl7pPr>
            <a:lvl8pPr marL="2011328" algn="l" rtl="0">
              <a:defRPr sz="1800"/>
            </a:lvl8pPr>
            <a:lvl9pPr marL="2011328" algn="l" rtl="0">
              <a:defRPr sz="1800"/>
            </a:lvl9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endParaRPr lang="tr-TR" noProof="0" dirty="0"/>
          </a:p>
        </p:txBody>
      </p:sp>
      <p:sp>
        <p:nvSpPr>
          <p:cNvPr id="4" name="İçerik Yer Tutucusu 3"/>
          <p:cNvSpPr>
            <a:spLocks noGrp="1"/>
          </p:cNvSpPr>
          <p:nvPr>
            <p:ph sz="half" idx="2"/>
          </p:nvPr>
        </p:nvSpPr>
        <p:spPr>
          <a:xfrm>
            <a:off x="6297559" y="1701800"/>
            <a:ext cx="4977104" cy="4470400"/>
          </a:xfrm>
        </p:spPr>
        <p:txBody>
          <a:bodyPr rtlCol="0">
            <a:normAutofit/>
          </a:bodyPr>
          <a:lstStyle>
            <a:lvl1pPr algn="l" rtl="0">
              <a:defRPr sz="2400"/>
            </a:lvl1pPr>
            <a:lvl2pPr algn="l" rtl="0">
              <a:defRPr sz="2000"/>
            </a:lvl2pPr>
            <a:lvl3pPr algn="l" rtl="0">
              <a:defRPr sz="1800"/>
            </a:lvl3pPr>
            <a:lvl4pPr algn="l" rtl="0">
              <a:defRPr sz="1800"/>
            </a:lvl4pPr>
            <a:lvl5pPr marL="2011328" algn="l" rtl="0">
              <a:defRPr sz="1800"/>
            </a:lvl5pPr>
            <a:lvl6pPr marL="2011328" algn="l" rtl="0">
              <a:defRPr sz="1800"/>
            </a:lvl6pPr>
            <a:lvl7pPr marL="2011328" algn="l" rtl="0">
              <a:defRPr sz="1800"/>
            </a:lvl7pPr>
            <a:lvl8pPr marL="2011328" algn="l" rtl="0">
              <a:defRPr sz="1800"/>
            </a:lvl8pPr>
            <a:lvl9pPr marL="2011328" algn="l" rtl="0">
              <a:defRPr sz="1800"/>
            </a:lvl9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endParaRPr lang="tr-TR" noProof="0" dirty="0"/>
          </a:p>
        </p:txBody>
      </p:sp>
      <p:sp>
        <p:nvSpPr>
          <p:cNvPr id="5" name="Tarih Yer Tutucusu 4"/>
          <p:cNvSpPr>
            <a:spLocks noGrp="1"/>
          </p:cNvSpPr>
          <p:nvPr>
            <p:ph type="dt" sz="half" idx="10"/>
          </p:nvPr>
        </p:nvSpPr>
        <p:spPr/>
        <p:txBody>
          <a:bodyPr rtlCol="0"/>
          <a:lstStyle>
            <a:lvl1pPr>
              <a:defRPr/>
            </a:lvl1pPr>
          </a:lstStyle>
          <a:p>
            <a:fld id="{EE79C261-A880-4AF5-BDCF-2D31C1533C02}" type="datetime1">
              <a:rPr lang="tr-TR" smtClean="0"/>
              <a:t>15.08.2023</a:t>
            </a:fld>
            <a:endParaRPr lang="tr-TR" dirty="0"/>
          </a:p>
        </p:txBody>
      </p:sp>
      <p:sp>
        <p:nvSpPr>
          <p:cNvPr id="6" name="Alt Bilgi Yer Tutucusu 5"/>
          <p:cNvSpPr>
            <a:spLocks noGrp="1"/>
          </p:cNvSpPr>
          <p:nvPr>
            <p:ph type="ftr" sz="quarter" idx="11"/>
          </p:nvPr>
        </p:nvSpPr>
        <p:spPr/>
        <p:txBody>
          <a:bodyPr rtlCol="0"/>
          <a:lstStyle/>
          <a:p>
            <a:pPr rtl="0"/>
            <a:endParaRPr lang="tr-TR" noProof="0" dirty="0"/>
          </a:p>
        </p:txBody>
      </p:sp>
      <p:sp>
        <p:nvSpPr>
          <p:cNvPr id="7" name="Slayt Numarası Yer Tutucusu 6"/>
          <p:cNvSpPr>
            <a:spLocks noGrp="1"/>
          </p:cNvSpPr>
          <p:nvPr>
            <p:ph type="sldNum" sz="quarter" idx="12"/>
          </p:nvPr>
        </p:nvSpPr>
        <p:spPr/>
        <p:txBody>
          <a:bodyPr rtlCol="0"/>
          <a:lstStyle/>
          <a:p>
            <a:pPr rtl="0"/>
            <a:fld id="{EB37DED6-D4C7-42EE-AB49-D2E39E64FDE4}" type="slidenum">
              <a:rPr lang="tr-TR" noProof="0" smtClean="0"/>
              <a:t>‹#›</a:t>
            </a:fld>
            <a:endParaRPr lang="tr-TR" noProof="0" dirty="0"/>
          </a:p>
        </p:txBody>
      </p:sp>
    </p:spTree>
    <p:extLst>
      <p:ext uri="{BB962C8B-B14F-4D97-AF65-F5344CB8AC3E}">
        <p14:creationId xmlns:p14="http://schemas.microsoft.com/office/powerpoint/2010/main" val="3489339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lvl1pPr algn="l" rtl="0">
              <a:defRPr/>
            </a:lvl1pPr>
          </a:lstStyle>
          <a:p>
            <a:pPr rtl="0"/>
            <a:r>
              <a:rPr lang="tr-TR" noProof="0"/>
              <a:t>Asıl başlık stilini düzenlemek için tıklayın</a:t>
            </a:r>
            <a:endParaRPr lang="tr-TR" noProof="0" dirty="0"/>
          </a:p>
        </p:txBody>
      </p:sp>
      <p:sp>
        <p:nvSpPr>
          <p:cNvPr id="3" name="Metin Yer Tutucusu 2"/>
          <p:cNvSpPr>
            <a:spLocks noGrp="1"/>
          </p:cNvSpPr>
          <p:nvPr>
            <p:ph type="body" idx="1"/>
          </p:nvPr>
        </p:nvSpPr>
        <p:spPr>
          <a:xfrm>
            <a:off x="1121372" y="1608835"/>
            <a:ext cx="4973041" cy="753363"/>
          </a:xfrm>
        </p:spPr>
        <p:txBody>
          <a:bodyPr rtlCol="0" anchor="b">
            <a:noAutofit/>
          </a:bodyPr>
          <a:lstStyle>
            <a:lvl1pPr marL="0" indent="0" algn="l" rtl="0">
              <a:spcBef>
                <a:spcPts val="0"/>
              </a:spcBef>
              <a:buNone/>
              <a:defRPr sz="2000" b="1"/>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tr-TR" noProof="0"/>
              <a:t>Asıl metin stillerini düzenlemek için tıklayın</a:t>
            </a:r>
          </a:p>
        </p:txBody>
      </p:sp>
      <p:sp>
        <p:nvSpPr>
          <p:cNvPr id="4" name="İçerik Yer Tutucusu 3"/>
          <p:cNvSpPr>
            <a:spLocks noGrp="1"/>
          </p:cNvSpPr>
          <p:nvPr>
            <p:ph sz="half" idx="2"/>
          </p:nvPr>
        </p:nvSpPr>
        <p:spPr>
          <a:xfrm>
            <a:off x="1117309" y="2590800"/>
            <a:ext cx="4977104" cy="3581400"/>
          </a:xfrm>
        </p:spPr>
        <p:txBody>
          <a:bodyPr rtlCol="0">
            <a:normAutofit/>
          </a:bodyPr>
          <a:lstStyle>
            <a:lvl1pPr algn="l" rtl="0">
              <a:defRPr sz="2000"/>
            </a:lvl1pPr>
            <a:lvl2pPr algn="l" rtl="0">
              <a:defRPr sz="1800"/>
            </a:lvl2pPr>
            <a:lvl3pPr algn="l" rtl="0">
              <a:defRPr sz="1800"/>
            </a:lvl3pPr>
            <a:lvl4pPr algn="l" rtl="0">
              <a:defRPr sz="1800"/>
            </a:lvl4pPr>
            <a:lvl5pPr marL="2011328" algn="l" rtl="0">
              <a:defRPr sz="1800"/>
            </a:lvl5pPr>
            <a:lvl6pPr marL="2011328" algn="l" rtl="0">
              <a:defRPr sz="1800"/>
            </a:lvl6pPr>
            <a:lvl7pPr marL="2011328" algn="l" rtl="0">
              <a:defRPr sz="1800"/>
            </a:lvl7pPr>
            <a:lvl8pPr marL="2011328" algn="l" rtl="0">
              <a:defRPr sz="1800"/>
            </a:lvl8pPr>
            <a:lvl9pPr marL="2011328" algn="l" rtl="0">
              <a:defRPr sz="1800"/>
            </a:lvl9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endParaRPr lang="tr-TR" noProof="0" dirty="0"/>
          </a:p>
        </p:txBody>
      </p:sp>
      <p:sp>
        <p:nvSpPr>
          <p:cNvPr id="5" name="Metin Yer Tutucusu 4"/>
          <p:cNvSpPr>
            <a:spLocks noGrp="1"/>
          </p:cNvSpPr>
          <p:nvPr>
            <p:ph type="body" sz="quarter" idx="3"/>
          </p:nvPr>
        </p:nvSpPr>
        <p:spPr>
          <a:xfrm>
            <a:off x="6301622" y="1608836"/>
            <a:ext cx="4973041" cy="753362"/>
          </a:xfrm>
        </p:spPr>
        <p:txBody>
          <a:bodyPr rtlCol="0" anchor="b">
            <a:noAutofit/>
          </a:bodyPr>
          <a:lstStyle>
            <a:lvl1pPr marL="0" indent="0" algn="l" rtl="0">
              <a:spcBef>
                <a:spcPts val="0"/>
              </a:spcBef>
              <a:buNone/>
              <a:defRPr sz="2000" b="1"/>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tr-TR" noProof="0"/>
              <a:t>Asıl metin stillerini düzenlemek için tıklayın</a:t>
            </a:r>
          </a:p>
        </p:txBody>
      </p:sp>
      <p:sp>
        <p:nvSpPr>
          <p:cNvPr id="6" name="İçerik Yer Tutucusu 5"/>
          <p:cNvSpPr>
            <a:spLocks noGrp="1"/>
          </p:cNvSpPr>
          <p:nvPr>
            <p:ph sz="quarter" idx="4"/>
          </p:nvPr>
        </p:nvSpPr>
        <p:spPr>
          <a:xfrm>
            <a:off x="6297559" y="2590800"/>
            <a:ext cx="4977104" cy="3581400"/>
          </a:xfrm>
        </p:spPr>
        <p:txBody>
          <a:bodyPr rtlCol="0">
            <a:normAutofit/>
          </a:bodyPr>
          <a:lstStyle>
            <a:lvl1pPr algn="l" rtl="0">
              <a:defRPr sz="2000"/>
            </a:lvl1pPr>
            <a:lvl2pPr algn="l" rtl="0">
              <a:defRPr sz="1800"/>
            </a:lvl2pPr>
            <a:lvl3pPr algn="l" rtl="0">
              <a:defRPr sz="1800"/>
            </a:lvl3pPr>
            <a:lvl4pPr algn="l" rtl="0">
              <a:defRPr sz="1800"/>
            </a:lvl4pPr>
            <a:lvl5pPr marL="2011328" algn="l" rtl="0">
              <a:defRPr sz="1800"/>
            </a:lvl5pPr>
            <a:lvl6pPr marL="2011328" algn="l" rtl="0">
              <a:defRPr sz="1800"/>
            </a:lvl6pPr>
            <a:lvl7pPr marL="2011328" algn="l" rtl="0">
              <a:defRPr sz="1800"/>
            </a:lvl7pPr>
            <a:lvl8pPr marL="2011328" algn="l" rtl="0">
              <a:defRPr sz="1800"/>
            </a:lvl8pPr>
            <a:lvl9pPr marL="2011328" algn="l" rtl="0">
              <a:defRPr sz="1800"/>
            </a:lvl9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endParaRPr lang="tr-TR" noProof="0" dirty="0"/>
          </a:p>
        </p:txBody>
      </p:sp>
      <p:sp>
        <p:nvSpPr>
          <p:cNvPr id="7" name="Tarih Yer Tutucusu 6"/>
          <p:cNvSpPr>
            <a:spLocks noGrp="1"/>
          </p:cNvSpPr>
          <p:nvPr>
            <p:ph type="dt" sz="half" idx="10"/>
          </p:nvPr>
        </p:nvSpPr>
        <p:spPr/>
        <p:txBody>
          <a:bodyPr rtlCol="0"/>
          <a:lstStyle>
            <a:lvl1pPr>
              <a:defRPr/>
            </a:lvl1pPr>
          </a:lstStyle>
          <a:p>
            <a:fld id="{806E55FF-3526-43C4-B86B-205DD4870D20}" type="datetime1">
              <a:rPr lang="tr-TR" smtClean="0"/>
              <a:t>15.08.2023</a:t>
            </a:fld>
            <a:endParaRPr lang="tr-TR" dirty="0"/>
          </a:p>
        </p:txBody>
      </p:sp>
      <p:sp>
        <p:nvSpPr>
          <p:cNvPr id="8" name="Alt Bilgi Yer Tutucusu 7"/>
          <p:cNvSpPr>
            <a:spLocks noGrp="1"/>
          </p:cNvSpPr>
          <p:nvPr>
            <p:ph type="ftr" sz="quarter" idx="11"/>
          </p:nvPr>
        </p:nvSpPr>
        <p:spPr/>
        <p:txBody>
          <a:bodyPr rtlCol="0"/>
          <a:lstStyle/>
          <a:p>
            <a:pPr rtl="0"/>
            <a:endParaRPr lang="tr-TR" noProof="0" dirty="0"/>
          </a:p>
        </p:txBody>
      </p:sp>
      <p:sp>
        <p:nvSpPr>
          <p:cNvPr id="9" name="Slayt Numarası Yer Tutucusu 8"/>
          <p:cNvSpPr>
            <a:spLocks noGrp="1"/>
          </p:cNvSpPr>
          <p:nvPr>
            <p:ph type="sldNum" sz="quarter" idx="12"/>
          </p:nvPr>
        </p:nvSpPr>
        <p:spPr/>
        <p:txBody>
          <a:bodyPr rtlCol="0"/>
          <a:lstStyle/>
          <a:p>
            <a:pPr rtl="0"/>
            <a:fld id="{EB37DED6-D4C7-42EE-AB49-D2E39E64FDE4}" type="slidenum">
              <a:rPr lang="tr-TR" noProof="0" smtClean="0"/>
              <a:t>‹#›</a:t>
            </a:fld>
            <a:endParaRPr lang="tr-TR" noProof="0" dirty="0"/>
          </a:p>
        </p:txBody>
      </p:sp>
    </p:spTree>
    <p:extLst>
      <p:ext uri="{BB962C8B-B14F-4D97-AF65-F5344CB8AC3E}">
        <p14:creationId xmlns:p14="http://schemas.microsoft.com/office/powerpoint/2010/main" val="355283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lvl1pPr rtl="0">
              <a:defRPr/>
            </a:lvl1pPr>
          </a:lstStyle>
          <a:p>
            <a:pPr rtl="0"/>
            <a:r>
              <a:rPr lang="tr-TR" noProof="0"/>
              <a:t>Asıl başlık stilini düzenlemek için tıklayın</a:t>
            </a:r>
            <a:endParaRPr lang="tr-TR" noProof="0" dirty="0"/>
          </a:p>
        </p:txBody>
      </p:sp>
      <p:sp>
        <p:nvSpPr>
          <p:cNvPr id="3" name="Tarih Yer Tutucusu 2"/>
          <p:cNvSpPr>
            <a:spLocks noGrp="1"/>
          </p:cNvSpPr>
          <p:nvPr>
            <p:ph type="dt" sz="half" idx="10"/>
          </p:nvPr>
        </p:nvSpPr>
        <p:spPr/>
        <p:txBody>
          <a:bodyPr rtlCol="0"/>
          <a:lstStyle>
            <a:lvl1pPr>
              <a:defRPr/>
            </a:lvl1pPr>
          </a:lstStyle>
          <a:p>
            <a:fld id="{9A936649-52BE-4D5B-A229-C4FD10CD7C76}" type="datetime1">
              <a:rPr lang="tr-TR" smtClean="0"/>
              <a:t>15.08.2023</a:t>
            </a:fld>
            <a:endParaRPr lang="tr-TR" dirty="0"/>
          </a:p>
        </p:txBody>
      </p:sp>
      <p:sp>
        <p:nvSpPr>
          <p:cNvPr id="4" name="Alt Bilgi Yer Tutucusu 3"/>
          <p:cNvSpPr>
            <a:spLocks noGrp="1"/>
          </p:cNvSpPr>
          <p:nvPr>
            <p:ph type="ftr" sz="quarter" idx="11"/>
          </p:nvPr>
        </p:nvSpPr>
        <p:spPr/>
        <p:txBody>
          <a:bodyPr rtlCol="0"/>
          <a:lstStyle/>
          <a:p>
            <a:pPr rtl="0"/>
            <a:endParaRPr lang="tr-TR" noProof="0" dirty="0"/>
          </a:p>
        </p:txBody>
      </p:sp>
      <p:sp>
        <p:nvSpPr>
          <p:cNvPr id="5" name="Slayt Numarası Yer Tutucusu 4"/>
          <p:cNvSpPr>
            <a:spLocks noGrp="1"/>
          </p:cNvSpPr>
          <p:nvPr>
            <p:ph type="sldNum" sz="quarter" idx="12"/>
          </p:nvPr>
        </p:nvSpPr>
        <p:spPr/>
        <p:txBody>
          <a:bodyPr rtlCol="0"/>
          <a:lstStyle/>
          <a:p>
            <a:pPr rtl="0"/>
            <a:fld id="{EB37DED6-D4C7-42EE-AB49-D2E39E64FDE4}" type="slidenum">
              <a:rPr lang="tr-TR" noProof="0" smtClean="0"/>
              <a:t>‹#›</a:t>
            </a:fld>
            <a:endParaRPr lang="tr-TR" noProof="0" dirty="0"/>
          </a:p>
        </p:txBody>
      </p:sp>
    </p:spTree>
    <p:extLst>
      <p:ext uri="{BB962C8B-B14F-4D97-AF65-F5344CB8AC3E}">
        <p14:creationId xmlns:p14="http://schemas.microsoft.com/office/powerpoint/2010/main" val="3516763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2" name="Tarih Yer Tutucusu 1"/>
          <p:cNvSpPr>
            <a:spLocks noGrp="1"/>
          </p:cNvSpPr>
          <p:nvPr>
            <p:ph type="dt" sz="half" idx="10"/>
          </p:nvPr>
        </p:nvSpPr>
        <p:spPr/>
        <p:txBody>
          <a:bodyPr rtlCol="0"/>
          <a:lstStyle>
            <a:lvl1pPr>
              <a:defRPr/>
            </a:lvl1pPr>
          </a:lstStyle>
          <a:p>
            <a:fld id="{E61A62E9-4AFF-4039-9AC0-C2CFEA0AB151}" type="datetime1">
              <a:rPr lang="tr-TR" smtClean="0"/>
              <a:t>15.08.2023</a:t>
            </a:fld>
            <a:endParaRPr lang="tr-TR" dirty="0"/>
          </a:p>
        </p:txBody>
      </p:sp>
      <p:sp>
        <p:nvSpPr>
          <p:cNvPr id="3" name="Alt Bilgi Yer Tutucusu 2"/>
          <p:cNvSpPr>
            <a:spLocks noGrp="1"/>
          </p:cNvSpPr>
          <p:nvPr>
            <p:ph type="ftr" sz="quarter" idx="11"/>
          </p:nvPr>
        </p:nvSpPr>
        <p:spPr/>
        <p:txBody>
          <a:bodyPr rtlCol="0"/>
          <a:lstStyle/>
          <a:p>
            <a:pPr rtl="0"/>
            <a:endParaRPr lang="tr-TR" noProof="0" dirty="0"/>
          </a:p>
        </p:txBody>
      </p:sp>
      <p:sp>
        <p:nvSpPr>
          <p:cNvPr id="4" name="Slayt Numarası Yer Tutucusu 3"/>
          <p:cNvSpPr>
            <a:spLocks noGrp="1"/>
          </p:cNvSpPr>
          <p:nvPr>
            <p:ph type="sldNum" sz="quarter" idx="12"/>
          </p:nvPr>
        </p:nvSpPr>
        <p:spPr/>
        <p:txBody>
          <a:bodyPr rtlCol="0"/>
          <a:lstStyle/>
          <a:p>
            <a:pPr rtl="0"/>
            <a:fld id="{EB37DED6-D4C7-42EE-AB49-D2E39E64FDE4}" type="slidenum">
              <a:rPr lang="tr-TR" noProof="0" smtClean="0"/>
              <a:t>‹#›</a:t>
            </a:fld>
            <a:endParaRPr lang="tr-TR" noProof="0" dirty="0"/>
          </a:p>
        </p:txBody>
      </p:sp>
    </p:spTree>
    <p:extLst>
      <p:ext uri="{BB962C8B-B14F-4D97-AF65-F5344CB8AC3E}">
        <p14:creationId xmlns:p14="http://schemas.microsoft.com/office/powerpoint/2010/main" val="2068731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Resim Yazılı İçerik">
    <p:spTree>
      <p:nvGrpSpPr>
        <p:cNvPr id="1" name=""/>
        <p:cNvGrpSpPr/>
        <p:nvPr/>
      </p:nvGrpSpPr>
      <p:grpSpPr>
        <a:xfrm>
          <a:off x="0" y="0"/>
          <a:ext cx="0" cy="0"/>
          <a:chOff x="0" y="0"/>
          <a:chExt cx="0" cy="0"/>
        </a:xfrm>
      </p:grpSpPr>
      <p:sp>
        <p:nvSpPr>
          <p:cNvPr id="8" name="Dikdörtgen 7"/>
          <p:cNvSpPr/>
          <p:nvPr/>
        </p:nvSpPr>
        <p:spPr>
          <a:xfrm>
            <a:off x="3961368" y="0"/>
            <a:ext cx="7922736"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tr-TR" noProof="0" dirty="0"/>
          </a:p>
        </p:txBody>
      </p:sp>
      <p:sp>
        <p:nvSpPr>
          <p:cNvPr id="2" name="Başlık 1"/>
          <p:cNvSpPr>
            <a:spLocks noGrp="1"/>
          </p:cNvSpPr>
          <p:nvPr>
            <p:ph type="title"/>
          </p:nvPr>
        </p:nvSpPr>
        <p:spPr>
          <a:xfrm>
            <a:off x="304721" y="1701800"/>
            <a:ext cx="3351927" cy="2844800"/>
          </a:xfrm>
        </p:spPr>
        <p:txBody>
          <a:bodyPr rtlCol="0" anchor="b">
            <a:normAutofit/>
          </a:bodyPr>
          <a:lstStyle>
            <a:lvl1pPr algn="l" rtl="0">
              <a:defRPr sz="2000" b="1"/>
            </a:lvl1pPr>
          </a:lstStyle>
          <a:p>
            <a:pPr rtl="0"/>
            <a:r>
              <a:rPr lang="tr-TR" noProof="0"/>
              <a:t>Asıl başlık stilini düzenlemek için tıklayın</a:t>
            </a:r>
            <a:endParaRPr lang="tr-TR" noProof="0" dirty="0"/>
          </a:p>
        </p:txBody>
      </p:sp>
      <p:sp>
        <p:nvSpPr>
          <p:cNvPr id="3" name="İçerik Yer Tutucusu 2"/>
          <p:cNvSpPr>
            <a:spLocks noGrp="1"/>
          </p:cNvSpPr>
          <p:nvPr>
            <p:ph idx="1"/>
          </p:nvPr>
        </p:nvSpPr>
        <p:spPr>
          <a:xfrm>
            <a:off x="4469236" y="482600"/>
            <a:ext cx="6805427" cy="5892800"/>
          </a:xfrm>
        </p:spPr>
        <p:txBody>
          <a:bodyPr rtlCol="0">
            <a:normAutofit/>
          </a:bodyPr>
          <a:lstStyle>
            <a:lvl1pPr algn="l" rtl="0">
              <a:defRPr sz="2400"/>
            </a:lvl1pPr>
            <a:lvl2pPr algn="l" rtl="0">
              <a:defRPr sz="2000"/>
            </a:lvl2pPr>
            <a:lvl3pPr algn="l" rtl="0">
              <a:defRPr sz="1800"/>
            </a:lvl3pPr>
            <a:lvl4pPr algn="l" rtl="0">
              <a:defRPr sz="1800"/>
            </a:lvl4pPr>
            <a:lvl5pPr algn="l" rtl="0">
              <a:defRPr sz="1800"/>
            </a:lvl5pPr>
            <a:lvl6pPr algn="l" rtl="0">
              <a:defRPr sz="1800"/>
            </a:lvl6pPr>
            <a:lvl7pPr algn="l" rtl="0">
              <a:defRPr sz="1800"/>
            </a:lvl7pPr>
            <a:lvl8pPr algn="l" rtl="0">
              <a:defRPr sz="1800"/>
            </a:lvl8pPr>
            <a:lvl9pPr algn="l" rtl="0">
              <a:defRPr sz="1800"/>
            </a:lvl9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endParaRPr lang="tr-TR" noProof="0" dirty="0"/>
          </a:p>
        </p:txBody>
      </p:sp>
      <p:sp>
        <p:nvSpPr>
          <p:cNvPr id="4" name="Metin Yer Tutucusu 3"/>
          <p:cNvSpPr>
            <a:spLocks noGrp="1"/>
          </p:cNvSpPr>
          <p:nvPr>
            <p:ph type="body" sz="half" idx="2"/>
          </p:nvPr>
        </p:nvSpPr>
        <p:spPr>
          <a:xfrm>
            <a:off x="304721" y="4648200"/>
            <a:ext cx="3351927" cy="1727200"/>
          </a:xfrm>
        </p:spPr>
        <p:txBody>
          <a:bodyPr rtlCol="0">
            <a:normAutofit/>
          </a:bodyPr>
          <a:lstStyle>
            <a:lvl1pPr marL="0" indent="0" algn="l" rtl="0">
              <a:spcBef>
                <a:spcPts val="1200"/>
              </a:spcBef>
              <a:buNone/>
              <a:defRPr sz="16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tr-TR" noProof="0"/>
              <a:t>Asıl metin stillerini düzenlemek için tıklayın</a:t>
            </a:r>
          </a:p>
        </p:txBody>
      </p:sp>
      <p:sp>
        <p:nvSpPr>
          <p:cNvPr id="5" name="Tarih Yer Tutucusu 4"/>
          <p:cNvSpPr>
            <a:spLocks noGrp="1"/>
          </p:cNvSpPr>
          <p:nvPr>
            <p:ph type="dt" sz="half" idx="10"/>
          </p:nvPr>
        </p:nvSpPr>
        <p:spPr/>
        <p:txBody>
          <a:bodyPr rtlCol="0"/>
          <a:lstStyle>
            <a:lvl1pPr>
              <a:defRPr/>
            </a:lvl1pPr>
          </a:lstStyle>
          <a:p>
            <a:fld id="{D360DFC8-F834-4FFF-AEE1-DD002B728680}" type="datetime1">
              <a:rPr lang="tr-TR" smtClean="0"/>
              <a:t>15.08.2023</a:t>
            </a:fld>
            <a:endParaRPr lang="tr-TR" dirty="0"/>
          </a:p>
        </p:txBody>
      </p:sp>
      <p:sp>
        <p:nvSpPr>
          <p:cNvPr id="6" name="Alt Bilgi Yer Tutucusu 5"/>
          <p:cNvSpPr>
            <a:spLocks noGrp="1"/>
          </p:cNvSpPr>
          <p:nvPr>
            <p:ph type="ftr" sz="quarter" idx="11"/>
          </p:nvPr>
        </p:nvSpPr>
        <p:spPr/>
        <p:txBody>
          <a:bodyPr rtlCol="0"/>
          <a:lstStyle/>
          <a:p>
            <a:pPr rtl="0"/>
            <a:endParaRPr lang="tr-TR" noProof="0" dirty="0"/>
          </a:p>
        </p:txBody>
      </p:sp>
      <p:sp>
        <p:nvSpPr>
          <p:cNvPr id="7" name="Slayt Numarası Yer Tutucusu 6"/>
          <p:cNvSpPr>
            <a:spLocks noGrp="1"/>
          </p:cNvSpPr>
          <p:nvPr>
            <p:ph type="sldNum" sz="quarter" idx="12"/>
          </p:nvPr>
        </p:nvSpPr>
        <p:spPr/>
        <p:txBody>
          <a:bodyPr rtlCol="0"/>
          <a:lstStyle/>
          <a:p>
            <a:pPr rtl="0"/>
            <a:fld id="{2DFBB78A-01B4-41F2-96B0-677A4A282832}" type="slidenum">
              <a:rPr lang="tr-TR" noProof="0" smtClean="0"/>
              <a:t>‹#›</a:t>
            </a:fld>
            <a:endParaRPr lang="tr-TR" noProof="0" dirty="0"/>
          </a:p>
        </p:txBody>
      </p:sp>
    </p:spTree>
    <p:extLst>
      <p:ext uri="{BB962C8B-B14F-4D97-AF65-F5344CB8AC3E}">
        <p14:creationId xmlns:p14="http://schemas.microsoft.com/office/powerpoint/2010/main" val="196807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Resim Yazılı Resim">
    <p:spTree>
      <p:nvGrpSpPr>
        <p:cNvPr id="1" name=""/>
        <p:cNvGrpSpPr/>
        <p:nvPr/>
      </p:nvGrpSpPr>
      <p:grpSpPr>
        <a:xfrm>
          <a:off x="0" y="0"/>
          <a:ext cx="0" cy="0"/>
          <a:chOff x="0" y="0"/>
          <a:chExt cx="0" cy="0"/>
        </a:xfrm>
      </p:grpSpPr>
      <p:sp>
        <p:nvSpPr>
          <p:cNvPr id="8" name="Dikdörtgen 7"/>
          <p:cNvSpPr/>
          <p:nvPr/>
        </p:nvSpPr>
        <p:spPr>
          <a:xfrm>
            <a:off x="2082258" y="0"/>
            <a:ext cx="802431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tr-TR" noProof="0" dirty="0"/>
          </a:p>
        </p:txBody>
      </p:sp>
      <p:sp>
        <p:nvSpPr>
          <p:cNvPr id="2" name="Başlık 1"/>
          <p:cNvSpPr>
            <a:spLocks noGrp="1"/>
          </p:cNvSpPr>
          <p:nvPr>
            <p:ph type="title"/>
          </p:nvPr>
        </p:nvSpPr>
        <p:spPr>
          <a:xfrm>
            <a:off x="2437765" y="4800600"/>
            <a:ext cx="7313295" cy="762000"/>
          </a:xfrm>
        </p:spPr>
        <p:txBody>
          <a:bodyPr rtlCol="0" anchor="b">
            <a:normAutofit/>
          </a:bodyPr>
          <a:lstStyle>
            <a:lvl1pPr algn="l" rtl="0">
              <a:defRPr sz="2000" b="1"/>
            </a:lvl1pPr>
          </a:lstStyle>
          <a:p>
            <a:pPr rtl="0"/>
            <a:r>
              <a:rPr lang="tr-TR" noProof="0"/>
              <a:t>Asıl başlık stilini düzenlemek için tıklayın</a:t>
            </a:r>
            <a:endParaRPr lang="tr-TR" noProof="0" dirty="0"/>
          </a:p>
        </p:txBody>
      </p:sp>
      <p:sp>
        <p:nvSpPr>
          <p:cNvPr id="3" name="Resim Yer Tutucusu 2"/>
          <p:cNvSpPr>
            <a:spLocks noGrp="1"/>
          </p:cNvSpPr>
          <p:nvPr>
            <p:ph type="pic" idx="1"/>
          </p:nvPr>
        </p:nvSpPr>
        <p:spPr>
          <a:xfrm>
            <a:off x="2437765" y="279401"/>
            <a:ext cx="7313295" cy="4448175"/>
          </a:xfrm>
        </p:spPr>
        <p:txBody>
          <a:bodyPr rtlCol="0">
            <a:normAutofit/>
          </a:bodyPr>
          <a:lstStyle>
            <a:lvl1pPr marL="0" indent="0" algn="l" rtl="0">
              <a:buNone/>
              <a:defRPr sz="2800"/>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tr-TR" noProof="0"/>
              <a:t>Resim eklemek için simgeye tıklayın</a:t>
            </a:r>
            <a:endParaRPr lang="tr-TR" noProof="0" dirty="0"/>
          </a:p>
        </p:txBody>
      </p:sp>
      <p:sp>
        <p:nvSpPr>
          <p:cNvPr id="4" name="Metin Yer Tutucusu 3"/>
          <p:cNvSpPr>
            <a:spLocks noGrp="1"/>
          </p:cNvSpPr>
          <p:nvPr>
            <p:ph type="body" sz="half" idx="2"/>
          </p:nvPr>
        </p:nvSpPr>
        <p:spPr>
          <a:xfrm>
            <a:off x="2437765" y="5562600"/>
            <a:ext cx="7313295" cy="812800"/>
          </a:xfrm>
        </p:spPr>
        <p:txBody>
          <a:bodyPr rtlCol="0">
            <a:normAutofit/>
          </a:bodyPr>
          <a:lstStyle>
            <a:lvl1pPr marL="0" indent="0" algn="l" rtl="0">
              <a:spcBef>
                <a:spcPts val="0"/>
              </a:spcBef>
              <a:buNone/>
              <a:defRPr sz="16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tr-TR" noProof="0"/>
              <a:t>Asıl metin stillerini düzenlemek için tıklayın</a:t>
            </a:r>
          </a:p>
        </p:txBody>
      </p:sp>
      <p:sp>
        <p:nvSpPr>
          <p:cNvPr id="5" name="Tarih Yer Tutucusu 4"/>
          <p:cNvSpPr>
            <a:spLocks noGrp="1"/>
          </p:cNvSpPr>
          <p:nvPr>
            <p:ph type="dt" sz="half" idx="10"/>
          </p:nvPr>
        </p:nvSpPr>
        <p:spPr/>
        <p:txBody>
          <a:bodyPr rtlCol="0"/>
          <a:lstStyle>
            <a:lvl1pPr>
              <a:defRPr/>
            </a:lvl1pPr>
          </a:lstStyle>
          <a:p>
            <a:fld id="{27D41C38-1271-48EE-937C-3929D0C53F1D}" type="datetime1">
              <a:rPr lang="tr-TR" smtClean="0"/>
              <a:t>15.08.2023</a:t>
            </a:fld>
            <a:endParaRPr lang="tr-TR" dirty="0"/>
          </a:p>
        </p:txBody>
      </p:sp>
      <p:sp>
        <p:nvSpPr>
          <p:cNvPr id="6" name="Alt Bilgi Yer Tutucusu 5"/>
          <p:cNvSpPr>
            <a:spLocks noGrp="1"/>
          </p:cNvSpPr>
          <p:nvPr>
            <p:ph type="ftr" sz="quarter" idx="11"/>
          </p:nvPr>
        </p:nvSpPr>
        <p:spPr/>
        <p:txBody>
          <a:bodyPr rtlCol="0"/>
          <a:lstStyle/>
          <a:p>
            <a:pPr rtl="0"/>
            <a:endParaRPr lang="tr-TR" noProof="0" dirty="0"/>
          </a:p>
        </p:txBody>
      </p:sp>
      <p:sp>
        <p:nvSpPr>
          <p:cNvPr id="7" name="Slayt Numarası Yer Tutucusu 6"/>
          <p:cNvSpPr>
            <a:spLocks noGrp="1"/>
          </p:cNvSpPr>
          <p:nvPr>
            <p:ph type="sldNum" sz="quarter" idx="12"/>
          </p:nvPr>
        </p:nvSpPr>
        <p:spPr/>
        <p:txBody>
          <a:bodyPr rtlCol="0"/>
          <a:lstStyle/>
          <a:p>
            <a:pPr rtl="0"/>
            <a:fld id="{2DFBB78A-01B4-41F2-96B0-677A4A282832}" type="slidenum">
              <a:rPr lang="tr-TR" noProof="0" smtClean="0"/>
              <a:t>‹#›</a:t>
            </a:fld>
            <a:endParaRPr lang="tr-TR" noProof="0" dirty="0"/>
          </a:p>
        </p:txBody>
      </p:sp>
    </p:spTree>
    <p:extLst>
      <p:ext uri="{BB962C8B-B14F-4D97-AF65-F5344CB8AC3E}">
        <p14:creationId xmlns:p14="http://schemas.microsoft.com/office/powerpoint/2010/main" val="1221337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9" name="Dikdörtgen 8"/>
          <p:cNvSpPr/>
          <p:nvPr/>
        </p:nvSpPr>
        <p:spPr>
          <a:xfrm>
            <a:off x="304721" y="0"/>
            <a:ext cx="11579384"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tr-TR" noProof="0" dirty="0"/>
          </a:p>
        </p:txBody>
      </p:sp>
      <p:sp>
        <p:nvSpPr>
          <p:cNvPr id="2" name="Başlık Yer Tutucusu 1"/>
          <p:cNvSpPr>
            <a:spLocks noGrp="1"/>
          </p:cNvSpPr>
          <p:nvPr>
            <p:ph type="title"/>
          </p:nvPr>
        </p:nvSpPr>
        <p:spPr>
          <a:xfrm>
            <a:off x="1117309" y="76200"/>
            <a:ext cx="10157354" cy="1397000"/>
          </a:xfrm>
          <a:prstGeom prst="rect">
            <a:avLst/>
          </a:prstGeom>
        </p:spPr>
        <p:txBody>
          <a:bodyPr vert="horz" lIns="121899" tIns="60949" rIns="121899" bIns="60949" rtlCol="0" anchor="b">
            <a:normAutofit/>
          </a:bodyPr>
          <a:lstStyle/>
          <a:p>
            <a:pPr rtl="0"/>
            <a:r>
              <a:rPr lang="tr-TR" noProof="0" dirty="0"/>
              <a:t>Asıl başlık stili için tıklatın</a:t>
            </a:r>
          </a:p>
        </p:txBody>
      </p:sp>
      <p:sp>
        <p:nvSpPr>
          <p:cNvPr id="3" name="Metin Yer Tutucusu 2"/>
          <p:cNvSpPr>
            <a:spLocks noGrp="1"/>
          </p:cNvSpPr>
          <p:nvPr>
            <p:ph type="body" idx="1"/>
          </p:nvPr>
        </p:nvSpPr>
        <p:spPr>
          <a:xfrm>
            <a:off x="1117309" y="1701800"/>
            <a:ext cx="10157354" cy="4470400"/>
          </a:xfrm>
          <a:prstGeom prst="rect">
            <a:avLst/>
          </a:prstGeom>
        </p:spPr>
        <p:txBody>
          <a:bodyPr vert="horz" lIns="121899" tIns="60949" rIns="121899" bIns="60949" rtlCol="0">
            <a:normAutofit/>
          </a:bodyPr>
          <a:lstStyle/>
          <a:p>
            <a:pPr lvl="0" rtl="0"/>
            <a:r>
              <a:rPr lang="tr-TR" noProof="0" dirty="0"/>
              <a:t>Asıl metin stillerini düzenlemek için tıklayın</a:t>
            </a:r>
          </a:p>
          <a:p>
            <a:pPr lvl="1" rtl="0"/>
            <a:r>
              <a:rPr lang="tr-TR" noProof="0" dirty="0"/>
              <a:t>İkinci düzey</a:t>
            </a:r>
          </a:p>
          <a:p>
            <a:pPr lvl="2" rtl="0"/>
            <a:r>
              <a:rPr lang="tr-TR" noProof="0" dirty="0"/>
              <a:t>Üçüncü düzey</a:t>
            </a:r>
          </a:p>
          <a:p>
            <a:pPr lvl="3" rtl="0"/>
            <a:r>
              <a:rPr lang="tr-TR" noProof="0" dirty="0"/>
              <a:t>Dördüncü düzey</a:t>
            </a:r>
          </a:p>
          <a:p>
            <a:pPr lvl="4" rtl="0"/>
            <a:r>
              <a:rPr lang="tr-TR" noProof="0" dirty="0"/>
              <a:t>Beşinci düzey</a:t>
            </a:r>
          </a:p>
        </p:txBody>
      </p:sp>
      <p:sp>
        <p:nvSpPr>
          <p:cNvPr id="4" name="Tarih Yer Tutucusu 3"/>
          <p:cNvSpPr>
            <a:spLocks noGrp="1"/>
          </p:cNvSpPr>
          <p:nvPr>
            <p:ph type="dt" sz="half" idx="2"/>
          </p:nvPr>
        </p:nvSpPr>
        <p:spPr>
          <a:xfrm>
            <a:off x="1117309" y="6400801"/>
            <a:ext cx="2742486" cy="320675"/>
          </a:xfrm>
          <a:prstGeom prst="rect">
            <a:avLst/>
          </a:prstGeom>
        </p:spPr>
        <p:txBody>
          <a:bodyPr vert="horz" lIns="121899" tIns="60949" rIns="121899" bIns="60949" rtlCol="0" anchor="b"/>
          <a:lstStyle>
            <a:lvl1pPr algn="l" rtl="0">
              <a:defRPr sz="1200">
                <a:solidFill>
                  <a:schemeClr val="tx2">
                    <a:lumMod val="50000"/>
                    <a:lumOff val="50000"/>
                  </a:schemeClr>
                </a:solidFill>
              </a:defRPr>
            </a:lvl1pPr>
          </a:lstStyle>
          <a:p>
            <a:fld id="{D101F1AC-9EE6-48C6-9D9D-BCAA907AFC7A}" type="datetime1">
              <a:rPr lang="tr-TR" smtClean="0"/>
              <a:t>15.08.2023</a:t>
            </a:fld>
            <a:endParaRPr lang="tr-TR" dirty="0"/>
          </a:p>
        </p:txBody>
      </p:sp>
      <p:sp>
        <p:nvSpPr>
          <p:cNvPr id="5" name="Alt Bilgi Yer Tutucusu 4"/>
          <p:cNvSpPr>
            <a:spLocks noGrp="1"/>
          </p:cNvSpPr>
          <p:nvPr>
            <p:ph type="ftr" sz="quarter" idx="3"/>
          </p:nvPr>
        </p:nvSpPr>
        <p:spPr>
          <a:xfrm>
            <a:off x="3907842" y="6400801"/>
            <a:ext cx="6216301" cy="320675"/>
          </a:xfrm>
          <a:prstGeom prst="rect">
            <a:avLst/>
          </a:prstGeom>
        </p:spPr>
        <p:txBody>
          <a:bodyPr vert="horz" lIns="121899" tIns="60949" rIns="121899" bIns="60949" rtlCol="0" anchor="b"/>
          <a:lstStyle>
            <a:lvl1pPr algn="ctr" rtl="0">
              <a:defRPr sz="1200">
                <a:solidFill>
                  <a:schemeClr val="tx2">
                    <a:lumMod val="50000"/>
                    <a:lumOff val="50000"/>
                  </a:schemeClr>
                </a:solidFill>
              </a:defRPr>
            </a:lvl1pPr>
          </a:lstStyle>
          <a:p>
            <a:pPr rtl="0"/>
            <a:endParaRPr lang="tr-TR" noProof="0" dirty="0"/>
          </a:p>
        </p:txBody>
      </p:sp>
      <p:sp>
        <p:nvSpPr>
          <p:cNvPr id="6" name="Slayt Numarası Yer Tutucusu 5"/>
          <p:cNvSpPr>
            <a:spLocks noGrp="1"/>
          </p:cNvSpPr>
          <p:nvPr>
            <p:ph type="sldNum" sz="quarter" idx="4"/>
          </p:nvPr>
        </p:nvSpPr>
        <p:spPr>
          <a:xfrm>
            <a:off x="10167146" y="6400801"/>
            <a:ext cx="1107518" cy="320675"/>
          </a:xfrm>
          <a:prstGeom prst="rect">
            <a:avLst/>
          </a:prstGeom>
        </p:spPr>
        <p:txBody>
          <a:bodyPr vert="horz" lIns="121899" tIns="60949" rIns="121899" bIns="60949" rtlCol="0" anchor="b"/>
          <a:lstStyle>
            <a:lvl1pPr algn="r" rtl="0">
              <a:defRPr sz="1200">
                <a:solidFill>
                  <a:schemeClr val="tx2">
                    <a:lumMod val="50000"/>
                    <a:lumOff val="50000"/>
                  </a:schemeClr>
                </a:solidFill>
              </a:defRPr>
            </a:lvl1pPr>
          </a:lstStyle>
          <a:p>
            <a:fld id="{EB37DED6-D4C7-42EE-AB49-D2E39E64FDE4}" type="slidenum">
              <a:rPr lang="tr-TR" smtClean="0"/>
              <a:pPr/>
              <a:t>‹#›</a:t>
            </a:fld>
            <a:endParaRPr lang="tr-TR" dirty="0"/>
          </a:p>
        </p:txBody>
      </p:sp>
    </p:spTree>
    <p:extLst>
      <p:ext uri="{BB962C8B-B14F-4D97-AF65-F5344CB8AC3E}">
        <p14:creationId xmlns:p14="http://schemas.microsoft.com/office/powerpoint/2010/main" val="1544047913"/>
      </p:ext>
    </p:extLst>
  </p:cSld>
  <p:clrMap bg1="lt1" tx1="dk1" bg2="lt2" tx2="dk2" accent1="accent1" accent2="accent2" accent3="accent3" accent4="accent4" accent5="accent5" accent6="accent6" hlink="hlink" folHlink="folHlink"/>
  <p:sldLayoutIdLst>
    <p:sldLayoutId id="2147483661" r:id="rId1"/>
    <p:sldLayoutId id="2147483679" r:id="rId2"/>
    <p:sldLayoutId id="2147483663" r:id="rId3"/>
    <p:sldLayoutId id="2147483664" r:id="rId4"/>
    <p:sldLayoutId id="2147483665" r:id="rId5"/>
    <p:sldLayoutId id="2147483666" r:id="rId6"/>
    <p:sldLayoutId id="2147483667" r:id="rId7"/>
    <p:sldLayoutId id="2147483675" r:id="rId8"/>
    <p:sldLayoutId id="2147483676" r:id="rId9"/>
    <p:sldLayoutId id="2147483677" r:id="rId10"/>
    <p:sldLayoutId id="2147483678"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1218987" rtl="0" eaLnBrk="1" latinLnBrk="0" hangingPunct="1">
        <a:lnSpc>
          <a:spcPct val="85000"/>
        </a:lnSpc>
        <a:spcBef>
          <a:spcPct val="0"/>
        </a:spcBef>
        <a:buNone/>
        <a:tabLst/>
        <a:defRPr sz="4400" kern="1200" cap="none" baseline="0">
          <a:solidFill>
            <a:schemeClr val="tx1"/>
          </a:solidFill>
          <a:latin typeface="+mj-lt"/>
          <a:ea typeface="+mj-ea"/>
          <a:cs typeface="+mj-cs"/>
        </a:defRPr>
      </a:lvl1pPr>
    </p:titleStyle>
    <p:bodyStyle>
      <a:lvl1pPr marL="304747" indent="-304747" algn="l" defTabSz="1218987" rtl="0" eaLnBrk="1" latinLnBrk="0" hangingPunct="1">
        <a:lnSpc>
          <a:spcPct val="95000"/>
        </a:lnSpc>
        <a:spcBef>
          <a:spcPts val="1866"/>
        </a:spcBef>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ogrisl.sakarya.edu.tr/tr/icerik/8861/32698/akademik-takvi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p:txBody>
          <a:bodyPr rtlCol="0"/>
          <a:lstStyle/>
          <a:p>
            <a:pPr algn="ctr" rtl="0"/>
            <a:r>
              <a:rPr lang="tr" dirty="0"/>
              <a:t>Üniversite Yaşamına Giriş</a:t>
            </a:r>
            <a:endParaRPr lang="en-US" dirty="0"/>
          </a:p>
        </p:txBody>
      </p:sp>
      <p:sp>
        <p:nvSpPr>
          <p:cNvPr id="3" name="Alt Başlık 2"/>
          <p:cNvSpPr>
            <a:spLocks noGrp="1"/>
          </p:cNvSpPr>
          <p:nvPr>
            <p:ph type="subTitle" idx="1"/>
          </p:nvPr>
        </p:nvSpPr>
        <p:spPr/>
        <p:txBody>
          <a:bodyPr rtlCol="0"/>
          <a:lstStyle/>
          <a:p>
            <a:pPr algn="ctr"/>
            <a:r>
              <a:rPr lang="tr-TR" dirty="0"/>
              <a:t>ÖĞRENCİ İŞLERİ DAİRE BAŞKANLIĞI</a:t>
            </a:r>
          </a:p>
          <a:p>
            <a:pPr algn="ctr" rtl="0"/>
            <a:endParaRPr lang="en-US" dirty="0"/>
          </a:p>
        </p:txBody>
      </p:sp>
    </p:spTree>
    <p:extLst>
      <p:ext uri="{BB962C8B-B14F-4D97-AF65-F5344CB8AC3E}">
        <p14:creationId xmlns:p14="http://schemas.microsoft.com/office/powerpoint/2010/main" val="365034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69469" y="56791"/>
            <a:ext cx="10157354" cy="1397000"/>
          </a:xfrm>
        </p:spPr>
        <p:txBody>
          <a:bodyPr/>
          <a:lstStyle/>
          <a:p>
            <a:r>
              <a:rPr lang="tr-TR" b="1" dirty="0" smtClean="0"/>
              <a:t>SINAV VE BAŞARI DEĞERLENDİRME-2</a:t>
            </a:r>
            <a:endParaRPr lang="tr-TR" b="1" dirty="0"/>
          </a:p>
        </p:txBody>
      </p:sp>
      <p:sp>
        <p:nvSpPr>
          <p:cNvPr id="3" name="İçerik Yer Tutucusu 2"/>
          <p:cNvSpPr>
            <a:spLocks noGrp="1"/>
          </p:cNvSpPr>
          <p:nvPr>
            <p:ph idx="1"/>
          </p:nvPr>
        </p:nvSpPr>
        <p:spPr>
          <a:xfrm>
            <a:off x="691715" y="1432953"/>
            <a:ext cx="10512862" cy="4350205"/>
          </a:xfrm>
        </p:spPr>
        <p:txBody>
          <a:bodyPr>
            <a:normAutofit fontScale="92500" lnSpcReduction="10000"/>
          </a:bodyPr>
          <a:lstStyle/>
          <a:p>
            <a:pPr algn="just"/>
            <a:r>
              <a:rPr lang="tr-TR" dirty="0" smtClean="0"/>
              <a:t>Sınav sonuçlarına itiraz : Öğrenci sınav sonuçlarına itirazını sınav sonuçlarının ilanını izleyen 5 iş günü içinde kayıtlı olduğu Bölüm Başkanlığına dilekçeyle yapar. İlgili öğretim elemanı, itiraz edilen sınavı inceleyerek, en geç bir hafta içinde değerlendirir ve sonucu bölüm başkanlığına yazılı olarak bildirir.</a:t>
            </a:r>
          </a:p>
          <a:p>
            <a:pPr algn="just"/>
            <a:r>
              <a:rPr lang="tr-TR" dirty="0" smtClean="0"/>
              <a:t>İtiraz sonunda maddi hata saptanması durumunda, başarı durumu yeniden değerlendirilerek sonuç ilgili eğitim birimi yönetim kurulu tarafından karara bağlanır ve ilan edilir.</a:t>
            </a:r>
          </a:p>
          <a:p>
            <a:pPr algn="just"/>
            <a:r>
              <a:rPr lang="tr-TR" dirty="0" smtClean="0"/>
              <a:t>Öğrenci, sonucun ilan edildiği tarihten itibaren 15 gün içinde Rektörlüğe dilekçeyle itirazda bulunabilir. Rektörlük ilgili sınavla alakalı uzmanlardan oluşan bir komisyon kurmak suretiyle itirazı inceler. Süresi içinde yapılmayan itirazlar değerlendirmeye alınmaz. </a:t>
            </a:r>
            <a:endParaRPr lang="tr-TR" dirty="0"/>
          </a:p>
        </p:txBody>
      </p:sp>
      <p:sp>
        <p:nvSpPr>
          <p:cNvPr id="4" name="Slayt Numarası Yer Tutucusu 3"/>
          <p:cNvSpPr>
            <a:spLocks noGrp="1"/>
          </p:cNvSpPr>
          <p:nvPr>
            <p:ph type="sldNum" sz="quarter" idx="12"/>
          </p:nvPr>
        </p:nvSpPr>
        <p:spPr/>
        <p:txBody>
          <a:bodyPr/>
          <a:lstStyle/>
          <a:p>
            <a:pPr rtl="0"/>
            <a:fld id="{DA60BA0E-20D0-4E7C-B286-26C960A6788F}" type="slidenum">
              <a:rPr lang="tr-TR" noProof="0" smtClean="0"/>
              <a:t>10</a:t>
            </a:fld>
            <a:endParaRPr lang="tr-TR" noProof="0" dirty="0"/>
          </a:p>
        </p:txBody>
      </p:sp>
    </p:spTree>
    <p:extLst>
      <p:ext uri="{BB962C8B-B14F-4D97-AF65-F5344CB8AC3E}">
        <p14:creationId xmlns:p14="http://schemas.microsoft.com/office/powerpoint/2010/main" val="2774934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909836" y="45094"/>
            <a:ext cx="10157354" cy="1397000"/>
          </a:xfrm>
        </p:spPr>
        <p:txBody>
          <a:bodyPr/>
          <a:lstStyle/>
          <a:p>
            <a:r>
              <a:rPr lang="tr-TR" b="1" dirty="0" smtClean="0"/>
              <a:t>ÇAP -1</a:t>
            </a:r>
            <a:endParaRPr lang="tr-TR" b="1" dirty="0"/>
          </a:p>
        </p:txBody>
      </p:sp>
      <p:sp>
        <p:nvSpPr>
          <p:cNvPr id="3" name="İçerik Yer Tutucusu 2"/>
          <p:cNvSpPr>
            <a:spLocks noGrp="1"/>
          </p:cNvSpPr>
          <p:nvPr>
            <p:ph idx="1"/>
          </p:nvPr>
        </p:nvSpPr>
        <p:spPr>
          <a:xfrm>
            <a:off x="773990" y="1442094"/>
            <a:ext cx="10512862" cy="4867226"/>
          </a:xfrm>
        </p:spPr>
        <p:txBody>
          <a:bodyPr>
            <a:normAutofit fontScale="85000" lnSpcReduction="20000"/>
          </a:bodyPr>
          <a:lstStyle/>
          <a:p>
            <a:pPr algn="just"/>
            <a:r>
              <a:rPr lang="tr-TR" dirty="0" smtClean="0"/>
              <a:t>Öğrenci, </a:t>
            </a:r>
            <a:r>
              <a:rPr lang="tr-TR" dirty="0" err="1" smtClean="0"/>
              <a:t>ÇAP’a</a:t>
            </a:r>
            <a:r>
              <a:rPr lang="tr-TR" dirty="0" smtClean="0"/>
              <a:t> lisans programlarında en erken üçüncü yarıyılın başında, en geç ise dört yıllık programlarda beşinci yarıyılın başında, beş yıllık programlarda yedinci yarıyılın başında, altı yıllık programlarda ise dokuzuncu yarıyılın başında, </a:t>
            </a:r>
            <a:r>
              <a:rPr lang="tr-TR" dirty="0" err="1" smtClean="0"/>
              <a:t>önlisans</a:t>
            </a:r>
            <a:r>
              <a:rPr lang="tr-TR" dirty="0" smtClean="0"/>
              <a:t> programında ise en erken ikinci yarıyılın başında, en geç ise üçüncü yarıyılın başında Sakarya Üniversitesi Senatosunca açılması uygun görülen kontenjanlara başvurulabilir. </a:t>
            </a:r>
          </a:p>
          <a:p>
            <a:pPr algn="just"/>
            <a:r>
              <a:rPr lang="tr-TR" dirty="0" smtClean="0"/>
              <a:t>Öğrencinin ÇAP başvurusunda bulunabilmesi için: </a:t>
            </a:r>
          </a:p>
          <a:p>
            <a:pPr lvl="1" algn="just"/>
            <a:r>
              <a:rPr lang="tr-TR" dirty="0" smtClean="0"/>
              <a:t>a) </a:t>
            </a:r>
            <a:r>
              <a:rPr lang="tr-TR" dirty="0" err="1" smtClean="0"/>
              <a:t>Anadal</a:t>
            </a:r>
            <a:r>
              <a:rPr lang="tr-TR" dirty="0" smtClean="0"/>
              <a:t> diploma programında bulunduğu döneme kadar tüm derslerini almış ve başarmış olması, </a:t>
            </a:r>
          </a:p>
          <a:p>
            <a:pPr lvl="1" algn="just"/>
            <a:r>
              <a:rPr lang="tr-TR" dirty="0" smtClean="0"/>
              <a:t>b) Genel Not Ortalamasının en az 3,00/4,00 olması gerekir. Ortalama hesabı sırasında başvuru yapılan yarıyıl itibarı ile üst yarıyıldan alınmış derslerin başarı durumuna bakılmaz ve genel not ortalaması hesabına katılmaz.</a:t>
            </a:r>
          </a:p>
          <a:p>
            <a:pPr lvl="1" algn="just"/>
            <a:r>
              <a:rPr lang="tr-TR" dirty="0" smtClean="0"/>
              <a:t>c) </a:t>
            </a:r>
            <a:r>
              <a:rPr lang="tr-TR" dirty="0" err="1" smtClean="0"/>
              <a:t>Anadal</a:t>
            </a:r>
            <a:r>
              <a:rPr lang="tr-TR" dirty="0" smtClean="0"/>
              <a:t> programının ilgili sınıfında başarı sıralaması itibari ile en üst yüzde yirmisinde bulunması gerekir. </a:t>
            </a:r>
          </a:p>
          <a:p>
            <a:pPr lvl="1" algn="just"/>
            <a:r>
              <a:rPr lang="tr-TR" dirty="0" smtClean="0"/>
              <a:t>d) Genel Not Ortalaması en az 3,00/4,00 olan, ancak </a:t>
            </a:r>
            <a:r>
              <a:rPr lang="tr-TR" dirty="0" err="1" smtClean="0"/>
              <a:t>anadal</a:t>
            </a:r>
            <a:r>
              <a:rPr lang="tr-TR" dirty="0" smtClean="0"/>
              <a:t> programının ilgili sınıfında başarı sıralaması itibari ile en üst yüzde yirmisinde bulunamayan öğrenciler, ÇAP yapılacak programın ilgili yıldaki taban puanından az olmamak üzere, puana sahip olmak kaydıyla </a:t>
            </a:r>
            <a:r>
              <a:rPr lang="tr-TR" dirty="0" err="1" smtClean="0"/>
              <a:t>ÇAP’a</a:t>
            </a:r>
            <a:r>
              <a:rPr lang="tr-TR" dirty="0" smtClean="0"/>
              <a:t> başvurabilirler. </a:t>
            </a:r>
          </a:p>
          <a:p>
            <a:pPr lvl="1" algn="just"/>
            <a:endParaRPr lang="tr-TR" dirty="0"/>
          </a:p>
        </p:txBody>
      </p:sp>
      <p:sp>
        <p:nvSpPr>
          <p:cNvPr id="4" name="Slayt Numarası Yer Tutucusu 3"/>
          <p:cNvSpPr>
            <a:spLocks noGrp="1"/>
          </p:cNvSpPr>
          <p:nvPr>
            <p:ph type="sldNum" sz="quarter" idx="12"/>
          </p:nvPr>
        </p:nvSpPr>
        <p:spPr/>
        <p:txBody>
          <a:bodyPr/>
          <a:lstStyle/>
          <a:p>
            <a:pPr rtl="0"/>
            <a:fld id="{DA60BA0E-20D0-4E7C-B286-26C960A6788F}" type="slidenum">
              <a:rPr lang="tr-TR" noProof="0" smtClean="0"/>
              <a:t>11</a:t>
            </a:fld>
            <a:endParaRPr lang="tr-TR" noProof="0" dirty="0"/>
          </a:p>
        </p:txBody>
      </p:sp>
    </p:spTree>
    <p:extLst>
      <p:ext uri="{BB962C8B-B14F-4D97-AF65-F5344CB8AC3E}">
        <p14:creationId xmlns:p14="http://schemas.microsoft.com/office/powerpoint/2010/main" val="1076132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981844" y="57411"/>
            <a:ext cx="10157354" cy="1397000"/>
          </a:xfrm>
        </p:spPr>
        <p:txBody>
          <a:bodyPr/>
          <a:lstStyle/>
          <a:p>
            <a:r>
              <a:rPr lang="tr-TR" b="1" dirty="0" smtClean="0"/>
              <a:t>ÇAP -2</a:t>
            </a:r>
            <a:endParaRPr lang="tr-TR" b="1" dirty="0"/>
          </a:p>
        </p:txBody>
      </p:sp>
      <p:sp>
        <p:nvSpPr>
          <p:cNvPr id="3" name="İçerik Yer Tutucusu 2"/>
          <p:cNvSpPr>
            <a:spLocks noGrp="1"/>
          </p:cNvSpPr>
          <p:nvPr>
            <p:ph idx="1"/>
          </p:nvPr>
        </p:nvSpPr>
        <p:spPr>
          <a:xfrm>
            <a:off x="837981" y="1454411"/>
            <a:ext cx="10512862" cy="4877245"/>
          </a:xfrm>
        </p:spPr>
        <p:txBody>
          <a:bodyPr>
            <a:normAutofit fontScale="85000" lnSpcReduction="20000"/>
          </a:bodyPr>
          <a:lstStyle/>
          <a:p>
            <a:pPr algn="just"/>
            <a:r>
              <a:rPr lang="tr-TR" dirty="0" smtClean="0"/>
              <a:t>ÇAP başvurularının değerlendirilmesinde öncelikle genel not ortalamasına, ortalamanın eşitliği halinde öğrencinin tamamlamış olduğu toplam kredisine bakılır. Fazla kredi tamamlamış olan öğrencilere öncelik verilir.</a:t>
            </a:r>
          </a:p>
          <a:p>
            <a:pPr algn="just"/>
            <a:r>
              <a:rPr lang="tr-TR" dirty="0" smtClean="0"/>
              <a:t>Öğrencinin çift </a:t>
            </a:r>
            <a:r>
              <a:rPr lang="tr-TR" dirty="0" err="1" smtClean="0"/>
              <a:t>anadal</a:t>
            </a:r>
            <a:r>
              <a:rPr lang="tr-TR" dirty="0" smtClean="0"/>
              <a:t> programından mezun olabilmesi için </a:t>
            </a:r>
            <a:r>
              <a:rPr lang="tr-TR" dirty="0" err="1" smtClean="0"/>
              <a:t>anadal</a:t>
            </a:r>
            <a:r>
              <a:rPr lang="tr-TR" dirty="0" smtClean="0"/>
              <a:t> ve çift </a:t>
            </a:r>
            <a:r>
              <a:rPr lang="tr-TR" dirty="0" err="1" smtClean="0"/>
              <a:t>anadal</a:t>
            </a:r>
            <a:r>
              <a:rPr lang="tr-TR" dirty="0" smtClean="0"/>
              <a:t> programı genel not ortalamasının 4,00 üzerinden en az 2,72 olması gerekir. </a:t>
            </a:r>
          </a:p>
          <a:p>
            <a:pPr algn="just"/>
            <a:r>
              <a:rPr lang="tr-TR" dirty="0" smtClean="0"/>
              <a:t>Tüm çift </a:t>
            </a:r>
            <a:r>
              <a:rPr lang="tr-TR" dirty="0" err="1" smtClean="0"/>
              <a:t>anadal</a:t>
            </a:r>
            <a:r>
              <a:rPr lang="tr-TR" dirty="0" smtClean="0"/>
              <a:t> öğrenimi süresince öğrencinin </a:t>
            </a:r>
            <a:r>
              <a:rPr lang="tr-TR" dirty="0" err="1" smtClean="0"/>
              <a:t>anadal</a:t>
            </a:r>
            <a:r>
              <a:rPr lang="tr-TR" dirty="0" smtClean="0"/>
              <a:t> ve çift </a:t>
            </a:r>
            <a:r>
              <a:rPr lang="tr-TR" dirty="0" err="1" smtClean="0"/>
              <a:t>anadal</a:t>
            </a:r>
            <a:r>
              <a:rPr lang="tr-TR" dirty="0" smtClean="0"/>
              <a:t> programındaki genel not ortalaması bir defaya mahsus olmak üzere 4,00 üzerinden 2,50’nin altına düşebilir. </a:t>
            </a:r>
          </a:p>
          <a:p>
            <a:pPr algn="just"/>
            <a:r>
              <a:rPr lang="tr-TR" dirty="0" smtClean="0"/>
              <a:t>Genel not ortalaması ikinci kez 4,00 üzerinden 2,50’nin altına düşen öğrencinin Çift </a:t>
            </a:r>
            <a:r>
              <a:rPr lang="tr-TR" dirty="0" err="1" smtClean="0"/>
              <a:t>anadal</a:t>
            </a:r>
            <a:r>
              <a:rPr lang="tr-TR" dirty="0" smtClean="0"/>
              <a:t> diploma programından kaydı silinir. </a:t>
            </a:r>
          </a:p>
          <a:p>
            <a:pPr algn="just"/>
            <a:r>
              <a:rPr lang="tr-TR" dirty="0" err="1" smtClean="0"/>
              <a:t>ÇAP’a</a:t>
            </a:r>
            <a:r>
              <a:rPr lang="tr-TR" dirty="0" smtClean="0"/>
              <a:t> devam eden öğrenciye mezuniyet diploması ancak devam ettiği </a:t>
            </a:r>
            <a:r>
              <a:rPr lang="tr-TR" dirty="0" err="1" smtClean="0"/>
              <a:t>anadal</a:t>
            </a:r>
            <a:r>
              <a:rPr lang="tr-TR" dirty="0" smtClean="0"/>
              <a:t> programından mezun olması halinde verilebilir. </a:t>
            </a:r>
          </a:p>
          <a:p>
            <a:pPr marL="0" indent="0" algn="just">
              <a:buNone/>
            </a:pPr>
            <a:r>
              <a:rPr lang="tr-TR" dirty="0" smtClean="0"/>
              <a:t> </a:t>
            </a:r>
            <a:endParaRPr lang="tr-TR" dirty="0"/>
          </a:p>
          <a:p>
            <a:pPr algn="just"/>
            <a:endParaRPr lang="tr-TR" dirty="0" smtClean="0"/>
          </a:p>
          <a:p>
            <a:endParaRPr lang="tr-TR" dirty="0"/>
          </a:p>
        </p:txBody>
      </p:sp>
      <p:sp>
        <p:nvSpPr>
          <p:cNvPr id="4" name="Slayt Numarası Yer Tutucusu 3"/>
          <p:cNvSpPr>
            <a:spLocks noGrp="1"/>
          </p:cNvSpPr>
          <p:nvPr>
            <p:ph type="sldNum" sz="quarter" idx="12"/>
          </p:nvPr>
        </p:nvSpPr>
        <p:spPr/>
        <p:txBody>
          <a:bodyPr/>
          <a:lstStyle/>
          <a:p>
            <a:pPr rtl="0"/>
            <a:fld id="{DA60BA0E-20D0-4E7C-B286-26C960A6788F}" type="slidenum">
              <a:rPr lang="tr-TR" noProof="0" smtClean="0"/>
              <a:t>12</a:t>
            </a:fld>
            <a:endParaRPr lang="tr-TR" noProof="0" dirty="0"/>
          </a:p>
        </p:txBody>
      </p:sp>
    </p:spTree>
    <p:extLst>
      <p:ext uri="{BB962C8B-B14F-4D97-AF65-F5344CB8AC3E}">
        <p14:creationId xmlns:p14="http://schemas.microsoft.com/office/powerpoint/2010/main" val="107951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t>ÇAP -3</a:t>
            </a:r>
            <a:endParaRPr lang="tr-TR" b="1" dirty="0"/>
          </a:p>
        </p:txBody>
      </p:sp>
      <p:sp>
        <p:nvSpPr>
          <p:cNvPr id="3" name="İçerik Yer Tutucusu 2"/>
          <p:cNvSpPr>
            <a:spLocks noGrp="1"/>
          </p:cNvSpPr>
          <p:nvPr>
            <p:ph idx="1"/>
          </p:nvPr>
        </p:nvSpPr>
        <p:spPr/>
        <p:txBody>
          <a:bodyPr>
            <a:normAutofit fontScale="92500" lnSpcReduction="10000"/>
          </a:bodyPr>
          <a:lstStyle/>
          <a:p>
            <a:pPr algn="just"/>
            <a:r>
              <a:rPr lang="tr-TR" dirty="0" err="1" smtClean="0"/>
              <a:t>ÇAP’dan</a:t>
            </a:r>
            <a:r>
              <a:rPr lang="tr-TR" dirty="0" smtClean="0"/>
              <a:t> iki yarıyıl üst üste ders almayan öğrencinin ÇAP kaydı silinir.</a:t>
            </a:r>
          </a:p>
          <a:p>
            <a:pPr algn="just"/>
            <a:r>
              <a:rPr lang="tr-TR" dirty="0" smtClean="0"/>
              <a:t>Öğrenci </a:t>
            </a:r>
            <a:r>
              <a:rPr lang="tr-TR" dirty="0" err="1" smtClean="0"/>
              <a:t>ÇAP’ı</a:t>
            </a:r>
            <a:r>
              <a:rPr lang="tr-TR" dirty="0" smtClean="0"/>
              <a:t> kendi isteği ile bırakabilir. </a:t>
            </a:r>
            <a:endParaRPr lang="tr-TR" dirty="0"/>
          </a:p>
          <a:p>
            <a:pPr algn="just"/>
            <a:r>
              <a:rPr lang="tr-TR" dirty="0" err="1" smtClean="0"/>
              <a:t>ÇAP’da</a:t>
            </a:r>
            <a:r>
              <a:rPr lang="tr-TR" dirty="0" smtClean="0"/>
              <a:t> başarısız olan öğrencilerin ÇAP kapsamında almış oldukları dersler, </a:t>
            </a:r>
            <a:r>
              <a:rPr lang="tr-TR" dirty="0" err="1" smtClean="0"/>
              <a:t>yandal</a:t>
            </a:r>
            <a:r>
              <a:rPr lang="tr-TR" dirty="0" smtClean="0"/>
              <a:t> programı için yeterli ise </a:t>
            </a:r>
            <a:r>
              <a:rPr lang="tr-TR" dirty="0" err="1" smtClean="0"/>
              <a:t>yandal</a:t>
            </a:r>
            <a:r>
              <a:rPr lang="tr-TR" dirty="0" smtClean="0"/>
              <a:t> sertifikası verilir. </a:t>
            </a:r>
            <a:endParaRPr lang="tr-TR" dirty="0"/>
          </a:p>
          <a:p>
            <a:pPr algn="just"/>
            <a:r>
              <a:rPr lang="tr-TR" dirty="0" err="1" smtClean="0"/>
              <a:t>ÇAP’da</a:t>
            </a:r>
            <a:r>
              <a:rPr lang="tr-TR" dirty="0" smtClean="0"/>
              <a:t> başarısız olan öğrencinin </a:t>
            </a:r>
            <a:r>
              <a:rPr lang="tr-TR" dirty="0" err="1" smtClean="0"/>
              <a:t>anadal</a:t>
            </a:r>
            <a:r>
              <a:rPr lang="tr-TR" dirty="0" smtClean="0"/>
              <a:t> programında kabul edilmeyen </a:t>
            </a:r>
            <a:r>
              <a:rPr lang="tr-TR" dirty="0" err="1" smtClean="0"/>
              <a:t>ÇAP’daki</a:t>
            </a:r>
            <a:r>
              <a:rPr lang="tr-TR" dirty="0" smtClean="0"/>
              <a:t> başarılı olduğu dersler, genel not ortalamasına dahil edilmeksizin transkript ve diploma ekinde yer alır.</a:t>
            </a:r>
          </a:p>
          <a:p>
            <a:pPr algn="just"/>
            <a:r>
              <a:rPr lang="tr-TR" dirty="0" err="1" smtClean="0"/>
              <a:t>Anadal</a:t>
            </a:r>
            <a:r>
              <a:rPr lang="tr-TR" dirty="0" smtClean="0"/>
              <a:t> diploma programından mezuniyet hakkını elde eden ancak </a:t>
            </a:r>
            <a:r>
              <a:rPr lang="tr-TR" dirty="0" err="1" smtClean="0"/>
              <a:t>ÇAP’ı</a:t>
            </a:r>
            <a:r>
              <a:rPr lang="tr-TR" dirty="0" smtClean="0"/>
              <a:t> bitiremeyen öğrencilerin öğrenim süresi </a:t>
            </a:r>
            <a:r>
              <a:rPr lang="tr-TR" dirty="0" err="1" smtClean="0"/>
              <a:t>ÇAP’a</a:t>
            </a:r>
            <a:r>
              <a:rPr lang="tr-TR" dirty="0" smtClean="0"/>
              <a:t> kayıt yaptırdığı eğitim öğretim yılından itibaren 2547 sayılı Kanunun 44 üncü maddesinin (c) fıkrasında belirtilen azami süredir. </a:t>
            </a:r>
          </a:p>
          <a:p>
            <a:pPr algn="just"/>
            <a:endParaRPr lang="tr-TR" dirty="0"/>
          </a:p>
        </p:txBody>
      </p:sp>
      <p:sp>
        <p:nvSpPr>
          <p:cNvPr id="4" name="Slayt Numarası Yer Tutucusu 3"/>
          <p:cNvSpPr>
            <a:spLocks noGrp="1"/>
          </p:cNvSpPr>
          <p:nvPr>
            <p:ph type="sldNum" sz="quarter" idx="12"/>
          </p:nvPr>
        </p:nvSpPr>
        <p:spPr/>
        <p:txBody>
          <a:bodyPr/>
          <a:lstStyle/>
          <a:p>
            <a:pPr rtl="0"/>
            <a:fld id="{DA60BA0E-20D0-4E7C-B286-26C960A6788F}" type="slidenum">
              <a:rPr lang="tr-TR" noProof="0" smtClean="0"/>
              <a:t>13</a:t>
            </a:fld>
            <a:endParaRPr lang="tr-TR" noProof="0" dirty="0"/>
          </a:p>
        </p:txBody>
      </p:sp>
    </p:spTree>
    <p:extLst>
      <p:ext uri="{BB962C8B-B14F-4D97-AF65-F5344CB8AC3E}">
        <p14:creationId xmlns:p14="http://schemas.microsoft.com/office/powerpoint/2010/main" val="1534527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t>YANDAL -1</a:t>
            </a:r>
            <a:endParaRPr lang="tr-TR" dirty="0"/>
          </a:p>
        </p:txBody>
      </p:sp>
      <p:sp>
        <p:nvSpPr>
          <p:cNvPr id="3" name="İçerik Yer Tutucusu 2"/>
          <p:cNvSpPr>
            <a:spLocks noGrp="1"/>
          </p:cNvSpPr>
          <p:nvPr>
            <p:ph idx="1"/>
          </p:nvPr>
        </p:nvSpPr>
        <p:spPr/>
        <p:txBody>
          <a:bodyPr>
            <a:normAutofit lnSpcReduction="10000"/>
          </a:bodyPr>
          <a:lstStyle/>
          <a:p>
            <a:pPr algn="just"/>
            <a:r>
              <a:rPr lang="tr-TR" dirty="0" err="1"/>
              <a:t>Yandal</a:t>
            </a:r>
            <a:r>
              <a:rPr lang="tr-TR" dirty="0"/>
              <a:t> programı: Lisans programını başarıyla sürdüren öğrencilerin, bu lisans programına ek olarak üniversitede kayıtlı oldukları </a:t>
            </a:r>
            <a:r>
              <a:rPr lang="tr-TR" dirty="0" err="1"/>
              <a:t>yandal</a:t>
            </a:r>
            <a:r>
              <a:rPr lang="tr-TR" dirty="0"/>
              <a:t> </a:t>
            </a:r>
            <a:r>
              <a:rPr lang="tr-TR" dirty="0" smtClean="0"/>
              <a:t>programını ifade </a:t>
            </a:r>
            <a:r>
              <a:rPr lang="tr-TR" dirty="0"/>
              <a:t>eder</a:t>
            </a:r>
            <a:r>
              <a:rPr lang="tr-TR" dirty="0" smtClean="0"/>
              <a:t>.</a:t>
            </a:r>
          </a:p>
          <a:p>
            <a:pPr algn="just"/>
            <a:r>
              <a:rPr lang="tr-TR" dirty="0" err="1"/>
              <a:t>Yandal</a:t>
            </a:r>
            <a:r>
              <a:rPr lang="tr-TR" dirty="0"/>
              <a:t> programına başvuru, lisans diploma programında en erken üçüncü yarıyılın başında, en geç ise dört yıllık programlarda beşinci yarıyılın başında, beş yıllık programlarda yedinci yarıyılın başında, altı yıllık programlarda ise dokuzuncu yarıyılın başında olabilir. </a:t>
            </a:r>
            <a:endParaRPr lang="tr-TR" dirty="0" smtClean="0"/>
          </a:p>
          <a:p>
            <a:pPr algn="just"/>
            <a:r>
              <a:rPr lang="tr-TR" dirty="0" smtClean="0"/>
              <a:t>Öğrencinin </a:t>
            </a:r>
            <a:r>
              <a:rPr lang="tr-TR" dirty="0" err="1"/>
              <a:t>yandal</a:t>
            </a:r>
            <a:r>
              <a:rPr lang="tr-TR" dirty="0"/>
              <a:t> programına başvurabilmesi için bulunduğu döneme kadar ders planındaki tüm dersleri almış ve başarmış olması ve genel ağırlıklı not ortalamasının en az 2.50/4.00 ve üzeri olması gerekir. </a:t>
            </a:r>
          </a:p>
        </p:txBody>
      </p:sp>
      <p:sp>
        <p:nvSpPr>
          <p:cNvPr id="4" name="Slayt Numarası Yer Tutucusu 3"/>
          <p:cNvSpPr>
            <a:spLocks noGrp="1"/>
          </p:cNvSpPr>
          <p:nvPr>
            <p:ph type="sldNum" sz="quarter" idx="12"/>
          </p:nvPr>
        </p:nvSpPr>
        <p:spPr/>
        <p:txBody>
          <a:bodyPr/>
          <a:lstStyle/>
          <a:p>
            <a:pPr rtl="0"/>
            <a:fld id="{DA60BA0E-20D0-4E7C-B286-26C960A6788F}" type="slidenum">
              <a:rPr lang="tr-TR" noProof="0" smtClean="0"/>
              <a:t>14</a:t>
            </a:fld>
            <a:endParaRPr lang="tr-TR" noProof="0" dirty="0"/>
          </a:p>
        </p:txBody>
      </p:sp>
    </p:spTree>
    <p:extLst>
      <p:ext uri="{BB962C8B-B14F-4D97-AF65-F5344CB8AC3E}">
        <p14:creationId xmlns:p14="http://schemas.microsoft.com/office/powerpoint/2010/main" val="3214201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t>YANDAL - 2</a:t>
            </a:r>
            <a:endParaRPr lang="tr-TR" dirty="0"/>
          </a:p>
        </p:txBody>
      </p:sp>
      <p:sp>
        <p:nvSpPr>
          <p:cNvPr id="3" name="İçerik Yer Tutucusu 2"/>
          <p:cNvSpPr>
            <a:spLocks noGrp="1"/>
          </p:cNvSpPr>
          <p:nvPr>
            <p:ph idx="1"/>
          </p:nvPr>
        </p:nvSpPr>
        <p:spPr>
          <a:xfrm>
            <a:off x="1117309" y="1701800"/>
            <a:ext cx="10157354" cy="4823544"/>
          </a:xfrm>
        </p:spPr>
        <p:txBody>
          <a:bodyPr>
            <a:noAutofit/>
          </a:bodyPr>
          <a:lstStyle/>
          <a:p>
            <a:pPr algn="just">
              <a:lnSpc>
                <a:spcPct val="100000"/>
              </a:lnSpc>
              <a:spcBef>
                <a:spcPts val="0"/>
              </a:spcBef>
            </a:pPr>
            <a:r>
              <a:rPr lang="tr-TR" dirty="0" err="1"/>
              <a:t>Yandal</a:t>
            </a:r>
            <a:r>
              <a:rPr lang="tr-TR" dirty="0"/>
              <a:t> programı 30 AKTS kredisinden az olmamak kaydı ile en az altı dersten oluşur ve bu dersler Senato tarafından onaylanır</a:t>
            </a:r>
            <a:r>
              <a:rPr lang="tr-TR" dirty="0" smtClean="0"/>
              <a:t>.</a:t>
            </a:r>
            <a:endParaRPr lang="tr-TR" dirty="0"/>
          </a:p>
          <a:p>
            <a:pPr algn="just">
              <a:lnSpc>
                <a:spcPct val="100000"/>
              </a:lnSpc>
              <a:spcBef>
                <a:spcPts val="0"/>
              </a:spcBef>
            </a:pPr>
            <a:r>
              <a:rPr lang="tr-TR" dirty="0" err="1"/>
              <a:t>Yandal</a:t>
            </a:r>
            <a:r>
              <a:rPr lang="tr-TR" dirty="0"/>
              <a:t> programında alınacak dersleri ilgili bölüm belirler. </a:t>
            </a:r>
          </a:p>
          <a:p>
            <a:pPr algn="just">
              <a:lnSpc>
                <a:spcPct val="100000"/>
              </a:lnSpc>
              <a:spcBef>
                <a:spcPts val="0"/>
              </a:spcBef>
            </a:pPr>
            <a:r>
              <a:rPr lang="tr-TR" dirty="0" err="1"/>
              <a:t>Anadal</a:t>
            </a:r>
            <a:r>
              <a:rPr lang="tr-TR" dirty="0"/>
              <a:t> programında genel not ortalaması 2,29/4,00'ın altına düşen öğrencinin </a:t>
            </a:r>
            <a:r>
              <a:rPr lang="tr-TR" dirty="0" err="1"/>
              <a:t>yandal</a:t>
            </a:r>
            <a:r>
              <a:rPr lang="tr-TR" dirty="0"/>
              <a:t> programından kaydı silinir.</a:t>
            </a:r>
          </a:p>
          <a:p>
            <a:pPr algn="just">
              <a:lnSpc>
                <a:spcPct val="100000"/>
              </a:lnSpc>
              <a:spcBef>
                <a:spcPts val="0"/>
              </a:spcBef>
            </a:pPr>
            <a:r>
              <a:rPr lang="tr-TR" dirty="0" err="1"/>
              <a:t>Yandal</a:t>
            </a:r>
            <a:r>
              <a:rPr lang="tr-TR" dirty="0"/>
              <a:t> programında ders açıldığı halde, iki yarıyıl üst üste ders kaydı yapmayan öğrencinin </a:t>
            </a:r>
            <a:r>
              <a:rPr lang="tr-TR" dirty="0" err="1"/>
              <a:t>yandal</a:t>
            </a:r>
            <a:r>
              <a:rPr lang="tr-TR" dirty="0"/>
              <a:t> programından kaydı silinir. </a:t>
            </a:r>
          </a:p>
          <a:p>
            <a:pPr algn="just">
              <a:lnSpc>
                <a:spcPct val="100000"/>
              </a:lnSpc>
              <a:spcBef>
                <a:spcPts val="0"/>
              </a:spcBef>
            </a:pPr>
            <a:r>
              <a:rPr lang="tr-TR" dirty="0" err="1"/>
              <a:t>Yandal</a:t>
            </a:r>
            <a:r>
              <a:rPr lang="tr-TR" dirty="0"/>
              <a:t> programını tamamlamak için </a:t>
            </a:r>
            <a:r>
              <a:rPr lang="tr-TR" dirty="0" err="1"/>
              <a:t>yandal</a:t>
            </a:r>
            <a:r>
              <a:rPr lang="tr-TR" dirty="0"/>
              <a:t> ders planındaki derslerin; </a:t>
            </a:r>
            <a:r>
              <a:rPr lang="tr-TR" dirty="0" err="1"/>
              <a:t>anadal</a:t>
            </a:r>
            <a:r>
              <a:rPr lang="tr-TR" dirty="0"/>
              <a:t> programındaki derslerden bağımsız olarak genel not ortalaması en az 2,00/4,00 olmalıdır.</a:t>
            </a:r>
          </a:p>
          <a:p>
            <a:pPr marL="0" indent="0" algn="just">
              <a:lnSpc>
                <a:spcPct val="100000"/>
              </a:lnSpc>
              <a:spcBef>
                <a:spcPts val="0"/>
              </a:spcBef>
              <a:buNone/>
            </a:pPr>
            <a:endParaRPr lang="tr-TR" dirty="0"/>
          </a:p>
        </p:txBody>
      </p:sp>
      <p:sp>
        <p:nvSpPr>
          <p:cNvPr id="4" name="Slayt Numarası Yer Tutucusu 3"/>
          <p:cNvSpPr>
            <a:spLocks noGrp="1"/>
          </p:cNvSpPr>
          <p:nvPr>
            <p:ph type="sldNum" sz="quarter" idx="12"/>
          </p:nvPr>
        </p:nvSpPr>
        <p:spPr/>
        <p:txBody>
          <a:bodyPr/>
          <a:lstStyle/>
          <a:p>
            <a:pPr rtl="0"/>
            <a:fld id="{DA60BA0E-20D0-4E7C-B286-26C960A6788F}" type="slidenum">
              <a:rPr lang="tr-TR" noProof="0" smtClean="0"/>
              <a:t>15</a:t>
            </a:fld>
            <a:endParaRPr lang="tr-TR" noProof="0" dirty="0"/>
          </a:p>
        </p:txBody>
      </p:sp>
    </p:spTree>
    <p:extLst>
      <p:ext uri="{BB962C8B-B14F-4D97-AF65-F5344CB8AC3E}">
        <p14:creationId xmlns:p14="http://schemas.microsoft.com/office/powerpoint/2010/main" val="3271193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YANDAL - </a:t>
            </a:r>
            <a:r>
              <a:rPr lang="tr-TR" b="1" dirty="0" smtClean="0"/>
              <a:t>3</a:t>
            </a:r>
            <a:endParaRPr lang="tr-TR" dirty="0"/>
          </a:p>
        </p:txBody>
      </p:sp>
      <p:sp>
        <p:nvSpPr>
          <p:cNvPr id="3" name="İçerik Yer Tutucusu 2"/>
          <p:cNvSpPr>
            <a:spLocks noGrp="1"/>
          </p:cNvSpPr>
          <p:nvPr>
            <p:ph idx="1"/>
          </p:nvPr>
        </p:nvSpPr>
        <p:spPr/>
        <p:txBody>
          <a:bodyPr/>
          <a:lstStyle/>
          <a:p>
            <a:pPr algn="just">
              <a:lnSpc>
                <a:spcPct val="100000"/>
              </a:lnSpc>
              <a:spcBef>
                <a:spcPts val="0"/>
              </a:spcBef>
            </a:pPr>
            <a:r>
              <a:rPr lang="tr-TR" dirty="0" err="1"/>
              <a:t>Yandal</a:t>
            </a:r>
            <a:r>
              <a:rPr lang="tr-TR" dirty="0"/>
              <a:t> programlarını tamamlayanlara eğitim aldıkları alanda sadece </a:t>
            </a:r>
            <a:r>
              <a:rPr lang="tr-TR" dirty="0" err="1"/>
              <a:t>yandal</a:t>
            </a:r>
            <a:r>
              <a:rPr lang="tr-TR" dirty="0"/>
              <a:t> sertifikası (başarı belgesi) düzenlenir. Bu sertifika diploma yerine geçmez. </a:t>
            </a:r>
          </a:p>
          <a:p>
            <a:pPr algn="just">
              <a:lnSpc>
                <a:spcPct val="100000"/>
              </a:lnSpc>
              <a:spcBef>
                <a:spcPts val="0"/>
              </a:spcBef>
            </a:pPr>
            <a:r>
              <a:rPr lang="tr-TR" dirty="0" err="1"/>
              <a:t>Yandal</a:t>
            </a:r>
            <a:r>
              <a:rPr lang="tr-TR" dirty="0"/>
              <a:t> programını tamamlayan öğrenciye, </a:t>
            </a:r>
            <a:r>
              <a:rPr lang="tr-TR" dirty="0" err="1"/>
              <a:t>anadal</a:t>
            </a:r>
            <a:r>
              <a:rPr lang="tr-TR" dirty="0"/>
              <a:t> programından mezuniyet hakkını elde etmeden </a:t>
            </a:r>
            <a:r>
              <a:rPr lang="tr-TR" dirty="0" err="1"/>
              <a:t>yandal</a:t>
            </a:r>
            <a:r>
              <a:rPr lang="tr-TR" dirty="0"/>
              <a:t> programının sertifikası verilmez. </a:t>
            </a:r>
          </a:p>
          <a:p>
            <a:pPr algn="just">
              <a:lnSpc>
                <a:spcPct val="100000"/>
              </a:lnSpc>
              <a:spcBef>
                <a:spcPts val="0"/>
              </a:spcBef>
            </a:pPr>
            <a:r>
              <a:rPr lang="tr-TR" dirty="0" err="1"/>
              <a:t>Anadal</a:t>
            </a:r>
            <a:r>
              <a:rPr lang="tr-TR" dirty="0"/>
              <a:t> programından mezuniyet hakkını elde eden ve henüz </a:t>
            </a:r>
            <a:r>
              <a:rPr lang="tr-TR" dirty="0" err="1"/>
              <a:t>yandal</a:t>
            </a:r>
            <a:r>
              <a:rPr lang="tr-TR" dirty="0"/>
              <a:t> programını bitiremeyen öğrencilere bu programı tamamlamak için ilgili yönetim kurulu kararı ile en fazla iki yarıyıl ek süre tanınır. </a:t>
            </a:r>
          </a:p>
          <a:p>
            <a:endParaRPr lang="tr-TR" dirty="0"/>
          </a:p>
        </p:txBody>
      </p:sp>
      <p:sp>
        <p:nvSpPr>
          <p:cNvPr id="4" name="Slayt Numarası Yer Tutucusu 3"/>
          <p:cNvSpPr>
            <a:spLocks noGrp="1"/>
          </p:cNvSpPr>
          <p:nvPr>
            <p:ph type="sldNum" sz="quarter" idx="12"/>
          </p:nvPr>
        </p:nvSpPr>
        <p:spPr/>
        <p:txBody>
          <a:bodyPr/>
          <a:lstStyle/>
          <a:p>
            <a:pPr rtl="0"/>
            <a:fld id="{DA60BA0E-20D0-4E7C-B286-26C960A6788F}" type="slidenum">
              <a:rPr lang="tr-TR" noProof="0" smtClean="0"/>
              <a:t>16</a:t>
            </a:fld>
            <a:endParaRPr lang="tr-TR" noProof="0" dirty="0"/>
          </a:p>
        </p:txBody>
      </p:sp>
    </p:spTree>
    <p:extLst>
      <p:ext uri="{BB962C8B-B14F-4D97-AF65-F5344CB8AC3E}">
        <p14:creationId xmlns:p14="http://schemas.microsoft.com/office/powerpoint/2010/main" val="1266010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765820" y="76200"/>
            <a:ext cx="10508843" cy="1397000"/>
          </a:xfrm>
        </p:spPr>
        <p:txBody>
          <a:bodyPr/>
          <a:lstStyle/>
          <a:p>
            <a:r>
              <a:rPr lang="tr-TR" b="1" dirty="0" smtClean="0"/>
              <a:t>BELGELER</a:t>
            </a:r>
            <a:endParaRPr lang="tr-TR" b="1" dirty="0"/>
          </a:p>
        </p:txBody>
      </p:sp>
      <p:sp>
        <p:nvSpPr>
          <p:cNvPr id="3" name="İçerik Yer Tutucusu 2"/>
          <p:cNvSpPr>
            <a:spLocks noGrp="1"/>
          </p:cNvSpPr>
          <p:nvPr>
            <p:ph idx="1"/>
          </p:nvPr>
        </p:nvSpPr>
        <p:spPr>
          <a:xfrm>
            <a:off x="837981" y="1451236"/>
            <a:ext cx="10512862" cy="4350205"/>
          </a:xfrm>
        </p:spPr>
        <p:txBody>
          <a:bodyPr>
            <a:normAutofit fontScale="92500" lnSpcReduction="20000"/>
          </a:bodyPr>
          <a:lstStyle/>
          <a:p>
            <a:pPr marL="0" indent="0" algn="just">
              <a:buNone/>
            </a:pPr>
            <a:r>
              <a:rPr lang="tr-TR" b="1" dirty="0" smtClean="0"/>
              <a:t>E-Devlet üzerinden alınabilen </a:t>
            </a:r>
            <a:r>
              <a:rPr lang="tr-TR" b="1" dirty="0"/>
              <a:t>belgeler</a:t>
            </a:r>
            <a:endParaRPr lang="tr-TR" dirty="0"/>
          </a:p>
          <a:p>
            <a:pPr lvl="1" algn="just"/>
            <a:r>
              <a:rPr lang="tr-TR" dirty="0" smtClean="0"/>
              <a:t>Öğrenci </a:t>
            </a:r>
            <a:r>
              <a:rPr lang="tr-TR" dirty="0"/>
              <a:t>Belgesi</a:t>
            </a:r>
          </a:p>
          <a:p>
            <a:pPr lvl="1" algn="just"/>
            <a:r>
              <a:rPr lang="tr-TR" dirty="0" smtClean="0"/>
              <a:t>Öğrenci </a:t>
            </a:r>
            <a:r>
              <a:rPr lang="tr-TR" dirty="0"/>
              <a:t>Not Durum Belgesi (Transkript)</a:t>
            </a:r>
          </a:p>
          <a:p>
            <a:pPr marL="0" indent="0" algn="just">
              <a:buNone/>
            </a:pPr>
            <a:r>
              <a:rPr lang="tr-TR" b="1" dirty="0" smtClean="0"/>
              <a:t>Öğrenci </a:t>
            </a:r>
            <a:r>
              <a:rPr lang="tr-TR" b="1" dirty="0"/>
              <a:t>İşleri Daire Başkanlığı Danışma Bürosu ve Fakülte/Meslek Yüksekokullarından alınabilen belgeler</a:t>
            </a:r>
            <a:endParaRPr lang="tr-TR" dirty="0"/>
          </a:p>
          <a:p>
            <a:pPr lvl="1" algn="just"/>
            <a:r>
              <a:rPr lang="tr-TR" dirty="0" smtClean="0"/>
              <a:t>Öğrenci </a:t>
            </a:r>
            <a:r>
              <a:rPr lang="tr-TR" dirty="0"/>
              <a:t>Belgesi</a:t>
            </a:r>
          </a:p>
          <a:p>
            <a:pPr lvl="1" algn="just"/>
            <a:r>
              <a:rPr lang="tr-TR" dirty="0" smtClean="0"/>
              <a:t>Öğrenci </a:t>
            </a:r>
            <a:r>
              <a:rPr lang="tr-TR" dirty="0"/>
              <a:t>Not Durum Belgesi (Transkript)</a:t>
            </a:r>
          </a:p>
          <a:p>
            <a:pPr lvl="1" algn="just"/>
            <a:r>
              <a:rPr lang="tr-TR" dirty="0" smtClean="0"/>
              <a:t>Öğrencilik </a:t>
            </a:r>
            <a:r>
              <a:rPr lang="tr-TR" dirty="0"/>
              <a:t>Durumunu gösterir diğer tüm </a:t>
            </a:r>
            <a:r>
              <a:rPr lang="tr-TR" dirty="0" smtClean="0"/>
              <a:t>belgeler</a:t>
            </a:r>
          </a:p>
          <a:p>
            <a:pPr marL="0" indent="0" algn="just">
              <a:buNone/>
            </a:pPr>
            <a:r>
              <a:rPr lang="tr-TR" b="1" dirty="0" smtClean="0"/>
              <a:t>E-posta </a:t>
            </a:r>
            <a:r>
              <a:rPr lang="tr-TR" b="1" dirty="0"/>
              <a:t>yoluyla bilgi-belge talebi; </a:t>
            </a:r>
            <a:endParaRPr lang="tr-TR" b="1" dirty="0" smtClean="0"/>
          </a:p>
          <a:p>
            <a:pPr lvl="1" algn="just"/>
            <a:r>
              <a:rPr lang="tr-TR" dirty="0"/>
              <a:t>Şahsen gelerek başvuramayacak öğrencilerimiz ve mezunlarımız için Öğrenci İşleri Daire Başkanlığı web sitesindeki </a:t>
            </a:r>
            <a:r>
              <a:rPr lang="tr-TR" dirty="0" err="1"/>
              <a:t>Webmail</a:t>
            </a:r>
            <a:r>
              <a:rPr lang="tr-TR" dirty="0"/>
              <a:t> menüsünden bilgi ve belge talepleri karşılanmaktadır.</a:t>
            </a:r>
          </a:p>
          <a:p>
            <a:pPr algn="just"/>
            <a:endParaRPr lang="tr-TR" dirty="0"/>
          </a:p>
          <a:p>
            <a:pPr marL="0" indent="0" algn="just">
              <a:buNone/>
            </a:pPr>
            <a:endParaRPr lang="tr-TR" dirty="0"/>
          </a:p>
        </p:txBody>
      </p:sp>
      <p:sp>
        <p:nvSpPr>
          <p:cNvPr id="4" name="Slayt Numarası Yer Tutucusu 3"/>
          <p:cNvSpPr>
            <a:spLocks noGrp="1"/>
          </p:cNvSpPr>
          <p:nvPr>
            <p:ph type="sldNum" sz="quarter" idx="12"/>
          </p:nvPr>
        </p:nvSpPr>
        <p:spPr/>
        <p:txBody>
          <a:bodyPr/>
          <a:lstStyle/>
          <a:p>
            <a:pPr rtl="0"/>
            <a:fld id="{DA60BA0E-20D0-4E7C-B286-26C960A6788F}" type="slidenum">
              <a:rPr lang="tr-TR" noProof="0" smtClean="0"/>
              <a:t>17</a:t>
            </a:fld>
            <a:endParaRPr lang="tr-TR" noProof="0" dirty="0"/>
          </a:p>
        </p:txBody>
      </p:sp>
    </p:spTree>
    <p:extLst>
      <p:ext uri="{BB962C8B-B14F-4D97-AF65-F5344CB8AC3E}">
        <p14:creationId xmlns:p14="http://schemas.microsoft.com/office/powerpoint/2010/main" val="3691564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t>YATAY GEÇİŞ</a:t>
            </a:r>
            <a:endParaRPr lang="tr-TR" b="1" dirty="0"/>
          </a:p>
        </p:txBody>
      </p:sp>
      <p:sp>
        <p:nvSpPr>
          <p:cNvPr id="3" name="İçerik Yer Tutucusu 2"/>
          <p:cNvSpPr>
            <a:spLocks noGrp="1"/>
          </p:cNvSpPr>
          <p:nvPr>
            <p:ph idx="1"/>
          </p:nvPr>
        </p:nvSpPr>
        <p:spPr>
          <a:xfrm>
            <a:off x="615366" y="1700808"/>
            <a:ext cx="11161240" cy="4116040"/>
          </a:xfrm>
        </p:spPr>
        <p:txBody>
          <a:bodyPr>
            <a:normAutofit/>
          </a:bodyPr>
          <a:lstStyle/>
          <a:p>
            <a:pPr marL="914126" lvl="2" indent="0" algn="just">
              <a:buNone/>
            </a:pPr>
            <a:r>
              <a:rPr lang="tr-TR" sz="2399" dirty="0"/>
              <a:t>Üniversite öğrencileri “Yükseköğretim Kurumlarında </a:t>
            </a:r>
            <a:r>
              <a:rPr lang="tr-TR" sz="2399" dirty="0" err="1"/>
              <a:t>Önlisans</a:t>
            </a:r>
            <a:r>
              <a:rPr lang="tr-TR" sz="2399" dirty="0"/>
              <a:t> ve Lisans Düzeyindeki Programlar Arasında Geçiş, Çift </a:t>
            </a:r>
            <a:r>
              <a:rPr lang="tr-TR" sz="2399" dirty="0" err="1"/>
              <a:t>Anadal</a:t>
            </a:r>
            <a:r>
              <a:rPr lang="tr-TR" sz="2399" dirty="0"/>
              <a:t>, </a:t>
            </a:r>
            <a:r>
              <a:rPr lang="tr-TR" sz="2399" dirty="0" err="1"/>
              <a:t>Yandal</a:t>
            </a:r>
            <a:r>
              <a:rPr lang="tr-TR" sz="2399" dirty="0"/>
              <a:t> ile </a:t>
            </a:r>
            <a:r>
              <a:rPr lang="tr-TR" sz="2399" dirty="0" err="1"/>
              <a:t>Kurumlararası</a:t>
            </a:r>
            <a:r>
              <a:rPr lang="tr-TR" sz="2399" dirty="0"/>
              <a:t> Kredi Transferi Yapılması Esaslarına İlişkin Yönetmelik”  hükümlerince yatay geçiş yapabilmektedir.</a:t>
            </a:r>
          </a:p>
          <a:p>
            <a:pPr marL="914126" lvl="2" indent="0" algn="just">
              <a:buNone/>
            </a:pPr>
            <a:r>
              <a:rPr lang="tr-TR" sz="2399" dirty="0"/>
              <a:t>Diğer Üniversitelere ve Üniversitemiz içerisinde (Sakarya Üniversitesi Yatay Geçiş Yönergesi çerçevesinde) olmak üzere öğrencilerimiz;</a:t>
            </a:r>
          </a:p>
          <a:p>
            <a:pPr lvl="3" algn="just"/>
            <a:r>
              <a:rPr lang="tr-TR" sz="2199" b="1" dirty="0"/>
              <a:t>Başarıya Dayalı Yatay Geçiş ve</a:t>
            </a:r>
          </a:p>
          <a:p>
            <a:pPr lvl="3" algn="just"/>
            <a:r>
              <a:rPr lang="tr-TR" sz="2199" b="1" dirty="0"/>
              <a:t>Merkezi Yerleştirme Puanı ile Yatay Geçiş </a:t>
            </a:r>
            <a:r>
              <a:rPr lang="tr-TR" sz="2199" dirty="0"/>
              <a:t>yapabilmektedir.</a:t>
            </a:r>
          </a:p>
          <a:p>
            <a:pPr marL="1256923" lvl="2" indent="-342797" algn="just"/>
            <a:endParaRPr lang="tr-TR" dirty="0"/>
          </a:p>
          <a:p>
            <a:pPr marL="0" indent="0" algn="just">
              <a:buNone/>
            </a:pPr>
            <a:endParaRPr lang="tr-TR" dirty="0"/>
          </a:p>
        </p:txBody>
      </p:sp>
      <p:sp>
        <p:nvSpPr>
          <p:cNvPr id="4" name="Slayt Numarası Yer Tutucusu 3"/>
          <p:cNvSpPr>
            <a:spLocks noGrp="1"/>
          </p:cNvSpPr>
          <p:nvPr>
            <p:ph type="sldNum" sz="quarter" idx="12"/>
          </p:nvPr>
        </p:nvSpPr>
        <p:spPr/>
        <p:txBody>
          <a:bodyPr/>
          <a:lstStyle/>
          <a:p>
            <a:pPr rtl="0"/>
            <a:fld id="{DA60BA0E-20D0-4E7C-B286-26C960A6788F}" type="slidenum">
              <a:rPr lang="tr-TR" noProof="0" smtClean="0"/>
              <a:t>18</a:t>
            </a:fld>
            <a:endParaRPr lang="tr-TR" noProof="0" dirty="0"/>
          </a:p>
        </p:txBody>
      </p:sp>
    </p:spTree>
    <p:extLst>
      <p:ext uri="{BB962C8B-B14F-4D97-AF65-F5344CB8AC3E}">
        <p14:creationId xmlns:p14="http://schemas.microsoft.com/office/powerpoint/2010/main" val="2897658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t>ONUR, YÜKSEK ONUR </a:t>
            </a:r>
            <a:r>
              <a:rPr lang="tr-TR" b="1" dirty="0"/>
              <a:t>DERECELERİ </a:t>
            </a:r>
            <a:r>
              <a:rPr lang="tr-TR" b="1" dirty="0" smtClean="0"/>
              <a:t>VE YÜZDE ONA GİREN ÖĞRENCİLER-1</a:t>
            </a:r>
            <a:endParaRPr lang="tr-TR" b="1" dirty="0"/>
          </a:p>
        </p:txBody>
      </p:sp>
      <p:sp>
        <p:nvSpPr>
          <p:cNvPr id="3" name="İçerik Yer Tutucusu 2"/>
          <p:cNvSpPr>
            <a:spLocks noGrp="1"/>
          </p:cNvSpPr>
          <p:nvPr>
            <p:ph idx="1"/>
          </p:nvPr>
        </p:nvSpPr>
        <p:spPr>
          <a:xfrm>
            <a:off x="981844" y="1700808"/>
            <a:ext cx="10157354" cy="4470400"/>
          </a:xfrm>
        </p:spPr>
        <p:txBody>
          <a:bodyPr>
            <a:normAutofit fontScale="77500" lnSpcReduction="20000"/>
          </a:bodyPr>
          <a:lstStyle/>
          <a:p>
            <a:pPr algn="just"/>
            <a:r>
              <a:rPr lang="tr-TR" dirty="0" smtClean="0"/>
              <a:t>Bulunduğu döneme kadar, tüm dersleri almış ve başarılı olmuş, herhangi bir disiplin cezası almamış olmak kaydıyla, yaz öğretimi hariç, herhangi bir dönem sonunda, o döneme ait not ortalaması en az 3.00-en çok 3.49 olan öğrenciler onur öğrencisi, en az 3.50 ve daha yüksek olan öğrenciler yüksek onur öğrencisi sayılır. Bu öğrencilere, “Onur” ve “Yüksek Onur” belgesi Öğrenci İşleri Dairesi Başkanlığı tarafından hazırlanır ve birimi tarafından teslim edilir. </a:t>
            </a:r>
          </a:p>
          <a:p>
            <a:pPr algn="just"/>
            <a:r>
              <a:rPr lang="tr-TR" dirty="0" smtClean="0"/>
              <a:t> Hazırlık sınıfı hariç, bulundukları bölümde her bir dönem için ders planında belirlenen asgari derslerden başarılı olan ve bu dersleri alan öğrencilerin başarı ortalamasına göre dönem sonu itibariyle yapılacak sıralamada ilk %10’luk başarı dilimine giren ikinci öğretim öğrencileri, bir sonraki dönemde birinci öğretim öğrencilerinin ödeyecekleri öğrenci katkı payı kadar öğrenim ücreti öder.</a:t>
            </a:r>
          </a:p>
          <a:p>
            <a:pPr algn="just"/>
            <a:r>
              <a:rPr lang="tr-TR" dirty="0" smtClean="0"/>
              <a:t>%10’luk başarı değerlendirmesi öğrencilerin ilgili yarıyıl sonundaki </a:t>
            </a:r>
            <a:r>
              <a:rPr lang="tr-TR" dirty="0" err="1" smtClean="0"/>
              <a:t>DNO’larına</a:t>
            </a:r>
            <a:r>
              <a:rPr lang="tr-TR" dirty="0" smtClean="0"/>
              <a:t> göre belirlenir. </a:t>
            </a:r>
            <a:r>
              <a:rPr lang="tr-TR" dirty="0" err="1" smtClean="0"/>
              <a:t>DNO’su</a:t>
            </a:r>
            <a:r>
              <a:rPr lang="tr-TR" dirty="0" smtClean="0"/>
              <a:t> 2,00’ın altında olan öğrenci %10’luk dilime giremez. </a:t>
            </a:r>
          </a:p>
          <a:p>
            <a:pPr algn="just"/>
            <a:r>
              <a:rPr lang="tr-TR" dirty="0" smtClean="0"/>
              <a:t>Staj ders/dersleri olan programlarda %10’luk başarı değerlendirmesinde, öğrencinin staj ders/derslerine bir takvim yılı içerisinde yazılmış olması yeterlidir.</a:t>
            </a:r>
          </a:p>
        </p:txBody>
      </p:sp>
      <p:sp>
        <p:nvSpPr>
          <p:cNvPr id="4" name="Slayt Numarası Yer Tutucusu 3"/>
          <p:cNvSpPr>
            <a:spLocks noGrp="1"/>
          </p:cNvSpPr>
          <p:nvPr>
            <p:ph type="sldNum" sz="quarter" idx="12"/>
          </p:nvPr>
        </p:nvSpPr>
        <p:spPr/>
        <p:txBody>
          <a:bodyPr/>
          <a:lstStyle/>
          <a:p>
            <a:pPr rtl="0"/>
            <a:fld id="{DA60BA0E-20D0-4E7C-B286-26C960A6788F}" type="slidenum">
              <a:rPr lang="tr-TR" noProof="0" smtClean="0"/>
              <a:t>19</a:t>
            </a:fld>
            <a:endParaRPr lang="tr-TR" noProof="0" dirty="0"/>
          </a:p>
        </p:txBody>
      </p:sp>
    </p:spTree>
    <p:extLst>
      <p:ext uri="{BB962C8B-B14F-4D97-AF65-F5344CB8AC3E}">
        <p14:creationId xmlns:p14="http://schemas.microsoft.com/office/powerpoint/2010/main" val="2892340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7981" y="365923"/>
            <a:ext cx="10512862" cy="644901"/>
          </a:xfrm>
        </p:spPr>
        <p:txBody>
          <a:bodyPr>
            <a:normAutofit fontScale="90000"/>
          </a:bodyPr>
          <a:lstStyle/>
          <a:p>
            <a:r>
              <a:rPr lang="tr-TR" b="1" dirty="0" smtClean="0"/>
              <a:t>İÇİNDEKİLER</a:t>
            </a:r>
            <a:endParaRPr lang="tr-TR" b="1" dirty="0"/>
          </a:p>
        </p:txBody>
      </p:sp>
      <p:sp>
        <p:nvSpPr>
          <p:cNvPr id="3" name="İçerik Yer Tutucusu 2"/>
          <p:cNvSpPr>
            <a:spLocks noGrp="1"/>
          </p:cNvSpPr>
          <p:nvPr>
            <p:ph idx="1"/>
          </p:nvPr>
        </p:nvSpPr>
        <p:spPr>
          <a:xfrm>
            <a:off x="837981" y="1176244"/>
            <a:ext cx="10512862" cy="5277092"/>
          </a:xfrm>
        </p:spPr>
        <p:txBody>
          <a:bodyPr>
            <a:normAutofit fontScale="47500" lnSpcReduction="20000"/>
          </a:bodyPr>
          <a:lstStyle/>
          <a:p>
            <a:pPr marL="180000">
              <a:lnSpc>
                <a:spcPct val="120000"/>
              </a:lnSpc>
              <a:spcBef>
                <a:spcPts val="0"/>
              </a:spcBef>
            </a:pPr>
            <a:r>
              <a:rPr lang="tr-TR" sz="4200" dirty="0" smtClean="0"/>
              <a:t>GİRİŞ</a:t>
            </a:r>
          </a:p>
          <a:p>
            <a:pPr marL="180000">
              <a:lnSpc>
                <a:spcPct val="120000"/>
              </a:lnSpc>
              <a:spcBef>
                <a:spcPts val="0"/>
              </a:spcBef>
            </a:pPr>
            <a:r>
              <a:rPr lang="tr-TR" sz="4200" dirty="0"/>
              <a:t>AKADEMİK TAKVİM</a:t>
            </a:r>
          </a:p>
          <a:p>
            <a:pPr marL="180000">
              <a:lnSpc>
                <a:spcPct val="120000"/>
              </a:lnSpc>
              <a:spcBef>
                <a:spcPts val="0"/>
              </a:spcBef>
            </a:pPr>
            <a:r>
              <a:rPr lang="tr-TR" sz="4200" dirty="0"/>
              <a:t>KAYIT YENİLEME</a:t>
            </a:r>
          </a:p>
          <a:p>
            <a:pPr marL="180000">
              <a:lnSpc>
                <a:spcPct val="120000"/>
              </a:lnSpc>
              <a:spcBef>
                <a:spcPts val="0"/>
              </a:spcBef>
            </a:pPr>
            <a:r>
              <a:rPr lang="tr-TR" sz="4200" dirty="0"/>
              <a:t>KATKI PAYI</a:t>
            </a:r>
          </a:p>
          <a:p>
            <a:pPr marL="180000">
              <a:lnSpc>
                <a:spcPct val="120000"/>
              </a:lnSpc>
              <a:spcBef>
                <a:spcPts val="0"/>
              </a:spcBef>
            </a:pPr>
            <a:r>
              <a:rPr lang="tr-TR" sz="4200" dirty="0"/>
              <a:t>SINAV VE BAŞARI DEĞERLENDİRME</a:t>
            </a:r>
          </a:p>
          <a:p>
            <a:pPr marL="180000">
              <a:lnSpc>
                <a:spcPct val="120000"/>
              </a:lnSpc>
              <a:spcBef>
                <a:spcPts val="0"/>
              </a:spcBef>
            </a:pPr>
            <a:r>
              <a:rPr lang="tr-TR" sz="4200" dirty="0"/>
              <a:t>ÇAP-YANDAL</a:t>
            </a:r>
          </a:p>
          <a:p>
            <a:pPr marL="180000">
              <a:lnSpc>
                <a:spcPct val="120000"/>
              </a:lnSpc>
              <a:spcBef>
                <a:spcPts val="0"/>
              </a:spcBef>
            </a:pPr>
            <a:r>
              <a:rPr lang="tr-TR" sz="4200" dirty="0"/>
              <a:t>BELGELER </a:t>
            </a:r>
          </a:p>
          <a:p>
            <a:pPr marL="180000">
              <a:lnSpc>
                <a:spcPct val="120000"/>
              </a:lnSpc>
              <a:spcBef>
                <a:spcPts val="0"/>
              </a:spcBef>
            </a:pPr>
            <a:r>
              <a:rPr lang="tr-TR" sz="4200" dirty="0"/>
              <a:t>YATAY GEÇİŞ</a:t>
            </a:r>
          </a:p>
          <a:p>
            <a:pPr marL="180000">
              <a:lnSpc>
                <a:spcPct val="120000"/>
              </a:lnSpc>
              <a:spcBef>
                <a:spcPts val="0"/>
              </a:spcBef>
            </a:pPr>
            <a:r>
              <a:rPr lang="tr-TR" sz="4200" dirty="0"/>
              <a:t>ONUR, YÜKSEK ONUR DERECELERİ VE YÜZDE ONA GİREN ÖĞRENCİLER</a:t>
            </a:r>
          </a:p>
          <a:p>
            <a:pPr marL="180000">
              <a:lnSpc>
                <a:spcPct val="120000"/>
              </a:lnSpc>
              <a:spcBef>
                <a:spcPts val="0"/>
              </a:spcBef>
            </a:pPr>
            <a:r>
              <a:rPr lang="tr-TR" sz="4200" dirty="0"/>
              <a:t>KAYIT DONDURMA</a:t>
            </a:r>
          </a:p>
          <a:p>
            <a:pPr marL="180000">
              <a:lnSpc>
                <a:spcPct val="120000"/>
              </a:lnSpc>
              <a:spcBef>
                <a:spcPts val="0"/>
              </a:spcBef>
            </a:pPr>
            <a:r>
              <a:rPr lang="tr-TR" sz="4200" dirty="0"/>
              <a:t>DİSİPLİN İŞLERİ </a:t>
            </a:r>
          </a:p>
          <a:p>
            <a:pPr marL="180000">
              <a:lnSpc>
                <a:spcPct val="120000"/>
              </a:lnSpc>
              <a:spcBef>
                <a:spcPts val="0"/>
              </a:spcBef>
            </a:pPr>
            <a:r>
              <a:rPr lang="tr-TR" sz="4200" dirty="0"/>
              <a:t>DEĞİŞİM PROGRAMLARI</a:t>
            </a:r>
          </a:p>
          <a:p>
            <a:pPr marL="180000">
              <a:lnSpc>
                <a:spcPct val="120000"/>
              </a:lnSpc>
              <a:spcBef>
                <a:spcPts val="0"/>
              </a:spcBef>
            </a:pPr>
            <a:r>
              <a:rPr lang="tr-TR" sz="4200" dirty="0"/>
              <a:t>AZAMİ SÜRE</a:t>
            </a:r>
          </a:p>
          <a:p>
            <a:pPr marL="180000">
              <a:lnSpc>
                <a:spcPct val="120000"/>
              </a:lnSpc>
              <a:spcBef>
                <a:spcPts val="0"/>
              </a:spcBef>
            </a:pPr>
            <a:r>
              <a:rPr lang="tr-TR" sz="4200" dirty="0"/>
              <a:t>ÖĞRENİMİ BİTİRME VE DERECESİ</a:t>
            </a:r>
          </a:p>
          <a:p>
            <a:pPr marL="180000">
              <a:lnSpc>
                <a:spcPct val="120000"/>
              </a:lnSpc>
              <a:spcBef>
                <a:spcPts val="0"/>
              </a:spcBef>
            </a:pPr>
            <a:r>
              <a:rPr lang="tr-TR" sz="4200" dirty="0"/>
              <a:t>KAYNAKÇA</a:t>
            </a:r>
          </a:p>
          <a:p>
            <a:pPr marL="0" indent="0">
              <a:lnSpc>
                <a:spcPct val="120000"/>
              </a:lnSpc>
              <a:spcBef>
                <a:spcPts val="0"/>
              </a:spcBef>
              <a:buNone/>
            </a:pPr>
            <a:endParaRPr lang="tr-TR" b="1" dirty="0" smtClean="0"/>
          </a:p>
          <a:p>
            <a:pPr>
              <a:lnSpc>
                <a:spcPct val="120000"/>
              </a:lnSpc>
              <a:spcBef>
                <a:spcPts val="0"/>
              </a:spcBef>
            </a:pPr>
            <a:endParaRPr lang="tr-TR" dirty="0" smtClean="0"/>
          </a:p>
          <a:p>
            <a:pPr>
              <a:lnSpc>
                <a:spcPct val="120000"/>
              </a:lnSpc>
              <a:spcBef>
                <a:spcPts val="0"/>
              </a:spcBef>
            </a:pPr>
            <a:endParaRPr lang="tr-TR" dirty="0" smtClean="0"/>
          </a:p>
          <a:p>
            <a:pPr>
              <a:lnSpc>
                <a:spcPct val="120000"/>
              </a:lnSpc>
              <a:spcBef>
                <a:spcPts val="0"/>
              </a:spcBef>
            </a:pPr>
            <a:endParaRPr lang="tr-TR" dirty="0"/>
          </a:p>
        </p:txBody>
      </p:sp>
      <p:sp>
        <p:nvSpPr>
          <p:cNvPr id="4" name="Slayt Numarası Yer Tutucusu 3"/>
          <p:cNvSpPr>
            <a:spLocks noGrp="1"/>
          </p:cNvSpPr>
          <p:nvPr>
            <p:ph type="sldNum" sz="quarter" idx="12"/>
          </p:nvPr>
        </p:nvSpPr>
        <p:spPr/>
        <p:txBody>
          <a:bodyPr/>
          <a:lstStyle/>
          <a:p>
            <a:pPr rtl="0"/>
            <a:fld id="{DA60BA0E-20D0-4E7C-B286-26C960A6788F}" type="slidenum">
              <a:rPr lang="tr-TR" noProof="0" smtClean="0"/>
              <a:t>2</a:t>
            </a:fld>
            <a:endParaRPr lang="tr-TR" noProof="0" dirty="0"/>
          </a:p>
        </p:txBody>
      </p:sp>
    </p:spTree>
    <p:extLst>
      <p:ext uri="{BB962C8B-B14F-4D97-AF65-F5344CB8AC3E}">
        <p14:creationId xmlns:p14="http://schemas.microsoft.com/office/powerpoint/2010/main" val="2448013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t>ONUR, YÜKSEK ONUR DERECELERİ VE YÜZDE ONA GİREN ÖĞRENCİLER-2</a:t>
            </a:r>
            <a:endParaRPr lang="tr-TR" b="1" dirty="0"/>
          </a:p>
        </p:txBody>
      </p:sp>
      <p:sp>
        <p:nvSpPr>
          <p:cNvPr id="3" name="İçerik Yer Tutucusu 2"/>
          <p:cNvSpPr>
            <a:spLocks noGrp="1"/>
          </p:cNvSpPr>
          <p:nvPr>
            <p:ph idx="1"/>
          </p:nvPr>
        </p:nvSpPr>
        <p:spPr>
          <a:xfrm>
            <a:off x="1117309" y="1844824"/>
            <a:ext cx="10157354" cy="4470400"/>
          </a:xfrm>
        </p:spPr>
        <p:txBody>
          <a:bodyPr>
            <a:normAutofit fontScale="77500" lnSpcReduction="20000"/>
          </a:bodyPr>
          <a:lstStyle/>
          <a:p>
            <a:pPr algn="just"/>
            <a:r>
              <a:rPr lang="tr-TR" dirty="0" smtClean="0"/>
              <a:t> %10’luk başarı dilimine giren öğrenci listeleri akademik takvimde belirtilen tarihlerde kontrol  ve bir hafta sonra kesin liste yayınlanır. Öğrenim ücreti iade işlemleri bu tarihten sonra yapılır. </a:t>
            </a:r>
          </a:p>
          <a:p>
            <a:pPr algn="just"/>
            <a:r>
              <a:rPr lang="tr-TR" dirty="0" smtClean="0"/>
              <a:t>%10’luk başarı dilimine giren öğrenci sayısı belirlenirken normal öğrenim süresini aşan öğrenciler değerlendirmeye alınmaz. </a:t>
            </a:r>
          </a:p>
          <a:p>
            <a:pPr algn="just"/>
            <a:r>
              <a:rPr lang="tr-TR" dirty="0" smtClean="0"/>
              <a:t>%10’luk başarı değerlendirmesinde öğrencinin aktif yarıyıl ortalamasına bakılır. Üst yarıyıllardan alınan dersler %10’luk başarı değerlendirmesinde dikkate alınmaz. </a:t>
            </a:r>
          </a:p>
          <a:p>
            <a:pPr algn="just"/>
            <a:r>
              <a:rPr lang="tr-TR" dirty="0" smtClean="0"/>
              <a:t> Yönetim Kurulu Kararı ile not değişikliği vb. nedenlerle notların sisteme geç işlenmesi durumunda %10’luk başarı dilimi listesine giremeyen öğrencilerin durumları öğrencinin başvurusu üzerine mevcut liste korunmak kaydı ile Üniversite Yönetim Kurulunca değerlendirilir. Öğrenci Değişim Programı kapsamındaki öğrencilerin notlarının intibakının sisteme geç işlenmesi durumunda da aynı hüküm geçerlidir. </a:t>
            </a:r>
          </a:p>
          <a:p>
            <a:pPr algn="just"/>
            <a:r>
              <a:rPr lang="tr-TR" dirty="0" smtClean="0"/>
              <a:t>%10’luk başarı değerlendirmesinde son sıradaki öğrenci ile aynı ortalamaya sahip öğrenciler de değerlendirmeye alınır.</a:t>
            </a:r>
          </a:p>
          <a:p>
            <a:endParaRPr lang="tr-TR" dirty="0"/>
          </a:p>
        </p:txBody>
      </p:sp>
      <p:sp>
        <p:nvSpPr>
          <p:cNvPr id="4" name="Slayt Numarası Yer Tutucusu 3"/>
          <p:cNvSpPr>
            <a:spLocks noGrp="1"/>
          </p:cNvSpPr>
          <p:nvPr>
            <p:ph type="sldNum" sz="quarter" idx="12"/>
          </p:nvPr>
        </p:nvSpPr>
        <p:spPr/>
        <p:txBody>
          <a:bodyPr/>
          <a:lstStyle/>
          <a:p>
            <a:pPr rtl="0"/>
            <a:fld id="{DA60BA0E-20D0-4E7C-B286-26C960A6788F}" type="slidenum">
              <a:rPr lang="tr-TR" noProof="0" smtClean="0"/>
              <a:t>20</a:t>
            </a:fld>
            <a:endParaRPr lang="tr-TR" noProof="0" dirty="0"/>
          </a:p>
        </p:txBody>
      </p:sp>
    </p:spTree>
    <p:extLst>
      <p:ext uri="{BB962C8B-B14F-4D97-AF65-F5344CB8AC3E}">
        <p14:creationId xmlns:p14="http://schemas.microsoft.com/office/powerpoint/2010/main" val="647619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t>KAYIT DONDURMA-1</a:t>
            </a:r>
            <a:endParaRPr lang="tr-TR" b="1" dirty="0"/>
          </a:p>
        </p:txBody>
      </p:sp>
      <p:sp>
        <p:nvSpPr>
          <p:cNvPr id="3" name="İçerik Yer Tutucusu 2"/>
          <p:cNvSpPr>
            <a:spLocks noGrp="1"/>
          </p:cNvSpPr>
          <p:nvPr>
            <p:ph idx="1"/>
          </p:nvPr>
        </p:nvSpPr>
        <p:spPr>
          <a:xfrm>
            <a:off x="796738" y="1628800"/>
            <a:ext cx="10512862" cy="4820807"/>
          </a:xfrm>
        </p:spPr>
        <p:txBody>
          <a:bodyPr>
            <a:normAutofit fontScale="85000" lnSpcReduction="20000"/>
          </a:bodyPr>
          <a:lstStyle/>
          <a:p>
            <a:pPr algn="just"/>
            <a:r>
              <a:rPr lang="tr-TR" dirty="0" smtClean="0"/>
              <a:t>Kayıt, devam, uygulama ve sınav koşullarından herhangi birini Senato kararıyla belirlenen haklı ve geçerli nedenler çerçevesinde yerine getiremeyen öğrencilerin hakları, öğrencilerin kayıt dondurma isteminin ilgili yönetim kurulunca değerlendirilip onaylanmasından sonra saklı tutulur. Bu öğrenciler mazeretleri nedeniyle ayrıldığı yerden öğrenimine devam ederler. </a:t>
            </a:r>
          </a:p>
          <a:p>
            <a:pPr algn="just"/>
            <a:r>
              <a:rPr lang="tr-TR" dirty="0" smtClean="0"/>
              <a:t>Kayıt dondurma talepleri, işlem süreçleri ve kayıt dondurma süre sınırları Senato esasları ile düzenlenir. Kayıt dondurulan dönem eğitim süresinden sayılmaz. </a:t>
            </a:r>
          </a:p>
          <a:p>
            <a:pPr algn="just"/>
            <a:r>
              <a:rPr lang="tr-TR" dirty="0" smtClean="0"/>
              <a:t>Öğrenciler, en fazla normal öğrenim süresi kadar kayıt dondurma talebinde bulunabilirler.</a:t>
            </a:r>
          </a:p>
          <a:p>
            <a:pPr algn="just"/>
            <a:r>
              <a:rPr lang="tr-TR" dirty="0" smtClean="0"/>
              <a:t>Bir öğrencinin kayıt dondurma isteği, bir yarıyıldan/yıldan az olamaz. Öğrenci kayıt dondurduğu yarıyılda/yılda öğrenimine devam edemez ve sınavlara, tek ders sınavı hariç, giremez.  Kayıt dondurulan dönemler öğrencinin azami öğrenim süresinden sayılmaz. </a:t>
            </a:r>
          </a:p>
          <a:p>
            <a:pPr algn="just"/>
            <a:r>
              <a:rPr lang="tr-TR" dirty="0" smtClean="0"/>
              <a:t>Kaydın dondurulduğu süre boyunca öğrenciye, katılamadığı sınavlar için tekrarlama hakkı verilmez, mazeret sınavları açılmaz.</a:t>
            </a:r>
            <a:endParaRPr lang="tr-TR" dirty="0"/>
          </a:p>
        </p:txBody>
      </p:sp>
      <p:sp>
        <p:nvSpPr>
          <p:cNvPr id="4" name="Slayt Numarası Yer Tutucusu 3"/>
          <p:cNvSpPr>
            <a:spLocks noGrp="1"/>
          </p:cNvSpPr>
          <p:nvPr>
            <p:ph type="sldNum" sz="quarter" idx="12"/>
          </p:nvPr>
        </p:nvSpPr>
        <p:spPr/>
        <p:txBody>
          <a:bodyPr/>
          <a:lstStyle/>
          <a:p>
            <a:pPr rtl="0"/>
            <a:fld id="{DA60BA0E-20D0-4E7C-B286-26C960A6788F}" type="slidenum">
              <a:rPr lang="tr-TR" noProof="0" smtClean="0"/>
              <a:t>21</a:t>
            </a:fld>
            <a:endParaRPr lang="tr-TR" noProof="0" dirty="0"/>
          </a:p>
        </p:txBody>
      </p:sp>
    </p:spTree>
    <p:extLst>
      <p:ext uri="{BB962C8B-B14F-4D97-AF65-F5344CB8AC3E}">
        <p14:creationId xmlns:p14="http://schemas.microsoft.com/office/powerpoint/2010/main" val="1874488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t>KAYIT DONDURMA-2</a:t>
            </a:r>
            <a:endParaRPr lang="tr-TR" b="1" dirty="0"/>
          </a:p>
        </p:txBody>
      </p:sp>
      <p:sp>
        <p:nvSpPr>
          <p:cNvPr id="3" name="İçerik Yer Tutucusu 2"/>
          <p:cNvSpPr>
            <a:spLocks noGrp="1"/>
          </p:cNvSpPr>
          <p:nvPr>
            <p:ph idx="1"/>
          </p:nvPr>
        </p:nvSpPr>
        <p:spPr/>
        <p:txBody>
          <a:bodyPr/>
          <a:lstStyle/>
          <a:p>
            <a:pPr algn="just"/>
            <a:r>
              <a:rPr lang="tr-TR" dirty="0" smtClean="0"/>
              <a:t>Kayıt dondurmak için öğrenci mazeretini belirten belge ile birlikte birimine dilekçe ile başvurur. Başvurusu uygun görülen öğrencinin kaydı, ilgili Yönetim Kurulu Kararı ile dondurulur. </a:t>
            </a:r>
            <a:endParaRPr lang="tr-TR" dirty="0"/>
          </a:p>
          <a:p>
            <a:pPr algn="just"/>
            <a:r>
              <a:rPr lang="tr-TR" dirty="0" smtClean="0"/>
              <a:t>Kayıt dondurmak için başvurular, en geç ilgili yarıyılın/yılın dördüncü haftası sonuna kadar yapılır. Eğitim-Öğretim başlangıcından sonra kaydı yapılan öğrencilerin kayıt dondurma başvuru süreleri kayıt tarihlerinden itibaren iki haftadır. İlk dört haftadan sonra meydana gelen sağlık sorunu, ölüm, doğal afet gibi mücbir sebeplerle yapılacak kayıt dondurma talepleri olması durumunda, ilgili yönetim kurul kararı ile kayıt dondurulur. </a:t>
            </a:r>
            <a:endParaRPr lang="tr-TR" dirty="0"/>
          </a:p>
        </p:txBody>
      </p:sp>
      <p:sp>
        <p:nvSpPr>
          <p:cNvPr id="4" name="Slayt Numarası Yer Tutucusu 3"/>
          <p:cNvSpPr>
            <a:spLocks noGrp="1"/>
          </p:cNvSpPr>
          <p:nvPr>
            <p:ph type="sldNum" sz="quarter" idx="12"/>
          </p:nvPr>
        </p:nvSpPr>
        <p:spPr/>
        <p:txBody>
          <a:bodyPr/>
          <a:lstStyle/>
          <a:p>
            <a:pPr rtl="0"/>
            <a:fld id="{DA60BA0E-20D0-4E7C-B286-26C960A6788F}" type="slidenum">
              <a:rPr lang="tr-TR" noProof="0" smtClean="0"/>
              <a:t>22</a:t>
            </a:fld>
            <a:endParaRPr lang="tr-TR" noProof="0" dirty="0"/>
          </a:p>
        </p:txBody>
      </p:sp>
    </p:spTree>
    <p:extLst>
      <p:ext uri="{BB962C8B-B14F-4D97-AF65-F5344CB8AC3E}">
        <p14:creationId xmlns:p14="http://schemas.microsoft.com/office/powerpoint/2010/main" val="4045636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t>DİSİPLİN İŞLERİ</a:t>
            </a:r>
            <a:endParaRPr lang="tr-TR" b="1" dirty="0"/>
          </a:p>
        </p:txBody>
      </p:sp>
      <p:sp>
        <p:nvSpPr>
          <p:cNvPr id="3" name="İçerik Yer Tutucusu 2"/>
          <p:cNvSpPr>
            <a:spLocks noGrp="1"/>
          </p:cNvSpPr>
          <p:nvPr>
            <p:ph idx="1"/>
          </p:nvPr>
        </p:nvSpPr>
        <p:spPr/>
        <p:txBody>
          <a:bodyPr/>
          <a:lstStyle/>
          <a:p>
            <a:pPr algn="just"/>
            <a:r>
              <a:rPr lang="tr-TR" dirty="0"/>
              <a:t>Yükseköğretim Kurumlarında, öğrenci disiplin işlemleri 2547 Sayılı Kanun/Madde 54 – (Değişik:2/2/2023-7437/2 </a:t>
            </a:r>
            <a:r>
              <a:rPr lang="tr-TR" dirty="0" err="1"/>
              <a:t>md.</a:t>
            </a:r>
            <a:r>
              <a:rPr lang="tr-TR" dirty="0"/>
              <a:t>)’e göre yürütülmekte olup, ilgili maddeyi dikkatlice incelemeniz tavsiye edilmektedir.</a:t>
            </a:r>
          </a:p>
          <a:p>
            <a:endParaRPr lang="tr-TR" dirty="0"/>
          </a:p>
        </p:txBody>
      </p:sp>
      <p:sp>
        <p:nvSpPr>
          <p:cNvPr id="4" name="Slayt Numarası Yer Tutucusu 3"/>
          <p:cNvSpPr>
            <a:spLocks noGrp="1"/>
          </p:cNvSpPr>
          <p:nvPr>
            <p:ph type="sldNum" sz="quarter" idx="12"/>
          </p:nvPr>
        </p:nvSpPr>
        <p:spPr/>
        <p:txBody>
          <a:bodyPr/>
          <a:lstStyle/>
          <a:p>
            <a:pPr rtl="0"/>
            <a:fld id="{DA60BA0E-20D0-4E7C-B286-26C960A6788F}" type="slidenum">
              <a:rPr lang="tr-TR" noProof="0" smtClean="0"/>
              <a:t>23</a:t>
            </a:fld>
            <a:endParaRPr lang="tr-TR" noProof="0" dirty="0"/>
          </a:p>
        </p:txBody>
      </p:sp>
    </p:spTree>
    <p:extLst>
      <p:ext uri="{BB962C8B-B14F-4D97-AF65-F5344CB8AC3E}">
        <p14:creationId xmlns:p14="http://schemas.microsoft.com/office/powerpoint/2010/main" val="2300567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t>DEĞİŞİM PROGRAMLARI</a:t>
            </a:r>
            <a:endParaRPr lang="tr-TR" b="1" dirty="0"/>
          </a:p>
        </p:txBody>
      </p:sp>
      <p:sp>
        <p:nvSpPr>
          <p:cNvPr id="3" name="İçerik Yer Tutucusu 2"/>
          <p:cNvSpPr>
            <a:spLocks noGrp="1"/>
          </p:cNvSpPr>
          <p:nvPr>
            <p:ph idx="1"/>
          </p:nvPr>
        </p:nvSpPr>
        <p:spPr>
          <a:xfrm>
            <a:off x="691715" y="1506086"/>
            <a:ext cx="10512862" cy="4350205"/>
          </a:xfrm>
        </p:spPr>
        <p:txBody>
          <a:bodyPr>
            <a:normAutofit fontScale="85000" lnSpcReduction="10000"/>
          </a:bodyPr>
          <a:lstStyle/>
          <a:p>
            <a:pPr algn="just"/>
            <a:r>
              <a:rPr lang="tr-TR" dirty="0" smtClean="0"/>
              <a:t>Üniversite ile yurt içi veya yurt dışı bir yükseköğretim kurumu arasında yapılan ikili anlaşmalar çerçevesinde öğrenci değişim ve staj programları uygulanabilir. Öğrenci değişim programları çerçevesinde öğrenciler, bir veya iki dönem ilgili üniversitelerde değişim hareketine katılabilirler. Değişim programları, ikili anlaşmalar ve Yükseköğretim Kurulu tarafından belirlenen usul ve esaslar doğrultusunda uygulanır. </a:t>
            </a:r>
          </a:p>
          <a:p>
            <a:pPr algn="just"/>
            <a:r>
              <a:rPr lang="tr-TR" dirty="0" smtClean="0"/>
              <a:t>Yurt içi ve yurt dışı ikili anlaşmalar çerçevesinde öğrenim gören öğrencilerin ders seçimi ve eşleştirilmesi ile not intibakları, ilgili kurullar tarafından yapılır. </a:t>
            </a:r>
          </a:p>
          <a:p>
            <a:pPr algn="just"/>
            <a:r>
              <a:rPr lang="tr-TR" dirty="0" smtClean="0"/>
              <a:t>Değişim programı kapsamındaki öğrenci değişim programlarına ilişkin usul ve esaslar Senato tarafından belirlenir. </a:t>
            </a:r>
          </a:p>
          <a:p>
            <a:pPr algn="just"/>
            <a:r>
              <a:rPr lang="tr-TR" dirty="0" smtClean="0"/>
              <a:t>Değişim programı kapsamında gelen öğrencilere sertifika, diploma veya unvan verilmez. Aldığı dersleri ve notları gösteren öğrenci not durum belgesi verilir.</a:t>
            </a:r>
            <a:endParaRPr lang="tr-TR" dirty="0"/>
          </a:p>
        </p:txBody>
      </p:sp>
      <p:sp>
        <p:nvSpPr>
          <p:cNvPr id="4" name="Slayt Numarası Yer Tutucusu 3"/>
          <p:cNvSpPr>
            <a:spLocks noGrp="1"/>
          </p:cNvSpPr>
          <p:nvPr>
            <p:ph type="sldNum" sz="quarter" idx="12"/>
          </p:nvPr>
        </p:nvSpPr>
        <p:spPr/>
        <p:txBody>
          <a:bodyPr/>
          <a:lstStyle/>
          <a:p>
            <a:pPr rtl="0"/>
            <a:fld id="{DA60BA0E-20D0-4E7C-B286-26C960A6788F}" type="slidenum">
              <a:rPr lang="tr-TR" noProof="0" smtClean="0"/>
              <a:t>24</a:t>
            </a:fld>
            <a:endParaRPr lang="tr-TR" noProof="0" dirty="0"/>
          </a:p>
        </p:txBody>
      </p:sp>
    </p:spTree>
    <p:extLst>
      <p:ext uri="{BB962C8B-B14F-4D97-AF65-F5344CB8AC3E}">
        <p14:creationId xmlns:p14="http://schemas.microsoft.com/office/powerpoint/2010/main" val="2430601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t>AZAMİ SÜRE-1</a:t>
            </a:r>
            <a:endParaRPr lang="tr-TR" b="1" dirty="0"/>
          </a:p>
        </p:txBody>
      </p:sp>
      <p:sp>
        <p:nvSpPr>
          <p:cNvPr id="3" name="İçerik Yer Tutucusu 2"/>
          <p:cNvSpPr>
            <a:spLocks noGrp="1"/>
          </p:cNvSpPr>
          <p:nvPr>
            <p:ph idx="1"/>
          </p:nvPr>
        </p:nvSpPr>
        <p:spPr>
          <a:xfrm>
            <a:off x="837981" y="1481836"/>
            <a:ext cx="10512862" cy="4831536"/>
          </a:xfrm>
        </p:spPr>
        <p:txBody>
          <a:bodyPr>
            <a:normAutofit fontScale="70000" lnSpcReduction="20000"/>
          </a:bodyPr>
          <a:lstStyle/>
          <a:p>
            <a:pPr algn="just"/>
            <a:r>
              <a:rPr lang="tr-TR" dirty="0"/>
              <a:t>Öğrenciler kayıtlı olduğu programı, bir yıl süreli yabancı dil hazırlık sınıfı hariç olmak üzere, her dönem için ders kaydı ve kayıt yenileme yaptırıp yaptırmadığına bakılmaksızın; </a:t>
            </a:r>
          </a:p>
          <a:p>
            <a:pPr lvl="1" algn="just"/>
            <a:r>
              <a:rPr lang="tr-TR" dirty="0"/>
              <a:t>a) Öğrenim süresi iki yıl olan </a:t>
            </a:r>
            <a:r>
              <a:rPr lang="tr-TR" dirty="0" err="1"/>
              <a:t>önlisans</a:t>
            </a:r>
            <a:r>
              <a:rPr lang="tr-TR" dirty="0"/>
              <a:t> programlarını azami dört yıl </a:t>
            </a:r>
          </a:p>
          <a:p>
            <a:pPr lvl="1" algn="just"/>
            <a:r>
              <a:rPr lang="tr-TR" dirty="0"/>
              <a:t>b) Öğrenim süresi dört yıl olan lisans programlarını azami yedi yıl, </a:t>
            </a:r>
          </a:p>
          <a:p>
            <a:pPr lvl="1" algn="just"/>
            <a:r>
              <a:rPr lang="tr-TR" dirty="0"/>
              <a:t>c) Öğrenim süresi beş yıl olan lisans programlarını azami sekiz yıl,</a:t>
            </a:r>
          </a:p>
          <a:p>
            <a:pPr lvl="1" algn="just"/>
            <a:r>
              <a:rPr lang="tr-TR" dirty="0" smtClean="0"/>
              <a:t>ç)Öğrenim </a:t>
            </a:r>
            <a:r>
              <a:rPr lang="tr-TR" dirty="0"/>
              <a:t>süresi altı yıl olan lisans programlarını azami dokuz yıl içinde tamamlamak zorundadırlar. </a:t>
            </a:r>
          </a:p>
          <a:p>
            <a:pPr algn="just"/>
            <a:r>
              <a:rPr lang="tr-TR" dirty="0" smtClean="0"/>
              <a:t>Birimlerin ilgili yönetim kurulunca izinli sayılan yarıyıllar (kayıt dondurma) program süresine ve azami öğrenim süresine dâhil değildir.</a:t>
            </a:r>
          </a:p>
          <a:p>
            <a:pPr algn="just"/>
            <a:r>
              <a:rPr lang="tr-TR" dirty="0" smtClean="0"/>
              <a:t>Üniversiteden süreli uzaklaştırma cezası alan öğrencilerin bu süreleri öğrenim süresinden sayılır. </a:t>
            </a:r>
            <a:endParaRPr lang="tr-TR" dirty="0"/>
          </a:p>
          <a:p>
            <a:pPr algn="just"/>
            <a:r>
              <a:rPr lang="tr-TR" dirty="0" smtClean="0"/>
              <a:t>Öğrencilerin kayıt yenilememe nedeni ile kayıtsız olarak geçirdiği tüm yarıyıllar program süresine ve azami öğrenim süresine dâhildir. </a:t>
            </a:r>
          </a:p>
          <a:p>
            <a:pPr algn="just"/>
            <a:r>
              <a:rPr lang="tr-TR" dirty="0" smtClean="0"/>
              <a:t>Değişim programları kapsamında yurt içi veya yurt dışı yükseköğretim kurumlarında geçirilen yarıyıllar program süresine ve azami öğrenim süresine dâhildir. </a:t>
            </a:r>
          </a:p>
        </p:txBody>
      </p:sp>
      <p:sp>
        <p:nvSpPr>
          <p:cNvPr id="4" name="Slayt Numarası Yer Tutucusu 3"/>
          <p:cNvSpPr>
            <a:spLocks noGrp="1"/>
          </p:cNvSpPr>
          <p:nvPr>
            <p:ph type="sldNum" sz="quarter" idx="12"/>
          </p:nvPr>
        </p:nvSpPr>
        <p:spPr/>
        <p:txBody>
          <a:bodyPr/>
          <a:lstStyle/>
          <a:p>
            <a:pPr rtl="0"/>
            <a:fld id="{DA60BA0E-20D0-4E7C-B286-26C960A6788F}" type="slidenum">
              <a:rPr lang="tr-TR" noProof="0" smtClean="0"/>
              <a:t>25</a:t>
            </a:fld>
            <a:endParaRPr lang="tr-TR" noProof="0" dirty="0"/>
          </a:p>
        </p:txBody>
      </p:sp>
    </p:spTree>
    <p:extLst>
      <p:ext uri="{BB962C8B-B14F-4D97-AF65-F5344CB8AC3E}">
        <p14:creationId xmlns:p14="http://schemas.microsoft.com/office/powerpoint/2010/main" val="2534247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t>AZAMİ SÜRE-2</a:t>
            </a:r>
            <a:endParaRPr lang="tr-TR" b="1" dirty="0"/>
          </a:p>
        </p:txBody>
      </p:sp>
      <p:sp>
        <p:nvSpPr>
          <p:cNvPr id="3" name="İçerik Yer Tutucusu 2"/>
          <p:cNvSpPr>
            <a:spLocks noGrp="1"/>
          </p:cNvSpPr>
          <p:nvPr>
            <p:ph idx="1"/>
          </p:nvPr>
        </p:nvSpPr>
        <p:spPr>
          <a:xfrm>
            <a:off x="490599" y="1691141"/>
            <a:ext cx="10512862" cy="4350205"/>
          </a:xfrm>
        </p:spPr>
        <p:txBody>
          <a:bodyPr/>
          <a:lstStyle/>
          <a:p>
            <a:pPr lvl="1" algn="just"/>
            <a:r>
              <a:rPr lang="tr-TR" dirty="0" smtClean="0"/>
              <a:t>Azami süresini tamamlayan öğrenciler, öğrencilik haklarından yararlanamazlar.</a:t>
            </a:r>
          </a:p>
          <a:p>
            <a:pPr lvl="1" algn="just"/>
            <a:r>
              <a:rPr lang="tr-TR" dirty="0" smtClean="0"/>
              <a:t>Azami süresini tamamlayan öğrenci, tek ders sınavı, özel öğrencilik, yatay geçiş, önceki öğrenimlerin tanınması sınavı ve kayıt dondurma haklarından yararlanamazlar.</a:t>
            </a:r>
          </a:p>
          <a:p>
            <a:pPr lvl="1" algn="just"/>
            <a:r>
              <a:rPr lang="tr-TR" dirty="0" smtClean="0"/>
              <a:t>EK SINAVLAR ve EK SÜRE SINAVLARI, öğrencinin azami süresini tamamladıktan sonraki eğitim-öğretim döneminden başlamak üzere dersin yarıyılına bakılmaksızın akademik takvimde belirtilen tarihlerde kullandırılır.</a:t>
            </a:r>
          </a:p>
          <a:p>
            <a:pPr marL="457063" lvl="1" indent="0" algn="just">
              <a:buNone/>
            </a:pPr>
            <a:endParaRPr lang="tr-TR" dirty="0" smtClean="0"/>
          </a:p>
          <a:p>
            <a:endParaRPr lang="tr-TR" dirty="0"/>
          </a:p>
        </p:txBody>
      </p:sp>
      <p:sp>
        <p:nvSpPr>
          <p:cNvPr id="4" name="Slayt Numarası Yer Tutucusu 3"/>
          <p:cNvSpPr>
            <a:spLocks noGrp="1"/>
          </p:cNvSpPr>
          <p:nvPr>
            <p:ph type="sldNum" sz="quarter" idx="12"/>
          </p:nvPr>
        </p:nvSpPr>
        <p:spPr/>
        <p:txBody>
          <a:bodyPr/>
          <a:lstStyle/>
          <a:p>
            <a:pPr rtl="0"/>
            <a:fld id="{DA60BA0E-20D0-4E7C-B286-26C960A6788F}" type="slidenum">
              <a:rPr lang="tr-TR" noProof="0" smtClean="0"/>
              <a:t>26</a:t>
            </a:fld>
            <a:endParaRPr lang="tr-TR" noProof="0" dirty="0"/>
          </a:p>
        </p:txBody>
      </p:sp>
    </p:spTree>
    <p:extLst>
      <p:ext uri="{BB962C8B-B14F-4D97-AF65-F5344CB8AC3E}">
        <p14:creationId xmlns:p14="http://schemas.microsoft.com/office/powerpoint/2010/main" val="213044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t>ÖĞRENİMİ BİTİRME VE DERECESİ</a:t>
            </a:r>
            <a:endParaRPr lang="tr-TR" b="1" dirty="0"/>
          </a:p>
        </p:txBody>
      </p:sp>
      <p:sp>
        <p:nvSpPr>
          <p:cNvPr id="3" name="İçerik Yer Tutucusu 2"/>
          <p:cNvSpPr>
            <a:spLocks noGrp="1"/>
          </p:cNvSpPr>
          <p:nvPr>
            <p:ph idx="1"/>
          </p:nvPr>
        </p:nvSpPr>
        <p:spPr>
          <a:xfrm>
            <a:off x="761801" y="1700808"/>
            <a:ext cx="10512862" cy="4350205"/>
          </a:xfrm>
        </p:spPr>
        <p:txBody>
          <a:bodyPr>
            <a:normAutofit fontScale="77500" lnSpcReduction="20000"/>
          </a:bodyPr>
          <a:lstStyle/>
          <a:p>
            <a:pPr algn="just"/>
            <a:r>
              <a:rPr lang="tr-TR" dirty="0" smtClean="0"/>
              <a:t>Öğrenci; öğretim planında yer alan tüm dersleri almak ve başarmakla yükümlüdür.</a:t>
            </a:r>
          </a:p>
          <a:p>
            <a:pPr algn="just"/>
            <a:r>
              <a:rPr lang="tr-TR" dirty="0" smtClean="0"/>
              <a:t>GNO ≥ 2.00 koşulunu sağlamakla yükümlüdür. </a:t>
            </a:r>
          </a:p>
          <a:p>
            <a:pPr algn="just"/>
            <a:r>
              <a:rPr lang="tr-TR" dirty="0" smtClean="0"/>
              <a:t>Altı (6) yıllık lisans düzeyinde üç yüz altmış (360) AKTS, beş (5) yıllık lisans düzeyinde üç yüz (300) AKTS, dört (4) yıllık lisans düzeyinde iki yüz kırk(240) AKTS, ön lisans düzeyinde ise yüz yirmi (120) AKTS kredisini tamamlamakla yükümlüdür.</a:t>
            </a:r>
          </a:p>
          <a:p>
            <a:pPr algn="just"/>
            <a:r>
              <a:rPr lang="tr-TR" dirty="0" smtClean="0"/>
              <a:t>Bu madde hükmünde yer alan mezuniyet şartlarını sağlamış öğrenciler, taleplerine bakılmaksızın mezun edilir. </a:t>
            </a:r>
            <a:endParaRPr lang="tr-TR" dirty="0"/>
          </a:p>
          <a:p>
            <a:pPr algn="just"/>
            <a:r>
              <a:rPr lang="tr-TR" dirty="0" smtClean="0"/>
              <a:t>Mezuniyet şartlarını sağladığı halde, not ortalamasını yükseltmek için öğrenimine ders alarak devam etmek isteyen öğrencilerin, dönem sonu sınavlarının son gününe kadar dilekçe ile bölüm başkanlıklarına başvurması gerekir. </a:t>
            </a:r>
          </a:p>
          <a:p>
            <a:pPr algn="just"/>
            <a:r>
              <a:rPr lang="tr-TR" dirty="0" smtClean="0"/>
              <a:t>Öğrenciye mezuniyetinde diploma, mezuniyet not durum belgesi ve diploma eki verilir. Mezuniyet koşullarını erken sağlayan öğrenciler ilgili birimlere başvurmaları halinde, ön görülen öğrenim sürelerinden daha kısa sürede mezun olabilirler. </a:t>
            </a:r>
            <a:endParaRPr lang="tr-TR" dirty="0"/>
          </a:p>
        </p:txBody>
      </p:sp>
      <p:sp>
        <p:nvSpPr>
          <p:cNvPr id="4" name="Slayt Numarası Yer Tutucusu 3"/>
          <p:cNvSpPr>
            <a:spLocks noGrp="1"/>
          </p:cNvSpPr>
          <p:nvPr>
            <p:ph type="sldNum" sz="quarter" idx="12"/>
          </p:nvPr>
        </p:nvSpPr>
        <p:spPr/>
        <p:txBody>
          <a:bodyPr/>
          <a:lstStyle/>
          <a:p>
            <a:pPr rtl="0"/>
            <a:fld id="{DA60BA0E-20D0-4E7C-B286-26C960A6788F}" type="slidenum">
              <a:rPr lang="tr-TR" noProof="0" smtClean="0"/>
              <a:t>27</a:t>
            </a:fld>
            <a:endParaRPr lang="tr-TR" noProof="0" dirty="0"/>
          </a:p>
        </p:txBody>
      </p:sp>
    </p:spTree>
    <p:extLst>
      <p:ext uri="{BB962C8B-B14F-4D97-AF65-F5344CB8AC3E}">
        <p14:creationId xmlns:p14="http://schemas.microsoft.com/office/powerpoint/2010/main" val="834442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777037" y="2766324"/>
            <a:ext cx="10512862" cy="1134993"/>
          </a:xfrm>
        </p:spPr>
        <p:txBody>
          <a:bodyPr>
            <a:normAutofit fontScale="92500" lnSpcReduction="10000"/>
          </a:bodyPr>
          <a:lstStyle/>
          <a:p>
            <a:pPr marL="0" indent="0" algn="ctr">
              <a:buNone/>
            </a:pPr>
            <a:r>
              <a:rPr lang="tr-TR" sz="7998" dirty="0"/>
              <a:t>TEŞEKKÜRLER</a:t>
            </a:r>
            <a:r>
              <a:rPr lang="tr-TR" dirty="0" smtClean="0"/>
              <a:t>…</a:t>
            </a:r>
            <a:endParaRPr lang="tr-TR" dirty="0"/>
          </a:p>
        </p:txBody>
      </p:sp>
      <p:sp>
        <p:nvSpPr>
          <p:cNvPr id="2" name="Slayt Numarası Yer Tutucusu 1"/>
          <p:cNvSpPr>
            <a:spLocks noGrp="1"/>
          </p:cNvSpPr>
          <p:nvPr>
            <p:ph type="sldNum" sz="quarter" idx="12"/>
          </p:nvPr>
        </p:nvSpPr>
        <p:spPr/>
        <p:txBody>
          <a:bodyPr/>
          <a:lstStyle/>
          <a:p>
            <a:pPr rtl="0"/>
            <a:fld id="{DA60BA0E-20D0-4E7C-B286-26C960A6788F}" type="slidenum">
              <a:rPr lang="tr-TR" noProof="0" smtClean="0"/>
              <a:t>28</a:t>
            </a:fld>
            <a:endParaRPr lang="tr-TR" noProof="0" dirty="0"/>
          </a:p>
        </p:txBody>
      </p:sp>
    </p:spTree>
    <p:extLst>
      <p:ext uri="{BB962C8B-B14F-4D97-AF65-F5344CB8AC3E}">
        <p14:creationId xmlns:p14="http://schemas.microsoft.com/office/powerpoint/2010/main" val="1984119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Yer Tutucusu 2"/>
          <p:cNvSpPr>
            <a:spLocks noGrp="1"/>
          </p:cNvSpPr>
          <p:nvPr>
            <p:ph type="body" idx="1"/>
          </p:nvPr>
        </p:nvSpPr>
        <p:spPr>
          <a:xfrm>
            <a:off x="909836" y="404664"/>
            <a:ext cx="7008574" cy="5040560"/>
          </a:xfrm>
        </p:spPr>
        <p:txBody>
          <a:bodyPr rtlCol="0" anchor="t"/>
          <a:lstStyle/>
          <a:p>
            <a:pPr algn="ctr" rtl="0"/>
            <a:r>
              <a:rPr lang="tr-TR" dirty="0" smtClean="0"/>
              <a:t>Kaynakça</a:t>
            </a:r>
          </a:p>
          <a:p>
            <a:pPr algn="ctr" rtl="0"/>
            <a:endParaRPr lang="tr-TR" dirty="0" smtClean="0"/>
          </a:p>
          <a:p>
            <a:pPr marL="457200" indent="-457200">
              <a:buFont typeface="Arial" panose="020B0604020202020204" pitchFamily="34" charset="0"/>
              <a:buChar char="•"/>
            </a:pPr>
            <a:r>
              <a:rPr lang="tr-TR" dirty="0"/>
              <a:t>2547 Sayılı Yükseköğretim </a:t>
            </a:r>
            <a:r>
              <a:rPr lang="tr-TR" dirty="0" smtClean="0"/>
              <a:t>Kanunu</a:t>
            </a:r>
          </a:p>
          <a:p>
            <a:endParaRPr lang="tr-TR" dirty="0"/>
          </a:p>
          <a:p>
            <a:pPr marL="457200" indent="-457200">
              <a:buFont typeface="Arial" panose="020B0604020202020204" pitchFamily="34" charset="0"/>
              <a:buChar char="•"/>
            </a:pPr>
            <a:r>
              <a:rPr lang="tr-TR" dirty="0"/>
              <a:t>Yükseköğretim Kurumlarında </a:t>
            </a:r>
            <a:r>
              <a:rPr lang="tr-TR" dirty="0" err="1"/>
              <a:t>Önlisans</a:t>
            </a:r>
            <a:r>
              <a:rPr lang="tr-TR" dirty="0"/>
              <a:t> ve Lisans Düzeyindeki Programlar Arasında Geçiş, Çift </a:t>
            </a:r>
            <a:r>
              <a:rPr lang="tr-TR" dirty="0" err="1"/>
              <a:t>Anadal</a:t>
            </a:r>
            <a:r>
              <a:rPr lang="tr-TR" dirty="0"/>
              <a:t>, </a:t>
            </a:r>
            <a:r>
              <a:rPr lang="tr-TR" dirty="0" err="1"/>
              <a:t>Yandal</a:t>
            </a:r>
            <a:r>
              <a:rPr lang="tr-TR" dirty="0"/>
              <a:t> ile </a:t>
            </a:r>
            <a:r>
              <a:rPr lang="tr-TR" dirty="0" err="1"/>
              <a:t>Kurumlararası</a:t>
            </a:r>
            <a:r>
              <a:rPr lang="tr-TR" dirty="0"/>
              <a:t> Kredi Transferi Yapılması Esaslarına İlişkin </a:t>
            </a:r>
            <a:r>
              <a:rPr lang="tr-TR" dirty="0" smtClean="0"/>
              <a:t>Yönetmelik</a:t>
            </a:r>
          </a:p>
          <a:p>
            <a:endParaRPr lang="tr-TR" dirty="0"/>
          </a:p>
          <a:p>
            <a:pPr marL="457200" indent="-457200">
              <a:buFont typeface="Arial" panose="020B0604020202020204" pitchFamily="34" charset="0"/>
              <a:buChar char="•"/>
            </a:pPr>
            <a:r>
              <a:rPr lang="tr-TR" dirty="0"/>
              <a:t>Sakarya Üniversitesi Mevzuatları  </a:t>
            </a:r>
          </a:p>
          <a:p>
            <a:pPr algn="ctr" rtl="0"/>
            <a:endParaRPr lang="tr-TR" dirty="0"/>
          </a:p>
          <a:p>
            <a:pPr marL="457200" indent="-457200" rtl="0">
              <a:buFont typeface="Wingdings" panose="05000000000000000000" pitchFamily="2" charset="2"/>
              <a:buChar char="§"/>
            </a:pPr>
            <a:endParaRPr lang="tr-TR" dirty="0"/>
          </a:p>
          <a:p>
            <a:pPr marL="457200" indent="-457200" rtl="0">
              <a:buFont typeface="Wingdings" panose="05000000000000000000" pitchFamily="2" charset="2"/>
              <a:buChar char="§"/>
            </a:pPr>
            <a:endParaRPr lang="tr-TR" dirty="0"/>
          </a:p>
          <a:p>
            <a:pPr rtl="0"/>
            <a:endParaRPr lang="tr-TR" dirty="0"/>
          </a:p>
          <a:p>
            <a:pPr rtl="0"/>
            <a:endParaRPr lang="en-US" dirty="0"/>
          </a:p>
        </p:txBody>
      </p:sp>
    </p:spTree>
    <p:extLst>
      <p:ext uri="{BB962C8B-B14F-4D97-AF65-F5344CB8AC3E}">
        <p14:creationId xmlns:p14="http://schemas.microsoft.com/office/powerpoint/2010/main" val="1997697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t>GİRİŞ</a:t>
            </a:r>
            <a:endParaRPr lang="tr-TR" b="1" dirty="0"/>
          </a:p>
        </p:txBody>
      </p:sp>
      <p:sp>
        <p:nvSpPr>
          <p:cNvPr id="3" name="İçerik Yer Tutucusu 2"/>
          <p:cNvSpPr>
            <a:spLocks noGrp="1"/>
          </p:cNvSpPr>
          <p:nvPr>
            <p:ph idx="1"/>
          </p:nvPr>
        </p:nvSpPr>
        <p:spPr/>
        <p:txBody>
          <a:bodyPr/>
          <a:lstStyle/>
          <a:p>
            <a:pPr algn="just"/>
            <a:r>
              <a:rPr lang="tr-TR" dirty="0" smtClean="0"/>
              <a:t>Üniversiteler 2547 Sayılı Yükseköğretim Kanuna tabiidir.</a:t>
            </a:r>
          </a:p>
          <a:p>
            <a:pPr algn="just"/>
            <a:r>
              <a:rPr lang="tr-TR" dirty="0" smtClean="0"/>
              <a:t>Üniversitemiz faaliyetlerini bu kanun ile birlikte Yüksek Öğretim Kurulu Başkanlığı ve Sakarya Üniversitesi Mevzuatları çerçevesinde yürütmektedir. </a:t>
            </a:r>
            <a:endParaRPr lang="tr-TR" dirty="0"/>
          </a:p>
          <a:p>
            <a:pPr algn="just"/>
            <a:r>
              <a:rPr lang="tr-TR" dirty="0" smtClean="0"/>
              <a:t>Üniversitemiz Mevzuatlarına Üniversitemiz Hukuk Müşavirliği resmi web sayfasından erişilebilir.</a:t>
            </a:r>
          </a:p>
          <a:p>
            <a:pPr algn="just"/>
            <a:r>
              <a:rPr lang="tr-TR" dirty="0" smtClean="0"/>
              <a:t>Öğrencilerimiz eğitim-öğretim süreleri boyunca kendilerine tanınan hakları bu mevzuatlar aracılığı ile öğrenebilirler.</a:t>
            </a:r>
            <a:endParaRPr lang="tr-TR" dirty="0"/>
          </a:p>
        </p:txBody>
      </p:sp>
      <p:sp>
        <p:nvSpPr>
          <p:cNvPr id="4" name="Slayt Numarası Yer Tutucusu 3"/>
          <p:cNvSpPr>
            <a:spLocks noGrp="1"/>
          </p:cNvSpPr>
          <p:nvPr>
            <p:ph type="sldNum" sz="quarter" idx="12"/>
          </p:nvPr>
        </p:nvSpPr>
        <p:spPr/>
        <p:txBody>
          <a:bodyPr/>
          <a:lstStyle/>
          <a:p>
            <a:pPr rtl="0"/>
            <a:fld id="{DA60BA0E-20D0-4E7C-B286-26C960A6788F}" type="slidenum">
              <a:rPr lang="tr-TR" noProof="0" smtClean="0"/>
              <a:t>3</a:t>
            </a:fld>
            <a:endParaRPr lang="tr-TR" noProof="0" dirty="0"/>
          </a:p>
        </p:txBody>
      </p:sp>
    </p:spTree>
    <p:extLst>
      <p:ext uri="{BB962C8B-B14F-4D97-AF65-F5344CB8AC3E}">
        <p14:creationId xmlns:p14="http://schemas.microsoft.com/office/powerpoint/2010/main" val="1797754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t>AKADEMİK TAKVİM</a:t>
            </a:r>
            <a:endParaRPr lang="tr-TR" b="1" dirty="0"/>
          </a:p>
        </p:txBody>
      </p:sp>
      <p:sp>
        <p:nvSpPr>
          <p:cNvPr id="3" name="İçerik Yer Tutucusu 2"/>
          <p:cNvSpPr>
            <a:spLocks noGrp="1"/>
          </p:cNvSpPr>
          <p:nvPr>
            <p:ph idx="1"/>
          </p:nvPr>
        </p:nvSpPr>
        <p:spPr/>
        <p:txBody>
          <a:bodyPr/>
          <a:lstStyle/>
          <a:p>
            <a:pPr algn="just"/>
            <a:r>
              <a:rPr lang="tr-TR" dirty="0" smtClean="0"/>
              <a:t>Akademik takvim, Senato tarafından belirlenir ve en geç ilgili eğitim öğretim yılı öncesinde nisan ayı sonuna kadar ilan edilir.</a:t>
            </a:r>
          </a:p>
          <a:p>
            <a:pPr algn="just"/>
            <a:r>
              <a:rPr lang="tr-TR" dirty="0" smtClean="0"/>
              <a:t>Üniversitemiz Öğrenci İşleri Daire Başkanlığı resmi web sitesinde yayınlanır.</a:t>
            </a:r>
          </a:p>
          <a:p>
            <a:pPr algn="just"/>
            <a:r>
              <a:rPr lang="tr-TR" dirty="0" smtClean="0">
                <a:hlinkClick r:id="rId2"/>
              </a:rPr>
              <a:t>https://ogrisl.sakarya.edu.tr/tr/icerik/8861/32698/akademik-takvim</a:t>
            </a:r>
            <a:endParaRPr lang="tr-TR" dirty="0" smtClean="0"/>
          </a:p>
          <a:p>
            <a:pPr algn="just"/>
            <a:r>
              <a:rPr lang="tr-TR" dirty="0" smtClean="0"/>
              <a:t>Akademik takvimde belirtilen tarihler zorunlu hallerde Senato tarafından değiştirilebilir. Öğrencilerimiz akademik takvimi güncel olarak takip etmelidir.</a:t>
            </a:r>
            <a:endParaRPr lang="tr-TR" dirty="0"/>
          </a:p>
        </p:txBody>
      </p:sp>
      <p:sp>
        <p:nvSpPr>
          <p:cNvPr id="4" name="Slayt Numarası Yer Tutucusu 3"/>
          <p:cNvSpPr>
            <a:spLocks noGrp="1"/>
          </p:cNvSpPr>
          <p:nvPr>
            <p:ph type="sldNum" sz="quarter" idx="12"/>
          </p:nvPr>
        </p:nvSpPr>
        <p:spPr/>
        <p:txBody>
          <a:bodyPr/>
          <a:lstStyle/>
          <a:p>
            <a:pPr rtl="0"/>
            <a:fld id="{DA60BA0E-20D0-4E7C-B286-26C960A6788F}" type="slidenum">
              <a:rPr lang="tr-TR" noProof="0" smtClean="0"/>
              <a:t>4</a:t>
            </a:fld>
            <a:endParaRPr lang="tr-TR" noProof="0" dirty="0"/>
          </a:p>
        </p:txBody>
      </p:sp>
    </p:spTree>
    <p:extLst>
      <p:ext uri="{BB962C8B-B14F-4D97-AF65-F5344CB8AC3E}">
        <p14:creationId xmlns:p14="http://schemas.microsoft.com/office/powerpoint/2010/main" val="1340461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t>KAYIT YENİLEME-1</a:t>
            </a:r>
            <a:endParaRPr lang="tr-TR" b="1" dirty="0"/>
          </a:p>
        </p:txBody>
      </p:sp>
      <p:sp>
        <p:nvSpPr>
          <p:cNvPr id="3" name="İçerik Yer Tutucusu 2"/>
          <p:cNvSpPr>
            <a:spLocks noGrp="1"/>
          </p:cNvSpPr>
          <p:nvPr>
            <p:ph idx="1"/>
          </p:nvPr>
        </p:nvSpPr>
        <p:spPr/>
        <p:txBody>
          <a:bodyPr>
            <a:normAutofit fontScale="92500" lnSpcReduction="10000"/>
          </a:bodyPr>
          <a:lstStyle/>
          <a:p>
            <a:pPr algn="just"/>
            <a:r>
              <a:rPr lang="tr-TR" dirty="0" smtClean="0"/>
              <a:t>Kayıt yenileme: Katkı payı ve öğrenim ücreti yükümlülüğü varsa yatırılmasını ve derse yazılma işlemlerinin yapılmasını ifade etmektedir.</a:t>
            </a:r>
          </a:p>
          <a:p>
            <a:pPr algn="just"/>
            <a:r>
              <a:rPr lang="tr-TR" dirty="0" smtClean="0"/>
              <a:t>Öğrenciler, akademik takvimde belirtilen kayıt yenileme tarihlerinde Senato ve Üniversite Yönetim Kurulunun belirlediği esaslar çerçevesinde, derse yazılmasını yaparak kaydını yeniler. Kaydını yenileyen öğrenci aktif öğrenci statüsünü kazanır. </a:t>
            </a:r>
          </a:p>
          <a:p>
            <a:pPr algn="just"/>
            <a:r>
              <a:rPr lang="tr-TR" dirty="0" smtClean="0"/>
              <a:t>Senato ve Üniversite Yönetim Kurulunun belirlediği esaslara uymayan veya ödemesi gereken katkı payı/öğrenim ücreti varsa bunları ödemeyen öğrencinin kaydı yenilenmez, bu öğrenci pasif öğrenci statüsüne girer.</a:t>
            </a:r>
          </a:p>
          <a:p>
            <a:pPr algn="just"/>
            <a:r>
              <a:rPr lang="tr-TR" dirty="0" smtClean="0"/>
              <a:t> Öğrencilerin kayıtlarını yenilemedikleri ve eksik ders almış oldukları dönemler öğretim süresinden sayılır. </a:t>
            </a:r>
          </a:p>
        </p:txBody>
      </p:sp>
      <p:sp>
        <p:nvSpPr>
          <p:cNvPr id="4" name="Slayt Numarası Yer Tutucusu 3"/>
          <p:cNvSpPr>
            <a:spLocks noGrp="1"/>
          </p:cNvSpPr>
          <p:nvPr>
            <p:ph type="sldNum" sz="quarter" idx="12"/>
          </p:nvPr>
        </p:nvSpPr>
        <p:spPr/>
        <p:txBody>
          <a:bodyPr/>
          <a:lstStyle/>
          <a:p>
            <a:pPr rtl="0"/>
            <a:fld id="{DA60BA0E-20D0-4E7C-B286-26C960A6788F}" type="slidenum">
              <a:rPr lang="tr-TR" noProof="0" smtClean="0"/>
              <a:t>5</a:t>
            </a:fld>
            <a:endParaRPr lang="tr-TR" noProof="0" dirty="0"/>
          </a:p>
        </p:txBody>
      </p:sp>
    </p:spTree>
    <p:extLst>
      <p:ext uri="{BB962C8B-B14F-4D97-AF65-F5344CB8AC3E}">
        <p14:creationId xmlns:p14="http://schemas.microsoft.com/office/powerpoint/2010/main" val="3686875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t>KAYIT YENİLEME-2</a:t>
            </a:r>
            <a:endParaRPr lang="tr-TR" b="1" dirty="0"/>
          </a:p>
        </p:txBody>
      </p:sp>
      <p:sp>
        <p:nvSpPr>
          <p:cNvPr id="3" name="İçerik Yer Tutucusu 2"/>
          <p:cNvSpPr>
            <a:spLocks noGrp="1"/>
          </p:cNvSpPr>
          <p:nvPr>
            <p:ph idx="1"/>
          </p:nvPr>
        </p:nvSpPr>
        <p:spPr>
          <a:xfrm>
            <a:off x="837981" y="1432952"/>
            <a:ext cx="10512862" cy="4957932"/>
          </a:xfrm>
        </p:spPr>
        <p:txBody>
          <a:bodyPr>
            <a:normAutofit fontScale="92500" lnSpcReduction="10000"/>
          </a:bodyPr>
          <a:lstStyle/>
          <a:p>
            <a:pPr algn="just"/>
            <a:r>
              <a:rPr lang="tr-TR" dirty="0"/>
              <a:t>Öğrenciler, alt dönemlerden başarısız olduğu, hiç almadığı ya da devam şartı sağlamadığı ders veya derslere öncelikle yazılmak </a:t>
            </a:r>
            <a:r>
              <a:rPr lang="tr-TR" dirty="0" smtClean="0"/>
              <a:t>zorundadır.</a:t>
            </a:r>
          </a:p>
          <a:p>
            <a:pPr algn="just"/>
            <a:r>
              <a:rPr lang="tr-TR" dirty="0" smtClean="0"/>
              <a:t>Öğrenci</a:t>
            </a:r>
            <a:r>
              <a:rPr lang="tr-TR" dirty="0"/>
              <a:t>, bu dersler farklı dönemlerden ise en alttaki dönem derslerinden başlamak şartı ile bulundukları döneme ait derslere yazılır. İlk iki yarıyıl sonundan veya yıllık program olan bölümlerde birinci yılın sonundan itibaren, bulunduğu döneme kadar tüm derslerini alıp başarmış olmak şartı ile genel ağırlıklı not ortalaması 3.00 ve üzeri olan öğrenciler bulundukları dönemin bir üst sınıfından ders alabiliriler. </a:t>
            </a:r>
            <a:endParaRPr lang="tr-TR" dirty="0" smtClean="0"/>
          </a:p>
          <a:p>
            <a:pPr algn="just"/>
            <a:r>
              <a:rPr lang="tr-TR" dirty="0" smtClean="0"/>
              <a:t>Genel </a:t>
            </a:r>
            <a:r>
              <a:rPr lang="tr-TR" dirty="0"/>
              <a:t>ağırlıklı not ortalaması 3.00 ve üzeri olan öğrenciler</a:t>
            </a:r>
            <a:r>
              <a:rPr lang="tr-TR" dirty="0" smtClean="0"/>
              <a:t> bir </a:t>
            </a:r>
            <a:r>
              <a:rPr lang="tr-TR" dirty="0"/>
              <a:t>dönemde 30 AKTS ile birlikte 15 AKTS veya 3 derse kayıt yaptırabilirler. Üst sınıftan ders alan öğrencilerin, aldıkları derslerin başarı notları genel ağırlıklı not ortalamasına katılır. Çift Ana Dal ve </a:t>
            </a:r>
            <a:r>
              <a:rPr lang="tr-TR" dirty="0" err="1"/>
              <a:t>Yandal</a:t>
            </a:r>
            <a:r>
              <a:rPr lang="tr-TR" dirty="0"/>
              <a:t> Programında kayıtlı öğrenciler kayıtlı olduğu her iki programdan bir dönemde toplam 30 AKTS ile birlikte 15 AKTS veya 3 derse kayıt yaptırabilir.</a:t>
            </a:r>
          </a:p>
        </p:txBody>
      </p:sp>
      <p:sp>
        <p:nvSpPr>
          <p:cNvPr id="4" name="Slayt Numarası Yer Tutucusu 3"/>
          <p:cNvSpPr>
            <a:spLocks noGrp="1"/>
          </p:cNvSpPr>
          <p:nvPr>
            <p:ph type="sldNum" sz="quarter" idx="12"/>
          </p:nvPr>
        </p:nvSpPr>
        <p:spPr/>
        <p:txBody>
          <a:bodyPr/>
          <a:lstStyle/>
          <a:p>
            <a:pPr rtl="0"/>
            <a:fld id="{DA60BA0E-20D0-4E7C-B286-26C960A6788F}" type="slidenum">
              <a:rPr lang="tr-TR" noProof="0" smtClean="0"/>
              <a:t>6</a:t>
            </a:fld>
            <a:endParaRPr lang="tr-TR" noProof="0" dirty="0"/>
          </a:p>
        </p:txBody>
      </p:sp>
    </p:spTree>
    <p:extLst>
      <p:ext uri="{BB962C8B-B14F-4D97-AF65-F5344CB8AC3E}">
        <p14:creationId xmlns:p14="http://schemas.microsoft.com/office/powerpoint/2010/main" val="3839301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t>KAYIT YENİLEME-3</a:t>
            </a:r>
            <a:endParaRPr lang="tr-TR" b="1" dirty="0"/>
          </a:p>
        </p:txBody>
      </p:sp>
      <p:sp>
        <p:nvSpPr>
          <p:cNvPr id="3" name="İçerik Yer Tutucusu 2"/>
          <p:cNvSpPr>
            <a:spLocks noGrp="1"/>
          </p:cNvSpPr>
          <p:nvPr>
            <p:ph idx="1"/>
          </p:nvPr>
        </p:nvSpPr>
        <p:spPr>
          <a:xfrm>
            <a:off x="837981" y="1628800"/>
            <a:ext cx="10512862" cy="5040560"/>
          </a:xfrm>
        </p:spPr>
        <p:txBody>
          <a:bodyPr>
            <a:normAutofit fontScale="92500" lnSpcReduction="20000"/>
          </a:bodyPr>
          <a:lstStyle/>
          <a:p>
            <a:pPr algn="just"/>
            <a:r>
              <a:rPr lang="tr-TR" dirty="0"/>
              <a:t>İkinci yarıyıl sonu itibarıyla </a:t>
            </a:r>
            <a:r>
              <a:rPr lang="tr-TR" dirty="0" err="1"/>
              <a:t>GNO’su</a:t>
            </a:r>
            <a:r>
              <a:rPr lang="tr-TR" dirty="0"/>
              <a:t> 1,80'in altında kalan öğrenciler bulunduğu dönem ve alt dönemlerden olmak üzere en fazla 25 </a:t>
            </a:r>
            <a:r>
              <a:rPr lang="tr-TR" dirty="0" err="1"/>
              <a:t>AKTS'lik</a:t>
            </a:r>
            <a:r>
              <a:rPr lang="tr-TR" dirty="0"/>
              <a:t> derse, </a:t>
            </a:r>
            <a:r>
              <a:rPr lang="tr-TR" dirty="0" err="1"/>
              <a:t>GNO’su</a:t>
            </a:r>
            <a:r>
              <a:rPr lang="tr-TR" dirty="0"/>
              <a:t> 1,80 ve üzerinde not ortalaması olan öğrenciler ise bulunduğu dönem ve alt dönemlerden olmak üzere 30 AKTS ile birlikte 10 AKTS veya 2 derse kayıt </a:t>
            </a:r>
            <a:r>
              <a:rPr lang="tr-TR" dirty="0" smtClean="0"/>
              <a:t>yaptırabilir. </a:t>
            </a:r>
          </a:p>
          <a:p>
            <a:pPr algn="just"/>
            <a:r>
              <a:rPr lang="tr-TR" dirty="0"/>
              <a:t>Ön lisans ve lisans programında öğrenim gören öğrenciler, ders programlarında çakışan derslere kayıt olamaz. Ancak, devam şartı sağlanmış önceki dönem dersleri için bu fıkradaki ders çakışmasına ilişkin hüküm uygulanmaz. </a:t>
            </a:r>
            <a:endParaRPr lang="tr-TR" dirty="0" smtClean="0"/>
          </a:p>
          <a:p>
            <a:pPr algn="just"/>
            <a:r>
              <a:rPr lang="tr-TR" dirty="0" smtClean="0"/>
              <a:t>Akademik </a:t>
            </a:r>
            <a:r>
              <a:rPr lang="tr-TR" dirty="0"/>
              <a:t>takvimde belirlenen mazeretli derse yazılma tarihlerinde, öğrencinin başvurusu üzerine bölüm/program başkanlığının uygun görüşü ve eğitim biriminin yönetim kurulu kararı ile çakışan ders farklı programlardan alınabilir. Çift </a:t>
            </a:r>
            <a:r>
              <a:rPr lang="tr-TR" dirty="0" err="1"/>
              <a:t>anadal</a:t>
            </a:r>
            <a:r>
              <a:rPr lang="tr-TR" dirty="0"/>
              <a:t> programına kayıtlı öğrencilerin iki lisans programındaki derslerinin çakışma durumları ilgili bölüm başkanlıklarının görüşü ve eğitim biriminin yönetim kurulları tarafından </a:t>
            </a:r>
            <a:r>
              <a:rPr lang="tr-TR" dirty="0" smtClean="0"/>
              <a:t>değerlendirilir.</a:t>
            </a:r>
            <a:endParaRPr lang="tr-TR" dirty="0"/>
          </a:p>
        </p:txBody>
      </p:sp>
      <p:sp>
        <p:nvSpPr>
          <p:cNvPr id="4" name="Slayt Numarası Yer Tutucusu 3"/>
          <p:cNvSpPr>
            <a:spLocks noGrp="1"/>
          </p:cNvSpPr>
          <p:nvPr>
            <p:ph type="sldNum" sz="quarter" idx="12"/>
          </p:nvPr>
        </p:nvSpPr>
        <p:spPr/>
        <p:txBody>
          <a:bodyPr/>
          <a:lstStyle/>
          <a:p>
            <a:pPr rtl="0"/>
            <a:fld id="{DA60BA0E-20D0-4E7C-B286-26C960A6788F}" type="slidenum">
              <a:rPr lang="tr-TR" noProof="0" smtClean="0"/>
              <a:t>7</a:t>
            </a:fld>
            <a:endParaRPr lang="tr-TR" noProof="0" dirty="0"/>
          </a:p>
        </p:txBody>
      </p:sp>
    </p:spTree>
    <p:extLst>
      <p:ext uri="{BB962C8B-B14F-4D97-AF65-F5344CB8AC3E}">
        <p14:creationId xmlns:p14="http://schemas.microsoft.com/office/powerpoint/2010/main" val="2720752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t>KATKI PAYI</a:t>
            </a:r>
            <a:endParaRPr lang="tr-TR" b="1" dirty="0"/>
          </a:p>
        </p:txBody>
      </p:sp>
      <p:sp>
        <p:nvSpPr>
          <p:cNvPr id="3" name="İçerik Yer Tutucusu 2"/>
          <p:cNvSpPr>
            <a:spLocks noGrp="1"/>
          </p:cNvSpPr>
          <p:nvPr>
            <p:ph idx="1"/>
          </p:nvPr>
        </p:nvSpPr>
        <p:spPr/>
        <p:txBody>
          <a:bodyPr/>
          <a:lstStyle/>
          <a:p>
            <a:pPr algn="just"/>
            <a:r>
              <a:rPr lang="tr-TR" dirty="0" smtClean="0"/>
              <a:t>2547 sayılı Kanunun 46 </a:t>
            </a:r>
            <a:r>
              <a:rPr lang="tr-TR" dirty="0" err="1" smtClean="0"/>
              <a:t>ncı</a:t>
            </a:r>
            <a:r>
              <a:rPr lang="tr-TR" dirty="0" smtClean="0"/>
              <a:t> maddesi ve diğer ilgili mevzuat hükümleri uyarınca belirlenen öğrenci katkı payları – öğrenim ücretleri ilgili dönem başlarında akademik takvimde belirtilen kayıt yenileme tarihlerinde ödenir.</a:t>
            </a:r>
          </a:p>
          <a:p>
            <a:pPr algn="just"/>
            <a:r>
              <a:rPr lang="tr-TR" dirty="0" smtClean="0"/>
              <a:t>Süresi içinde katkı payı veya öğrenim ücretini ödemeyenler ile mazeretleri ilgili yönetim kurullarınca kabul edilmeyenler o dönem için kayıt yenileme yaptıramaz ve öğrencilik haklarından yararlanamazlar.</a:t>
            </a:r>
            <a:endParaRPr lang="tr-TR" dirty="0"/>
          </a:p>
        </p:txBody>
      </p:sp>
      <p:sp>
        <p:nvSpPr>
          <p:cNvPr id="4" name="Slayt Numarası Yer Tutucusu 3"/>
          <p:cNvSpPr>
            <a:spLocks noGrp="1"/>
          </p:cNvSpPr>
          <p:nvPr>
            <p:ph type="sldNum" sz="quarter" idx="12"/>
          </p:nvPr>
        </p:nvSpPr>
        <p:spPr/>
        <p:txBody>
          <a:bodyPr/>
          <a:lstStyle/>
          <a:p>
            <a:pPr rtl="0"/>
            <a:fld id="{DA60BA0E-20D0-4E7C-B286-26C960A6788F}" type="slidenum">
              <a:rPr lang="tr-TR" noProof="0" smtClean="0"/>
              <a:t>8</a:t>
            </a:fld>
            <a:endParaRPr lang="tr-TR" noProof="0" dirty="0"/>
          </a:p>
        </p:txBody>
      </p:sp>
    </p:spTree>
    <p:extLst>
      <p:ext uri="{BB962C8B-B14F-4D97-AF65-F5344CB8AC3E}">
        <p14:creationId xmlns:p14="http://schemas.microsoft.com/office/powerpoint/2010/main" val="449429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t>SINAV VE BAŞARI DEĞERLENDİRME-1</a:t>
            </a:r>
            <a:endParaRPr lang="tr-TR" b="1" dirty="0"/>
          </a:p>
        </p:txBody>
      </p:sp>
      <p:sp>
        <p:nvSpPr>
          <p:cNvPr id="3" name="İçerik Yer Tutucusu 2"/>
          <p:cNvSpPr>
            <a:spLocks noGrp="1"/>
          </p:cNvSpPr>
          <p:nvPr>
            <p:ph idx="1"/>
          </p:nvPr>
        </p:nvSpPr>
        <p:spPr/>
        <p:txBody>
          <a:bodyPr>
            <a:normAutofit fontScale="92500" lnSpcReduction="20000"/>
          </a:bodyPr>
          <a:lstStyle/>
          <a:p>
            <a:r>
              <a:rPr lang="tr-TR" dirty="0" smtClean="0"/>
              <a:t>Tüm dersler için, sınav türleri, ölçme sayısı ve oranları, Sakarya Üniversitesi Ölçme ve Değerlendirme Yönergesinde belirlenen ilkelere göre düzenlenir. </a:t>
            </a:r>
            <a:endParaRPr lang="tr-TR" dirty="0"/>
          </a:p>
          <a:p>
            <a:r>
              <a:rPr lang="tr-TR" dirty="0" smtClean="0"/>
              <a:t>Dönem sonu sınav programları, ilgili kurullar tarafından hazırlanır ve akademik takvimde belirlenen sınav dönemi başlamadan en geç iki hafta önce ilan edilir. Sınavlar programda ilan edilen yer, gün ve saatte yapılır. </a:t>
            </a:r>
          </a:p>
          <a:p>
            <a:r>
              <a:rPr lang="tr-TR" dirty="0" smtClean="0"/>
              <a:t>Dönem içi ölçme sonuçları; öğretim elemanları tarafından ölçmenin yapıldığı tarihten itibaren iki hafta içinde öğrencilere ilan edilir. </a:t>
            </a:r>
          </a:p>
          <a:p>
            <a:r>
              <a:rPr lang="tr-TR" dirty="0" smtClean="0"/>
              <a:t>Öğrencilerin aldıkları derslerde gösterdikleri başarı notları harf ile gösterilir. Ders başarı notu, dönem içi ve dönem sonu sınav puanlarının birlikte değerlendirilmesiyle elde edilir ve bu sonuç öğrencinin akademik başarı durumunu gösterir.</a:t>
            </a:r>
            <a:endParaRPr lang="tr-TR" dirty="0"/>
          </a:p>
          <a:p>
            <a:endParaRPr lang="tr-TR" dirty="0"/>
          </a:p>
        </p:txBody>
      </p:sp>
      <p:sp>
        <p:nvSpPr>
          <p:cNvPr id="4" name="Slayt Numarası Yer Tutucusu 3"/>
          <p:cNvSpPr>
            <a:spLocks noGrp="1"/>
          </p:cNvSpPr>
          <p:nvPr>
            <p:ph type="sldNum" sz="quarter" idx="12"/>
          </p:nvPr>
        </p:nvSpPr>
        <p:spPr/>
        <p:txBody>
          <a:bodyPr/>
          <a:lstStyle/>
          <a:p>
            <a:pPr rtl="0"/>
            <a:fld id="{DA60BA0E-20D0-4E7C-B286-26C960A6788F}" type="slidenum">
              <a:rPr lang="tr-TR" noProof="0" smtClean="0"/>
              <a:t>9</a:t>
            </a:fld>
            <a:endParaRPr lang="tr-TR" noProof="0" dirty="0"/>
          </a:p>
        </p:txBody>
      </p:sp>
    </p:spTree>
    <p:extLst>
      <p:ext uri="{BB962C8B-B14F-4D97-AF65-F5344CB8AC3E}">
        <p14:creationId xmlns:p14="http://schemas.microsoft.com/office/powerpoint/2010/main" val="547388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Kitaplar 16 x 9">
  <a:themeElements>
    <a:clrScheme name="Books_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extLst>
    <a:ext uri="{05A4C25C-085E-4340-85A3-A5531E510DB2}">
      <thm15:themeFamily xmlns:thm15="http://schemas.microsoft.com/office/thememl/2012/main" name="Office_9412019_TF02787940_TF02787940.potx" id="{28172E8D-EAD7-4AC2-8B44-6816FF20E00E}" vid="{89738596-E4E7-4B62-90A4-7590996B647A}"/>
    </a:ext>
  </a:extLst>
</a:theme>
</file>

<file path=ppt/theme/theme2.xml><?xml version="1.0" encoding="utf-8"?>
<a:theme xmlns:a="http://schemas.openxmlformats.org/drawingml/2006/main" name="Office Teması">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Office Teması">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1345039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The bookstacks present on most slides  make this a good choice for students, teachers, reading enthusiasts, and others in education. This presentation template contains multiple slide layouts in widescreen format (16x9) and includes a sample table and chart that you can easily  modify.</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2011-11-26T00:00:00+00:00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AssetExpire xmlns="4873beb7-5857-4685-be1f-d57550cc96cc">2029-05-12T07:00:00+00:00</AssetExpire>
    <DSATActionTaken xmlns="4873beb7-5857-4685-be1f-d57550cc96cc" xsi:nil="true"/>
    <CSXSubmissionMarket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TP102787939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694216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LocMarketGroupTiers2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BBB5C329-08A6-4E5E-AEF1-A97828C874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301D382-32B0-43EE-932C-28906AF37617}">
  <ds:schemaRefs>
    <ds:schemaRef ds:uri="http://purl.org/dc/elements/1.1/"/>
    <ds:schemaRef ds:uri="http://purl.org/dc/terms/"/>
    <ds:schemaRef ds:uri="4873beb7-5857-4685-be1f-d57550cc96cc"/>
    <ds:schemaRef ds:uri="http://purl.org/dc/dcmitype/"/>
    <ds:schemaRef ds:uri="http://schemas.microsoft.com/office/2006/documentManagement/types"/>
    <ds:schemaRef ds:uri="http://schemas.microsoft.com/office/2006/metadata/properties"/>
    <ds:schemaRef ds:uri="http://www.w3.org/XML/1998/namespace"/>
    <ds:schemaRef ds:uri="http://schemas.microsoft.com/office/infopath/2007/PartnerControls"/>
    <ds:schemaRef ds:uri="http://schemas.openxmlformats.org/package/2006/metadata/core-properties"/>
  </ds:schemaRefs>
</ds:datastoreItem>
</file>

<file path=customXml/itemProps3.xml><?xml version="1.0" encoding="utf-8"?>
<ds:datastoreItem xmlns:ds="http://schemas.openxmlformats.org/officeDocument/2006/customXml" ds:itemID="{E1B558C7-619B-49BE-9097-7FCBDADD4EC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Mavi kitap yığını sunusu (geniş ekran)</Template>
  <TotalTime>13</TotalTime>
  <Words>2717</Words>
  <Application>Microsoft Office PowerPoint</Application>
  <PresentationFormat>Özel</PresentationFormat>
  <Paragraphs>190</Paragraphs>
  <Slides>29</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29</vt:i4>
      </vt:variant>
    </vt:vector>
  </HeadingPairs>
  <TitlesOfParts>
    <vt:vector size="33" baseType="lpstr">
      <vt:lpstr>Arial</vt:lpstr>
      <vt:lpstr>Century Gothic</vt:lpstr>
      <vt:lpstr>Wingdings</vt:lpstr>
      <vt:lpstr>Kitaplar 16 x 9</vt:lpstr>
      <vt:lpstr>Üniversite Yaşamına Giriş</vt:lpstr>
      <vt:lpstr>İÇİNDEKİLER</vt:lpstr>
      <vt:lpstr>GİRİŞ</vt:lpstr>
      <vt:lpstr>AKADEMİK TAKVİM</vt:lpstr>
      <vt:lpstr>KAYIT YENİLEME-1</vt:lpstr>
      <vt:lpstr>KAYIT YENİLEME-2</vt:lpstr>
      <vt:lpstr>KAYIT YENİLEME-3</vt:lpstr>
      <vt:lpstr>KATKI PAYI</vt:lpstr>
      <vt:lpstr>SINAV VE BAŞARI DEĞERLENDİRME-1</vt:lpstr>
      <vt:lpstr>SINAV VE BAŞARI DEĞERLENDİRME-2</vt:lpstr>
      <vt:lpstr>ÇAP -1</vt:lpstr>
      <vt:lpstr>ÇAP -2</vt:lpstr>
      <vt:lpstr>ÇAP -3</vt:lpstr>
      <vt:lpstr>YANDAL -1</vt:lpstr>
      <vt:lpstr>YANDAL - 2</vt:lpstr>
      <vt:lpstr>YANDAL - 3</vt:lpstr>
      <vt:lpstr>BELGELER</vt:lpstr>
      <vt:lpstr>YATAY GEÇİŞ</vt:lpstr>
      <vt:lpstr>ONUR, YÜKSEK ONUR DERECELERİ VE YÜZDE ONA GİREN ÖĞRENCİLER-1</vt:lpstr>
      <vt:lpstr>ONUR, YÜKSEK ONUR DERECELERİ VE YÜZDE ONA GİREN ÖĞRENCİLER-2</vt:lpstr>
      <vt:lpstr>KAYIT DONDURMA-1</vt:lpstr>
      <vt:lpstr>KAYIT DONDURMA-2</vt:lpstr>
      <vt:lpstr>DİSİPLİN İŞLERİ</vt:lpstr>
      <vt:lpstr>DEĞİŞİM PROGRAMLARI</vt:lpstr>
      <vt:lpstr>AZAMİ SÜRE-1</vt:lpstr>
      <vt:lpstr>AZAMİ SÜRE-2</vt:lpstr>
      <vt:lpstr>ÖĞRENİMİ BİTİRME VE DERECESİ</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Üniversite Yaşamına Giriş</dc:title>
  <dc:creator>Betül Düşünceli</dc:creator>
  <cp:lastModifiedBy>Windows Kullanıcısı</cp:lastModifiedBy>
  <cp:revision>3</cp:revision>
  <dcterms:created xsi:type="dcterms:W3CDTF">2023-07-24T07:52:00Z</dcterms:created>
  <dcterms:modified xsi:type="dcterms:W3CDTF">2023-08-15T09:28:15Z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