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4" r:id="rId2"/>
    <p:sldId id="295" r:id="rId3"/>
    <p:sldId id="256" r:id="rId4"/>
    <p:sldId id="260" r:id="rId5"/>
    <p:sldId id="262" r:id="rId6"/>
    <p:sldId id="277" r:id="rId7"/>
    <p:sldId id="287" r:id="rId8"/>
    <p:sldId id="288" r:id="rId9"/>
    <p:sldId id="290" r:id="rId10"/>
    <p:sldId id="291" r:id="rId11"/>
    <p:sldId id="293" r:id="rId12"/>
    <p:sldId id="278" r:id="rId13"/>
    <p:sldId id="285" r:id="rId14"/>
    <p:sldId id="286" r:id="rId15"/>
    <p:sldId id="283" r:id="rId16"/>
    <p:sldId id="279" r:id="rId17"/>
    <p:sldId id="280" r:id="rId18"/>
    <p:sldId id="281" r:id="rId19"/>
    <p:sldId id="296" r:id="rId20"/>
    <p:sldId id="297" r:id="rId21"/>
    <p:sldId id="298" r:id="rId22"/>
    <p:sldId id="299" r:id="rId23"/>
    <p:sldId id="300" r:id="rId24"/>
    <p:sldId id="284" r:id="rId25"/>
    <p:sldId id="263" r:id="rId26"/>
    <p:sldId id="27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39598"/>
    <a:srgbClr val="00377B"/>
    <a:srgbClr val="002060"/>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332" autoAdjust="0"/>
    <p:restoredTop sz="94660"/>
  </p:normalViewPr>
  <p:slideViewPr>
    <p:cSldViewPr snapToGrid="0">
      <p:cViewPr varScale="1">
        <p:scale>
          <a:sx n="91" d="100"/>
          <a:sy n="91" d="100"/>
        </p:scale>
        <p:origin x="948"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6" name="Picture Placeholder 15"/>
          <p:cNvSpPr>
            <a:spLocks noGrp="1"/>
          </p:cNvSpPr>
          <p:nvPr>
            <p:ph type="pic" sz="quarter" idx="11"/>
          </p:nvPr>
        </p:nvSpPr>
        <p:spPr>
          <a:xfrm>
            <a:off x="0" y="-1"/>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solidFill>
            <a:schemeClr val="bg1">
              <a:lumMod val="50000"/>
            </a:schemeClr>
          </a:solidFill>
        </p:spPr>
        <p:txBody>
          <a:bodyPr wrap="square">
            <a:noAutofit/>
          </a:bodyPr>
          <a:lstStyle/>
          <a:p>
            <a:endParaRPr lang="id-ID"/>
          </a:p>
        </p:txBody>
      </p:sp>
      <p:sp>
        <p:nvSpPr>
          <p:cNvPr id="11" name="Picture Placeholder 10"/>
          <p:cNvSpPr>
            <a:spLocks noGrp="1"/>
          </p:cNvSpPr>
          <p:nvPr>
            <p:ph type="pic" sz="quarter" idx="10"/>
          </p:nvPr>
        </p:nvSpPr>
        <p:spPr>
          <a:xfrm>
            <a:off x="1811691" y="1912367"/>
            <a:ext cx="3033264" cy="3033264"/>
          </a:xfrm>
          <a:custGeom>
            <a:avLst/>
            <a:gdLst>
              <a:gd name="connsiteX0" fmla="*/ 184238 w 3643952"/>
              <a:gd name="connsiteY0" fmla="*/ 0 h 3643952"/>
              <a:gd name="connsiteX1" fmla="*/ 3459714 w 3643952"/>
              <a:gd name="connsiteY1" fmla="*/ 0 h 3643952"/>
              <a:gd name="connsiteX2" fmla="*/ 3643952 w 3643952"/>
              <a:gd name="connsiteY2" fmla="*/ 184238 h 3643952"/>
              <a:gd name="connsiteX3" fmla="*/ 3643952 w 3643952"/>
              <a:gd name="connsiteY3" fmla="*/ 3459714 h 3643952"/>
              <a:gd name="connsiteX4" fmla="*/ 3459714 w 3643952"/>
              <a:gd name="connsiteY4" fmla="*/ 3643952 h 3643952"/>
              <a:gd name="connsiteX5" fmla="*/ 184238 w 3643952"/>
              <a:gd name="connsiteY5" fmla="*/ 3643952 h 3643952"/>
              <a:gd name="connsiteX6" fmla="*/ 0 w 3643952"/>
              <a:gd name="connsiteY6" fmla="*/ 3459714 h 3643952"/>
              <a:gd name="connsiteX7" fmla="*/ 0 w 3643952"/>
              <a:gd name="connsiteY7" fmla="*/ 184238 h 3643952"/>
              <a:gd name="connsiteX8" fmla="*/ 184238 w 3643952"/>
              <a:gd name="connsiteY8" fmla="*/ 0 h 36439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43952" h="3643952">
                <a:moveTo>
                  <a:pt x="184238" y="0"/>
                </a:moveTo>
                <a:lnTo>
                  <a:pt x="3459714" y="0"/>
                </a:lnTo>
                <a:cubicBezTo>
                  <a:pt x="3561466" y="0"/>
                  <a:pt x="3643952" y="82486"/>
                  <a:pt x="3643952" y="184238"/>
                </a:cubicBezTo>
                <a:lnTo>
                  <a:pt x="3643952" y="3459714"/>
                </a:lnTo>
                <a:cubicBezTo>
                  <a:pt x="3643952" y="3561466"/>
                  <a:pt x="3561466" y="3643952"/>
                  <a:pt x="3459714" y="3643952"/>
                </a:cubicBezTo>
                <a:lnTo>
                  <a:pt x="184238" y="3643952"/>
                </a:lnTo>
                <a:cubicBezTo>
                  <a:pt x="82486" y="3643952"/>
                  <a:pt x="0" y="3561466"/>
                  <a:pt x="0" y="3459714"/>
                </a:cubicBezTo>
                <a:lnTo>
                  <a:pt x="0" y="184238"/>
                </a:lnTo>
                <a:cubicBezTo>
                  <a:pt x="0" y="82486"/>
                  <a:pt x="82486" y="0"/>
                  <a:pt x="184238" y="0"/>
                </a:cubicBezTo>
                <a:close/>
              </a:path>
            </a:pathLst>
          </a:custGeom>
          <a:solidFill>
            <a:schemeClr val="bg1">
              <a:lumMod val="75000"/>
            </a:schemeClr>
          </a:solidFill>
        </p:spPr>
        <p:txBody>
          <a:bodyPr wrap="square">
            <a:noAutofit/>
          </a:bodyPr>
          <a:lstStyle/>
          <a:p>
            <a:endParaRPr lang="id-ID"/>
          </a:p>
        </p:txBody>
      </p:sp>
    </p:spTree>
    <p:extLst>
      <p:ext uri="{BB962C8B-B14F-4D97-AF65-F5344CB8AC3E}">
        <p14:creationId xmlns:p14="http://schemas.microsoft.com/office/powerpoint/2010/main" val="1528189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sz="quarter" idx="10"/>
          </p:nvPr>
        </p:nvSpPr>
        <p:spPr>
          <a:xfrm>
            <a:off x="1305503" y="1485624"/>
            <a:ext cx="2829095" cy="2383235"/>
          </a:xfrm>
          <a:custGeom>
            <a:avLst/>
            <a:gdLst>
              <a:gd name="connsiteX0" fmla="*/ 189157 w 2829095"/>
              <a:gd name="connsiteY0" fmla="*/ 0 h 2383235"/>
              <a:gd name="connsiteX1" fmla="*/ 2639938 w 2829095"/>
              <a:gd name="connsiteY1" fmla="*/ 0 h 2383235"/>
              <a:gd name="connsiteX2" fmla="*/ 2829095 w 2829095"/>
              <a:gd name="connsiteY2" fmla="*/ 189157 h 2383235"/>
              <a:gd name="connsiteX3" fmla="*/ 2829095 w 2829095"/>
              <a:gd name="connsiteY3" fmla="*/ 2194078 h 2383235"/>
              <a:gd name="connsiteX4" fmla="*/ 2639938 w 2829095"/>
              <a:gd name="connsiteY4" fmla="*/ 2383235 h 2383235"/>
              <a:gd name="connsiteX5" fmla="*/ 189157 w 2829095"/>
              <a:gd name="connsiteY5" fmla="*/ 2383235 h 2383235"/>
              <a:gd name="connsiteX6" fmla="*/ 0 w 2829095"/>
              <a:gd name="connsiteY6" fmla="*/ 2194078 h 2383235"/>
              <a:gd name="connsiteX7" fmla="*/ 0 w 2829095"/>
              <a:gd name="connsiteY7" fmla="*/ 189157 h 2383235"/>
              <a:gd name="connsiteX8" fmla="*/ 189157 w 2829095"/>
              <a:gd name="connsiteY8" fmla="*/ 0 h 2383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29095" h="2383235">
                <a:moveTo>
                  <a:pt x="189157" y="0"/>
                </a:moveTo>
                <a:lnTo>
                  <a:pt x="2639938" y="0"/>
                </a:lnTo>
                <a:cubicBezTo>
                  <a:pt x="2744407" y="0"/>
                  <a:pt x="2829095" y="84688"/>
                  <a:pt x="2829095" y="189157"/>
                </a:cubicBezTo>
                <a:lnTo>
                  <a:pt x="2829095" y="2194078"/>
                </a:lnTo>
                <a:cubicBezTo>
                  <a:pt x="2829095" y="2298547"/>
                  <a:pt x="2744407" y="2383235"/>
                  <a:pt x="2639938" y="2383235"/>
                </a:cubicBezTo>
                <a:lnTo>
                  <a:pt x="189157" y="2383235"/>
                </a:lnTo>
                <a:cubicBezTo>
                  <a:pt x="84688" y="2383235"/>
                  <a:pt x="0" y="2298547"/>
                  <a:pt x="0" y="2194078"/>
                </a:cubicBezTo>
                <a:lnTo>
                  <a:pt x="0" y="189157"/>
                </a:lnTo>
                <a:cubicBezTo>
                  <a:pt x="0" y="84688"/>
                  <a:pt x="84688" y="0"/>
                  <a:pt x="189157" y="0"/>
                </a:cubicBezTo>
                <a:close/>
              </a:path>
            </a:pathLst>
          </a:custGeom>
          <a:solidFill>
            <a:schemeClr val="bg1">
              <a:lumMod val="75000"/>
            </a:schemeClr>
          </a:solidFill>
        </p:spPr>
        <p:txBody>
          <a:bodyPr wrap="square">
            <a:noAutofit/>
          </a:bodyPr>
          <a:lstStyle/>
          <a:p>
            <a:endParaRPr lang="id-ID"/>
          </a:p>
        </p:txBody>
      </p:sp>
      <p:sp>
        <p:nvSpPr>
          <p:cNvPr id="16" name="Picture Placeholder 15"/>
          <p:cNvSpPr>
            <a:spLocks noGrp="1"/>
          </p:cNvSpPr>
          <p:nvPr>
            <p:ph type="pic" sz="quarter" idx="11"/>
          </p:nvPr>
        </p:nvSpPr>
        <p:spPr>
          <a:xfrm>
            <a:off x="4681453" y="1485624"/>
            <a:ext cx="2829095" cy="2383235"/>
          </a:xfrm>
          <a:custGeom>
            <a:avLst/>
            <a:gdLst>
              <a:gd name="connsiteX0" fmla="*/ 189157 w 2829095"/>
              <a:gd name="connsiteY0" fmla="*/ 0 h 2383235"/>
              <a:gd name="connsiteX1" fmla="*/ 2639938 w 2829095"/>
              <a:gd name="connsiteY1" fmla="*/ 0 h 2383235"/>
              <a:gd name="connsiteX2" fmla="*/ 2829095 w 2829095"/>
              <a:gd name="connsiteY2" fmla="*/ 189157 h 2383235"/>
              <a:gd name="connsiteX3" fmla="*/ 2829095 w 2829095"/>
              <a:gd name="connsiteY3" fmla="*/ 2194078 h 2383235"/>
              <a:gd name="connsiteX4" fmla="*/ 2639938 w 2829095"/>
              <a:gd name="connsiteY4" fmla="*/ 2383235 h 2383235"/>
              <a:gd name="connsiteX5" fmla="*/ 189157 w 2829095"/>
              <a:gd name="connsiteY5" fmla="*/ 2383235 h 2383235"/>
              <a:gd name="connsiteX6" fmla="*/ 0 w 2829095"/>
              <a:gd name="connsiteY6" fmla="*/ 2194078 h 2383235"/>
              <a:gd name="connsiteX7" fmla="*/ 0 w 2829095"/>
              <a:gd name="connsiteY7" fmla="*/ 189157 h 2383235"/>
              <a:gd name="connsiteX8" fmla="*/ 189157 w 2829095"/>
              <a:gd name="connsiteY8" fmla="*/ 0 h 2383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29095" h="2383235">
                <a:moveTo>
                  <a:pt x="189157" y="0"/>
                </a:moveTo>
                <a:lnTo>
                  <a:pt x="2639938" y="0"/>
                </a:lnTo>
                <a:cubicBezTo>
                  <a:pt x="2744407" y="0"/>
                  <a:pt x="2829095" y="84688"/>
                  <a:pt x="2829095" y="189157"/>
                </a:cubicBezTo>
                <a:lnTo>
                  <a:pt x="2829095" y="2194078"/>
                </a:lnTo>
                <a:cubicBezTo>
                  <a:pt x="2829095" y="2298547"/>
                  <a:pt x="2744407" y="2383235"/>
                  <a:pt x="2639938" y="2383235"/>
                </a:cubicBezTo>
                <a:lnTo>
                  <a:pt x="189157" y="2383235"/>
                </a:lnTo>
                <a:cubicBezTo>
                  <a:pt x="84688" y="2383235"/>
                  <a:pt x="0" y="2298547"/>
                  <a:pt x="0" y="2194078"/>
                </a:cubicBezTo>
                <a:lnTo>
                  <a:pt x="0" y="189157"/>
                </a:lnTo>
                <a:cubicBezTo>
                  <a:pt x="0" y="84688"/>
                  <a:pt x="84688" y="0"/>
                  <a:pt x="189157" y="0"/>
                </a:cubicBezTo>
                <a:close/>
              </a:path>
            </a:pathLst>
          </a:custGeom>
          <a:solidFill>
            <a:schemeClr val="bg1">
              <a:lumMod val="75000"/>
            </a:schemeClr>
          </a:solidFill>
        </p:spPr>
        <p:txBody>
          <a:bodyPr wrap="square">
            <a:noAutofit/>
          </a:bodyPr>
          <a:lstStyle/>
          <a:p>
            <a:endParaRPr lang="id-ID"/>
          </a:p>
        </p:txBody>
      </p:sp>
      <p:sp>
        <p:nvSpPr>
          <p:cNvPr id="19" name="Picture Placeholder 18"/>
          <p:cNvSpPr>
            <a:spLocks noGrp="1"/>
          </p:cNvSpPr>
          <p:nvPr>
            <p:ph type="pic" sz="quarter" idx="12"/>
          </p:nvPr>
        </p:nvSpPr>
        <p:spPr>
          <a:xfrm>
            <a:off x="8057402" y="1485624"/>
            <a:ext cx="2829095" cy="2383235"/>
          </a:xfrm>
          <a:custGeom>
            <a:avLst/>
            <a:gdLst>
              <a:gd name="connsiteX0" fmla="*/ 189157 w 2829095"/>
              <a:gd name="connsiteY0" fmla="*/ 0 h 2383235"/>
              <a:gd name="connsiteX1" fmla="*/ 2639938 w 2829095"/>
              <a:gd name="connsiteY1" fmla="*/ 0 h 2383235"/>
              <a:gd name="connsiteX2" fmla="*/ 2829095 w 2829095"/>
              <a:gd name="connsiteY2" fmla="*/ 189157 h 2383235"/>
              <a:gd name="connsiteX3" fmla="*/ 2829095 w 2829095"/>
              <a:gd name="connsiteY3" fmla="*/ 2194078 h 2383235"/>
              <a:gd name="connsiteX4" fmla="*/ 2639938 w 2829095"/>
              <a:gd name="connsiteY4" fmla="*/ 2383235 h 2383235"/>
              <a:gd name="connsiteX5" fmla="*/ 189157 w 2829095"/>
              <a:gd name="connsiteY5" fmla="*/ 2383235 h 2383235"/>
              <a:gd name="connsiteX6" fmla="*/ 0 w 2829095"/>
              <a:gd name="connsiteY6" fmla="*/ 2194078 h 2383235"/>
              <a:gd name="connsiteX7" fmla="*/ 0 w 2829095"/>
              <a:gd name="connsiteY7" fmla="*/ 189157 h 2383235"/>
              <a:gd name="connsiteX8" fmla="*/ 189157 w 2829095"/>
              <a:gd name="connsiteY8" fmla="*/ 0 h 2383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29095" h="2383235">
                <a:moveTo>
                  <a:pt x="189157" y="0"/>
                </a:moveTo>
                <a:lnTo>
                  <a:pt x="2639938" y="0"/>
                </a:lnTo>
                <a:cubicBezTo>
                  <a:pt x="2744407" y="0"/>
                  <a:pt x="2829095" y="84688"/>
                  <a:pt x="2829095" y="189157"/>
                </a:cubicBezTo>
                <a:lnTo>
                  <a:pt x="2829095" y="2194078"/>
                </a:lnTo>
                <a:cubicBezTo>
                  <a:pt x="2829095" y="2298547"/>
                  <a:pt x="2744407" y="2383235"/>
                  <a:pt x="2639938" y="2383235"/>
                </a:cubicBezTo>
                <a:lnTo>
                  <a:pt x="189157" y="2383235"/>
                </a:lnTo>
                <a:cubicBezTo>
                  <a:pt x="84688" y="2383235"/>
                  <a:pt x="0" y="2298547"/>
                  <a:pt x="0" y="2194078"/>
                </a:cubicBezTo>
                <a:lnTo>
                  <a:pt x="0" y="189157"/>
                </a:lnTo>
                <a:cubicBezTo>
                  <a:pt x="0" y="84688"/>
                  <a:pt x="84688" y="0"/>
                  <a:pt x="189157" y="0"/>
                </a:cubicBezTo>
                <a:close/>
              </a:path>
            </a:pathLst>
          </a:custGeom>
          <a:solidFill>
            <a:schemeClr val="bg1">
              <a:lumMod val="75000"/>
            </a:schemeClr>
          </a:solidFill>
        </p:spPr>
        <p:txBody>
          <a:bodyPr wrap="square">
            <a:noAutofit/>
          </a:bodyPr>
          <a:lstStyle/>
          <a:p>
            <a:endParaRPr lang="id-ID"/>
          </a:p>
        </p:txBody>
      </p:sp>
    </p:spTree>
    <p:extLst>
      <p:ext uri="{BB962C8B-B14F-4D97-AF65-F5344CB8AC3E}">
        <p14:creationId xmlns:p14="http://schemas.microsoft.com/office/powerpoint/2010/main" val="1103737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a:xfrm>
            <a:off x="1152595" y="1526115"/>
            <a:ext cx="2829095" cy="3826027"/>
          </a:xfrm>
          <a:custGeom>
            <a:avLst/>
            <a:gdLst>
              <a:gd name="connsiteX0" fmla="*/ 224545 w 2829095"/>
              <a:gd name="connsiteY0" fmla="*/ 0 h 3826027"/>
              <a:gd name="connsiteX1" fmla="*/ 2604550 w 2829095"/>
              <a:gd name="connsiteY1" fmla="*/ 0 h 3826027"/>
              <a:gd name="connsiteX2" fmla="*/ 2829095 w 2829095"/>
              <a:gd name="connsiteY2" fmla="*/ 224545 h 3826027"/>
              <a:gd name="connsiteX3" fmla="*/ 2829095 w 2829095"/>
              <a:gd name="connsiteY3" fmla="*/ 3601482 h 3826027"/>
              <a:gd name="connsiteX4" fmla="*/ 2604550 w 2829095"/>
              <a:gd name="connsiteY4" fmla="*/ 3826027 h 3826027"/>
              <a:gd name="connsiteX5" fmla="*/ 224545 w 2829095"/>
              <a:gd name="connsiteY5" fmla="*/ 3826027 h 3826027"/>
              <a:gd name="connsiteX6" fmla="*/ 0 w 2829095"/>
              <a:gd name="connsiteY6" fmla="*/ 3601482 h 3826027"/>
              <a:gd name="connsiteX7" fmla="*/ 0 w 2829095"/>
              <a:gd name="connsiteY7" fmla="*/ 224545 h 3826027"/>
              <a:gd name="connsiteX8" fmla="*/ 224545 w 2829095"/>
              <a:gd name="connsiteY8" fmla="*/ 0 h 3826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29095" h="3826027">
                <a:moveTo>
                  <a:pt x="224545" y="0"/>
                </a:moveTo>
                <a:lnTo>
                  <a:pt x="2604550" y="0"/>
                </a:lnTo>
                <a:cubicBezTo>
                  <a:pt x="2728563" y="0"/>
                  <a:pt x="2829095" y="100532"/>
                  <a:pt x="2829095" y="224545"/>
                </a:cubicBezTo>
                <a:lnTo>
                  <a:pt x="2829095" y="3601482"/>
                </a:lnTo>
                <a:cubicBezTo>
                  <a:pt x="2829095" y="3725495"/>
                  <a:pt x="2728563" y="3826027"/>
                  <a:pt x="2604550" y="3826027"/>
                </a:cubicBezTo>
                <a:lnTo>
                  <a:pt x="224545" y="3826027"/>
                </a:lnTo>
                <a:cubicBezTo>
                  <a:pt x="100532" y="3826027"/>
                  <a:pt x="0" y="3725495"/>
                  <a:pt x="0" y="3601482"/>
                </a:cubicBezTo>
                <a:lnTo>
                  <a:pt x="0" y="224545"/>
                </a:lnTo>
                <a:cubicBezTo>
                  <a:pt x="0" y="100532"/>
                  <a:pt x="100532" y="0"/>
                  <a:pt x="224545" y="0"/>
                </a:cubicBezTo>
                <a:close/>
              </a:path>
            </a:pathLst>
          </a:custGeom>
          <a:solidFill>
            <a:schemeClr val="bg1">
              <a:lumMod val="75000"/>
            </a:schemeClr>
          </a:solidFill>
        </p:spPr>
        <p:txBody>
          <a:bodyPr wrap="square">
            <a:noAutofit/>
          </a:bodyPr>
          <a:lstStyle/>
          <a:p>
            <a:endParaRPr lang="id-ID"/>
          </a:p>
        </p:txBody>
      </p:sp>
      <p:sp>
        <p:nvSpPr>
          <p:cNvPr id="14" name="Picture Placeholder 13"/>
          <p:cNvSpPr>
            <a:spLocks noGrp="1"/>
          </p:cNvSpPr>
          <p:nvPr>
            <p:ph type="pic" sz="quarter" idx="11"/>
          </p:nvPr>
        </p:nvSpPr>
        <p:spPr>
          <a:xfrm>
            <a:off x="4210240" y="1505859"/>
            <a:ext cx="2829095" cy="3826027"/>
          </a:xfrm>
          <a:custGeom>
            <a:avLst/>
            <a:gdLst>
              <a:gd name="connsiteX0" fmla="*/ 224545 w 2829095"/>
              <a:gd name="connsiteY0" fmla="*/ 0 h 3826027"/>
              <a:gd name="connsiteX1" fmla="*/ 2604550 w 2829095"/>
              <a:gd name="connsiteY1" fmla="*/ 0 h 3826027"/>
              <a:gd name="connsiteX2" fmla="*/ 2829095 w 2829095"/>
              <a:gd name="connsiteY2" fmla="*/ 224545 h 3826027"/>
              <a:gd name="connsiteX3" fmla="*/ 2829095 w 2829095"/>
              <a:gd name="connsiteY3" fmla="*/ 3601482 h 3826027"/>
              <a:gd name="connsiteX4" fmla="*/ 2604550 w 2829095"/>
              <a:gd name="connsiteY4" fmla="*/ 3826027 h 3826027"/>
              <a:gd name="connsiteX5" fmla="*/ 224545 w 2829095"/>
              <a:gd name="connsiteY5" fmla="*/ 3826027 h 3826027"/>
              <a:gd name="connsiteX6" fmla="*/ 0 w 2829095"/>
              <a:gd name="connsiteY6" fmla="*/ 3601482 h 3826027"/>
              <a:gd name="connsiteX7" fmla="*/ 0 w 2829095"/>
              <a:gd name="connsiteY7" fmla="*/ 224545 h 3826027"/>
              <a:gd name="connsiteX8" fmla="*/ 224545 w 2829095"/>
              <a:gd name="connsiteY8" fmla="*/ 0 h 38260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29095" h="3826027">
                <a:moveTo>
                  <a:pt x="224545" y="0"/>
                </a:moveTo>
                <a:lnTo>
                  <a:pt x="2604550" y="0"/>
                </a:lnTo>
                <a:cubicBezTo>
                  <a:pt x="2728563" y="0"/>
                  <a:pt x="2829095" y="100532"/>
                  <a:pt x="2829095" y="224545"/>
                </a:cubicBezTo>
                <a:lnTo>
                  <a:pt x="2829095" y="3601482"/>
                </a:lnTo>
                <a:cubicBezTo>
                  <a:pt x="2829095" y="3725495"/>
                  <a:pt x="2728563" y="3826027"/>
                  <a:pt x="2604550" y="3826027"/>
                </a:cubicBezTo>
                <a:lnTo>
                  <a:pt x="224545" y="3826027"/>
                </a:lnTo>
                <a:cubicBezTo>
                  <a:pt x="100532" y="3826027"/>
                  <a:pt x="0" y="3725495"/>
                  <a:pt x="0" y="3601482"/>
                </a:cubicBezTo>
                <a:lnTo>
                  <a:pt x="0" y="224545"/>
                </a:lnTo>
                <a:cubicBezTo>
                  <a:pt x="0" y="100532"/>
                  <a:pt x="100532" y="0"/>
                  <a:pt x="224545" y="0"/>
                </a:cubicBezTo>
                <a:close/>
              </a:path>
            </a:pathLst>
          </a:custGeom>
          <a:solidFill>
            <a:schemeClr val="bg1">
              <a:lumMod val="75000"/>
            </a:schemeClr>
          </a:solidFill>
        </p:spPr>
        <p:txBody>
          <a:bodyPr wrap="square">
            <a:noAutofit/>
          </a:bodyPr>
          <a:lstStyle/>
          <a:p>
            <a:endParaRPr lang="id-ID"/>
          </a:p>
        </p:txBody>
      </p:sp>
    </p:spTree>
    <p:extLst>
      <p:ext uri="{BB962C8B-B14F-4D97-AF65-F5344CB8AC3E}">
        <p14:creationId xmlns:p14="http://schemas.microsoft.com/office/powerpoint/2010/main" val="27706955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12" name="Picture Placeholder 11"/>
          <p:cNvSpPr>
            <a:spLocks noGrp="1"/>
          </p:cNvSpPr>
          <p:nvPr>
            <p:ph type="pic" sz="quarter" idx="10"/>
          </p:nvPr>
        </p:nvSpPr>
        <p:spPr>
          <a:xfrm>
            <a:off x="5675455" y="1058077"/>
            <a:ext cx="2488602" cy="1636839"/>
          </a:xfrm>
          <a:custGeom>
            <a:avLst/>
            <a:gdLst>
              <a:gd name="connsiteX0" fmla="*/ 129916 w 2488602"/>
              <a:gd name="connsiteY0" fmla="*/ 0 h 1636839"/>
              <a:gd name="connsiteX1" fmla="*/ 2358686 w 2488602"/>
              <a:gd name="connsiteY1" fmla="*/ 0 h 1636839"/>
              <a:gd name="connsiteX2" fmla="*/ 2488602 w 2488602"/>
              <a:gd name="connsiteY2" fmla="*/ 129916 h 1636839"/>
              <a:gd name="connsiteX3" fmla="*/ 2488602 w 2488602"/>
              <a:gd name="connsiteY3" fmla="*/ 1506923 h 1636839"/>
              <a:gd name="connsiteX4" fmla="*/ 2358686 w 2488602"/>
              <a:gd name="connsiteY4" fmla="*/ 1636839 h 1636839"/>
              <a:gd name="connsiteX5" fmla="*/ 129916 w 2488602"/>
              <a:gd name="connsiteY5" fmla="*/ 1636839 h 1636839"/>
              <a:gd name="connsiteX6" fmla="*/ 0 w 2488602"/>
              <a:gd name="connsiteY6" fmla="*/ 1506923 h 1636839"/>
              <a:gd name="connsiteX7" fmla="*/ 0 w 2488602"/>
              <a:gd name="connsiteY7" fmla="*/ 129916 h 1636839"/>
              <a:gd name="connsiteX8" fmla="*/ 129916 w 2488602"/>
              <a:gd name="connsiteY8" fmla="*/ 0 h 1636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8602" h="1636839">
                <a:moveTo>
                  <a:pt x="129916" y="0"/>
                </a:moveTo>
                <a:lnTo>
                  <a:pt x="2358686" y="0"/>
                </a:lnTo>
                <a:cubicBezTo>
                  <a:pt x="2430437" y="0"/>
                  <a:pt x="2488602" y="58165"/>
                  <a:pt x="2488602" y="129916"/>
                </a:cubicBezTo>
                <a:lnTo>
                  <a:pt x="2488602" y="1506923"/>
                </a:lnTo>
                <a:cubicBezTo>
                  <a:pt x="2488602" y="1578674"/>
                  <a:pt x="2430437" y="1636839"/>
                  <a:pt x="2358686" y="1636839"/>
                </a:cubicBezTo>
                <a:lnTo>
                  <a:pt x="129916" y="1636839"/>
                </a:lnTo>
                <a:cubicBezTo>
                  <a:pt x="58165" y="1636839"/>
                  <a:pt x="0" y="1578674"/>
                  <a:pt x="0" y="1506923"/>
                </a:cubicBezTo>
                <a:lnTo>
                  <a:pt x="0" y="129916"/>
                </a:lnTo>
                <a:cubicBezTo>
                  <a:pt x="0" y="58165"/>
                  <a:pt x="58165" y="0"/>
                  <a:pt x="129916" y="0"/>
                </a:cubicBezTo>
                <a:close/>
              </a:path>
            </a:pathLst>
          </a:custGeom>
          <a:solidFill>
            <a:schemeClr val="bg1">
              <a:lumMod val="75000"/>
            </a:schemeClr>
          </a:solidFill>
        </p:spPr>
        <p:txBody>
          <a:bodyPr wrap="square">
            <a:noAutofit/>
          </a:bodyPr>
          <a:lstStyle/>
          <a:p>
            <a:endParaRPr lang="id-ID"/>
          </a:p>
        </p:txBody>
      </p:sp>
      <p:sp>
        <p:nvSpPr>
          <p:cNvPr id="15" name="Picture Placeholder 14"/>
          <p:cNvSpPr>
            <a:spLocks noGrp="1"/>
          </p:cNvSpPr>
          <p:nvPr>
            <p:ph type="pic" sz="quarter" idx="11"/>
          </p:nvPr>
        </p:nvSpPr>
        <p:spPr>
          <a:xfrm>
            <a:off x="5675455" y="2944642"/>
            <a:ext cx="2488602" cy="2645931"/>
          </a:xfrm>
          <a:custGeom>
            <a:avLst/>
            <a:gdLst>
              <a:gd name="connsiteX0" fmla="*/ 197520 w 2488602"/>
              <a:gd name="connsiteY0" fmla="*/ 0 h 2645931"/>
              <a:gd name="connsiteX1" fmla="*/ 2291082 w 2488602"/>
              <a:gd name="connsiteY1" fmla="*/ 0 h 2645931"/>
              <a:gd name="connsiteX2" fmla="*/ 2488602 w 2488602"/>
              <a:gd name="connsiteY2" fmla="*/ 197520 h 2645931"/>
              <a:gd name="connsiteX3" fmla="*/ 2488602 w 2488602"/>
              <a:gd name="connsiteY3" fmla="*/ 2448411 h 2645931"/>
              <a:gd name="connsiteX4" fmla="*/ 2291082 w 2488602"/>
              <a:gd name="connsiteY4" fmla="*/ 2645931 h 2645931"/>
              <a:gd name="connsiteX5" fmla="*/ 197520 w 2488602"/>
              <a:gd name="connsiteY5" fmla="*/ 2645931 h 2645931"/>
              <a:gd name="connsiteX6" fmla="*/ 0 w 2488602"/>
              <a:gd name="connsiteY6" fmla="*/ 2448411 h 2645931"/>
              <a:gd name="connsiteX7" fmla="*/ 0 w 2488602"/>
              <a:gd name="connsiteY7" fmla="*/ 197520 h 2645931"/>
              <a:gd name="connsiteX8" fmla="*/ 197520 w 2488602"/>
              <a:gd name="connsiteY8" fmla="*/ 0 h 2645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8602" h="2645931">
                <a:moveTo>
                  <a:pt x="197520" y="0"/>
                </a:moveTo>
                <a:lnTo>
                  <a:pt x="2291082" y="0"/>
                </a:lnTo>
                <a:cubicBezTo>
                  <a:pt x="2400169" y="0"/>
                  <a:pt x="2488602" y="88433"/>
                  <a:pt x="2488602" y="197520"/>
                </a:cubicBezTo>
                <a:lnTo>
                  <a:pt x="2488602" y="2448411"/>
                </a:lnTo>
                <a:cubicBezTo>
                  <a:pt x="2488602" y="2557498"/>
                  <a:pt x="2400169" y="2645931"/>
                  <a:pt x="2291082" y="2645931"/>
                </a:cubicBezTo>
                <a:lnTo>
                  <a:pt x="197520" y="2645931"/>
                </a:lnTo>
                <a:cubicBezTo>
                  <a:pt x="88433" y="2645931"/>
                  <a:pt x="0" y="2557498"/>
                  <a:pt x="0" y="2448411"/>
                </a:cubicBezTo>
                <a:lnTo>
                  <a:pt x="0" y="197520"/>
                </a:lnTo>
                <a:cubicBezTo>
                  <a:pt x="0" y="88433"/>
                  <a:pt x="88433" y="0"/>
                  <a:pt x="197520" y="0"/>
                </a:cubicBezTo>
                <a:close/>
              </a:path>
            </a:pathLst>
          </a:custGeom>
          <a:solidFill>
            <a:schemeClr val="bg1">
              <a:lumMod val="75000"/>
            </a:schemeClr>
          </a:solidFill>
        </p:spPr>
        <p:txBody>
          <a:bodyPr wrap="square">
            <a:noAutofit/>
          </a:bodyPr>
          <a:lstStyle/>
          <a:p>
            <a:endParaRPr lang="id-ID"/>
          </a:p>
        </p:txBody>
      </p:sp>
      <p:sp>
        <p:nvSpPr>
          <p:cNvPr id="18" name="Picture Placeholder 17"/>
          <p:cNvSpPr>
            <a:spLocks noGrp="1"/>
          </p:cNvSpPr>
          <p:nvPr>
            <p:ph type="pic" sz="quarter" idx="12"/>
          </p:nvPr>
        </p:nvSpPr>
        <p:spPr>
          <a:xfrm>
            <a:off x="8542071" y="1058077"/>
            <a:ext cx="2488602" cy="2645931"/>
          </a:xfrm>
          <a:custGeom>
            <a:avLst/>
            <a:gdLst>
              <a:gd name="connsiteX0" fmla="*/ 197520 w 2488602"/>
              <a:gd name="connsiteY0" fmla="*/ 0 h 2645931"/>
              <a:gd name="connsiteX1" fmla="*/ 2291082 w 2488602"/>
              <a:gd name="connsiteY1" fmla="*/ 0 h 2645931"/>
              <a:gd name="connsiteX2" fmla="*/ 2488602 w 2488602"/>
              <a:gd name="connsiteY2" fmla="*/ 197520 h 2645931"/>
              <a:gd name="connsiteX3" fmla="*/ 2488602 w 2488602"/>
              <a:gd name="connsiteY3" fmla="*/ 2448411 h 2645931"/>
              <a:gd name="connsiteX4" fmla="*/ 2291082 w 2488602"/>
              <a:gd name="connsiteY4" fmla="*/ 2645931 h 2645931"/>
              <a:gd name="connsiteX5" fmla="*/ 197520 w 2488602"/>
              <a:gd name="connsiteY5" fmla="*/ 2645931 h 2645931"/>
              <a:gd name="connsiteX6" fmla="*/ 0 w 2488602"/>
              <a:gd name="connsiteY6" fmla="*/ 2448411 h 2645931"/>
              <a:gd name="connsiteX7" fmla="*/ 0 w 2488602"/>
              <a:gd name="connsiteY7" fmla="*/ 197520 h 2645931"/>
              <a:gd name="connsiteX8" fmla="*/ 197520 w 2488602"/>
              <a:gd name="connsiteY8" fmla="*/ 0 h 2645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8602" h="2645931">
                <a:moveTo>
                  <a:pt x="197520" y="0"/>
                </a:moveTo>
                <a:lnTo>
                  <a:pt x="2291082" y="0"/>
                </a:lnTo>
                <a:cubicBezTo>
                  <a:pt x="2400169" y="0"/>
                  <a:pt x="2488602" y="88433"/>
                  <a:pt x="2488602" y="197520"/>
                </a:cubicBezTo>
                <a:lnTo>
                  <a:pt x="2488602" y="2448411"/>
                </a:lnTo>
                <a:cubicBezTo>
                  <a:pt x="2488602" y="2557498"/>
                  <a:pt x="2400169" y="2645931"/>
                  <a:pt x="2291082" y="2645931"/>
                </a:cubicBezTo>
                <a:lnTo>
                  <a:pt x="197520" y="2645931"/>
                </a:lnTo>
                <a:cubicBezTo>
                  <a:pt x="88433" y="2645931"/>
                  <a:pt x="0" y="2557498"/>
                  <a:pt x="0" y="2448411"/>
                </a:cubicBezTo>
                <a:lnTo>
                  <a:pt x="0" y="197520"/>
                </a:lnTo>
                <a:cubicBezTo>
                  <a:pt x="0" y="88433"/>
                  <a:pt x="88433" y="0"/>
                  <a:pt x="197520" y="0"/>
                </a:cubicBezTo>
                <a:close/>
              </a:path>
            </a:pathLst>
          </a:custGeom>
          <a:solidFill>
            <a:schemeClr val="bg1">
              <a:lumMod val="75000"/>
            </a:schemeClr>
          </a:solidFill>
        </p:spPr>
        <p:txBody>
          <a:bodyPr wrap="square">
            <a:noAutofit/>
          </a:bodyPr>
          <a:lstStyle/>
          <a:p>
            <a:endParaRPr lang="id-ID"/>
          </a:p>
        </p:txBody>
      </p:sp>
    </p:spTree>
    <p:extLst>
      <p:ext uri="{BB962C8B-B14F-4D97-AF65-F5344CB8AC3E}">
        <p14:creationId xmlns:p14="http://schemas.microsoft.com/office/powerpoint/2010/main" val="16140514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Vertical Title and Text">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a:xfrm>
            <a:off x="926942" y="3222432"/>
            <a:ext cx="2241628" cy="2125070"/>
          </a:xfrm>
          <a:custGeom>
            <a:avLst/>
            <a:gdLst>
              <a:gd name="connsiteX0" fmla="*/ 168667 w 2241628"/>
              <a:gd name="connsiteY0" fmla="*/ 0 h 2125070"/>
              <a:gd name="connsiteX1" fmla="*/ 2072961 w 2241628"/>
              <a:gd name="connsiteY1" fmla="*/ 0 h 2125070"/>
              <a:gd name="connsiteX2" fmla="*/ 2241628 w 2241628"/>
              <a:gd name="connsiteY2" fmla="*/ 168667 h 2125070"/>
              <a:gd name="connsiteX3" fmla="*/ 2241628 w 2241628"/>
              <a:gd name="connsiteY3" fmla="*/ 1956403 h 2125070"/>
              <a:gd name="connsiteX4" fmla="*/ 2072961 w 2241628"/>
              <a:gd name="connsiteY4" fmla="*/ 2125070 h 2125070"/>
              <a:gd name="connsiteX5" fmla="*/ 168667 w 2241628"/>
              <a:gd name="connsiteY5" fmla="*/ 2125070 h 2125070"/>
              <a:gd name="connsiteX6" fmla="*/ 0 w 2241628"/>
              <a:gd name="connsiteY6" fmla="*/ 1956403 h 2125070"/>
              <a:gd name="connsiteX7" fmla="*/ 0 w 2241628"/>
              <a:gd name="connsiteY7" fmla="*/ 168667 h 2125070"/>
              <a:gd name="connsiteX8" fmla="*/ 168667 w 2241628"/>
              <a:gd name="connsiteY8" fmla="*/ 0 h 2125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41628" h="2125070">
                <a:moveTo>
                  <a:pt x="168667" y="0"/>
                </a:moveTo>
                <a:lnTo>
                  <a:pt x="2072961" y="0"/>
                </a:lnTo>
                <a:cubicBezTo>
                  <a:pt x="2166113" y="0"/>
                  <a:pt x="2241628" y="75515"/>
                  <a:pt x="2241628" y="168667"/>
                </a:cubicBezTo>
                <a:lnTo>
                  <a:pt x="2241628" y="1956403"/>
                </a:lnTo>
                <a:cubicBezTo>
                  <a:pt x="2241628" y="2049555"/>
                  <a:pt x="2166113" y="2125070"/>
                  <a:pt x="2072961" y="2125070"/>
                </a:cubicBezTo>
                <a:lnTo>
                  <a:pt x="168667" y="2125070"/>
                </a:lnTo>
                <a:cubicBezTo>
                  <a:pt x="75515" y="2125070"/>
                  <a:pt x="0" y="2049555"/>
                  <a:pt x="0" y="1956403"/>
                </a:cubicBezTo>
                <a:lnTo>
                  <a:pt x="0" y="168667"/>
                </a:lnTo>
                <a:cubicBezTo>
                  <a:pt x="0" y="75515"/>
                  <a:pt x="75515" y="0"/>
                  <a:pt x="168667" y="0"/>
                </a:cubicBezTo>
                <a:close/>
              </a:path>
            </a:pathLst>
          </a:custGeom>
          <a:solidFill>
            <a:schemeClr val="bg1">
              <a:lumMod val="75000"/>
            </a:schemeClr>
          </a:solidFill>
        </p:spPr>
        <p:txBody>
          <a:bodyPr wrap="square">
            <a:noAutofit/>
          </a:bodyPr>
          <a:lstStyle/>
          <a:p>
            <a:endParaRPr lang="id-ID"/>
          </a:p>
        </p:txBody>
      </p:sp>
      <p:sp>
        <p:nvSpPr>
          <p:cNvPr id="14" name="Picture Placeholder 13"/>
          <p:cNvSpPr>
            <a:spLocks noGrp="1"/>
          </p:cNvSpPr>
          <p:nvPr>
            <p:ph type="pic" sz="quarter" idx="11"/>
          </p:nvPr>
        </p:nvSpPr>
        <p:spPr>
          <a:xfrm>
            <a:off x="3625771" y="3222433"/>
            <a:ext cx="2241628" cy="2125070"/>
          </a:xfrm>
          <a:custGeom>
            <a:avLst/>
            <a:gdLst>
              <a:gd name="connsiteX0" fmla="*/ 168667 w 2241628"/>
              <a:gd name="connsiteY0" fmla="*/ 0 h 2125070"/>
              <a:gd name="connsiteX1" fmla="*/ 2072961 w 2241628"/>
              <a:gd name="connsiteY1" fmla="*/ 0 h 2125070"/>
              <a:gd name="connsiteX2" fmla="*/ 2241628 w 2241628"/>
              <a:gd name="connsiteY2" fmla="*/ 168667 h 2125070"/>
              <a:gd name="connsiteX3" fmla="*/ 2241628 w 2241628"/>
              <a:gd name="connsiteY3" fmla="*/ 1956403 h 2125070"/>
              <a:gd name="connsiteX4" fmla="*/ 2072961 w 2241628"/>
              <a:gd name="connsiteY4" fmla="*/ 2125070 h 2125070"/>
              <a:gd name="connsiteX5" fmla="*/ 168667 w 2241628"/>
              <a:gd name="connsiteY5" fmla="*/ 2125070 h 2125070"/>
              <a:gd name="connsiteX6" fmla="*/ 0 w 2241628"/>
              <a:gd name="connsiteY6" fmla="*/ 1956403 h 2125070"/>
              <a:gd name="connsiteX7" fmla="*/ 0 w 2241628"/>
              <a:gd name="connsiteY7" fmla="*/ 168667 h 2125070"/>
              <a:gd name="connsiteX8" fmla="*/ 168667 w 2241628"/>
              <a:gd name="connsiteY8" fmla="*/ 0 h 2125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41628" h="2125070">
                <a:moveTo>
                  <a:pt x="168667" y="0"/>
                </a:moveTo>
                <a:lnTo>
                  <a:pt x="2072961" y="0"/>
                </a:lnTo>
                <a:cubicBezTo>
                  <a:pt x="2166113" y="0"/>
                  <a:pt x="2241628" y="75515"/>
                  <a:pt x="2241628" y="168667"/>
                </a:cubicBezTo>
                <a:lnTo>
                  <a:pt x="2241628" y="1956403"/>
                </a:lnTo>
                <a:cubicBezTo>
                  <a:pt x="2241628" y="2049555"/>
                  <a:pt x="2166113" y="2125070"/>
                  <a:pt x="2072961" y="2125070"/>
                </a:cubicBezTo>
                <a:lnTo>
                  <a:pt x="168667" y="2125070"/>
                </a:lnTo>
                <a:cubicBezTo>
                  <a:pt x="75515" y="2125070"/>
                  <a:pt x="0" y="2049555"/>
                  <a:pt x="0" y="1956403"/>
                </a:cubicBezTo>
                <a:lnTo>
                  <a:pt x="0" y="168667"/>
                </a:lnTo>
                <a:cubicBezTo>
                  <a:pt x="0" y="75515"/>
                  <a:pt x="75515" y="0"/>
                  <a:pt x="168667" y="0"/>
                </a:cubicBezTo>
                <a:close/>
              </a:path>
            </a:pathLst>
          </a:custGeom>
          <a:solidFill>
            <a:schemeClr val="bg1">
              <a:lumMod val="75000"/>
            </a:schemeClr>
          </a:solidFill>
        </p:spPr>
        <p:txBody>
          <a:bodyPr wrap="square">
            <a:noAutofit/>
          </a:bodyPr>
          <a:lstStyle/>
          <a:p>
            <a:endParaRPr lang="id-ID"/>
          </a:p>
        </p:txBody>
      </p:sp>
      <p:sp>
        <p:nvSpPr>
          <p:cNvPr id="17" name="Picture Placeholder 16"/>
          <p:cNvSpPr>
            <a:spLocks noGrp="1"/>
          </p:cNvSpPr>
          <p:nvPr>
            <p:ph type="pic" sz="quarter" idx="12"/>
          </p:nvPr>
        </p:nvSpPr>
        <p:spPr>
          <a:xfrm>
            <a:off x="6324600" y="3222432"/>
            <a:ext cx="2241628" cy="2125070"/>
          </a:xfrm>
          <a:custGeom>
            <a:avLst/>
            <a:gdLst>
              <a:gd name="connsiteX0" fmla="*/ 168667 w 2241628"/>
              <a:gd name="connsiteY0" fmla="*/ 0 h 2125070"/>
              <a:gd name="connsiteX1" fmla="*/ 2072961 w 2241628"/>
              <a:gd name="connsiteY1" fmla="*/ 0 h 2125070"/>
              <a:gd name="connsiteX2" fmla="*/ 2241628 w 2241628"/>
              <a:gd name="connsiteY2" fmla="*/ 168667 h 2125070"/>
              <a:gd name="connsiteX3" fmla="*/ 2241628 w 2241628"/>
              <a:gd name="connsiteY3" fmla="*/ 1956403 h 2125070"/>
              <a:gd name="connsiteX4" fmla="*/ 2072961 w 2241628"/>
              <a:gd name="connsiteY4" fmla="*/ 2125070 h 2125070"/>
              <a:gd name="connsiteX5" fmla="*/ 168667 w 2241628"/>
              <a:gd name="connsiteY5" fmla="*/ 2125070 h 2125070"/>
              <a:gd name="connsiteX6" fmla="*/ 0 w 2241628"/>
              <a:gd name="connsiteY6" fmla="*/ 1956403 h 2125070"/>
              <a:gd name="connsiteX7" fmla="*/ 0 w 2241628"/>
              <a:gd name="connsiteY7" fmla="*/ 168667 h 2125070"/>
              <a:gd name="connsiteX8" fmla="*/ 168667 w 2241628"/>
              <a:gd name="connsiteY8" fmla="*/ 0 h 2125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41628" h="2125070">
                <a:moveTo>
                  <a:pt x="168667" y="0"/>
                </a:moveTo>
                <a:lnTo>
                  <a:pt x="2072961" y="0"/>
                </a:lnTo>
                <a:cubicBezTo>
                  <a:pt x="2166113" y="0"/>
                  <a:pt x="2241628" y="75515"/>
                  <a:pt x="2241628" y="168667"/>
                </a:cubicBezTo>
                <a:lnTo>
                  <a:pt x="2241628" y="1956403"/>
                </a:lnTo>
                <a:cubicBezTo>
                  <a:pt x="2241628" y="2049555"/>
                  <a:pt x="2166113" y="2125070"/>
                  <a:pt x="2072961" y="2125070"/>
                </a:cubicBezTo>
                <a:lnTo>
                  <a:pt x="168667" y="2125070"/>
                </a:lnTo>
                <a:cubicBezTo>
                  <a:pt x="75515" y="2125070"/>
                  <a:pt x="0" y="2049555"/>
                  <a:pt x="0" y="1956403"/>
                </a:cubicBezTo>
                <a:lnTo>
                  <a:pt x="0" y="168667"/>
                </a:lnTo>
                <a:cubicBezTo>
                  <a:pt x="0" y="75515"/>
                  <a:pt x="75515" y="0"/>
                  <a:pt x="168667" y="0"/>
                </a:cubicBezTo>
                <a:close/>
              </a:path>
            </a:pathLst>
          </a:custGeom>
          <a:solidFill>
            <a:schemeClr val="bg1">
              <a:lumMod val="75000"/>
            </a:schemeClr>
          </a:solidFill>
        </p:spPr>
        <p:txBody>
          <a:bodyPr wrap="square">
            <a:noAutofit/>
          </a:bodyPr>
          <a:lstStyle/>
          <a:p>
            <a:endParaRPr lang="id-ID"/>
          </a:p>
        </p:txBody>
      </p:sp>
      <p:sp>
        <p:nvSpPr>
          <p:cNvPr id="20" name="Picture Placeholder 19"/>
          <p:cNvSpPr>
            <a:spLocks noGrp="1"/>
          </p:cNvSpPr>
          <p:nvPr>
            <p:ph type="pic" sz="quarter" idx="13"/>
          </p:nvPr>
        </p:nvSpPr>
        <p:spPr>
          <a:xfrm>
            <a:off x="9023431" y="3222432"/>
            <a:ext cx="2241628" cy="2125070"/>
          </a:xfrm>
          <a:custGeom>
            <a:avLst/>
            <a:gdLst>
              <a:gd name="connsiteX0" fmla="*/ 168667 w 2241628"/>
              <a:gd name="connsiteY0" fmla="*/ 0 h 2125070"/>
              <a:gd name="connsiteX1" fmla="*/ 2072961 w 2241628"/>
              <a:gd name="connsiteY1" fmla="*/ 0 h 2125070"/>
              <a:gd name="connsiteX2" fmla="*/ 2241628 w 2241628"/>
              <a:gd name="connsiteY2" fmla="*/ 168667 h 2125070"/>
              <a:gd name="connsiteX3" fmla="*/ 2241628 w 2241628"/>
              <a:gd name="connsiteY3" fmla="*/ 1956403 h 2125070"/>
              <a:gd name="connsiteX4" fmla="*/ 2072961 w 2241628"/>
              <a:gd name="connsiteY4" fmla="*/ 2125070 h 2125070"/>
              <a:gd name="connsiteX5" fmla="*/ 168667 w 2241628"/>
              <a:gd name="connsiteY5" fmla="*/ 2125070 h 2125070"/>
              <a:gd name="connsiteX6" fmla="*/ 0 w 2241628"/>
              <a:gd name="connsiteY6" fmla="*/ 1956403 h 2125070"/>
              <a:gd name="connsiteX7" fmla="*/ 0 w 2241628"/>
              <a:gd name="connsiteY7" fmla="*/ 168667 h 2125070"/>
              <a:gd name="connsiteX8" fmla="*/ 168667 w 2241628"/>
              <a:gd name="connsiteY8" fmla="*/ 0 h 2125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41628" h="2125070">
                <a:moveTo>
                  <a:pt x="168667" y="0"/>
                </a:moveTo>
                <a:lnTo>
                  <a:pt x="2072961" y="0"/>
                </a:lnTo>
                <a:cubicBezTo>
                  <a:pt x="2166113" y="0"/>
                  <a:pt x="2241628" y="75515"/>
                  <a:pt x="2241628" y="168667"/>
                </a:cubicBezTo>
                <a:lnTo>
                  <a:pt x="2241628" y="1956403"/>
                </a:lnTo>
                <a:cubicBezTo>
                  <a:pt x="2241628" y="2049555"/>
                  <a:pt x="2166113" y="2125070"/>
                  <a:pt x="2072961" y="2125070"/>
                </a:cubicBezTo>
                <a:lnTo>
                  <a:pt x="168667" y="2125070"/>
                </a:lnTo>
                <a:cubicBezTo>
                  <a:pt x="75515" y="2125070"/>
                  <a:pt x="0" y="2049555"/>
                  <a:pt x="0" y="1956403"/>
                </a:cubicBezTo>
                <a:lnTo>
                  <a:pt x="0" y="168667"/>
                </a:lnTo>
                <a:cubicBezTo>
                  <a:pt x="0" y="75515"/>
                  <a:pt x="75515" y="0"/>
                  <a:pt x="168667" y="0"/>
                </a:cubicBezTo>
                <a:close/>
              </a:path>
            </a:pathLst>
          </a:custGeom>
          <a:solidFill>
            <a:schemeClr val="bg1">
              <a:lumMod val="75000"/>
            </a:schemeClr>
          </a:solidFill>
        </p:spPr>
        <p:txBody>
          <a:bodyPr wrap="square">
            <a:noAutofit/>
          </a:bodyPr>
          <a:lstStyle/>
          <a:p>
            <a:endParaRPr lang="id-ID"/>
          </a:p>
        </p:txBody>
      </p:sp>
    </p:spTree>
    <p:extLst>
      <p:ext uri="{BB962C8B-B14F-4D97-AF65-F5344CB8AC3E}">
        <p14:creationId xmlns:p14="http://schemas.microsoft.com/office/powerpoint/2010/main" val="2208009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Vertical Title and Tex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270343" y="1478665"/>
            <a:ext cx="2762488" cy="3900669"/>
          </a:xfrm>
          <a:custGeom>
            <a:avLst/>
            <a:gdLst>
              <a:gd name="connsiteX0" fmla="*/ 219259 w 2762488"/>
              <a:gd name="connsiteY0" fmla="*/ 0 h 3900669"/>
              <a:gd name="connsiteX1" fmla="*/ 2543229 w 2762488"/>
              <a:gd name="connsiteY1" fmla="*/ 0 h 3900669"/>
              <a:gd name="connsiteX2" fmla="*/ 2762488 w 2762488"/>
              <a:gd name="connsiteY2" fmla="*/ 219259 h 3900669"/>
              <a:gd name="connsiteX3" fmla="*/ 2762488 w 2762488"/>
              <a:gd name="connsiteY3" fmla="*/ 3681410 h 3900669"/>
              <a:gd name="connsiteX4" fmla="*/ 2543229 w 2762488"/>
              <a:gd name="connsiteY4" fmla="*/ 3900669 h 3900669"/>
              <a:gd name="connsiteX5" fmla="*/ 219259 w 2762488"/>
              <a:gd name="connsiteY5" fmla="*/ 3900669 h 3900669"/>
              <a:gd name="connsiteX6" fmla="*/ 0 w 2762488"/>
              <a:gd name="connsiteY6" fmla="*/ 3681410 h 3900669"/>
              <a:gd name="connsiteX7" fmla="*/ 0 w 2762488"/>
              <a:gd name="connsiteY7" fmla="*/ 219259 h 3900669"/>
              <a:gd name="connsiteX8" fmla="*/ 219259 w 2762488"/>
              <a:gd name="connsiteY8" fmla="*/ 0 h 3900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488" h="3900669">
                <a:moveTo>
                  <a:pt x="219259" y="0"/>
                </a:moveTo>
                <a:lnTo>
                  <a:pt x="2543229" y="0"/>
                </a:lnTo>
                <a:cubicBezTo>
                  <a:pt x="2664322" y="0"/>
                  <a:pt x="2762488" y="98166"/>
                  <a:pt x="2762488" y="219259"/>
                </a:cubicBezTo>
                <a:lnTo>
                  <a:pt x="2762488" y="3681410"/>
                </a:lnTo>
                <a:cubicBezTo>
                  <a:pt x="2762488" y="3802503"/>
                  <a:pt x="2664322" y="3900669"/>
                  <a:pt x="2543229" y="3900669"/>
                </a:cubicBezTo>
                <a:lnTo>
                  <a:pt x="219259" y="3900669"/>
                </a:lnTo>
                <a:cubicBezTo>
                  <a:pt x="98166" y="3900669"/>
                  <a:pt x="0" y="3802503"/>
                  <a:pt x="0" y="3681410"/>
                </a:cubicBezTo>
                <a:lnTo>
                  <a:pt x="0" y="219259"/>
                </a:lnTo>
                <a:cubicBezTo>
                  <a:pt x="0" y="98166"/>
                  <a:pt x="98166" y="0"/>
                  <a:pt x="219259" y="0"/>
                </a:cubicBezTo>
                <a:close/>
              </a:path>
            </a:pathLst>
          </a:custGeom>
          <a:solidFill>
            <a:schemeClr val="bg1">
              <a:lumMod val="75000"/>
            </a:schemeClr>
          </a:solidFill>
        </p:spPr>
        <p:txBody>
          <a:bodyPr wrap="square">
            <a:noAutofit/>
          </a:bodyPr>
          <a:lstStyle/>
          <a:p>
            <a:endParaRPr lang="id-ID"/>
          </a:p>
        </p:txBody>
      </p:sp>
      <p:sp>
        <p:nvSpPr>
          <p:cNvPr id="9" name="Picture Placeholder 8"/>
          <p:cNvSpPr>
            <a:spLocks noGrp="1"/>
          </p:cNvSpPr>
          <p:nvPr>
            <p:ph type="pic" sz="quarter" idx="11"/>
          </p:nvPr>
        </p:nvSpPr>
        <p:spPr>
          <a:xfrm>
            <a:off x="8316414" y="1478664"/>
            <a:ext cx="2762488" cy="3900669"/>
          </a:xfrm>
          <a:custGeom>
            <a:avLst/>
            <a:gdLst>
              <a:gd name="connsiteX0" fmla="*/ 219259 w 2762488"/>
              <a:gd name="connsiteY0" fmla="*/ 0 h 3900669"/>
              <a:gd name="connsiteX1" fmla="*/ 2543229 w 2762488"/>
              <a:gd name="connsiteY1" fmla="*/ 0 h 3900669"/>
              <a:gd name="connsiteX2" fmla="*/ 2762488 w 2762488"/>
              <a:gd name="connsiteY2" fmla="*/ 219259 h 3900669"/>
              <a:gd name="connsiteX3" fmla="*/ 2762488 w 2762488"/>
              <a:gd name="connsiteY3" fmla="*/ 3681410 h 3900669"/>
              <a:gd name="connsiteX4" fmla="*/ 2543229 w 2762488"/>
              <a:gd name="connsiteY4" fmla="*/ 3900669 h 3900669"/>
              <a:gd name="connsiteX5" fmla="*/ 219259 w 2762488"/>
              <a:gd name="connsiteY5" fmla="*/ 3900669 h 3900669"/>
              <a:gd name="connsiteX6" fmla="*/ 0 w 2762488"/>
              <a:gd name="connsiteY6" fmla="*/ 3681410 h 3900669"/>
              <a:gd name="connsiteX7" fmla="*/ 0 w 2762488"/>
              <a:gd name="connsiteY7" fmla="*/ 219259 h 3900669"/>
              <a:gd name="connsiteX8" fmla="*/ 219259 w 2762488"/>
              <a:gd name="connsiteY8" fmla="*/ 0 h 3900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62488" h="3900669">
                <a:moveTo>
                  <a:pt x="219259" y="0"/>
                </a:moveTo>
                <a:lnTo>
                  <a:pt x="2543229" y="0"/>
                </a:lnTo>
                <a:cubicBezTo>
                  <a:pt x="2664322" y="0"/>
                  <a:pt x="2762488" y="98166"/>
                  <a:pt x="2762488" y="219259"/>
                </a:cubicBezTo>
                <a:lnTo>
                  <a:pt x="2762488" y="3681410"/>
                </a:lnTo>
                <a:cubicBezTo>
                  <a:pt x="2762488" y="3802503"/>
                  <a:pt x="2664322" y="3900669"/>
                  <a:pt x="2543229" y="3900669"/>
                </a:cubicBezTo>
                <a:lnTo>
                  <a:pt x="219259" y="3900669"/>
                </a:lnTo>
                <a:cubicBezTo>
                  <a:pt x="98166" y="3900669"/>
                  <a:pt x="0" y="3802503"/>
                  <a:pt x="0" y="3681410"/>
                </a:cubicBezTo>
                <a:lnTo>
                  <a:pt x="0" y="219259"/>
                </a:lnTo>
                <a:cubicBezTo>
                  <a:pt x="0" y="98166"/>
                  <a:pt x="98166" y="0"/>
                  <a:pt x="219259" y="0"/>
                </a:cubicBezTo>
                <a:close/>
              </a:path>
            </a:pathLst>
          </a:custGeom>
          <a:solidFill>
            <a:schemeClr val="bg1">
              <a:lumMod val="75000"/>
            </a:schemeClr>
          </a:solidFill>
        </p:spPr>
        <p:txBody>
          <a:bodyPr wrap="square">
            <a:noAutofit/>
          </a:bodyPr>
          <a:lstStyle/>
          <a:p>
            <a:endParaRPr lang="id-ID"/>
          </a:p>
        </p:txBody>
      </p:sp>
    </p:spTree>
    <p:extLst>
      <p:ext uri="{BB962C8B-B14F-4D97-AF65-F5344CB8AC3E}">
        <p14:creationId xmlns:p14="http://schemas.microsoft.com/office/powerpoint/2010/main" val="1558643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Vertical Title and Tex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1271803" y="1245408"/>
            <a:ext cx="2677747" cy="2069280"/>
          </a:xfrm>
          <a:custGeom>
            <a:avLst/>
            <a:gdLst>
              <a:gd name="connsiteX0" fmla="*/ 101809 w 2677747"/>
              <a:gd name="connsiteY0" fmla="*/ 0 h 2069280"/>
              <a:gd name="connsiteX1" fmla="*/ 2575938 w 2677747"/>
              <a:gd name="connsiteY1" fmla="*/ 0 h 2069280"/>
              <a:gd name="connsiteX2" fmla="*/ 2677747 w 2677747"/>
              <a:gd name="connsiteY2" fmla="*/ 101809 h 2069280"/>
              <a:gd name="connsiteX3" fmla="*/ 2677747 w 2677747"/>
              <a:gd name="connsiteY3" fmla="*/ 1967471 h 2069280"/>
              <a:gd name="connsiteX4" fmla="*/ 2575938 w 2677747"/>
              <a:gd name="connsiteY4" fmla="*/ 2069280 h 2069280"/>
              <a:gd name="connsiteX5" fmla="*/ 101809 w 2677747"/>
              <a:gd name="connsiteY5" fmla="*/ 2069280 h 2069280"/>
              <a:gd name="connsiteX6" fmla="*/ 0 w 2677747"/>
              <a:gd name="connsiteY6" fmla="*/ 1967471 h 2069280"/>
              <a:gd name="connsiteX7" fmla="*/ 0 w 2677747"/>
              <a:gd name="connsiteY7" fmla="*/ 101809 h 2069280"/>
              <a:gd name="connsiteX8" fmla="*/ 101809 w 2677747"/>
              <a:gd name="connsiteY8" fmla="*/ 0 h 206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77747" h="2069280">
                <a:moveTo>
                  <a:pt x="101809" y="0"/>
                </a:moveTo>
                <a:lnTo>
                  <a:pt x="2575938" y="0"/>
                </a:lnTo>
                <a:cubicBezTo>
                  <a:pt x="2632166" y="0"/>
                  <a:pt x="2677747" y="45581"/>
                  <a:pt x="2677747" y="101809"/>
                </a:cubicBezTo>
                <a:lnTo>
                  <a:pt x="2677747" y="1967471"/>
                </a:lnTo>
                <a:cubicBezTo>
                  <a:pt x="2677747" y="2023699"/>
                  <a:pt x="2632166" y="2069280"/>
                  <a:pt x="2575938" y="2069280"/>
                </a:cubicBezTo>
                <a:lnTo>
                  <a:pt x="101809" y="2069280"/>
                </a:lnTo>
                <a:cubicBezTo>
                  <a:pt x="45581" y="2069280"/>
                  <a:pt x="0" y="2023699"/>
                  <a:pt x="0" y="1967471"/>
                </a:cubicBezTo>
                <a:lnTo>
                  <a:pt x="0" y="101809"/>
                </a:lnTo>
                <a:cubicBezTo>
                  <a:pt x="0" y="45581"/>
                  <a:pt x="45581" y="0"/>
                  <a:pt x="101809" y="0"/>
                </a:cubicBezTo>
                <a:close/>
              </a:path>
            </a:pathLst>
          </a:custGeom>
          <a:solidFill>
            <a:schemeClr val="bg1">
              <a:lumMod val="75000"/>
            </a:schemeClr>
          </a:solidFill>
        </p:spPr>
        <p:txBody>
          <a:bodyPr wrap="square">
            <a:noAutofit/>
          </a:bodyPr>
          <a:lstStyle/>
          <a:p>
            <a:endParaRPr lang="id-ID"/>
          </a:p>
        </p:txBody>
      </p:sp>
      <p:sp>
        <p:nvSpPr>
          <p:cNvPr id="10" name="Picture Placeholder 9"/>
          <p:cNvSpPr>
            <a:spLocks noGrp="1"/>
          </p:cNvSpPr>
          <p:nvPr>
            <p:ph type="pic" sz="quarter" idx="11"/>
          </p:nvPr>
        </p:nvSpPr>
        <p:spPr>
          <a:xfrm>
            <a:off x="1271803" y="3543311"/>
            <a:ext cx="2677747" cy="2069280"/>
          </a:xfrm>
          <a:custGeom>
            <a:avLst/>
            <a:gdLst>
              <a:gd name="connsiteX0" fmla="*/ 101809 w 2677747"/>
              <a:gd name="connsiteY0" fmla="*/ 0 h 2069280"/>
              <a:gd name="connsiteX1" fmla="*/ 2575938 w 2677747"/>
              <a:gd name="connsiteY1" fmla="*/ 0 h 2069280"/>
              <a:gd name="connsiteX2" fmla="*/ 2677747 w 2677747"/>
              <a:gd name="connsiteY2" fmla="*/ 101809 h 2069280"/>
              <a:gd name="connsiteX3" fmla="*/ 2677747 w 2677747"/>
              <a:gd name="connsiteY3" fmla="*/ 1967471 h 2069280"/>
              <a:gd name="connsiteX4" fmla="*/ 2575938 w 2677747"/>
              <a:gd name="connsiteY4" fmla="*/ 2069280 h 2069280"/>
              <a:gd name="connsiteX5" fmla="*/ 101809 w 2677747"/>
              <a:gd name="connsiteY5" fmla="*/ 2069280 h 2069280"/>
              <a:gd name="connsiteX6" fmla="*/ 0 w 2677747"/>
              <a:gd name="connsiteY6" fmla="*/ 1967471 h 2069280"/>
              <a:gd name="connsiteX7" fmla="*/ 0 w 2677747"/>
              <a:gd name="connsiteY7" fmla="*/ 101809 h 2069280"/>
              <a:gd name="connsiteX8" fmla="*/ 101809 w 2677747"/>
              <a:gd name="connsiteY8" fmla="*/ 0 h 206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77747" h="2069280">
                <a:moveTo>
                  <a:pt x="101809" y="0"/>
                </a:moveTo>
                <a:lnTo>
                  <a:pt x="2575938" y="0"/>
                </a:lnTo>
                <a:cubicBezTo>
                  <a:pt x="2632166" y="0"/>
                  <a:pt x="2677747" y="45581"/>
                  <a:pt x="2677747" y="101809"/>
                </a:cubicBezTo>
                <a:lnTo>
                  <a:pt x="2677747" y="1967471"/>
                </a:lnTo>
                <a:cubicBezTo>
                  <a:pt x="2677747" y="2023699"/>
                  <a:pt x="2632166" y="2069280"/>
                  <a:pt x="2575938" y="2069280"/>
                </a:cubicBezTo>
                <a:lnTo>
                  <a:pt x="101809" y="2069280"/>
                </a:lnTo>
                <a:cubicBezTo>
                  <a:pt x="45581" y="2069280"/>
                  <a:pt x="0" y="2023699"/>
                  <a:pt x="0" y="1967471"/>
                </a:cubicBezTo>
                <a:lnTo>
                  <a:pt x="0" y="101809"/>
                </a:lnTo>
                <a:cubicBezTo>
                  <a:pt x="0" y="45581"/>
                  <a:pt x="45581" y="0"/>
                  <a:pt x="101809" y="0"/>
                </a:cubicBezTo>
                <a:close/>
              </a:path>
            </a:pathLst>
          </a:custGeom>
          <a:solidFill>
            <a:schemeClr val="bg1">
              <a:lumMod val="75000"/>
            </a:schemeClr>
          </a:solidFill>
        </p:spPr>
        <p:txBody>
          <a:bodyPr wrap="square">
            <a:noAutofit/>
          </a:bodyPr>
          <a:lstStyle/>
          <a:p>
            <a:endParaRPr lang="id-ID"/>
          </a:p>
        </p:txBody>
      </p:sp>
      <p:sp>
        <p:nvSpPr>
          <p:cNvPr id="13" name="Picture Placeholder 12"/>
          <p:cNvSpPr>
            <a:spLocks noGrp="1"/>
          </p:cNvSpPr>
          <p:nvPr>
            <p:ph type="pic" sz="quarter" idx="12"/>
          </p:nvPr>
        </p:nvSpPr>
        <p:spPr>
          <a:xfrm>
            <a:off x="4186039" y="3543311"/>
            <a:ext cx="2677747" cy="2069280"/>
          </a:xfrm>
          <a:custGeom>
            <a:avLst/>
            <a:gdLst>
              <a:gd name="connsiteX0" fmla="*/ 101809 w 2677747"/>
              <a:gd name="connsiteY0" fmla="*/ 0 h 2069280"/>
              <a:gd name="connsiteX1" fmla="*/ 2575938 w 2677747"/>
              <a:gd name="connsiteY1" fmla="*/ 0 h 2069280"/>
              <a:gd name="connsiteX2" fmla="*/ 2677747 w 2677747"/>
              <a:gd name="connsiteY2" fmla="*/ 101809 h 2069280"/>
              <a:gd name="connsiteX3" fmla="*/ 2677747 w 2677747"/>
              <a:gd name="connsiteY3" fmla="*/ 1967471 h 2069280"/>
              <a:gd name="connsiteX4" fmla="*/ 2575938 w 2677747"/>
              <a:gd name="connsiteY4" fmla="*/ 2069280 h 2069280"/>
              <a:gd name="connsiteX5" fmla="*/ 101809 w 2677747"/>
              <a:gd name="connsiteY5" fmla="*/ 2069280 h 2069280"/>
              <a:gd name="connsiteX6" fmla="*/ 0 w 2677747"/>
              <a:gd name="connsiteY6" fmla="*/ 1967471 h 2069280"/>
              <a:gd name="connsiteX7" fmla="*/ 0 w 2677747"/>
              <a:gd name="connsiteY7" fmla="*/ 101809 h 2069280"/>
              <a:gd name="connsiteX8" fmla="*/ 101809 w 2677747"/>
              <a:gd name="connsiteY8" fmla="*/ 0 h 206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77747" h="2069280">
                <a:moveTo>
                  <a:pt x="101809" y="0"/>
                </a:moveTo>
                <a:lnTo>
                  <a:pt x="2575938" y="0"/>
                </a:lnTo>
                <a:cubicBezTo>
                  <a:pt x="2632166" y="0"/>
                  <a:pt x="2677747" y="45581"/>
                  <a:pt x="2677747" y="101809"/>
                </a:cubicBezTo>
                <a:lnTo>
                  <a:pt x="2677747" y="1967471"/>
                </a:lnTo>
                <a:cubicBezTo>
                  <a:pt x="2677747" y="2023699"/>
                  <a:pt x="2632166" y="2069280"/>
                  <a:pt x="2575938" y="2069280"/>
                </a:cubicBezTo>
                <a:lnTo>
                  <a:pt x="101809" y="2069280"/>
                </a:lnTo>
                <a:cubicBezTo>
                  <a:pt x="45581" y="2069280"/>
                  <a:pt x="0" y="2023699"/>
                  <a:pt x="0" y="1967471"/>
                </a:cubicBezTo>
                <a:lnTo>
                  <a:pt x="0" y="101809"/>
                </a:lnTo>
                <a:cubicBezTo>
                  <a:pt x="0" y="45581"/>
                  <a:pt x="45581" y="0"/>
                  <a:pt x="101809" y="0"/>
                </a:cubicBezTo>
                <a:close/>
              </a:path>
            </a:pathLst>
          </a:custGeom>
          <a:solidFill>
            <a:schemeClr val="bg1">
              <a:lumMod val="75000"/>
            </a:schemeClr>
          </a:solidFill>
        </p:spPr>
        <p:txBody>
          <a:bodyPr wrap="square">
            <a:noAutofit/>
          </a:bodyPr>
          <a:lstStyle/>
          <a:p>
            <a:endParaRPr lang="id-ID"/>
          </a:p>
        </p:txBody>
      </p:sp>
    </p:spTree>
    <p:extLst>
      <p:ext uri="{BB962C8B-B14F-4D97-AF65-F5344CB8AC3E}">
        <p14:creationId xmlns:p14="http://schemas.microsoft.com/office/powerpoint/2010/main" val="552112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Vertical Title and Tex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1000702" y="4107601"/>
            <a:ext cx="2293525" cy="4442047"/>
          </a:xfrm>
          <a:custGeom>
            <a:avLst/>
            <a:gdLst>
              <a:gd name="connsiteX0" fmla="*/ 182037 w 2293525"/>
              <a:gd name="connsiteY0" fmla="*/ 0 h 4442047"/>
              <a:gd name="connsiteX1" fmla="*/ 2111488 w 2293525"/>
              <a:gd name="connsiteY1" fmla="*/ 0 h 4442047"/>
              <a:gd name="connsiteX2" fmla="*/ 2293525 w 2293525"/>
              <a:gd name="connsiteY2" fmla="*/ 182037 h 4442047"/>
              <a:gd name="connsiteX3" fmla="*/ 2293525 w 2293525"/>
              <a:gd name="connsiteY3" fmla="*/ 4260010 h 4442047"/>
              <a:gd name="connsiteX4" fmla="*/ 2111488 w 2293525"/>
              <a:gd name="connsiteY4" fmla="*/ 4442047 h 4442047"/>
              <a:gd name="connsiteX5" fmla="*/ 182037 w 2293525"/>
              <a:gd name="connsiteY5" fmla="*/ 4442047 h 4442047"/>
              <a:gd name="connsiteX6" fmla="*/ 0 w 2293525"/>
              <a:gd name="connsiteY6" fmla="*/ 4260010 h 4442047"/>
              <a:gd name="connsiteX7" fmla="*/ 0 w 2293525"/>
              <a:gd name="connsiteY7" fmla="*/ 182037 h 4442047"/>
              <a:gd name="connsiteX8" fmla="*/ 182037 w 2293525"/>
              <a:gd name="connsiteY8" fmla="*/ 0 h 4442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93525" h="4442047">
                <a:moveTo>
                  <a:pt x="182037" y="0"/>
                </a:moveTo>
                <a:lnTo>
                  <a:pt x="2111488" y="0"/>
                </a:lnTo>
                <a:cubicBezTo>
                  <a:pt x="2212024" y="0"/>
                  <a:pt x="2293525" y="81501"/>
                  <a:pt x="2293525" y="182037"/>
                </a:cubicBezTo>
                <a:lnTo>
                  <a:pt x="2293525" y="4260010"/>
                </a:lnTo>
                <a:cubicBezTo>
                  <a:pt x="2293525" y="4360546"/>
                  <a:pt x="2212024" y="4442047"/>
                  <a:pt x="2111488" y="4442047"/>
                </a:cubicBezTo>
                <a:lnTo>
                  <a:pt x="182037" y="4442047"/>
                </a:lnTo>
                <a:cubicBezTo>
                  <a:pt x="81501" y="4442047"/>
                  <a:pt x="0" y="4360546"/>
                  <a:pt x="0" y="4260010"/>
                </a:cubicBezTo>
                <a:lnTo>
                  <a:pt x="0" y="182037"/>
                </a:lnTo>
                <a:cubicBezTo>
                  <a:pt x="0" y="81501"/>
                  <a:pt x="81501" y="0"/>
                  <a:pt x="182037" y="0"/>
                </a:cubicBezTo>
                <a:close/>
              </a:path>
            </a:pathLst>
          </a:custGeom>
          <a:solidFill>
            <a:schemeClr val="bg1">
              <a:lumMod val="75000"/>
            </a:schemeClr>
          </a:solidFill>
        </p:spPr>
        <p:txBody>
          <a:bodyPr wrap="square">
            <a:noAutofit/>
          </a:bodyPr>
          <a:lstStyle/>
          <a:p>
            <a:endParaRPr lang="id-ID"/>
          </a:p>
        </p:txBody>
      </p:sp>
      <p:sp>
        <p:nvSpPr>
          <p:cNvPr id="11" name="Picture Placeholder 10"/>
          <p:cNvSpPr>
            <a:spLocks noGrp="1"/>
          </p:cNvSpPr>
          <p:nvPr>
            <p:ph type="pic" sz="quarter" idx="11"/>
          </p:nvPr>
        </p:nvSpPr>
        <p:spPr>
          <a:xfrm>
            <a:off x="3633059" y="3506828"/>
            <a:ext cx="2293525" cy="4442047"/>
          </a:xfrm>
          <a:custGeom>
            <a:avLst/>
            <a:gdLst>
              <a:gd name="connsiteX0" fmla="*/ 182037 w 2293525"/>
              <a:gd name="connsiteY0" fmla="*/ 0 h 4442047"/>
              <a:gd name="connsiteX1" fmla="*/ 2111488 w 2293525"/>
              <a:gd name="connsiteY1" fmla="*/ 0 h 4442047"/>
              <a:gd name="connsiteX2" fmla="*/ 2293525 w 2293525"/>
              <a:gd name="connsiteY2" fmla="*/ 182037 h 4442047"/>
              <a:gd name="connsiteX3" fmla="*/ 2293525 w 2293525"/>
              <a:gd name="connsiteY3" fmla="*/ 4260010 h 4442047"/>
              <a:gd name="connsiteX4" fmla="*/ 2111488 w 2293525"/>
              <a:gd name="connsiteY4" fmla="*/ 4442047 h 4442047"/>
              <a:gd name="connsiteX5" fmla="*/ 182037 w 2293525"/>
              <a:gd name="connsiteY5" fmla="*/ 4442047 h 4442047"/>
              <a:gd name="connsiteX6" fmla="*/ 0 w 2293525"/>
              <a:gd name="connsiteY6" fmla="*/ 4260010 h 4442047"/>
              <a:gd name="connsiteX7" fmla="*/ 0 w 2293525"/>
              <a:gd name="connsiteY7" fmla="*/ 182037 h 4442047"/>
              <a:gd name="connsiteX8" fmla="*/ 182037 w 2293525"/>
              <a:gd name="connsiteY8" fmla="*/ 0 h 4442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93525" h="4442047">
                <a:moveTo>
                  <a:pt x="182037" y="0"/>
                </a:moveTo>
                <a:lnTo>
                  <a:pt x="2111488" y="0"/>
                </a:lnTo>
                <a:cubicBezTo>
                  <a:pt x="2212024" y="0"/>
                  <a:pt x="2293525" y="81501"/>
                  <a:pt x="2293525" y="182037"/>
                </a:cubicBezTo>
                <a:lnTo>
                  <a:pt x="2293525" y="4260010"/>
                </a:lnTo>
                <a:cubicBezTo>
                  <a:pt x="2293525" y="4360546"/>
                  <a:pt x="2212024" y="4442047"/>
                  <a:pt x="2111488" y="4442047"/>
                </a:cubicBezTo>
                <a:lnTo>
                  <a:pt x="182037" y="4442047"/>
                </a:lnTo>
                <a:cubicBezTo>
                  <a:pt x="81501" y="4442047"/>
                  <a:pt x="0" y="4360546"/>
                  <a:pt x="0" y="4260010"/>
                </a:cubicBezTo>
                <a:lnTo>
                  <a:pt x="0" y="182037"/>
                </a:lnTo>
                <a:cubicBezTo>
                  <a:pt x="0" y="81501"/>
                  <a:pt x="81501" y="0"/>
                  <a:pt x="182037" y="0"/>
                </a:cubicBezTo>
                <a:close/>
              </a:path>
            </a:pathLst>
          </a:custGeom>
          <a:solidFill>
            <a:schemeClr val="bg1">
              <a:lumMod val="75000"/>
            </a:schemeClr>
          </a:solidFill>
        </p:spPr>
        <p:txBody>
          <a:bodyPr wrap="square">
            <a:noAutofit/>
          </a:bodyPr>
          <a:lstStyle/>
          <a:p>
            <a:endParaRPr lang="id-ID"/>
          </a:p>
        </p:txBody>
      </p:sp>
      <p:sp>
        <p:nvSpPr>
          <p:cNvPr id="14" name="Picture Placeholder 13"/>
          <p:cNvSpPr>
            <a:spLocks noGrp="1"/>
          </p:cNvSpPr>
          <p:nvPr>
            <p:ph type="pic" sz="quarter" idx="12"/>
          </p:nvPr>
        </p:nvSpPr>
        <p:spPr>
          <a:xfrm>
            <a:off x="6265416" y="4018907"/>
            <a:ext cx="2293525" cy="4442047"/>
          </a:xfrm>
          <a:custGeom>
            <a:avLst/>
            <a:gdLst>
              <a:gd name="connsiteX0" fmla="*/ 182037 w 2293525"/>
              <a:gd name="connsiteY0" fmla="*/ 0 h 4442047"/>
              <a:gd name="connsiteX1" fmla="*/ 2111488 w 2293525"/>
              <a:gd name="connsiteY1" fmla="*/ 0 h 4442047"/>
              <a:gd name="connsiteX2" fmla="*/ 2293525 w 2293525"/>
              <a:gd name="connsiteY2" fmla="*/ 182037 h 4442047"/>
              <a:gd name="connsiteX3" fmla="*/ 2293525 w 2293525"/>
              <a:gd name="connsiteY3" fmla="*/ 4260010 h 4442047"/>
              <a:gd name="connsiteX4" fmla="*/ 2111488 w 2293525"/>
              <a:gd name="connsiteY4" fmla="*/ 4442047 h 4442047"/>
              <a:gd name="connsiteX5" fmla="*/ 182037 w 2293525"/>
              <a:gd name="connsiteY5" fmla="*/ 4442047 h 4442047"/>
              <a:gd name="connsiteX6" fmla="*/ 0 w 2293525"/>
              <a:gd name="connsiteY6" fmla="*/ 4260010 h 4442047"/>
              <a:gd name="connsiteX7" fmla="*/ 0 w 2293525"/>
              <a:gd name="connsiteY7" fmla="*/ 182037 h 4442047"/>
              <a:gd name="connsiteX8" fmla="*/ 182037 w 2293525"/>
              <a:gd name="connsiteY8" fmla="*/ 0 h 4442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93525" h="4442047">
                <a:moveTo>
                  <a:pt x="182037" y="0"/>
                </a:moveTo>
                <a:lnTo>
                  <a:pt x="2111488" y="0"/>
                </a:lnTo>
                <a:cubicBezTo>
                  <a:pt x="2212024" y="0"/>
                  <a:pt x="2293525" y="81501"/>
                  <a:pt x="2293525" y="182037"/>
                </a:cubicBezTo>
                <a:lnTo>
                  <a:pt x="2293525" y="4260010"/>
                </a:lnTo>
                <a:cubicBezTo>
                  <a:pt x="2293525" y="4360546"/>
                  <a:pt x="2212024" y="4442047"/>
                  <a:pt x="2111488" y="4442047"/>
                </a:cubicBezTo>
                <a:lnTo>
                  <a:pt x="182037" y="4442047"/>
                </a:lnTo>
                <a:cubicBezTo>
                  <a:pt x="81501" y="4442047"/>
                  <a:pt x="0" y="4360546"/>
                  <a:pt x="0" y="4260010"/>
                </a:cubicBezTo>
                <a:lnTo>
                  <a:pt x="0" y="182037"/>
                </a:lnTo>
                <a:cubicBezTo>
                  <a:pt x="0" y="81501"/>
                  <a:pt x="81501" y="0"/>
                  <a:pt x="182037" y="0"/>
                </a:cubicBezTo>
                <a:close/>
              </a:path>
            </a:pathLst>
          </a:custGeom>
          <a:solidFill>
            <a:schemeClr val="bg1">
              <a:lumMod val="75000"/>
            </a:schemeClr>
          </a:solidFill>
        </p:spPr>
        <p:txBody>
          <a:bodyPr wrap="square">
            <a:noAutofit/>
          </a:bodyPr>
          <a:lstStyle/>
          <a:p>
            <a:endParaRPr lang="id-ID"/>
          </a:p>
        </p:txBody>
      </p:sp>
      <p:sp>
        <p:nvSpPr>
          <p:cNvPr id="17" name="Picture Placeholder 16"/>
          <p:cNvSpPr>
            <a:spLocks noGrp="1"/>
          </p:cNvSpPr>
          <p:nvPr>
            <p:ph type="pic" sz="quarter" idx="13"/>
          </p:nvPr>
        </p:nvSpPr>
        <p:spPr>
          <a:xfrm>
            <a:off x="8897774" y="3418135"/>
            <a:ext cx="2293525" cy="4442047"/>
          </a:xfrm>
          <a:custGeom>
            <a:avLst/>
            <a:gdLst>
              <a:gd name="connsiteX0" fmla="*/ 182037 w 2293525"/>
              <a:gd name="connsiteY0" fmla="*/ 0 h 4442047"/>
              <a:gd name="connsiteX1" fmla="*/ 2111488 w 2293525"/>
              <a:gd name="connsiteY1" fmla="*/ 0 h 4442047"/>
              <a:gd name="connsiteX2" fmla="*/ 2293525 w 2293525"/>
              <a:gd name="connsiteY2" fmla="*/ 182037 h 4442047"/>
              <a:gd name="connsiteX3" fmla="*/ 2293525 w 2293525"/>
              <a:gd name="connsiteY3" fmla="*/ 4260010 h 4442047"/>
              <a:gd name="connsiteX4" fmla="*/ 2111488 w 2293525"/>
              <a:gd name="connsiteY4" fmla="*/ 4442047 h 4442047"/>
              <a:gd name="connsiteX5" fmla="*/ 182037 w 2293525"/>
              <a:gd name="connsiteY5" fmla="*/ 4442047 h 4442047"/>
              <a:gd name="connsiteX6" fmla="*/ 0 w 2293525"/>
              <a:gd name="connsiteY6" fmla="*/ 4260010 h 4442047"/>
              <a:gd name="connsiteX7" fmla="*/ 0 w 2293525"/>
              <a:gd name="connsiteY7" fmla="*/ 182037 h 4442047"/>
              <a:gd name="connsiteX8" fmla="*/ 182037 w 2293525"/>
              <a:gd name="connsiteY8" fmla="*/ 0 h 4442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293525" h="4442047">
                <a:moveTo>
                  <a:pt x="182037" y="0"/>
                </a:moveTo>
                <a:lnTo>
                  <a:pt x="2111488" y="0"/>
                </a:lnTo>
                <a:cubicBezTo>
                  <a:pt x="2212024" y="0"/>
                  <a:pt x="2293525" y="81501"/>
                  <a:pt x="2293525" y="182037"/>
                </a:cubicBezTo>
                <a:lnTo>
                  <a:pt x="2293525" y="4260010"/>
                </a:lnTo>
                <a:cubicBezTo>
                  <a:pt x="2293525" y="4360546"/>
                  <a:pt x="2212024" y="4442047"/>
                  <a:pt x="2111488" y="4442047"/>
                </a:cubicBezTo>
                <a:lnTo>
                  <a:pt x="182037" y="4442047"/>
                </a:lnTo>
                <a:cubicBezTo>
                  <a:pt x="81501" y="4442047"/>
                  <a:pt x="0" y="4360546"/>
                  <a:pt x="0" y="4260010"/>
                </a:cubicBezTo>
                <a:lnTo>
                  <a:pt x="0" y="182037"/>
                </a:lnTo>
                <a:cubicBezTo>
                  <a:pt x="0" y="81501"/>
                  <a:pt x="81501" y="0"/>
                  <a:pt x="182037" y="0"/>
                </a:cubicBezTo>
                <a:close/>
              </a:path>
            </a:pathLst>
          </a:custGeom>
          <a:solidFill>
            <a:schemeClr val="bg1">
              <a:lumMod val="75000"/>
            </a:schemeClr>
          </a:solidFill>
        </p:spPr>
        <p:txBody>
          <a:bodyPr wrap="square">
            <a:noAutofit/>
          </a:bodyPr>
          <a:lstStyle/>
          <a:p>
            <a:endParaRPr lang="id-ID"/>
          </a:p>
        </p:txBody>
      </p:sp>
    </p:spTree>
    <p:extLst>
      <p:ext uri="{BB962C8B-B14F-4D97-AF65-F5344CB8AC3E}">
        <p14:creationId xmlns:p14="http://schemas.microsoft.com/office/powerpoint/2010/main" val="38685096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Vertical Title and Tex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5370652" y="2443629"/>
            <a:ext cx="3816890" cy="1970743"/>
          </a:xfrm>
          <a:custGeom>
            <a:avLst/>
            <a:gdLst>
              <a:gd name="connsiteX0" fmla="*/ 156418 w 3816890"/>
              <a:gd name="connsiteY0" fmla="*/ 0 h 1970743"/>
              <a:gd name="connsiteX1" fmla="*/ 3660472 w 3816890"/>
              <a:gd name="connsiteY1" fmla="*/ 0 h 1970743"/>
              <a:gd name="connsiteX2" fmla="*/ 3816890 w 3816890"/>
              <a:gd name="connsiteY2" fmla="*/ 156418 h 1970743"/>
              <a:gd name="connsiteX3" fmla="*/ 3816890 w 3816890"/>
              <a:gd name="connsiteY3" fmla="*/ 1814325 h 1970743"/>
              <a:gd name="connsiteX4" fmla="*/ 3660472 w 3816890"/>
              <a:gd name="connsiteY4" fmla="*/ 1970743 h 1970743"/>
              <a:gd name="connsiteX5" fmla="*/ 156418 w 3816890"/>
              <a:gd name="connsiteY5" fmla="*/ 1970743 h 1970743"/>
              <a:gd name="connsiteX6" fmla="*/ 0 w 3816890"/>
              <a:gd name="connsiteY6" fmla="*/ 1814325 h 1970743"/>
              <a:gd name="connsiteX7" fmla="*/ 0 w 3816890"/>
              <a:gd name="connsiteY7" fmla="*/ 156418 h 1970743"/>
              <a:gd name="connsiteX8" fmla="*/ 156418 w 3816890"/>
              <a:gd name="connsiteY8" fmla="*/ 0 h 1970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6890" h="1970743">
                <a:moveTo>
                  <a:pt x="156418" y="0"/>
                </a:moveTo>
                <a:lnTo>
                  <a:pt x="3660472" y="0"/>
                </a:lnTo>
                <a:cubicBezTo>
                  <a:pt x="3746859" y="0"/>
                  <a:pt x="3816890" y="70031"/>
                  <a:pt x="3816890" y="156418"/>
                </a:cubicBezTo>
                <a:lnTo>
                  <a:pt x="3816890" y="1814325"/>
                </a:lnTo>
                <a:cubicBezTo>
                  <a:pt x="3816890" y="1900712"/>
                  <a:pt x="3746859" y="1970743"/>
                  <a:pt x="3660472" y="1970743"/>
                </a:cubicBezTo>
                <a:lnTo>
                  <a:pt x="156418" y="1970743"/>
                </a:lnTo>
                <a:cubicBezTo>
                  <a:pt x="70031" y="1970743"/>
                  <a:pt x="0" y="1900712"/>
                  <a:pt x="0" y="1814325"/>
                </a:cubicBezTo>
                <a:lnTo>
                  <a:pt x="0" y="156418"/>
                </a:lnTo>
                <a:cubicBezTo>
                  <a:pt x="0" y="70031"/>
                  <a:pt x="70031" y="0"/>
                  <a:pt x="156418" y="0"/>
                </a:cubicBezTo>
                <a:close/>
              </a:path>
            </a:pathLst>
          </a:custGeom>
          <a:solidFill>
            <a:schemeClr val="bg1">
              <a:lumMod val="75000"/>
            </a:schemeClr>
          </a:solidFill>
        </p:spPr>
        <p:txBody>
          <a:bodyPr wrap="square">
            <a:noAutofit/>
          </a:bodyPr>
          <a:lstStyle/>
          <a:p>
            <a:endParaRPr lang="id-ID"/>
          </a:p>
        </p:txBody>
      </p:sp>
      <p:sp>
        <p:nvSpPr>
          <p:cNvPr id="9" name="Picture Placeholder 8"/>
          <p:cNvSpPr>
            <a:spLocks noGrp="1"/>
          </p:cNvSpPr>
          <p:nvPr>
            <p:ph type="pic" sz="quarter" idx="11"/>
          </p:nvPr>
        </p:nvSpPr>
        <p:spPr>
          <a:xfrm>
            <a:off x="9361216" y="1534830"/>
            <a:ext cx="1970744" cy="3816891"/>
          </a:xfrm>
          <a:custGeom>
            <a:avLst/>
            <a:gdLst>
              <a:gd name="connsiteX0" fmla="*/ 156418 w 1970744"/>
              <a:gd name="connsiteY0" fmla="*/ 0 h 3816891"/>
              <a:gd name="connsiteX1" fmla="*/ 1814326 w 1970744"/>
              <a:gd name="connsiteY1" fmla="*/ 0 h 3816891"/>
              <a:gd name="connsiteX2" fmla="*/ 1970744 w 1970744"/>
              <a:gd name="connsiteY2" fmla="*/ 156419 h 3816891"/>
              <a:gd name="connsiteX3" fmla="*/ 1970744 w 1970744"/>
              <a:gd name="connsiteY3" fmla="*/ 3660473 h 3816891"/>
              <a:gd name="connsiteX4" fmla="*/ 1814326 w 1970744"/>
              <a:gd name="connsiteY4" fmla="*/ 3816891 h 3816891"/>
              <a:gd name="connsiteX5" fmla="*/ 156418 w 1970744"/>
              <a:gd name="connsiteY5" fmla="*/ 3816891 h 3816891"/>
              <a:gd name="connsiteX6" fmla="*/ 0 w 1970744"/>
              <a:gd name="connsiteY6" fmla="*/ 3660473 h 3816891"/>
              <a:gd name="connsiteX7" fmla="*/ 0 w 1970744"/>
              <a:gd name="connsiteY7" fmla="*/ 156419 h 3816891"/>
              <a:gd name="connsiteX8" fmla="*/ 156418 w 1970744"/>
              <a:gd name="connsiteY8" fmla="*/ 0 h 3816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70744" h="3816891">
                <a:moveTo>
                  <a:pt x="156418" y="0"/>
                </a:moveTo>
                <a:lnTo>
                  <a:pt x="1814326" y="0"/>
                </a:lnTo>
                <a:cubicBezTo>
                  <a:pt x="1900712" y="0"/>
                  <a:pt x="1970744" y="70032"/>
                  <a:pt x="1970744" y="156419"/>
                </a:cubicBezTo>
                <a:lnTo>
                  <a:pt x="1970744" y="3660473"/>
                </a:lnTo>
                <a:cubicBezTo>
                  <a:pt x="1970744" y="3746860"/>
                  <a:pt x="1900712" y="3816891"/>
                  <a:pt x="1814326" y="3816891"/>
                </a:cubicBezTo>
                <a:lnTo>
                  <a:pt x="156418" y="3816891"/>
                </a:lnTo>
                <a:cubicBezTo>
                  <a:pt x="70032" y="3816891"/>
                  <a:pt x="0" y="3746860"/>
                  <a:pt x="0" y="3660473"/>
                </a:cubicBezTo>
                <a:lnTo>
                  <a:pt x="0" y="156419"/>
                </a:lnTo>
                <a:cubicBezTo>
                  <a:pt x="0" y="70032"/>
                  <a:pt x="70032" y="0"/>
                  <a:pt x="156418" y="0"/>
                </a:cubicBezTo>
                <a:close/>
              </a:path>
            </a:pathLst>
          </a:custGeom>
          <a:solidFill>
            <a:schemeClr val="bg1">
              <a:lumMod val="75000"/>
            </a:schemeClr>
          </a:solidFill>
        </p:spPr>
        <p:txBody>
          <a:bodyPr wrap="square">
            <a:noAutofit/>
          </a:bodyPr>
          <a:lstStyle/>
          <a:p>
            <a:endParaRPr lang="id-ID"/>
          </a:p>
        </p:txBody>
      </p:sp>
    </p:spTree>
    <p:extLst>
      <p:ext uri="{BB962C8B-B14F-4D97-AF65-F5344CB8AC3E}">
        <p14:creationId xmlns:p14="http://schemas.microsoft.com/office/powerpoint/2010/main" val="27488704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6_Vertical Title and Tex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886687" y="3680749"/>
            <a:ext cx="2377782" cy="2464278"/>
          </a:xfrm>
          <a:custGeom>
            <a:avLst/>
            <a:gdLst>
              <a:gd name="connsiteX0" fmla="*/ 116987 w 2377782"/>
              <a:gd name="connsiteY0" fmla="*/ 0 h 2464278"/>
              <a:gd name="connsiteX1" fmla="*/ 2260795 w 2377782"/>
              <a:gd name="connsiteY1" fmla="*/ 0 h 2464278"/>
              <a:gd name="connsiteX2" fmla="*/ 2377782 w 2377782"/>
              <a:gd name="connsiteY2" fmla="*/ 116987 h 2464278"/>
              <a:gd name="connsiteX3" fmla="*/ 2377782 w 2377782"/>
              <a:gd name="connsiteY3" fmla="*/ 2347291 h 2464278"/>
              <a:gd name="connsiteX4" fmla="*/ 2260795 w 2377782"/>
              <a:gd name="connsiteY4" fmla="*/ 2464278 h 2464278"/>
              <a:gd name="connsiteX5" fmla="*/ 116987 w 2377782"/>
              <a:gd name="connsiteY5" fmla="*/ 2464278 h 2464278"/>
              <a:gd name="connsiteX6" fmla="*/ 0 w 2377782"/>
              <a:gd name="connsiteY6" fmla="*/ 2347291 h 2464278"/>
              <a:gd name="connsiteX7" fmla="*/ 0 w 2377782"/>
              <a:gd name="connsiteY7" fmla="*/ 116987 h 2464278"/>
              <a:gd name="connsiteX8" fmla="*/ 116987 w 2377782"/>
              <a:gd name="connsiteY8" fmla="*/ 0 h 2464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7782" h="2464278">
                <a:moveTo>
                  <a:pt x="116987" y="0"/>
                </a:moveTo>
                <a:lnTo>
                  <a:pt x="2260795" y="0"/>
                </a:lnTo>
                <a:cubicBezTo>
                  <a:pt x="2325405" y="0"/>
                  <a:pt x="2377782" y="52377"/>
                  <a:pt x="2377782" y="116987"/>
                </a:cubicBezTo>
                <a:lnTo>
                  <a:pt x="2377782" y="2347291"/>
                </a:lnTo>
                <a:cubicBezTo>
                  <a:pt x="2377782" y="2411901"/>
                  <a:pt x="2325405" y="2464278"/>
                  <a:pt x="2260795" y="2464278"/>
                </a:cubicBezTo>
                <a:lnTo>
                  <a:pt x="116987" y="2464278"/>
                </a:lnTo>
                <a:cubicBezTo>
                  <a:pt x="52377" y="2464278"/>
                  <a:pt x="0" y="2411901"/>
                  <a:pt x="0" y="2347291"/>
                </a:cubicBezTo>
                <a:lnTo>
                  <a:pt x="0" y="116987"/>
                </a:lnTo>
                <a:cubicBezTo>
                  <a:pt x="0" y="52377"/>
                  <a:pt x="52377" y="0"/>
                  <a:pt x="116987" y="0"/>
                </a:cubicBezTo>
                <a:close/>
              </a:path>
            </a:pathLst>
          </a:custGeom>
          <a:solidFill>
            <a:schemeClr val="bg1">
              <a:lumMod val="75000"/>
            </a:schemeClr>
          </a:solidFill>
        </p:spPr>
        <p:txBody>
          <a:bodyPr wrap="square">
            <a:noAutofit/>
          </a:bodyPr>
          <a:lstStyle/>
          <a:p>
            <a:endParaRPr lang="id-ID"/>
          </a:p>
        </p:txBody>
      </p:sp>
      <p:sp>
        <p:nvSpPr>
          <p:cNvPr id="11" name="Picture Placeholder 10"/>
          <p:cNvSpPr>
            <a:spLocks noGrp="1"/>
          </p:cNvSpPr>
          <p:nvPr>
            <p:ph type="pic" sz="quarter" idx="11"/>
          </p:nvPr>
        </p:nvSpPr>
        <p:spPr>
          <a:xfrm>
            <a:off x="3566969" y="3680748"/>
            <a:ext cx="2377782" cy="2464278"/>
          </a:xfrm>
          <a:custGeom>
            <a:avLst/>
            <a:gdLst>
              <a:gd name="connsiteX0" fmla="*/ 116987 w 2377782"/>
              <a:gd name="connsiteY0" fmla="*/ 0 h 2464278"/>
              <a:gd name="connsiteX1" fmla="*/ 2260795 w 2377782"/>
              <a:gd name="connsiteY1" fmla="*/ 0 h 2464278"/>
              <a:gd name="connsiteX2" fmla="*/ 2377782 w 2377782"/>
              <a:gd name="connsiteY2" fmla="*/ 116987 h 2464278"/>
              <a:gd name="connsiteX3" fmla="*/ 2377782 w 2377782"/>
              <a:gd name="connsiteY3" fmla="*/ 2347291 h 2464278"/>
              <a:gd name="connsiteX4" fmla="*/ 2260795 w 2377782"/>
              <a:gd name="connsiteY4" fmla="*/ 2464278 h 2464278"/>
              <a:gd name="connsiteX5" fmla="*/ 116987 w 2377782"/>
              <a:gd name="connsiteY5" fmla="*/ 2464278 h 2464278"/>
              <a:gd name="connsiteX6" fmla="*/ 0 w 2377782"/>
              <a:gd name="connsiteY6" fmla="*/ 2347291 h 2464278"/>
              <a:gd name="connsiteX7" fmla="*/ 0 w 2377782"/>
              <a:gd name="connsiteY7" fmla="*/ 116987 h 2464278"/>
              <a:gd name="connsiteX8" fmla="*/ 116987 w 2377782"/>
              <a:gd name="connsiteY8" fmla="*/ 0 h 2464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7782" h="2464278">
                <a:moveTo>
                  <a:pt x="116987" y="0"/>
                </a:moveTo>
                <a:lnTo>
                  <a:pt x="2260795" y="0"/>
                </a:lnTo>
                <a:cubicBezTo>
                  <a:pt x="2325405" y="0"/>
                  <a:pt x="2377782" y="52377"/>
                  <a:pt x="2377782" y="116987"/>
                </a:cubicBezTo>
                <a:lnTo>
                  <a:pt x="2377782" y="2347291"/>
                </a:lnTo>
                <a:cubicBezTo>
                  <a:pt x="2377782" y="2411901"/>
                  <a:pt x="2325405" y="2464278"/>
                  <a:pt x="2260795" y="2464278"/>
                </a:cubicBezTo>
                <a:lnTo>
                  <a:pt x="116987" y="2464278"/>
                </a:lnTo>
                <a:cubicBezTo>
                  <a:pt x="52377" y="2464278"/>
                  <a:pt x="0" y="2411901"/>
                  <a:pt x="0" y="2347291"/>
                </a:cubicBezTo>
                <a:lnTo>
                  <a:pt x="0" y="116987"/>
                </a:lnTo>
                <a:cubicBezTo>
                  <a:pt x="0" y="52377"/>
                  <a:pt x="52377" y="0"/>
                  <a:pt x="116987" y="0"/>
                </a:cubicBezTo>
                <a:close/>
              </a:path>
            </a:pathLst>
          </a:custGeom>
          <a:solidFill>
            <a:schemeClr val="bg1">
              <a:lumMod val="75000"/>
            </a:schemeClr>
          </a:solidFill>
        </p:spPr>
        <p:txBody>
          <a:bodyPr wrap="square">
            <a:noAutofit/>
          </a:bodyPr>
          <a:lstStyle/>
          <a:p>
            <a:endParaRPr lang="id-ID"/>
          </a:p>
        </p:txBody>
      </p:sp>
      <p:sp>
        <p:nvSpPr>
          <p:cNvPr id="14" name="Picture Placeholder 13"/>
          <p:cNvSpPr>
            <a:spLocks noGrp="1"/>
          </p:cNvSpPr>
          <p:nvPr>
            <p:ph type="pic" sz="quarter" idx="12"/>
          </p:nvPr>
        </p:nvSpPr>
        <p:spPr>
          <a:xfrm>
            <a:off x="6247250" y="3680749"/>
            <a:ext cx="2377782" cy="2464278"/>
          </a:xfrm>
          <a:custGeom>
            <a:avLst/>
            <a:gdLst>
              <a:gd name="connsiteX0" fmla="*/ 116987 w 2377782"/>
              <a:gd name="connsiteY0" fmla="*/ 0 h 2464278"/>
              <a:gd name="connsiteX1" fmla="*/ 2260795 w 2377782"/>
              <a:gd name="connsiteY1" fmla="*/ 0 h 2464278"/>
              <a:gd name="connsiteX2" fmla="*/ 2377782 w 2377782"/>
              <a:gd name="connsiteY2" fmla="*/ 116987 h 2464278"/>
              <a:gd name="connsiteX3" fmla="*/ 2377782 w 2377782"/>
              <a:gd name="connsiteY3" fmla="*/ 2347291 h 2464278"/>
              <a:gd name="connsiteX4" fmla="*/ 2260795 w 2377782"/>
              <a:gd name="connsiteY4" fmla="*/ 2464278 h 2464278"/>
              <a:gd name="connsiteX5" fmla="*/ 116987 w 2377782"/>
              <a:gd name="connsiteY5" fmla="*/ 2464278 h 2464278"/>
              <a:gd name="connsiteX6" fmla="*/ 0 w 2377782"/>
              <a:gd name="connsiteY6" fmla="*/ 2347291 h 2464278"/>
              <a:gd name="connsiteX7" fmla="*/ 0 w 2377782"/>
              <a:gd name="connsiteY7" fmla="*/ 116987 h 2464278"/>
              <a:gd name="connsiteX8" fmla="*/ 116987 w 2377782"/>
              <a:gd name="connsiteY8" fmla="*/ 0 h 2464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7782" h="2464278">
                <a:moveTo>
                  <a:pt x="116987" y="0"/>
                </a:moveTo>
                <a:lnTo>
                  <a:pt x="2260795" y="0"/>
                </a:lnTo>
                <a:cubicBezTo>
                  <a:pt x="2325405" y="0"/>
                  <a:pt x="2377782" y="52377"/>
                  <a:pt x="2377782" y="116987"/>
                </a:cubicBezTo>
                <a:lnTo>
                  <a:pt x="2377782" y="2347291"/>
                </a:lnTo>
                <a:cubicBezTo>
                  <a:pt x="2377782" y="2411901"/>
                  <a:pt x="2325405" y="2464278"/>
                  <a:pt x="2260795" y="2464278"/>
                </a:cubicBezTo>
                <a:lnTo>
                  <a:pt x="116987" y="2464278"/>
                </a:lnTo>
                <a:cubicBezTo>
                  <a:pt x="52377" y="2464278"/>
                  <a:pt x="0" y="2411901"/>
                  <a:pt x="0" y="2347291"/>
                </a:cubicBezTo>
                <a:lnTo>
                  <a:pt x="0" y="116987"/>
                </a:lnTo>
                <a:cubicBezTo>
                  <a:pt x="0" y="52377"/>
                  <a:pt x="52377" y="0"/>
                  <a:pt x="116987" y="0"/>
                </a:cubicBezTo>
                <a:close/>
              </a:path>
            </a:pathLst>
          </a:custGeom>
          <a:solidFill>
            <a:schemeClr val="bg1">
              <a:lumMod val="75000"/>
            </a:schemeClr>
          </a:solidFill>
        </p:spPr>
        <p:txBody>
          <a:bodyPr wrap="square">
            <a:noAutofit/>
          </a:bodyPr>
          <a:lstStyle/>
          <a:p>
            <a:endParaRPr lang="id-ID"/>
          </a:p>
        </p:txBody>
      </p:sp>
      <p:sp>
        <p:nvSpPr>
          <p:cNvPr id="17" name="Picture Placeholder 16"/>
          <p:cNvSpPr>
            <a:spLocks noGrp="1"/>
          </p:cNvSpPr>
          <p:nvPr>
            <p:ph type="pic" sz="quarter" idx="13"/>
          </p:nvPr>
        </p:nvSpPr>
        <p:spPr>
          <a:xfrm>
            <a:off x="8927532" y="3680749"/>
            <a:ext cx="2377782" cy="2464278"/>
          </a:xfrm>
          <a:custGeom>
            <a:avLst/>
            <a:gdLst>
              <a:gd name="connsiteX0" fmla="*/ 116987 w 2377782"/>
              <a:gd name="connsiteY0" fmla="*/ 0 h 2464278"/>
              <a:gd name="connsiteX1" fmla="*/ 2260795 w 2377782"/>
              <a:gd name="connsiteY1" fmla="*/ 0 h 2464278"/>
              <a:gd name="connsiteX2" fmla="*/ 2377782 w 2377782"/>
              <a:gd name="connsiteY2" fmla="*/ 116987 h 2464278"/>
              <a:gd name="connsiteX3" fmla="*/ 2377782 w 2377782"/>
              <a:gd name="connsiteY3" fmla="*/ 2347291 h 2464278"/>
              <a:gd name="connsiteX4" fmla="*/ 2260795 w 2377782"/>
              <a:gd name="connsiteY4" fmla="*/ 2464278 h 2464278"/>
              <a:gd name="connsiteX5" fmla="*/ 116987 w 2377782"/>
              <a:gd name="connsiteY5" fmla="*/ 2464278 h 2464278"/>
              <a:gd name="connsiteX6" fmla="*/ 0 w 2377782"/>
              <a:gd name="connsiteY6" fmla="*/ 2347291 h 2464278"/>
              <a:gd name="connsiteX7" fmla="*/ 0 w 2377782"/>
              <a:gd name="connsiteY7" fmla="*/ 116987 h 2464278"/>
              <a:gd name="connsiteX8" fmla="*/ 116987 w 2377782"/>
              <a:gd name="connsiteY8" fmla="*/ 0 h 2464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77782" h="2464278">
                <a:moveTo>
                  <a:pt x="116987" y="0"/>
                </a:moveTo>
                <a:lnTo>
                  <a:pt x="2260795" y="0"/>
                </a:lnTo>
                <a:cubicBezTo>
                  <a:pt x="2325405" y="0"/>
                  <a:pt x="2377782" y="52377"/>
                  <a:pt x="2377782" y="116987"/>
                </a:cubicBezTo>
                <a:lnTo>
                  <a:pt x="2377782" y="2347291"/>
                </a:lnTo>
                <a:cubicBezTo>
                  <a:pt x="2377782" y="2411901"/>
                  <a:pt x="2325405" y="2464278"/>
                  <a:pt x="2260795" y="2464278"/>
                </a:cubicBezTo>
                <a:lnTo>
                  <a:pt x="116987" y="2464278"/>
                </a:lnTo>
                <a:cubicBezTo>
                  <a:pt x="52377" y="2464278"/>
                  <a:pt x="0" y="2411901"/>
                  <a:pt x="0" y="2347291"/>
                </a:cubicBezTo>
                <a:lnTo>
                  <a:pt x="0" y="116987"/>
                </a:lnTo>
                <a:cubicBezTo>
                  <a:pt x="0" y="52377"/>
                  <a:pt x="52377" y="0"/>
                  <a:pt x="116987" y="0"/>
                </a:cubicBezTo>
                <a:close/>
              </a:path>
            </a:pathLst>
          </a:custGeom>
          <a:solidFill>
            <a:schemeClr val="bg1">
              <a:lumMod val="75000"/>
            </a:schemeClr>
          </a:solidFill>
        </p:spPr>
        <p:txBody>
          <a:bodyPr wrap="square">
            <a:noAutofit/>
          </a:bodyPr>
          <a:lstStyle/>
          <a:p>
            <a:endParaRPr lang="id-ID"/>
          </a:p>
        </p:txBody>
      </p:sp>
    </p:spTree>
    <p:extLst>
      <p:ext uri="{BB962C8B-B14F-4D97-AF65-F5344CB8AC3E}">
        <p14:creationId xmlns:p14="http://schemas.microsoft.com/office/powerpoint/2010/main" val="20189880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7_Vertical Title an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7355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6" name="Picture Placeholder 15"/>
          <p:cNvSpPr>
            <a:spLocks noGrp="1"/>
          </p:cNvSpPr>
          <p:nvPr>
            <p:ph type="pic" sz="quarter" idx="11"/>
          </p:nvPr>
        </p:nvSpPr>
        <p:spPr>
          <a:xfrm>
            <a:off x="0" y="-1"/>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solidFill>
            <a:schemeClr val="bg1">
              <a:lumMod val="50000"/>
            </a:schemeClr>
          </a:solidFill>
        </p:spPr>
        <p:txBody>
          <a:bodyPr wrap="square">
            <a:noAutofit/>
          </a:bodyPr>
          <a:lstStyle/>
          <a:p>
            <a:endParaRPr lang="id-ID"/>
          </a:p>
        </p:txBody>
      </p:sp>
    </p:spTree>
    <p:extLst>
      <p:ext uri="{BB962C8B-B14F-4D97-AF65-F5344CB8AC3E}">
        <p14:creationId xmlns:p14="http://schemas.microsoft.com/office/powerpoint/2010/main" val="37573832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lvl1pPr>
              <a:defRPr/>
            </a:lvl1pPr>
          </a:lstStyle>
          <a:p>
            <a:pPr>
              <a:defRPr/>
            </a:pPr>
            <a:fld id="{43B4A51F-4451-406A-9159-09BDFEEB545F}" type="datetime1">
              <a:rPr lang="tr-TR" smtClean="0"/>
              <a:t>11.08.2023</a:t>
            </a:fld>
            <a:endParaRPr lang="tr-TR"/>
          </a:p>
        </p:txBody>
      </p:sp>
      <p:sp>
        <p:nvSpPr>
          <p:cNvPr id="5" name="Altbilgi Yer Tutucusu 4"/>
          <p:cNvSpPr>
            <a:spLocks noGrp="1"/>
          </p:cNvSpPr>
          <p:nvPr>
            <p:ph type="ftr" sz="quarter" idx="11"/>
          </p:nvPr>
        </p:nvSpPr>
        <p:spPr/>
        <p:txBody>
          <a:bodyPr/>
          <a:lstStyle>
            <a:lvl1pPr>
              <a:defRPr/>
            </a:lvl1pPr>
          </a:lstStyle>
          <a:p>
            <a:pPr>
              <a:defRPr/>
            </a:pPr>
            <a:r>
              <a:rPr lang="tr-TR"/>
              <a:t>www.sakarya.edu.tr</a:t>
            </a:r>
          </a:p>
        </p:txBody>
      </p:sp>
      <p:sp>
        <p:nvSpPr>
          <p:cNvPr id="6" name="Slayt Numarası Yer Tutucusu 5"/>
          <p:cNvSpPr>
            <a:spLocks noGrp="1"/>
          </p:cNvSpPr>
          <p:nvPr>
            <p:ph type="sldNum" sz="quarter" idx="12"/>
          </p:nvPr>
        </p:nvSpPr>
        <p:spPr/>
        <p:txBody>
          <a:bodyPr/>
          <a:lstStyle>
            <a:lvl1pPr>
              <a:defRPr/>
            </a:lvl1pPr>
          </a:lstStyle>
          <a:p>
            <a:pPr>
              <a:defRPr/>
            </a:pPr>
            <a:fld id="{ADC1FCEC-F9F1-456F-A6E1-2A6B71C32FB6}" type="slidenum">
              <a:rPr lang="tr-TR" altLang="tr-TR"/>
              <a:pPr>
                <a:defRPr/>
              </a:pPr>
              <a:t>‹#›</a:t>
            </a:fld>
            <a:endParaRPr lang="tr-TR" altLang="tr-TR"/>
          </a:p>
        </p:txBody>
      </p:sp>
    </p:spTree>
    <p:extLst>
      <p:ext uri="{BB962C8B-B14F-4D97-AF65-F5344CB8AC3E}">
        <p14:creationId xmlns:p14="http://schemas.microsoft.com/office/powerpoint/2010/main" val="2378011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2" name="Picture Placeholder 21"/>
          <p:cNvSpPr>
            <a:spLocks noGrp="1"/>
          </p:cNvSpPr>
          <p:nvPr>
            <p:ph type="pic" sz="quarter" idx="13"/>
          </p:nvPr>
        </p:nvSpPr>
        <p:spPr>
          <a:xfrm>
            <a:off x="0" y="-1"/>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solidFill>
            <a:schemeClr val="bg1">
              <a:lumMod val="50000"/>
            </a:schemeClr>
          </a:solidFill>
        </p:spPr>
        <p:txBody>
          <a:bodyPr wrap="square">
            <a:noAutofit/>
          </a:bodyPr>
          <a:lstStyle/>
          <a:p>
            <a:endParaRPr lang="id-ID"/>
          </a:p>
        </p:txBody>
      </p:sp>
      <p:sp>
        <p:nvSpPr>
          <p:cNvPr id="13" name="Picture Placeholder 12"/>
          <p:cNvSpPr>
            <a:spLocks noGrp="1"/>
          </p:cNvSpPr>
          <p:nvPr>
            <p:ph type="pic" sz="quarter" idx="10"/>
          </p:nvPr>
        </p:nvSpPr>
        <p:spPr>
          <a:xfrm>
            <a:off x="3775260" y="1493474"/>
            <a:ext cx="3675844" cy="1726850"/>
          </a:xfrm>
          <a:custGeom>
            <a:avLst/>
            <a:gdLst>
              <a:gd name="connsiteX0" fmla="*/ 185850 w 3675844"/>
              <a:gd name="connsiteY0" fmla="*/ 0 h 1726850"/>
              <a:gd name="connsiteX1" fmla="*/ 3489994 w 3675844"/>
              <a:gd name="connsiteY1" fmla="*/ 0 h 1726850"/>
              <a:gd name="connsiteX2" fmla="*/ 3675844 w 3675844"/>
              <a:gd name="connsiteY2" fmla="*/ 87309 h 1726850"/>
              <a:gd name="connsiteX3" fmla="*/ 3675844 w 3675844"/>
              <a:gd name="connsiteY3" fmla="*/ 1639541 h 1726850"/>
              <a:gd name="connsiteX4" fmla="*/ 3489994 w 3675844"/>
              <a:gd name="connsiteY4" fmla="*/ 1726850 h 1726850"/>
              <a:gd name="connsiteX5" fmla="*/ 185850 w 3675844"/>
              <a:gd name="connsiteY5" fmla="*/ 1726850 h 1726850"/>
              <a:gd name="connsiteX6" fmla="*/ 0 w 3675844"/>
              <a:gd name="connsiteY6" fmla="*/ 1639541 h 1726850"/>
              <a:gd name="connsiteX7" fmla="*/ 0 w 3675844"/>
              <a:gd name="connsiteY7" fmla="*/ 87309 h 1726850"/>
              <a:gd name="connsiteX8" fmla="*/ 185850 w 3675844"/>
              <a:gd name="connsiteY8" fmla="*/ 0 h 1726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75844" h="1726850">
                <a:moveTo>
                  <a:pt x="185850" y="0"/>
                </a:moveTo>
                <a:lnTo>
                  <a:pt x="3489994" y="0"/>
                </a:lnTo>
                <a:cubicBezTo>
                  <a:pt x="3592636" y="0"/>
                  <a:pt x="3675844" y="39090"/>
                  <a:pt x="3675844" y="87309"/>
                </a:cubicBezTo>
                <a:lnTo>
                  <a:pt x="3675844" y="1639541"/>
                </a:lnTo>
                <a:cubicBezTo>
                  <a:pt x="3675844" y="1687760"/>
                  <a:pt x="3592636" y="1726850"/>
                  <a:pt x="3489994" y="1726850"/>
                </a:cubicBezTo>
                <a:lnTo>
                  <a:pt x="185850" y="1726850"/>
                </a:lnTo>
                <a:cubicBezTo>
                  <a:pt x="83208" y="1726850"/>
                  <a:pt x="0" y="1687760"/>
                  <a:pt x="0" y="1639541"/>
                </a:cubicBezTo>
                <a:lnTo>
                  <a:pt x="0" y="87309"/>
                </a:lnTo>
                <a:cubicBezTo>
                  <a:pt x="0" y="39090"/>
                  <a:pt x="83208" y="0"/>
                  <a:pt x="185850" y="0"/>
                </a:cubicBezTo>
                <a:close/>
              </a:path>
            </a:pathLst>
          </a:custGeom>
          <a:solidFill>
            <a:schemeClr val="bg1">
              <a:lumMod val="75000"/>
            </a:schemeClr>
          </a:solidFill>
        </p:spPr>
        <p:txBody>
          <a:bodyPr wrap="square">
            <a:noAutofit/>
          </a:bodyPr>
          <a:lstStyle/>
          <a:p>
            <a:endParaRPr lang="id-ID"/>
          </a:p>
        </p:txBody>
      </p:sp>
      <p:sp>
        <p:nvSpPr>
          <p:cNvPr id="16" name="Picture Placeholder 15"/>
          <p:cNvSpPr>
            <a:spLocks noGrp="1"/>
          </p:cNvSpPr>
          <p:nvPr>
            <p:ph type="pic" sz="quarter" idx="11"/>
          </p:nvPr>
        </p:nvSpPr>
        <p:spPr>
          <a:xfrm>
            <a:off x="7871706" y="1493474"/>
            <a:ext cx="3675844" cy="1726850"/>
          </a:xfrm>
          <a:custGeom>
            <a:avLst/>
            <a:gdLst>
              <a:gd name="connsiteX0" fmla="*/ 185850 w 3675844"/>
              <a:gd name="connsiteY0" fmla="*/ 0 h 1726850"/>
              <a:gd name="connsiteX1" fmla="*/ 3489994 w 3675844"/>
              <a:gd name="connsiteY1" fmla="*/ 0 h 1726850"/>
              <a:gd name="connsiteX2" fmla="*/ 3675844 w 3675844"/>
              <a:gd name="connsiteY2" fmla="*/ 87309 h 1726850"/>
              <a:gd name="connsiteX3" fmla="*/ 3675844 w 3675844"/>
              <a:gd name="connsiteY3" fmla="*/ 1639541 h 1726850"/>
              <a:gd name="connsiteX4" fmla="*/ 3489994 w 3675844"/>
              <a:gd name="connsiteY4" fmla="*/ 1726850 h 1726850"/>
              <a:gd name="connsiteX5" fmla="*/ 185850 w 3675844"/>
              <a:gd name="connsiteY5" fmla="*/ 1726850 h 1726850"/>
              <a:gd name="connsiteX6" fmla="*/ 0 w 3675844"/>
              <a:gd name="connsiteY6" fmla="*/ 1639541 h 1726850"/>
              <a:gd name="connsiteX7" fmla="*/ 0 w 3675844"/>
              <a:gd name="connsiteY7" fmla="*/ 87309 h 1726850"/>
              <a:gd name="connsiteX8" fmla="*/ 185850 w 3675844"/>
              <a:gd name="connsiteY8" fmla="*/ 0 h 1726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75844" h="1726850">
                <a:moveTo>
                  <a:pt x="185850" y="0"/>
                </a:moveTo>
                <a:lnTo>
                  <a:pt x="3489994" y="0"/>
                </a:lnTo>
                <a:cubicBezTo>
                  <a:pt x="3592636" y="0"/>
                  <a:pt x="3675844" y="39090"/>
                  <a:pt x="3675844" y="87309"/>
                </a:cubicBezTo>
                <a:lnTo>
                  <a:pt x="3675844" y="1639541"/>
                </a:lnTo>
                <a:cubicBezTo>
                  <a:pt x="3675844" y="1687760"/>
                  <a:pt x="3592636" y="1726850"/>
                  <a:pt x="3489994" y="1726850"/>
                </a:cubicBezTo>
                <a:lnTo>
                  <a:pt x="185850" y="1726850"/>
                </a:lnTo>
                <a:cubicBezTo>
                  <a:pt x="83208" y="1726850"/>
                  <a:pt x="0" y="1687760"/>
                  <a:pt x="0" y="1639541"/>
                </a:cubicBezTo>
                <a:lnTo>
                  <a:pt x="0" y="87309"/>
                </a:lnTo>
                <a:cubicBezTo>
                  <a:pt x="0" y="39090"/>
                  <a:pt x="83208" y="0"/>
                  <a:pt x="185850" y="0"/>
                </a:cubicBezTo>
                <a:close/>
              </a:path>
            </a:pathLst>
          </a:custGeom>
          <a:solidFill>
            <a:schemeClr val="bg1">
              <a:lumMod val="75000"/>
            </a:schemeClr>
          </a:solidFill>
        </p:spPr>
        <p:txBody>
          <a:bodyPr wrap="square">
            <a:noAutofit/>
          </a:bodyPr>
          <a:lstStyle/>
          <a:p>
            <a:endParaRPr lang="id-ID"/>
          </a:p>
        </p:txBody>
      </p:sp>
      <p:sp>
        <p:nvSpPr>
          <p:cNvPr id="19" name="Picture Placeholder 18"/>
          <p:cNvSpPr>
            <a:spLocks noGrp="1"/>
          </p:cNvSpPr>
          <p:nvPr>
            <p:ph type="pic" sz="quarter" idx="12"/>
          </p:nvPr>
        </p:nvSpPr>
        <p:spPr>
          <a:xfrm>
            <a:off x="7871706" y="3495344"/>
            <a:ext cx="3675844" cy="1726850"/>
          </a:xfrm>
          <a:custGeom>
            <a:avLst/>
            <a:gdLst>
              <a:gd name="connsiteX0" fmla="*/ 185850 w 3675844"/>
              <a:gd name="connsiteY0" fmla="*/ 0 h 1726850"/>
              <a:gd name="connsiteX1" fmla="*/ 3489994 w 3675844"/>
              <a:gd name="connsiteY1" fmla="*/ 0 h 1726850"/>
              <a:gd name="connsiteX2" fmla="*/ 3675844 w 3675844"/>
              <a:gd name="connsiteY2" fmla="*/ 87309 h 1726850"/>
              <a:gd name="connsiteX3" fmla="*/ 3675844 w 3675844"/>
              <a:gd name="connsiteY3" fmla="*/ 1639541 h 1726850"/>
              <a:gd name="connsiteX4" fmla="*/ 3489994 w 3675844"/>
              <a:gd name="connsiteY4" fmla="*/ 1726850 h 1726850"/>
              <a:gd name="connsiteX5" fmla="*/ 185850 w 3675844"/>
              <a:gd name="connsiteY5" fmla="*/ 1726850 h 1726850"/>
              <a:gd name="connsiteX6" fmla="*/ 0 w 3675844"/>
              <a:gd name="connsiteY6" fmla="*/ 1639541 h 1726850"/>
              <a:gd name="connsiteX7" fmla="*/ 0 w 3675844"/>
              <a:gd name="connsiteY7" fmla="*/ 87309 h 1726850"/>
              <a:gd name="connsiteX8" fmla="*/ 185850 w 3675844"/>
              <a:gd name="connsiteY8" fmla="*/ 0 h 1726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75844" h="1726850">
                <a:moveTo>
                  <a:pt x="185850" y="0"/>
                </a:moveTo>
                <a:lnTo>
                  <a:pt x="3489994" y="0"/>
                </a:lnTo>
                <a:cubicBezTo>
                  <a:pt x="3592636" y="0"/>
                  <a:pt x="3675844" y="39090"/>
                  <a:pt x="3675844" y="87309"/>
                </a:cubicBezTo>
                <a:lnTo>
                  <a:pt x="3675844" y="1639541"/>
                </a:lnTo>
                <a:cubicBezTo>
                  <a:pt x="3675844" y="1687760"/>
                  <a:pt x="3592636" y="1726850"/>
                  <a:pt x="3489994" y="1726850"/>
                </a:cubicBezTo>
                <a:lnTo>
                  <a:pt x="185850" y="1726850"/>
                </a:lnTo>
                <a:cubicBezTo>
                  <a:pt x="83208" y="1726850"/>
                  <a:pt x="0" y="1687760"/>
                  <a:pt x="0" y="1639541"/>
                </a:cubicBezTo>
                <a:lnTo>
                  <a:pt x="0" y="87309"/>
                </a:lnTo>
                <a:cubicBezTo>
                  <a:pt x="0" y="39090"/>
                  <a:pt x="83208" y="0"/>
                  <a:pt x="185850" y="0"/>
                </a:cubicBezTo>
                <a:close/>
              </a:path>
            </a:pathLst>
          </a:custGeom>
          <a:solidFill>
            <a:schemeClr val="bg1">
              <a:lumMod val="75000"/>
            </a:schemeClr>
          </a:solidFill>
        </p:spPr>
        <p:txBody>
          <a:bodyPr wrap="square">
            <a:noAutofit/>
          </a:bodyPr>
          <a:lstStyle/>
          <a:p>
            <a:endParaRPr lang="id-ID"/>
          </a:p>
        </p:txBody>
      </p:sp>
    </p:spTree>
    <p:extLst>
      <p:ext uri="{BB962C8B-B14F-4D97-AF65-F5344CB8AC3E}">
        <p14:creationId xmlns:p14="http://schemas.microsoft.com/office/powerpoint/2010/main" val="2395368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0" name="Picture Placeholder 19"/>
          <p:cNvSpPr>
            <a:spLocks noGrp="1"/>
          </p:cNvSpPr>
          <p:nvPr>
            <p:ph type="pic" sz="quarter" idx="12"/>
          </p:nvPr>
        </p:nvSpPr>
        <p:spPr>
          <a:xfrm>
            <a:off x="-1"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solidFill>
            <a:schemeClr val="bg1">
              <a:lumMod val="50000"/>
            </a:schemeClr>
          </a:solidFill>
        </p:spPr>
        <p:txBody>
          <a:bodyPr wrap="square">
            <a:noAutofit/>
          </a:bodyPr>
          <a:lstStyle/>
          <a:p>
            <a:endParaRPr lang="id-ID"/>
          </a:p>
        </p:txBody>
      </p:sp>
      <p:sp>
        <p:nvSpPr>
          <p:cNvPr id="12" name="Picture Placeholder 11"/>
          <p:cNvSpPr>
            <a:spLocks noGrp="1"/>
          </p:cNvSpPr>
          <p:nvPr>
            <p:ph type="pic" sz="quarter" idx="10"/>
          </p:nvPr>
        </p:nvSpPr>
        <p:spPr>
          <a:xfrm>
            <a:off x="1069046" y="2794000"/>
            <a:ext cx="3091572" cy="3298664"/>
          </a:xfrm>
          <a:custGeom>
            <a:avLst/>
            <a:gdLst>
              <a:gd name="connsiteX0" fmla="*/ 245378 w 3091572"/>
              <a:gd name="connsiteY0" fmla="*/ 0 h 3298664"/>
              <a:gd name="connsiteX1" fmla="*/ 2846194 w 3091572"/>
              <a:gd name="connsiteY1" fmla="*/ 0 h 3298664"/>
              <a:gd name="connsiteX2" fmla="*/ 3091572 w 3091572"/>
              <a:gd name="connsiteY2" fmla="*/ 245378 h 3298664"/>
              <a:gd name="connsiteX3" fmla="*/ 3091572 w 3091572"/>
              <a:gd name="connsiteY3" fmla="*/ 3053286 h 3298664"/>
              <a:gd name="connsiteX4" fmla="*/ 2846194 w 3091572"/>
              <a:gd name="connsiteY4" fmla="*/ 3298664 h 3298664"/>
              <a:gd name="connsiteX5" fmla="*/ 245378 w 3091572"/>
              <a:gd name="connsiteY5" fmla="*/ 3298664 h 3298664"/>
              <a:gd name="connsiteX6" fmla="*/ 0 w 3091572"/>
              <a:gd name="connsiteY6" fmla="*/ 3053286 h 3298664"/>
              <a:gd name="connsiteX7" fmla="*/ 0 w 3091572"/>
              <a:gd name="connsiteY7" fmla="*/ 245378 h 3298664"/>
              <a:gd name="connsiteX8" fmla="*/ 245378 w 3091572"/>
              <a:gd name="connsiteY8" fmla="*/ 0 h 329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91572" h="3298664">
                <a:moveTo>
                  <a:pt x="245378" y="0"/>
                </a:moveTo>
                <a:lnTo>
                  <a:pt x="2846194" y="0"/>
                </a:lnTo>
                <a:cubicBezTo>
                  <a:pt x="2981713" y="0"/>
                  <a:pt x="3091572" y="109859"/>
                  <a:pt x="3091572" y="245378"/>
                </a:cubicBezTo>
                <a:lnTo>
                  <a:pt x="3091572" y="3053286"/>
                </a:lnTo>
                <a:cubicBezTo>
                  <a:pt x="3091572" y="3188805"/>
                  <a:pt x="2981713" y="3298664"/>
                  <a:pt x="2846194" y="3298664"/>
                </a:cubicBezTo>
                <a:lnTo>
                  <a:pt x="245378" y="3298664"/>
                </a:lnTo>
                <a:cubicBezTo>
                  <a:pt x="109859" y="3298664"/>
                  <a:pt x="0" y="3188805"/>
                  <a:pt x="0" y="3053286"/>
                </a:cubicBezTo>
                <a:lnTo>
                  <a:pt x="0" y="245378"/>
                </a:lnTo>
                <a:cubicBezTo>
                  <a:pt x="0" y="109859"/>
                  <a:pt x="109859" y="0"/>
                  <a:pt x="245378" y="0"/>
                </a:cubicBezTo>
                <a:close/>
              </a:path>
            </a:pathLst>
          </a:custGeom>
          <a:solidFill>
            <a:schemeClr val="bg1">
              <a:lumMod val="75000"/>
            </a:schemeClr>
          </a:solidFill>
        </p:spPr>
        <p:txBody>
          <a:bodyPr wrap="square">
            <a:noAutofit/>
          </a:bodyPr>
          <a:lstStyle/>
          <a:p>
            <a:endParaRPr lang="id-ID"/>
          </a:p>
        </p:txBody>
      </p:sp>
      <p:sp>
        <p:nvSpPr>
          <p:cNvPr id="15" name="Picture Placeholder 14"/>
          <p:cNvSpPr>
            <a:spLocks noGrp="1"/>
          </p:cNvSpPr>
          <p:nvPr>
            <p:ph type="pic" sz="quarter" idx="11"/>
          </p:nvPr>
        </p:nvSpPr>
        <p:spPr>
          <a:xfrm>
            <a:off x="4550216" y="2793999"/>
            <a:ext cx="3091572" cy="3298664"/>
          </a:xfrm>
          <a:custGeom>
            <a:avLst/>
            <a:gdLst>
              <a:gd name="connsiteX0" fmla="*/ 245378 w 3091572"/>
              <a:gd name="connsiteY0" fmla="*/ 0 h 3298664"/>
              <a:gd name="connsiteX1" fmla="*/ 2846194 w 3091572"/>
              <a:gd name="connsiteY1" fmla="*/ 0 h 3298664"/>
              <a:gd name="connsiteX2" fmla="*/ 3091572 w 3091572"/>
              <a:gd name="connsiteY2" fmla="*/ 245378 h 3298664"/>
              <a:gd name="connsiteX3" fmla="*/ 3091572 w 3091572"/>
              <a:gd name="connsiteY3" fmla="*/ 3053286 h 3298664"/>
              <a:gd name="connsiteX4" fmla="*/ 2846194 w 3091572"/>
              <a:gd name="connsiteY4" fmla="*/ 3298664 h 3298664"/>
              <a:gd name="connsiteX5" fmla="*/ 245378 w 3091572"/>
              <a:gd name="connsiteY5" fmla="*/ 3298664 h 3298664"/>
              <a:gd name="connsiteX6" fmla="*/ 0 w 3091572"/>
              <a:gd name="connsiteY6" fmla="*/ 3053286 h 3298664"/>
              <a:gd name="connsiteX7" fmla="*/ 0 w 3091572"/>
              <a:gd name="connsiteY7" fmla="*/ 245378 h 3298664"/>
              <a:gd name="connsiteX8" fmla="*/ 245378 w 3091572"/>
              <a:gd name="connsiteY8" fmla="*/ 0 h 3298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91572" h="3298664">
                <a:moveTo>
                  <a:pt x="245378" y="0"/>
                </a:moveTo>
                <a:lnTo>
                  <a:pt x="2846194" y="0"/>
                </a:lnTo>
                <a:cubicBezTo>
                  <a:pt x="2981713" y="0"/>
                  <a:pt x="3091572" y="109859"/>
                  <a:pt x="3091572" y="245378"/>
                </a:cubicBezTo>
                <a:lnTo>
                  <a:pt x="3091572" y="3053286"/>
                </a:lnTo>
                <a:cubicBezTo>
                  <a:pt x="3091572" y="3188805"/>
                  <a:pt x="2981713" y="3298664"/>
                  <a:pt x="2846194" y="3298664"/>
                </a:cubicBezTo>
                <a:lnTo>
                  <a:pt x="245378" y="3298664"/>
                </a:lnTo>
                <a:cubicBezTo>
                  <a:pt x="109859" y="3298664"/>
                  <a:pt x="0" y="3188805"/>
                  <a:pt x="0" y="3053286"/>
                </a:cubicBezTo>
                <a:lnTo>
                  <a:pt x="0" y="245378"/>
                </a:lnTo>
                <a:cubicBezTo>
                  <a:pt x="0" y="109859"/>
                  <a:pt x="109859" y="0"/>
                  <a:pt x="245378" y="0"/>
                </a:cubicBezTo>
                <a:close/>
              </a:path>
            </a:pathLst>
          </a:custGeom>
          <a:solidFill>
            <a:schemeClr val="bg1">
              <a:lumMod val="75000"/>
            </a:schemeClr>
          </a:solidFill>
        </p:spPr>
        <p:txBody>
          <a:bodyPr wrap="square">
            <a:noAutofit/>
          </a:bodyPr>
          <a:lstStyle/>
          <a:p>
            <a:endParaRPr lang="id-ID"/>
          </a:p>
        </p:txBody>
      </p:sp>
    </p:spTree>
    <p:extLst>
      <p:ext uri="{BB962C8B-B14F-4D97-AF65-F5344CB8AC3E}">
        <p14:creationId xmlns:p14="http://schemas.microsoft.com/office/powerpoint/2010/main" val="923068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7" name="Picture Placeholder 26"/>
          <p:cNvSpPr>
            <a:spLocks noGrp="1"/>
          </p:cNvSpPr>
          <p:nvPr>
            <p:ph type="pic" sz="quarter" idx="14"/>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solidFill>
            <a:schemeClr val="bg1">
              <a:lumMod val="50000"/>
            </a:schemeClr>
          </a:solidFill>
        </p:spPr>
        <p:txBody>
          <a:bodyPr wrap="square">
            <a:noAutofit/>
          </a:bodyPr>
          <a:lstStyle/>
          <a:p>
            <a:endParaRPr lang="id-ID"/>
          </a:p>
        </p:txBody>
      </p:sp>
      <p:sp>
        <p:nvSpPr>
          <p:cNvPr id="15" name="Picture Placeholder 14"/>
          <p:cNvSpPr>
            <a:spLocks noGrp="1"/>
          </p:cNvSpPr>
          <p:nvPr>
            <p:ph type="pic" sz="quarter" idx="10"/>
          </p:nvPr>
        </p:nvSpPr>
        <p:spPr>
          <a:xfrm>
            <a:off x="1008085" y="831849"/>
            <a:ext cx="2314235" cy="2473960"/>
          </a:xfrm>
          <a:custGeom>
            <a:avLst/>
            <a:gdLst>
              <a:gd name="connsiteX0" fmla="*/ 183681 w 2314235"/>
              <a:gd name="connsiteY0" fmla="*/ 0 h 2473960"/>
              <a:gd name="connsiteX1" fmla="*/ 2130554 w 2314235"/>
              <a:gd name="connsiteY1" fmla="*/ 0 h 2473960"/>
              <a:gd name="connsiteX2" fmla="*/ 2314235 w 2314235"/>
              <a:gd name="connsiteY2" fmla="*/ 183681 h 2473960"/>
              <a:gd name="connsiteX3" fmla="*/ 2314235 w 2314235"/>
              <a:gd name="connsiteY3" fmla="*/ 2290279 h 2473960"/>
              <a:gd name="connsiteX4" fmla="*/ 2130554 w 2314235"/>
              <a:gd name="connsiteY4" fmla="*/ 2473960 h 2473960"/>
              <a:gd name="connsiteX5" fmla="*/ 183681 w 2314235"/>
              <a:gd name="connsiteY5" fmla="*/ 2473960 h 2473960"/>
              <a:gd name="connsiteX6" fmla="*/ 0 w 2314235"/>
              <a:gd name="connsiteY6" fmla="*/ 2290279 h 2473960"/>
              <a:gd name="connsiteX7" fmla="*/ 0 w 2314235"/>
              <a:gd name="connsiteY7" fmla="*/ 183681 h 2473960"/>
              <a:gd name="connsiteX8" fmla="*/ 183681 w 2314235"/>
              <a:gd name="connsiteY8" fmla="*/ 0 h 2473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14235" h="2473960">
                <a:moveTo>
                  <a:pt x="183681" y="0"/>
                </a:moveTo>
                <a:lnTo>
                  <a:pt x="2130554" y="0"/>
                </a:lnTo>
                <a:cubicBezTo>
                  <a:pt x="2231998" y="0"/>
                  <a:pt x="2314235" y="82237"/>
                  <a:pt x="2314235" y="183681"/>
                </a:cubicBezTo>
                <a:lnTo>
                  <a:pt x="2314235" y="2290279"/>
                </a:lnTo>
                <a:cubicBezTo>
                  <a:pt x="2314235" y="2391723"/>
                  <a:pt x="2231998" y="2473960"/>
                  <a:pt x="2130554" y="2473960"/>
                </a:cubicBezTo>
                <a:lnTo>
                  <a:pt x="183681" y="2473960"/>
                </a:lnTo>
                <a:cubicBezTo>
                  <a:pt x="82237" y="2473960"/>
                  <a:pt x="0" y="2391723"/>
                  <a:pt x="0" y="2290279"/>
                </a:cubicBezTo>
                <a:lnTo>
                  <a:pt x="0" y="183681"/>
                </a:lnTo>
                <a:cubicBezTo>
                  <a:pt x="0" y="82237"/>
                  <a:pt x="82237" y="0"/>
                  <a:pt x="183681" y="0"/>
                </a:cubicBezTo>
                <a:close/>
              </a:path>
            </a:pathLst>
          </a:custGeom>
          <a:solidFill>
            <a:schemeClr val="bg1">
              <a:lumMod val="75000"/>
            </a:schemeClr>
          </a:solidFill>
        </p:spPr>
        <p:txBody>
          <a:bodyPr wrap="square">
            <a:noAutofit/>
          </a:bodyPr>
          <a:lstStyle/>
          <a:p>
            <a:endParaRPr lang="id-ID"/>
          </a:p>
        </p:txBody>
      </p:sp>
      <p:sp>
        <p:nvSpPr>
          <p:cNvPr id="18" name="Picture Placeholder 17"/>
          <p:cNvSpPr>
            <a:spLocks noGrp="1"/>
          </p:cNvSpPr>
          <p:nvPr>
            <p:ph type="pic" sz="quarter" idx="11"/>
          </p:nvPr>
        </p:nvSpPr>
        <p:spPr>
          <a:xfrm>
            <a:off x="3619205" y="808989"/>
            <a:ext cx="2314235" cy="2473960"/>
          </a:xfrm>
          <a:custGeom>
            <a:avLst/>
            <a:gdLst>
              <a:gd name="connsiteX0" fmla="*/ 183681 w 2314235"/>
              <a:gd name="connsiteY0" fmla="*/ 0 h 2473960"/>
              <a:gd name="connsiteX1" fmla="*/ 2130554 w 2314235"/>
              <a:gd name="connsiteY1" fmla="*/ 0 h 2473960"/>
              <a:gd name="connsiteX2" fmla="*/ 2314235 w 2314235"/>
              <a:gd name="connsiteY2" fmla="*/ 183681 h 2473960"/>
              <a:gd name="connsiteX3" fmla="*/ 2314235 w 2314235"/>
              <a:gd name="connsiteY3" fmla="*/ 2290279 h 2473960"/>
              <a:gd name="connsiteX4" fmla="*/ 2130554 w 2314235"/>
              <a:gd name="connsiteY4" fmla="*/ 2473960 h 2473960"/>
              <a:gd name="connsiteX5" fmla="*/ 183681 w 2314235"/>
              <a:gd name="connsiteY5" fmla="*/ 2473960 h 2473960"/>
              <a:gd name="connsiteX6" fmla="*/ 0 w 2314235"/>
              <a:gd name="connsiteY6" fmla="*/ 2290279 h 2473960"/>
              <a:gd name="connsiteX7" fmla="*/ 0 w 2314235"/>
              <a:gd name="connsiteY7" fmla="*/ 183681 h 2473960"/>
              <a:gd name="connsiteX8" fmla="*/ 183681 w 2314235"/>
              <a:gd name="connsiteY8" fmla="*/ 0 h 2473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14235" h="2473960">
                <a:moveTo>
                  <a:pt x="183681" y="0"/>
                </a:moveTo>
                <a:lnTo>
                  <a:pt x="2130554" y="0"/>
                </a:lnTo>
                <a:cubicBezTo>
                  <a:pt x="2231998" y="0"/>
                  <a:pt x="2314235" y="82237"/>
                  <a:pt x="2314235" y="183681"/>
                </a:cubicBezTo>
                <a:lnTo>
                  <a:pt x="2314235" y="2290279"/>
                </a:lnTo>
                <a:cubicBezTo>
                  <a:pt x="2314235" y="2391723"/>
                  <a:pt x="2231998" y="2473960"/>
                  <a:pt x="2130554" y="2473960"/>
                </a:cubicBezTo>
                <a:lnTo>
                  <a:pt x="183681" y="2473960"/>
                </a:lnTo>
                <a:cubicBezTo>
                  <a:pt x="82237" y="2473960"/>
                  <a:pt x="0" y="2391723"/>
                  <a:pt x="0" y="2290279"/>
                </a:cubicBezTo>
                <a:lnTo>
                  <a:pt x="0" y="183681"/>
                </a:lnTo>
                <a:cubicBezTo>
                  <a:pt x="0" y="82237"/>
                  <a:pt x="82237" y="0"/>
                  <a:pt x="183681" y="0"/>
                </a:cubicBezTo>
                <a:close/>
              </a:path>
            </a:pathLst>
          </a:custGeom>
          <a:solidFill>
            <a:schemeClr val="bg1">
              <a:lumMod val="75000"/>
            </a:schemeClr>
          </a:solidFill>
        </p:spPr>
        <p:txBody>
          <a:bodyPr wrap="square">
            <a:noAutofit/>
          </a:bodyPr>
          <a:lstStyle/>
          <a:p>
            <a:endParaRPr lang="id-ID"/>
          </a:p>
        </p:txBody>
      </p:sp>
      <p:sp>
        <p:nvSpPr>
          <p:cNvPr id="21" name="Picture Placeholder 20"/>
          <p:cNvSpPr>
            <a:spLocks noGrp="1"/>
          </p:cNvSpPr>
          <p:nvPr>
            <p:ph type="pic" sz="quarter" idx="12"/>
          </p:nvPr>
        </p:nvSpPr>
        <p:spPr>
          <a:xfrm>
            <a:off x="1008085" y="3575050"/>
            <a:ext cx="2314235" cy="2473960"/>
          </a:xfrm>
          <a:custGeom>
            <a:avLst/>
            <a:gdLst>
              <a:gd name="connsiteX0" fmla="*/ 183681 w 2314235"/>
              <a:gd name="connsiteY0" fmla="*/ 0 h 2473960"/>
              <a:gd name="connsiteX1" fmla="*/ 2130554 w 2314235"/>
              <a:gd name="connsiteY1" fmla="*/ 0 h 2473960"/>
              <a:gd name="connsiteX2" fmla="*/ 2314235 w 2314235"/>
              <a:gd name="connsiteY2" fmla="*/ 183681 h 2473960"/>
              <a:gd name="connsiteX3" fmla="*/ 2314235 w 2314235"/>
              <a:gd name="connsiteY3" fmla="*/ 2290279 h 2473960"/>
              <a:gd name="connsiteX4" fmla="*/ 2130554 w 2314235"/>
              <a:gd name="connsiteY4" fmla="*/ 2473960 h 2473960"/>
              <a:gd name="connsiteX5" fmla="*/ 183681 w 2314235"/>
              <a:gd name="connsiteY5" fmla="*/ 2473960 h 2473960"/>
              <a:gd name="connsiteX6" fmla="*/ 0 w 2314235"/>
              <a:gd name="connsiteY6" fmla="*/ 2290279 h 2473960"/>
              <a:gd name="connsiteX7" fmla="*/ 0 w 2314235"/>
              <a:gd name="connsiteY7" fmla="*/ 183681 h 2473960"/>
              <a:gd name="connsiteX8" fmla="*/ 183681 w 2314235"/>
              <a:gd name="connsiteY8" fmla="*/ 0 h 2473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14235" h="2473960">
                <a:moveTo>
                  <a:pt x="183681" y="0"/>
                </a:moveTo>
                <a:lnTo>
                  <a:pt x="2130554" y="0"/>
                </a:lnTo>
                <a:cubicBezTo>
                  <a:pt x="2231998" y="0"/>
                  <a:pt x="2314235" y="82237"/>
                  <a:pt x="2314235" y="183681"/>
                </a:cubicBezTo>
                <a:lnTo>
                  <a:pt x="2314235" y="2290279"/>
                </a:lnTo>
                <a:cubicBezTo>
                  <a:pt x="2314235" y="2391723"/>
                  <a:pt x="2231998" y="2473960"/>
                  <a:pt x="2130554" y="2473960"/>
                </a:cubicBezTo>
                <a:lnTo>
                  <a:pt x="183681" y="2473960"/>
                </a:lnTo>
                <a:cubicBezTo>
                  <a:pt x="82237" y="2473960"/>
                  <a:pt x="0" y="2391723"/>
                  <a:pt x="0" y="2290279"/>
                </a:cubicBezTo>
                <a:lnTo>
                  <a:pt x="0" y="183681"/>
                </a:lnTo>
                <a:cubicBezTo>
                  <a:pt x="0" y="82237"/>
                  <a:pt x="82237" y="0"/>
                  <a:pt x="183681" y="0"/>
                </a:cubicBezTo>
                <a:close/>
              </a:path>
            </a:pathLst>
          </a:custGeom>
          <a:solidFill>
            <a:schemeClr val="bg1">
              <a:lumMod val="75000"/>
            </a:schemeClr>
          </a:solidFill>
        </p:spPr>
        <p:txBody>
          <a:bodyPr wrap="square">
            <a:noAutofit/>
          </a:bodyPr>
          <a:lstStyle/>
          <a:p>
            <a:endParaRPr lang="id-ID"/>
          </a:p>
        </p:txBody>
      </p:sp>
      <p:sp>
        <p:nvSpPr>
          <p:cNvPr id="24" name="Picture Placeholder 23"/>
          <p:cNvSpPr>
            <a:spLocks noGrp="1"/>
          </p:cNvSpPr>
          <p:nvPr>
            <p:ph type="pic" sz="quarter" idx="13"/>
          </p:nvPr>
        </p:nvSpPr>
        <p:spPr>
          <a:xfrm>
            <a:off x="3619205" y="3552189"/>
            <a:ext cx="2314235" cy="2473960"/>
          </a:xfrm>
          <a:custGeom>
            <a:avLst/>
            <a:gdLst>
              <a:gd name="connsiteX0" fmla="*/ 183681 w 2314235"/>
              <a:gd name="connsiteY0" fmla="*/ 0 h 2473960"/>
              <a:gd name="connsiteX1" fmla="*/ 2130554 w 2314235"/>
              <a:gd name="connsiteY1" fmla="*/ 0 h 2473960"/>
              <a:gd name="connsiteX2" fmla="*/ 2314235 w 2314235"/>
              <a:gd name="connsiteY2" fmla="*/ 183681 h 2473960"/>
              <a:gd name="connsiteX3" fmla="*/ 2314235 w 2314235"/>
              <a:gd name="connsiteY3" fmla="*/ 2290279 h 2473960"/>
              <a:gd name="connsiteX4" fmla="*/ 2130554 w 2314235"/>
              <a:gd name="connsiteY4" fmla="*/ 2473960 h 2473960"/>
              <a:gd name="connsiteX5" fmla="*/ 183681 w 2314235"/>
              <a:gd name="connsiteY5" fmla="*/ 2473960 h 2473960"/>
              <a:gd name="connsiteX6" fmla="*/ 0 w 2314235"/>
              <a:gd name="connsiteY6" fmla="*/ 2290279 h 2473960"/>
              <a:gd name="connsiteX7" fmla="*/ 0 w 2314235"/>
              <a:gd name="connsiteY7" fmla="*/ 183681 h 2473960"/>
              <a:gd name="connsiteX8" fmla="*/ 183681 w 2314235"/>
              <a:gd name="connsiteY8" fmla="*/ 0 h 24739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14235" h="2473960">
                <a:moveTo>
                  <a:pt x="183681" y="0"/>
                </a:moveTo>
                <a:lnTo>
                  <a:pt x="2130554" y="0"/>
                </a:lnTo>
                <a:cubicBezTo>
                  <a:pt x="2231998" y="0"/>
                  <a:pt x="2314235" y="82237"/>
                  <a:pt x="2314235" y="183681"/>
                </a:cubicBezTo>
                <a:lnTo>
                  <a:pt x="2314235" y="2290279"/>
                </a:lnTo>
                <a:cubicBezTo>
                  <a:pt x="2314235" y="2391723"/>
                  <a:pt x="2231998" y="2473960"/>
                  <a:pt x="2130554" y="2473960"/>
                </a:cubicBezTo>
                <a:lnTo>
                  <a:pt x="183681" y="2473960"/>
                </a:lnTo>
                <a:cubicBezTo>
                  <a:pt x="82237" y="2473960"/>
                  <a:pt x="0" y="2391723"/>
                  <a:pt x="0" y="2290279"/>
                </a:cubicBezTo>
                <a:lnTo>
                  <a:pt x="0" y="183681"/>
                </a:lnTo>
                <a:cubicBezTo>
                  <a:pt x="0" y="82237"/>
                  <a:pt x="82237" y="0"/>
                  <a:pt x="183681" y="0"/>
                </a:cubicBezTo>
                <a:close/>
              </a:path>
            </a:pathLst>
          </a:custGeom>
          <a:solidFill>
            <a:schemeClr val="bg1">
              <a:lumMod val="75000"/>
            </a:schemeClr>
          </a:solidFill>
        </p:spPr>
        <p:txBody>
          <a:bodyPr wrap="square">
            <a:noAutofit/>
          </a:bodyPr>
          <a:lstStyle/>
          <a:p>
            <a:endParaRPr lang="id-ID"/>
          </a:p>
        </p:txBody>
      </p:sp>
    </p:spTree>
    <p:extLst>
      <p:ext uri="{BB962C8B-B14F-4D97-AF65-F5344CB8AC3E}">
        <p14:creationId xmlns:p14="http://schemas.microsoft.com/office/powerpoint/2010/main" val="2902318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5" name="Picture Placeholder 24"/>
          <p:cNvSpPr>
            <a:spLocks noGrp="1"/>
          </p:cNvSpPr>
          <p:nvPr>
            <p:ph type="pic" sz="quarter" idx="13"/>
          </p:nvPr>
        </p:nvSpPr>
        <p:spPr>
          <a:xfrm>
            <a:off x="-1"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solidFill>
            <a:schemeClr val="bg1">
              <a:lumMod val="50000"/>
            </a:schemeClr>
          </a:solidFill>
        </p:spPr>
        <p:txBody>
          <a:bodyPr wrap="square">
            <a:noAutofit/>
          </a:bodyPr>
          <a:lstStyle/>
          <a:p>
            <a:endParaRPr lang="id-ID"/>
          </a:p>
        </p:txBody>
      </p:sp>
      <p:sp>
        <p:nvSpPr>
          <p:cNvPr id="16" name="Picture Placeholder 15"/>
          <p:cNvSpPr>
            <a:spLocks noGrp="1"/>
          </p:cNvSpPr>
          <p:nvPr>
            <p:ph type="pic" sz="quarter" idx="10"/>
          </p:nvPr>
        </p:nvSpPr>
        <p:spPr>
          <a:xfrm>
            <a:off x="6657045" y="1480498"/>
            <a:ext cx="2903514" cy="1341120"/>
          </a:xfrm>
          <a:custGeom>
            <a:avLst/>
            <a:gdLst>
              <a:gd name="connsiteX0" fmla="*/ 106445 w 2903514"/>
              <a:gd name="connsiteY0" fmla="*/ 0 h 1341120"/>
              <a:gd name="connsiteX1" fmla="*/ 2797069 w 2903514"/>
              <a:gd name="connsiteY1" fmla="*/ 0 h 1341120"/>
              <a:gd name="connsiteX2" fmla="*/ 2903514 w 2903514"/>
              <a:gd name="connsiteY2" fmla="*/ 106445 h 1341120"/>
              <a:gd name="connsiteX3" fmla="*/ 2903514 w 2903514"/>
              <a:gd name="connsiteY3" fmla="*/ 1234675 h 1341120"/>
              <a:gd name="connsiteX4" fmla="*/ 2797069 w 2903514"/>
              <a:gd name="connsiteY4" fmla="*/ 1341120 h 1341120"/>
              <a:gd name="connsiteX5" fmla="*/ 106445 w 2903514"/>
              <a:gd name="connsiteY5" fmla="*/ 1341120 h 1341120"/>
              <a:gd name="connsiteX6" fmla="*/ 0 w 2903514"/>
              <a:gd name="connsiteY6" fmla="*/ 1234675 h 1341120"/>
              <a:gd name="connsiteX7" fmla="*/ 0 w 2903514"/>
              <a:gd name="connsiteY7" fmla="*/ 106445 h 1341120"/>
              <a:gd name="connsiteX8" fmla="*/ 106445 w 2903514"/>
              <a:gd name="connsiteY8" fmla="*/ 0 h 1341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03514" h="1341120">
                <a:moveTo>
                  <a:pt x="106445" y="0"/>
                </a:moveTo>
                <a:lnTo>
                  <a:pt x="2797069" y="0"/>
                </a:lnTo>
                <a:cubicBezTo>
                  <a:pt x="2855857" y="0"/>
                  <a:pt x="2903514" y="47657"/>
                  <a:pt x="2903514" y="106445"/>
                </a:cubicBezTo>
                <a:lnTo>
                  <a:pt x="2903514" y="1234675"/>
                </a:lnTo>
                <a:cubicBezTo>
                  <a:pt x="2903514" y="1293463"/>
                  <a:pt x="2855857" y="1341120"/>
                  <a:pt x="2797069" y="1341120"/>
                </a:cubicBezTo>
                <a:lnTo>
                  <a:pt x="106445" y="1341120"/>
                </a:lnTo>
                <a:cubicBezTo>
                  <a:pt x="47657" y="1341120"/>
                  <a:pt x="0" y="1293463"/>
                  <a:pt x="0" y="1234675"/>
                </a:cubicBezTo>
                <a:lnTo>
                  <a:pt x="0" y="106445"/>
                </a:lnTo>
                <a:cubicBezTo>
                  <a:pt x="0" y="47657"/>
                  <a:pt x="47657" y="0"/>
                  <a:pt x="106445" y="0"/>
                </a:cubicBezTo>
                <a:close/>
              </a:path>
            </a:pathLst>
          </a:custGeom>
          <a:solidFill>
            <a:schemeClr val="bg1">
              <a:lumMod val="75000"/>
            </a:schemeClr>
          </a:solidFill>
        </p:spPr>
        <p:txBody>
          <a:bodyPr wrap="square">
            <a:noAutofit/>
          </a:bodyPr>
          <a:lstStyle/>
          <a:p>
            <a:endParaRPr lang="id-ID"/>
          </a:p>
        </p:txBody>
      </p:sp>
      <p:sp>
        <p:nvSpPr>
          <p:cNvPr id="19" name="Picture Placeholder 18"/>
          <p:cNvSpPr>
            <a:spLocks noGrp="1"/>
          </p:cNvSpPr>
          <p:nvPr>
            <p:ph type="pic" sz="quarter" idx="11"/>
          </p:nvPr>
        </p:nvSpPr>
        <p:spPr>
          <a:xfrm>
            <a:off x="5468325" y="3200400"/>
            <a:ext cx="4092235" cy="2214880"/>
          </a:xfrm>
          <a:custGeom>
            <a:avLst/>
            <a:gdLst>
              <a:gd name="connsiteX0" fmla="*/ 175795 w 4092235"/>
              <a:gd name="connsiteY0" fmla="*/ 0 h 2214880"/>
              <a:gd name="connsiteX1" fmla="*/ 3916440 w 4092235"/>
              <a:gd name="connsiteY1" fmla="*/ 0 h 2214880"/>
              <a:gd name="connsiteX2" fmla="*/ 4092235 w 4092235"/>
              <a:gd name="connsiteY2" fmla="*/ 175795 h 2214880"/>
              <a:gd name="connsiteX3" fmla="*/ 4092235 w 4092235"/>
              <a:gd name="connsiteY3" fmla="*/ 2039085 h 2214880"/>
              <a:gd name="connsiteX4" fmla="*/ 3916440 w 4092235"/>
              <a:gd name="connsiteY4" fmla="*/ 2214880 h 2214880"/>
              <a:gd name="connsiteX5" fmla="*/ 175795 w 4092235"/>
              <a:gd name="connsiteY5" fmla="*/ 2214880 h 2214880"/>
              <a:gd name="connsiteX6" fmla="*/ 0 w 4092235"/>
              <a:gd name="connsiteY6" fmla="*/ 2039085 h 2214880"/>
              <a:gd name="connsiteX7" fmla="*/ 0 w 4092235"/>
              <a:gd name="connsiteY7" fmla="*/ 175795 h 2214880"/>
              <a:gd name="connsiteX8" fmla="*/ 175795 w 4092235"/>
              <a:gd name="connsiteY8" fmla="*/ 0 h 2214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92235" h="2214880">
                <a:moveTo>
                  <a:pt x="175795" y="0"/>
                </a:moveTo>
                <a:lnTo>
                  <a:pt x="3916440" y="0"/>
                </a:lnTo>
                <a:cubicBezTo>
                  <a:pt x="4013529" y="0"/>
                  <a:pt x="4092235" y="78706"/>
                  <a:pt x="4092235" y="175795"/>
                </a:cubicBezTo>
                <a:lnTo>
                  <a:pt x="4092235" y="2039085"/>
                </a:lnTo>
                <a:cubicBezTo>
                  <a:pt x="4092235" y="2136174"/>
                  <a:pt x="4013529" y="2214880"/>
                  <a:pt x="3916440" y="2214880"/>
                </a:cubicBezTo>
                <a:lnTo>
                  <a:pt x="175795" y="2214880"/>
                </a:lnTo>
                <a:cubicBezTo>
                  <a:pt x="78706" y="2214880"/>
                  <a:pt x="0" y="2136174"/>
                  <a:pt x="0" y="2039085"/>
                </a:cubicBezTo>
                <a:lnTo>
                  <a:pt x="0" y="175795"/>
                </a:lnTo>
                <a:cubicBezTo>
                  <a:pt x="0" y="78706"/>
                  <a:pt x="78706" y="0"/>
                  <a:pt x="175795" y="0"/>
                </a:cubicBezTo>
                <a:close/>
              </a:path>
            </a:pathLst>
          </a:custGeom>
          <a:solidFill>
            <a:schemeClr val="bg1">
              <a:lumMod val="75000"/>
            </a:schemeClr>
          </a:solidFill>
        </p:spPr>
        <p:txBody>
          <a:bodyPr wrap="square">
            <a:noAutofit/>
          </a:bodyPr>
          <a:lstStyle/>
          <a:p>
            <a:endParaRPr lang="id-ID"/>
          </a:p>
        </p:txBody>
      </p:sp>
      <p:sp>
        <p:nvSpPr>
          <p:cNvPr id="22" name="Picture Placeholder 21"/>
          <p:cNvSpPr>
            <a:spLocks noGrp="1"/>
          </p:cNvSpPr>
          <p:nvPr>
            <p:ph type="pic" sz="quarter" idx="12"/>
          </p:nvPr>
        </p:nvSpPr>
        <p:spPr>
          <a:xfrm>
            <a:off x="9819766" y="1023326"/>
            <a:ext cx="1341120" cy="2903514"/>
          </a:xfrm>
          <a:custGeom>
            <a:avLst/>
            <a:gdLst>
              <a:gd name="connsiteX0" fmla="*/ 106445 w 1341120"/>
              <a:gd name="connsiteY0" fmla="*/ 0 h 2903514"/>
              <a:gd name="connsiteX1" fmla="*/ 1234675 w 1341120"/>
              <a:gd name="connsiteY1" fmla="*/ 0 h 2903514"/>
              <a:gd name="connsiteX2" fmla="*/ 1341120 w 1341120"/>
              <a:gd name="connsiteY2" fmla="*/ 106445 h 2903514"/>
              <a:gd name="connsiteX3" fmla="*/ 1341120 w 1341120"/>
              <a:gd name="connsiteY3" fmla="*/ 2797069 h 2903514"/>
              <a:gd name="connsiteX4" fmla="*/ 1234675 w 1341120"/>
              <a:gd name="connsiteY4" fmla="*/ 2903514 h 2903514"/>
              <a:gd name="connsiteX5" fmla="*/ 106445 w 1341120"/>
              <a:gd name="connsiteY5" fmla="*/ 2903514 h 2903514"/>
              <a:gd name="connsiteX6" fmla="*/ 0 w 1341120"/>
              <a:gd name="connsiteY6" fmla="*/ 2797069 h 2903514"/>
              <a:gd name="connsiteX7" fmla="*/ 0 w 1341120"/>
              <a:gd name="connsiteY7" fmla="*/ 106445 h 2903514"/>
              <a:gd name="connsiteX8" fmla="*/ 106445 w 1341120"/>
              <a:gd name="connsiteY8" fmla="*/ 0 h 2903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120" h="2903514">
                <a:moveTo>
                  <a:pt x="106445" y="0"/>
                </a:moveTo>
                <a:lnTo>
                  <a:pt x="1234675" y="0"/>
                </a:lnTo>
                <a:cubicBezTo>
                  <a:pt x="1293463" y="0"/>
                  <a:pt x="1341120" y="47657"/>
                  <a:pt x="1341120" y="106445"/>
                </a:cubicBezTo>
                <a:lnTo>
                  <a:pt x="1341120" y="2797069"/>
                </a:lnTo>
                <a:cubicBezTo>
                  <a:pt x="1341120" y="2855857"/>
                  <a:pt x="1293463" y="2903514"/>
                  <a:pt x="1234675" y="2903514"/>
                </a:cubicBezTo>
                <a:lnTo>
                  <a:pt x="106445" y="2903514"/>
                </a:lnTo>
                <a:cubicBezTo>
                  <a:pt x="47657" y="2903514"/>
                  <a:pt x="0" y="2855857"/>
                  <a:pt x="0" y="2797069"/>
                </a:cubicBezTo>
                <a:lnTo>
                  <a:pt x="0" y="106445"/>
                </a:lnTo>
                <a:cubicBezTo>
                  <a:pt x="0" y="47657"/>
                  <a:pt x="47657" y="0"/>
                  <a:pt x="106445" y="0"/>
                </a:cubicBezTo>
                <a:close/>
              </a:path>
            </a:pathLst>
          </a:custGeom>
          <a:solidFill>
            <a:schemeClr val="bg1">
              <a:lumMod val="75000"/>
            </a:schemeClr>
          </a:solidFill>
        </p:spPr>
        <p:txBody>
          <a:bodyPr wrap="square">
            <a:noAutofit/>
          </a:bodyPr>
          <a:lstStyle/>
          <a:p>
            <a:endParaRPr lang="id-ID"/>
          </a:p>
        </p:txBody>
      </p:sp>
    </p:spTree>
    <p:extLst>
      <p:ext uri="{BB962C8B-B14F-4D97-AF65-F5344CB8AC3E}">
        <p14:creationId xmlns:p14="http://schemas.microsoft.com/office/powerpoint/2010/main" val="1051408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7" name="Picture Placeholder 16"/>
          <p:cNvSpPr>
            <a:spLocks noGrp="1"/>
          </p:cNvSpPr>
          <p:nvPr>
            <p:ph type="pic" sz="quarter" idx="12"/>
          </p:nvPr>
        </p:nvSpPr>
        <p:spPr>
          <a:xfrm>
            <a:off x="-1" y="-1"/>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solidFill>
            <a:schemeClr val="bg1">
              <a:lumMod val="50000"/>
            </a:schemeClr>
          </a:solidFill>
        </p:spPr>
        <p:txBody>
          <a:bodyPr wrap="square">
            <a:noAutofit/>
          </a:bodyPr>
          <a:lstStyle/>
          <a:p>
            <a:endParaRPr lang="id-ID"/>
          </a:p>
        </p:txBody>
      </p:sp>
      <p:sp>
        <p:nvSpPr>
          <p:cNvPr id="11" name="Picture Placeholder 10"/>
          <p:cNvSpPr>
            <a:spLocks noGrp="1"/>
          </p:cNvSpPr>
          <p:nvPr>
            <p:ph type="pic" sz="quarter" idx="10"/>
          </p:nvPr>
        </p:nvSpPr>
        <p:spPr>
          <a:xfrm>
            <a:off x="1690048" y="1620292"/>
            <a:ext cx="4271749" cy="1869744"/>
          </a:xfrm>
          <a:custGeom>
            <a:avLst/>
            <a:gdLst>
              <a:gd name="connsiteX0" fmla="*/ 148402 w 4271749"/>
              <a:gd name="connsiteY0" fmla="*/ 0 h 1869744"/>
              <a:gd name="connsiteX1" fmla="*/ 4123347 w 4271749"/>
              <a:gd name="connsiteY1" fmla="*/ 0 h 1869744"/>
              <a:gd name="connsiteX2" fmla="*/ 4271749 w 4271749"/>
              <a:gd name="connsiteY2" fmla="*/ 148402 h 1869744"/>
              <a:gd name="connsiteX3" fmla="*/ 4271749 w 4271749"/>
              <a:gd name="connsiteY3" fmla="*/ 1721342 h 1869744"/>
              <a:gd name="connsiteX4" fmla="*/ 4123347 w 4271749"/>
              <a:gd name="connsiteY4" fmla="*/ 1869744 h 1869744"/>
              <a:gd name="connsiteX5" fmla="*/ 148402 w 4271749"/>
              <a:gd name="connsiteY5" fmla="*/ 1869744 h 1869744"/>
              <a:gd name="connsiteX6" fmla="*/ 0 w 4271749"/>
              <a:gd name="connsiteY6" fmla="*/ 1721342 h 1869744"/>
              <a:gd name="connsiteX7" fmla="*/ 0 w 4271749"/>
              <a:gd name="connsiteY7" fmla="*/ 148402 h 1869744"/>
              <a:gd name="connsiteX8" fmla="*/ 148402 w 4271749"/>
              <a:gd name="connsiteY8" fmla="*/ 0 h 1869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71749" h="1869744">
                <a:moveTo>
                  <a:pt x="148402" y="0"/>
                </a:moveTo>
                <a:lnTo>
                  <a:pt x="4123347" y="0"/>
                </a:lnTo>
                <a:cubicBezTo>
                  <a:pt x="4205307" y="0"/>
                  <a:pt x="4271749" y="66442"/>
                  <a:pt x="4271749" y="148402"/>
                </a:cubicBezTo>
                <a:lnTo>
                  <a:pt x="4271749" y="1721342"/>
                </a:lnTo>
                <a:cubicBezTo>
                  <a:pt x="4271749" y="1803302"/>
                  <a:pt x="4205307" y="1869744"/>
                  <a:pt x="4123347" y="1869744"/>
                </a:cubicBezTo>
                <a:lnTo>
                  <a:pt x="148402" y="1869744"/>
                </a:lnTo>
                <a:cubicBezTo>
                  <a:pt x="66442" y="1869744"/>
                  <a:pt x="0" y="1803302"/>
                  <a:pt x="0" y="1721342"/>
                </a:cubicBezTo>
                <a:lnTo>
                  <a:pt x="0" y="148402"/>
                </a:lnTo>
                <a:cubicBezTo>
                  <a:pt x="0" y="66442"/>
                  <a:pt x="66442" y="0"/>
                  <a:pt x="148402" y="0"/>
                </a:cubicBezTo>
                <a:close/>
              </a:path>
            </a:pathLst>
          </a:custGeom>
          <a:solidFill>
            <a:schemeClr val="bg1">
              <a:lumMod val="75000"/>
            </a:schemeClr>
          </a:solidFill>
        </p:spPr>
        <p:txBody>
          <a:bodyPr wrap="square">
            <a:noAutofit/>
          </a:bodyPr>
          <a:lstStyle/>
          <a:p>
            <a:endParaRPr lang="id-ID"/>
          </a:p>
        </p:txBody>
      </p:sp>
      <p:sp>
        <p:nvSpPr>
          <p:cNvPr id="14" name="Picture Placeholder 13"/>
          <p:cNvSpPr>
            <a:spLocks noGrp="1"/>
          </p:cNvSpPr>
          <p:nvPr>
            <p:ph type="pic" sz="quarter" idx="11"/>
          </p:nvPr>
        </p:nvSpPr>
        <p:spPr>
          <a:xfrm>
            <a:off x="6230204" y="1640764"/>
            <a:ext cx="4271749" cy="1869744"/>
          </a:xfrm>
          <a:custGeom>
            <a:avLst/>
            <a:gdLst>
              <a:gd name="connsiteX0" fmla="*/ 148402 w 4271749"/>
              <a:gd name="connsiteY0" fmla="*/ 0 h 1869744"/>
              <a:gd name="connsiteX1" fmla="*/ 4123347 w 4271749"/>
              <a:gd name="connsiteY1" fmla="*/ 0 h 1869744"/>
              <a:gd name="connsiteX2" fmla="*/ 4271749 w 4271749"/>
              <a:gd name="connsiteY2" fmla="*/ 148402 h 1869744"/>
              <a:gd name="connsiteX3" fmla="*/ 4271749 w 4271749"/>
              <a:gd name="connsiteY3" fmla="*/ 1721342 h 1869744"/>
              <a:gd name="connsiteX4" fmla="*/ 4123347 w 4271749"/>
              <a:gd name="connsiteY4" fmla="*/ 1869744 h 1869744"/>
              <a:gd name="connsiteX5" fmla="*/ 148402 w 4271749"/>
              <a:gd name="connsiteY5" fmla="*/ 1869744 h 1869744"/>
              <a:gd name="connsiteX6" fmla="*/ 0 w 4271749"/>
              <a:gd name="connsiteY6" fmla="*/ 1721342 h 1869744"/>
              <a:gd name="connsiteX7" fmla="*/ 0 w 4271749"/>
              <a:gd name="connsiteY7" fmla="*/ 148402 h 1869744"/>
              <a:gd name="connsiteX8" fmla="*/ 148402 w 4271749"/>
              <a:gd name="connsiteY8" fmla="*/ 0 h 1869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71749" h="1869744">
                <a:moveTo>
                  <a:pt x="148402" y="0"/>
                </a:moveTo>
                <a:lnTo>
                  <a:pt x="4123347" y="0"/>
                </a:lnTo>
                <a:cubicBezTo>
                  <a:pt x="4205307" y="0"/>
                  <a:pt x="4271749" y="66442"/>
                  <a:pt x="4271749" y="148402"/>
                </a:cubicBezTo>
                <a:lnTo>
                  <a:pt x="4271749" y="1721342"/>
                </a:lnTo>
                <a:cubicBezTo>
                  <a:pt x="4271749" y="1803302"/>
                  <a:pt x="4205307" y="1869744"/>
                  <a:pt x="4123347" y="1869744"/>
                </a:cubicBezTo>
                <a:lnTo>
                  <a:pt x="148402" y="1869744"/>
                </a:lnTo>
                <a:cubicBezTo>
                  <a:pt x="66442" y="1869744"/>
                  <a:pt x="0" y="1803302"/>
                  <a:pt x="0" y="1721342"/>
                </a:cubicBezTo>
                <a:lnTo>
                  <a:pt x="0" y="148402"/>
                </a:lnTo>
                <a:cubicBezTo>
                  <a:pt x="0" y="66442"/>
                  <a:pt x="66442" y="0"/>
                  <a:pt x="148402" y="0"/>
                </a:cubicBezTo>
                <a:close/>
              </a:path>
            </a:pathLst>
          </a:custGeom>
          <a:solidFill>
            <a:schemeClr val="bg1">
              <a:lumMod val="75000"/>
            </a:schemeClr>
          </a:solidFill>
        </p:spPr>
        <p:txBody>
          <a:bodyPr wrap="square">
            <a:noAutofit/>
          </a:bodyPr>
          <a:lstStyle/>
          <a:p>
            <a:endParaRPr lang="id-ID"/>
          </a:p>
        </p:txBody>
      </p:sp>
    </p:spTree>
    <p:extLst>
      <p:ext uri="{BB962C8B-B14F-4D97-AF65-F5344CB8AC3E}">
        <p14:creationId xmlns:p14="http://schemas.microsoft.com/office/powerpoint/2010/main" val="3144237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0" name="Picture Placeholder 19"/>
          <p:cNvSpPr>
            <a:spLocks noGrp="1"/>
          </p:cNvSpPr>
          <p:nvPr>
            <p:ph type="pic" sz="quarter" idx="13"/>
          </p:nvPr>
        </p:nvSpPr>
        <p:spPr>
          <a:xfrm>
            <a:off x="-1" y="-1"/>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solidFill>
            <a:schemeClr val="bg1">
              <a:lumMod val="50000"/>
            </a:schemeClr>
          </a:solidFill>
        </p:spPr>
        <p:txBody>
          <a:bodyPr wrap="square">
            <a:noAutofit/>
          </a:bodyPr>
          <a:lstStyle/>
          <a:p>
            <a:endParaRPr lang="id-ID"/>
          </a:p>
        </p:txBody>
      </p:sp>
      <p:sp>
        <p:nvSpPr>
          <p:cNvPr id="11" name="Picture Placeholder 10"/>
          <p:cNvSpPr>
            <a:spLocks noGrp="1"/>
          </p:cNvSpPr>
          <p:nvPr>
            <p:ph type="pic" sz="quarter" idx="10"/>
          </p:nvPr>
        </p:nvSpPr>
        <p:spPr>
          <a:xfrm>
            <a:off x="1054440" y="824714"/>
            <a:ext cx="3474388" cy="2119180"/>
          </a:xfrm>
          <a:custGeom>
            <a:avLst/>
            <a:gdLst>
              <a:gd name="connsiteX0" fmla="*/ 168199 w 3474388"/>
              <a:gd name="connsiteY0" fmla="*/ 0 h 2119180"/>
              <a:gd name="connsiteX1" fmla="*/ 3306189 w 3474388"/>
              <a:gd name="connsiteY1" fmla="*/ 0 h 2119180"/>
              <a:gd name="connsiteX2" fmla="*/ 3474388 w 3474388"/>
              <a:gd name="connsiteY2" fmla="*/ 168199 h 2119180"/>
              <a:gd name="connsiteX3" fmla="*/ 3474388 w 3474388"/>
              <a:gd name="connsiteY3" fmla="*/ 1950981 h 2119180"/>
              <a:gd name="connsiteX4" fmla="*/ 3306189 w 3474388"/>
              <a:gd name="connsiteY4" fmla="*/ 2119180 h 2119180"/>
              <a:gd name="connsiteX5" fmla="*/ 168199 w 3474388"/>
              <a:gd name="connsiteY5" fmla="*/ 2119180 h 2119180"/>
              <a:gd name="connsiteX6" fmla="*/ 0 w 3474388"/>
              <a:gd name="connsiteY6" fmla="*/ 1950981 h 2119180"/>
              <a:gd name="connsiteX7" fmla="*/ 0 w 3474388"/>
              <a:gd name="connsiteY7" fmla="*/ 168199 h 2119180"/>
              <a:gd name="connsiteX8" fmla="*/ 168199 w 3474388"/>
              <a:gd name="connsiteY8" fmla="*/ 0 h 211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74388" h="2119180">
                <a:moveTo>
                  <a:pt x="168199" y="0"/>
                </a:moveTo>
                <a:lnTo>
                  <a:pt x="3306189" y="0"/>
                </a:lnTo>
                <a:cubicBezTo>
                  <a:pt x="3399083" y="0"/>
                  <a:pt x="3474388" y="75305"/>
                  <a:pt x="3474388" y="168199"/>
                </a:cubicBezTo>
                <a:lnTo>
                  <a:pt x="3474388" y="1950981"/>
                </a:lnTo>
                <a:cubicBezTo>
                  <a:pt x="3474388" y="2043875"/>
                  <a:pt x="3399083" y="2119180"/>
                  <a:pt x="3306189" y="2119180"/>
                </a:cubicBezTo>
                <a:lnTo>
                  <a:pt x="168199" y="2119180"/>
                </a:lnTo>
                <a:cubicBezTo>
                  <a:pt x="75305" y="2119180"/>
                  <a:pt x="0" y="2043875"/>
                  <a:pt x="0" y="1950981"/>
                </a:cubicBezTo>
                <a:lnTo>
                  <a:pt x="0" y="168199"/>
                </a:lnTo>
                <a:cubicBezTo>
                  <a:pt x="0" y="75305"/>
                  <a:pt x="75305" y="0"/>
                  <a:pt x="168199" y="0"/>
                </a:cubicBezTo>
                <a:close/>
              </a:path>
            </a:pathLst>
          </a:custGeom>
          <a:solidFill>
            <a:schemeClr val="bg1">
              <a:lumMod val="75000"/>
            </a:schemeClr>
          </a:solidFill>
        </p:spPr>
        <p:txBody>
          <a:bodyPr wrap="square">
            <a:noAutofit/>
          </a:bodyPr>
          <a:lstStyle/>
          <a:p>
            <a:endParaRPr lang="id-ID"/>
          </a:p>
        </p:txBody>
      </p:sp>
      <p:sp>
        <p:nvSpPr>
          <p:cNvPr id="14" name="Picture Placeholder 13"/>
          <p:cNvSpPr>
            <a:spLocks noGrp="1"/>
          </p:cNvSpPr>
          <p:nvPr>
            <p:ph type="pic" sz="quarter" idx="11"/>
          </p:nvPr>
        </p:nvSpPr>
        <p:spPr>
          <a:xfrm>
            <a:off x="2409648" y="3250508"/>
            <a:ext cx="2119181" cy="2873096"/>
          </a:xfrm>
          <a:custGeom>
            <a:avLst/>
            <a:gdLst>
              <a:gd name="connsiteX0" fmla="*/ 168199 w 2119181"/>
              <a:gd name="connsiteY0" fmla="*/ 0 h 2873096"/>
              <a:gd name="connsiteX1" fmla="*/ 1950982 w 2119181"/>
              <a:gd name="connsiteY1" fmla="*/ 0 h 2873096"/>
              <a:gd name="connsiteX2" fmla="*/ 2119181 w 2119181"/>
              <a:gd name="connsiteY2" fmla="*/ 168199 h 2873096"/>
              <a:gd name="connsiteX3" fmla="*/ 2119181 w 2119181"/>
              <a:gd name="connsiteY3" fmla="*/ 2704897 h 2873096"/>
              <a:gd name="connsiteX4" fmla="*/ 1950982 w 2119181"/>
              <a:gd name="connsiteY4" fmla="*/ 2873096 h 2873096"/>
              <a:gd name="connsiteX5" fmla="*/ 168199 w 2119181"/>
              <a:gd name="connsiteY5" fmla="*/ 2873096 h 2873096"/>
              <a:gd name="connsiteX6" fmla="*/ 0 w 2119181"/>
              <a:gd name="connsiteY6" fmla="*/ 2704897 h 2873096"/>
              <a:gd name="connsiteX7" fmla="*/ 0 w 2119181"/>
              <a:gd name="connsiteY7" fmla="*/ 168199 h 2873096"/>
              <a:gd name="connsiteX8" fmla="*/ 168199 w 2119181"/>
              <a:gd name="connsiteY8" fmla="*/ 0 h 287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9181" h="2873096">
                <a:moveTo>
                  <a:pt x="168199" y="0"/>
                </a:moveTo>
                <a:lnTo>
                  <a:pt x="1950982" y="0"/>
                </a:lnTo>
                <a:cubicBezTo>
                  <a:pt x="2043876" y="0"/>
                  <a:pt x="2119181" y="75305"/>
                  <a:pt x="2119181" y="168199"/>
                </a:cubicBezTo>
                <a:lnTo>
                  <a:pt x="2119181" y="2704897"/>
                </a:lnTo>
                <a:cubicBezTo>
                  <a:pt x="2119181" y="2797791"/>
                  <a:pt x="2043876" y="2873096"/>
                  <a:pt x="1950982" y="2873096"/>
                </a:cubicBezTo>
                <a:lnTo>
                  <a:pt x="168199" y="2873096"/>
                </a:lnTo>
                <a:cubicBezTo>
                  <a:pt x="75305" y="2873096"/>
                  <a:pt x="0" y="2797791"/>
                  <a:pt x="0" y="2704897"/>
                </a:cubicBezTo>
                <a:lnTo>
                  <a:pt x="0" y="168199"/>
                </a:lnTo>
                <a:cubicBezTo>
                  <a:pt x="0" y="75305"/>
                  <a:pt x="75305" y="0"/>
                  <a:pt x="168199" y="0"/>
                </a:cubicBezTo>
                <a:close/>
              </a:path>
            </a:pathLst>
          </a:custGeom>
          <a:solidFill>
            <a:schemeClr val="bg1">
              <a:lumMod val="75000"/>
            </a:schemeClr>
          </a:solidFill>
        </p:spPr>
        <p:txBody>
          <a:bodyPr wrap="square">
            <a:noAutofit/>
          </a:bodyPr>
          <a:lstStyle/>
          <a:p>
            <a:endParaRPr lang="id-ID"/>
          </a:p>
        </p:txBody>
      </p:sp>
      <p:sp>
        <p:nvSpPr>
          <p:cNvPr id="17" name="Picture Placeholder 16"/>
          <p:cNvSpPr>
            <a:spLocks noGrp="1"/>
          </p:cNvSpPr>
          <p:nvPr>
            <p:ph type="pic" sz="quarter" idx="12"/>
          </p:nvPr>
        </p:nvSpPr>
        <p:spPr>
          <a:xfrm>
            <a:off x="4891218" y="734398"/>
            <a:ext cx="2119180" cy="3474388"/>
          </a:xfrm>
          <a:custGeom>
            <a:avLst/>
            <a:gdLst>
              <a:gd name="connsiteX0" fmla="*/ 168199 w 2119180"/>
              <a:gd name="connsiteY0" fmla="*/ 0 h 3474388"/>
              <a:gd name="connsiteX1" fmla="*/ 1950981 w 2119180"/>
              <a:gd name="connsiteY1" fmla="*/ 0 h 3474388"/>
              <a:gd name="connsiteX2" fmla="*/ 2119180 w 2119180"/>
              <a:gd name="connsiteY2" fmla="*/ 168199 h 3474388"/>
              <a:gd name="connsiteX3" fmla="*/ 2119180 w 2119180"/>
              <a:gd name="connsiteY3" fmla="*/ 3306189 h 3474388"/>
              <a:gd name="connsiteX4" fmla="*/ 1950981 w 2119180"/>
              <a:gd name="connsiteY4" fmla="*/ 3474388 h 3474388"/>
              <a:gd name="connsiteX5" fmla="*/ 168199 w 2119180"/>
              <a:gd name="connsiteY5" fmla="*/ 3474388 h 3474388"/>
              <a:gd name="connsiteX6" fmla="*/ 0 w 2119180"/>
              <a:gd name="connsiteY6" fmla="*/ 3306189 h 3474388"/>
              <a:gd name="connsiteX7" fmla="*/ 0 w 2119180"/>
              <a:gd name="connsiteY7" fmla="*/ 168199 h 3474388"/>
              <a:gd name="connsiteX8" fmla="*/ 168199 w 2119180"/>
              <a:gd name="connsiteY8" fmla="*/ 0 h 3474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9180" h="3474388">
                <a:moveTo>
                  <a:pt x="168199" y="0"/>
                </a:moveTo>
                <a:lnTo>
                  <a:pt x="1950981" y="0"/>
                </a:lnTo>
                <a:cubicBezTo>
                  <a:pt x="2043875" y="0"/>
                  <a:pt x="2119180" y="75305"/>
                  <a:pt x="2119180" y="168199"/>
                </a:cubicBezTo>
                <a:lnTo>
                  <a:pt x="2119180" y="3306189"/>
                </a:lnTo>
                <a:cubicBezTo>
                  <a:pt x="2119180" y="3399083"/>
                  <a:pt x="2043875" y="3474388"/>
                  <a:pt x="1950981" y="3474388"/>
                </a:cubicBezTo>
                <a:lnTo>
                  <a:pt x="168199" y="3474388"/>
                </a:lnTo>
                <a:cubicBezTo>
                  <a:pt x="75305" y="3474388"/>
                  <a:pt x="0" y="3399083"/>
                  <a:pt x="0" y="3306189"/>
                </a:cubicBezTo>
                <a:lnTo>
                  <a:pt x="0" y="168199"/>
                </a:lnTo>
                <a:cubicBezTo>
                  <a:pt x="0" y="75305"/>
                  <a:pt x="75305" y="0"/>
                  <a:pt x="168199" y="0"/>
                </a:cubicBezTo>
                <a:close/>
              </a:path>
            </a:pathLst>
          </a:custGeom>
          <a:solidFill>
            <a:schemeClr val="bg1">
              <a:lumMod val="75000"/>
            </a:schemeClr>
          </a:solidFill>
        </p:spPr>
        <p:txBody>
          <a:bodyPr wrap="square">
            <a:noAutofit/>
          </a:bodyPr>
          <a:lstStyle/>
          <a:p>
            <a:endParaRPr lang="id-ID"/>
          </a:p>
        </p:txBody>
      </p:sp>
    </p:spTree>
    <p:extLst>
      <p:ext uri="{BB962C8B-B14F-4D97-AF65-F5344CB8AC3E}">
        <p14:creationId xmlns:p14="http://schemas.microsoft.com/office/powerpoint/2010/main" val="3474717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3" name="Picture Placeholder 22"/>
          <p:cNvSpPr>
            <a:spLocks noGrp="1"/>
          </p:cNvSpPr>
          <p:nvPr>
            <p:ph type="pic" sz="quarter" idx="13"/>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solidFill>
            <a:schemeClr val="bg1">
              <a:lumMod val="50000"/>
            </a:schemeClr>
          </a:solidFill>
        </p:spPr>
        <p:txBody>
          <a:bodyPr wrap="square">
            <a:noAutofit/>
          </a:bodyPr>
          <a:lstStyle/>
          <a:p>
            <a:endParaRPr lang="id-ID"/>
          </a:p>
        </p:txBody>
      </p:sp>
      <p:sp>
        <p:nvSpPr>
          <p:cNvPr id="14" name="Picture Placeholder 13"/>
          <p:cNvSpPr>
            <a:spLocks noGrp="1"/>
          </p:cNvSpPr>
          <p:nvPr>
            <p:ph type="pic" sz="quarter" idx="10"/>
          </p:nvPr>
        </p:nvSpPr>
        <p:spPr>
          <a:xfrm>
            <a:off x="4683450" y="1326109"/>
            <a:ext cx="3657605" cy="2142699"/>
          </a:xfrm>
          <a:custGeom>
            <a:avLst/>
            <a:gdLst>
              <a:gd name="connsiteX0" fmla="*/ 170066 w 3657605"/>
              <a:gd name="connsiteY0" fmla="*/ 0 h 2142699"/>
              <a:gd name="connsiteX1" fmla="*/ 3487539 w 3657605"/>
              <a:gd name="connsiteY1" fmla="*/ 0 h 2142699"/>
              <a:gd name="connsiteX2" fmla="*/ 3657605 w 3657605"/>
              <a:gd name="connsiteY2" fmla="*/ 170066 h 2142699"/>
              <a:gd name="connsiteX3" fmla="*/ 3657605 w 3657605"/>
              <a:gd name="connsiteY3" fmla="*/ 1972633 h 2142699"/>
              <a:gd name="connsiteX4" fmla="*/ 3487539 w 3657605"/>
              <a:gd name="connsiteY4" fmla="*/ 2142699 h 2142699"/>
              <a:gd name="connsiteX5" fmla="*/ 170066 w 3657605"/>
              <a:gd name="connsiteY5" fmla="*/ 2142699 h 2142699"/>
              <a:gd name="connsiteX6" fmla="*/ 0 w 3657605"/>
              <a:gd name="connsiteY6" fmla="*/ 1972633 h 2142699"/>
              <a:gd name="connsiteX7" fmla="*/ 0 w 3657605"/>
              <a:gd name="connsiteY7" fmla="*/ 170066 h 2142699"/>
              <a:gd name="connsiteX8" fmla="*/ 170066 w 3657605"/>
              <a:gd name="connsiteY8" fmla="*/ 0 h 2142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57605" h="2142699">
                <a:moveTo>
                  <a:pt x="170066" y="0"/>
                </a:moveTo>
                <a:lnTo>
                  <a:pt x="3487539" y="0"/>
                </a:lnTo>
                <a:cubicBezTo>
                  <a:pt x="3581464" y="0"/>
                  <a:pt x="3657605" y="76141"/>
                  <a:pt x="3657605" y="170066"/>
                </a:cubicBezTo>
                <a:lnTo>
                  <a:pt x="3657605" y="1972633"/>
                </a:lnTo>
                <a:cubicBezTo>
                  <a:pt x="3657605" y="2066558"/>
                  <a:pt x="3581464" y="2142699"/>
                  <a:pt x="3487539" y="2142699"/>
                </a:cubicBezTo>
                <a:lnTo>
                  <a:pt x="170066" y="2142699"/>
                </a:lnTo>
                <a:cubicBezTo>
                  <a:pt x="76141" y="2142699"/>
                  <a:pt x="0" y="2066558"/>
                  <a:pt x="0" y="1972633"/>
                </a:cubicBezTo>
                <a:lnTo>
                  <a:pt x="0" y="170066"/>
                </a:lnTo>
                <a:cubicBezTo>
                  <a:pt x="0" y="76141"/>
                  <a:pt x="76141" y="0"/>
                  <a:pt x="170066" y="0"/>
                </a:cubicBezTo>
                <a:close/>
              </a:path>
            </a:pathLst>
          </a:custGeom>
          <a:solidFill>
            <a:schemeClr val="bg1">
              <a:lumMod val="75000"/>
            </a:schemeClr>
          </a:solidFill>
        </p:spPr>
        <p:txBody>
          <a:bodyPr wrap="square">
            <a:noAutofit/>
          </a:bodyPr>
          <a:lstStyle/>
          <a:p>
            <a:endParaRPr lang="id-ID"/>
          </a:p>
        </p:txBody>
      </p:sp>
      <p:sp>
        <p:nvSpPr>
          <p:cNvPr id="17" name="Picture Placeholder 16"/>
          <p:cNvSpPr>
            <a:spLocks noGrp="1"/>
          </p:cNvSpPr>
          <p:nvPr>
            <p:ph type="pic" sz="quarter" idx="11"/>
          </p:nvPr>
        </p:nvSpPr>
        <p:spPr>
          <a:xfrm>
            <a:off x="8875973" y="-879445"/>
            <a:ext cx="2142699" cy="4001067"/>
          </a:xfrm>
          <a:custGeom>
            <a:avLst/>
            <a:gdLst>
              <a:gd name="connsiteX0" fmla="*/ 170066 w 2142699"/>
              <a:gd name="connsiteY0" fmla="*/ 0 h 4001067"/>
              <a:gd name="connsiteX1" fmla="*/ 1972633 w 2142699"/>
              <a:gd name="connsiteY1" fmla="*/ 0 h 4001067"/>
              <a:gd name="connsiteX2" fmla="*/ 2142699 w 2142699"/>
              <a:gd name="connsiteY2" fmla="*/ 170066 h 4001067"/>
              <a:gd name="connsiteX3" fmla="*/ 2142699 w 2142699"/>
              <a:gd name="connsiteY3" fmla="*/ 3831001 h 4001067"/>
              <a:gd name="connsiteX4" fmla="*/ 1972633 w 2142699"/>
              <a:gd name="connsiteY4" fmla="*/ 4001067 h 4001067"/>
              <a:gd name="connsiteX5" fmla="*/ 170066 w 2142699"/>
              <a:gd name="connsiteY5" fmla="*/ 4001067 h 4001067"/>
              <a:gd name="connsiteX6" fmla="*/ 0 w 2142699"/>
              <a:gd name="connsiteY6" fmla="*/ 3831001 h 4001067"/>
              <a:gd name="connsiteX7" fmla="*/ 0 w 2142699"/>
              <a:gd name="connsiteY7" fmla="*/ 170066 h 4001067"/>
              <a:gd name="connsiteX8" fmla="*/ 170066 w 2142699"/>
              <a:gd name="connsiteY8" fmla="*/ 0 h 4001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2699" h="4001067">
                <a:moveTo>
                  <a:pt x="170066" y="0"/>
                </a:moveTo>
                <a:lnTo>
                  <a:pt x="1972633" y="0"/>
                </a:lnTo>
                <a:cubicBezTo>
                  <a:pt x="2066558" y="0"/>
                  <a:pt x="2142699" y="76141"/>
                  <a:pt x="2142699" y="170066"/>
                </a:cubicBezTo>
                <a:lnTo>
                  <a:pt x="2142699" y="3831001"/>
                </a:lnTo>
                <a:cubicBezTo>
                  <a:pt x="2142699" y="3924926"/>
                  <a:pt x="2066558" y="4001067"/>
                  <a:pt x="1972633" y="4001067"/>
                </a:cubicBezTo>
                <a:lnTo>
                  <a:pt x="170066" y="4001067"/>
                </a:lnTo>
                <a:cubicBezTo>
                  <a:pt x="76141" y="4001067"/>
                  <a:pt x="0" y="3924926"/>
                  <a:pt x="0" y="3831001"/>
                </a:cubicBezTo>
                <a:lnTo>
                  <a:pt x="0" y="170066"/>
                </a:lnTo>
                <a:cubicBezTo>
                  <a:pt x="0" y="76141"/>
                  <a:pt x="76141" y="0"/>
                  <a:pt x="170066" y="0"/>
                </a:cubicBezTo>
                <a:close/>
              </a:path>
            </a:pathLst>
          </a:custGeom>
          <a:solidFill>
            <a:schemeClr val="bg1">
              <a:lumMod val="75000"/>
            </a:schemeClr>
          </a:solidFill>
        </p:spPr>
        <p:txBody>
          <a:bodyPr wrap="square">
            <a:noAutofit/>
          </a:bodyPr>
          <a:lstStyle/>
          <a:p>
            <a:endParaRPr lang="id-ID"/>
          </a:p>
        </p:txBody>
      </p:sp>
      <p:sp>
        <p:nvSpPr>
          <p:cNvPr id="20" name="Picture Placeholder 19"/>
          <p:cNvSpPr>
            <a:spLocks noGrp="1"/>
          </p:cNvSpPr>
          <p:nvPr>
            <p:ph type="pic" sz="quarter" idx="12"/>
          </p:nvPr>
        </p:nvSpPr>
        <p:spPr>
          <a:xfrm>
            <a:off x="7017605" y="3634852"/>
            <a:ext cx="4001067" cy="2142699"/>
          </a:xfrm>
          <a:custGeom>
            <a:avLst/>
            <a:gdLst>
              <a:gd name="connsiteX0" fmla="*/ 170066 w 4001067"/>
              <a:gd name="connsiteY0" fmla="*/ 0 h 2142699"/>
              <a:gd name="connsiteX1" fmla="*/ 3831001 w 4001067"/>
              <a:gd name="connsiteY1" fmla="*/ 0 h 2142699"/>
              <a:gd name="connsiteX2" fmla="*/ 4001067 w 4001067"/>
              <a:gd name="connsiteY2" fmla="*/ 170066 h 2142699"/>
              <a:gd name="connsiteX3" fmla="*/ 4001067 w 4001067"/>
              <a:gd name="connsiteY3" fmla="*/ 1972633 h 2142699"/>
              <a:gd name="connsiteX4" fmla="*/ 3831001 w 4001067"/>
              <a:gd name="connsiteY4" fmla="*/ 2142699 h 2142699"/>
              <a:gd name="connsiteX5" fmla="*/ 170066 w 4001067"/>
              <a:gd name="connsiteY5" fmla="*/ 2142699 h 2142699"/>
              <a:gd name="connsiteX6" fmla="*/ 0 w 4001067"/>
              <a:gd name="connsiteY6" fmla="*/ 1972633 h 2142699"/>
              <a:gd name="connsiteX7" fmla="*/ 0 w 4001067"/>
              <a:gd name="connsiteY7" fmla="*/ 170066 h 2142699"/>
              <a:gd name="connsiteX8" fmla="*/ 170066 w 4001067"/>
              <a:gd name="connsiteY8" fmla="*/ 0 h 2142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001067" h="2142699">
                <a:moveTo>
                  <a:pt x="170066" y="0"/>
                </a:moveTo>
                <a:lnTo>
                  <a:pt x="3831001" y="0"/>
                </a:lnTo>
                <a:cubicBezTo>
                  <a:pt x="3924926" y="0"/>
                  <a:pt x="4001067" y="76141"/>
                  <a:pt x="4001067" y="170066"/>
                </a:cubicBezTo>
                <a:lnTo>
                  <a:pt x="4001067" y="1972633"/>
                </a:lnTo>
                <a:cubicBezTo>
                  <a:pt x="4001067" y="2066558"/>
                  <a:pt x="3924926" y="2142699"/>
                  <a:pt x="3831001" y="2142699"/>
                </a:cubicBezTo>
                <a:lnTo>
                  <a:pt x="170066" y="2142699"/>
                </a:lnTo>
                <a:cubicBezTo>
                  <a:pt x="76141" y="2142699"/>
                  <a:pt x="0" y="2066558"/>
                  <a:pt x="0" y="1972633"/>
                </a:cubicBezTo>
                <a:lnTo>
                  <a:pt x="0" y="170066"/>
                </a:lnTo>
                <a:cubicBezTo>
                  <a:pt x="0" y="76141"/>
                  <a:pt x="76141" y="0"/>
                  <a:pt x="170066" y="0"/>
                </a:cubicBezTo>
                <a:close/>
              </a:path>
            </a:pathLst>
          </a:custGeom>
          <a:solidFill>
            <a:schemeClr val="bg1">
              <a:lumMod val="75000"/>
            </a:schemeClr>
          </a:solidFill>
        </p:spPr>
        <p:txBody>
          <a:bodyPr wrap="square">
            <a:noAutofit/>
          </a:bodyPr>
          <a:lstStyle/>
          <a:p>
            <a:endParaRPr lang="id-ID"/>
          </a:p>
        </p:txBody>
      </p:sp>
    </p:spTree>
    <p:extLst>
      <p:ext uri="{BB962C8B-B14F-4D97-AF65-F5344CB8AC3E}">
        <p14:creationId xmlns:p14="http://schemas.microsoft.com/office/powerpoint/2010/main" val="3578262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AAA93E-2693-4E82-8908-67CDC0E9EF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B4AE0F-674E-4D56-B334-6E9574E4B1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BCE383-73C1-48AD-A976-335F8B1D8F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915E46-C335-45F7-BA11-46CFDC333AB2}" type="datetimeFigureOut">
              <a:rPr lang="en-US" smtClean="0"/>
              <a:t>8/11/2023</a:t>
            </a:fld>
            <a:endParaRPr lang="en-US"/>
          </a:p>
        </p:txBody>
      </p:sp>
      <p:sp>
        <p:nvSpPr>
          <p:cNvPr id="5" name="Footer Placeholder 4">
            <a:extLst>
              <a:ext uri="{FF2B5EF4-FFF2-40B4-BE49-F238E27FC236}">
                <a16:creationId xmlns:a16="http://schemas.microsoft.com/office/drawing/2014/main" id="{263E1193-52FE-4463-937C-F051DF6A54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DB392A3-F144-4FE3-B3A5-3A6432B7E6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2391AE-BC1A-438B-91EE-44442D2ED0C3}" type="slidenum">
              <a:rPr lang="en-US" smtClean="0"/>
              <a:t>‹#›</a:t>
            </a:fld>
            <a:endParaRPr lang="en-US"/>
          </a:p>
        </p:txBody>
      </p:sp>
    </p:spTree>
    <p:extLst>
      <p:ext uri="{BB962C8B-B14F-4D97-AF65-F5344CB8AC3E}">
        <p14:creationId xmlns:p14="http://schemas.microsoft.com/office/powerpoint/2010/main" val="3757137964"/>
      </p:ext>
    </p:extLst>
  </p:cSld>
  <p:clrMap bg1="lt1" tx1="dk1" bg2="lt2" tx2="dk2" accent1="accent1" accent2="accent2" accent3="accent3" accent4="accent4" accent5="accent5" accent6="accent6" hlink="hlink" folHlink="folHlink"/>
  <p:sldLayoutIdLst>
    <p:sldLayoutId id="2147483649" r:id="rId1"/>
    <p:sldLayoutId id="214748366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70" r:id="rId2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0.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0.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0.xml"/><Relationship Id="rId4" Type="http://schemas.openxmlformats.org/officeDocument/2006/relationships/image" Target="../media/image15.jpeg"/></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0.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0.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0.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3" Type="http://schemas.openxmlformats.org/officeDocument/2006/relationships/hyperlink" Target="https://www.ua.gov.tr/" TargetMode="External"/><Relationship Id="rId7" Type="http://schemas.openxmlformats.org/officeDocument/2006/relationships/image" Target="../media/image11.jpeg"/><Relationship Id="rId2" Type="http://schemas.openxmlformats.org/officeDocument/2006/relationships/hyperlink" Target="https://erasmus.sakarya.edu.tr/Erasmus/Index/4" TargetMode="External"/><Relationship Id="rId1" Type="http://schemas.openxmlformats.org/officeDocument/2006/relationships/slideLayout" Target="../slideLayouts/slideLayout20.xml"/><Relationship Id="rId6" Type="http://schemas.openxmlformats.org/officeDocument/2006/relationships/image" Target="../media/image10.png"/><Relationship Id="rId5" Type="http://schemas.openxmlformats.org/officeDocument/2006/relationships/hyperlink" Target="https://mevlana.sakarya.edu.tr/tr" TargetMode="External"/><Relationship Id="rId4" Type="http://schemas.openxmlformats.org/officeDocument/2006/relationships/hyperlink" Target="https://erasmus.sakarya.edu.tr/"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eg"/><Relationship Id="rId1" Type="http://schemas.openxmlformats.org/officeDocument/2006/relationships/slideLayout" Target="../slideLayouts/slideLayout9.xml"/><Relationship Id="rId6" Type="http://schemas.openxmlformats.org/officeDocument/2006/relationships/image" Target="../media/image20.jpg"/><Relationship Id="rId5" Type="http://schemas.openxmlformats.org/officeDocument/2006/relationships/image" Target="../media/image7.png"/><Relationship Id="rId4" Type="http://schemas.openxmlformats.org/officeDocument/2006/relationships/image" Target="../media/image19.jp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g"/><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5.jpg"/><Relationship Id="rId1" Type="http://schemas.openxmlformats.org/officeDocument/2006/relationships/slideLayout" Target="../slideLayouts/slideLayout8.xml"/><Relationship Id="rId5" Type="http://schemas.openxmlformats.org/officeDocument/2006/relationships/image" Target="../media/image3.png"/><Relationship Id="rId4" Type="http://schemas.openxmlformats.org/officeDocument/2006/relationships/image" Target="../media/image9.jpg"/></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europa.eu/european-union/abouteu/" TargetMode="External"/><Relationship Id="rId1" Type="http://schemas.openxmlformats.org/officeDocument/2006/relationships/slideLayout" Target="../slideLayouts/slideLayout20.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Yer Tutucusu 3">
            <a:extLst>
              <a:ext uri="{FF2B5EF4-FFF2-40B4-BE49-F238E27FC236}">
                <a16:creationId xmlns:a16="http://schemas.microsoft.com/office/drawing/2014/main" id="{D16082BF-6724-48A5-65DA-C4A2390FB3A4}"/>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4534" b="4534"/>
          <a:stretch/>
        </p:blipFill>
        <p:spPr>
          <a:xfrm>
            <a:off x="0" y="-1"/>
            <a:ext cx="12192000" cy="6858000"/>
          </a:xfrm>
        </p:spPr>
      </p:pic>
      <p:sp>
        <p:nvSpPr>
          <p:cNvPr id="7" name="Rounded Rectangle 18">
            <a:extLst>
              <a:ext uri="{FF2B5EF4-FFF2-40B4-BE49-F238E27FC236}">
                <a16:creationId xmlns:a16="http://schemas.microsoft.com/office/drawing/2014/main" id="{E88FE4F8-F0C6-4772-A520-D042B5BBEE21}"/>
              </a:ext>
            </a:extLst>
          </p:cNvPr>
          <p:cNvSpPr/>
          <p:nvPr/>
        </p:nvSpPr>
        <p:spPr>
          <a:xfrm flipH="1">
            <a:off x="684353" y="609144"/>
            <a:ext cx="10823294" cy="5639710"/>
          </a:xfrm>
          <a:prstGeom prst="roundRect">
            <a:avLst>
              <a:gd name="adj" fmla="val 5056"/>
            </a:avLst>
          </a:prstGeom>
          <a:solidFill>
            <a:srgbClr val="00377B">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377B"/>
              </a:solidFill>
            </a:endParaRPr>
          </a:p>
        </p:txBody>
      </p:sp>
      <p:grpSp>
        <p:nvGrpSpPr>
          <p:cNvPr id="17" name="Group 16">
            <a:extLst>
              <a:ext uri="{FF2B5EF4-FFF2-40B4-BE49-F238E27FC236}">
                <a16:creationId xmlns:a16="http://schemas.microsoft.com/office/drawing/2014/main" id="{C2B58520-654F-4A93-A0F2-8216819BE8EA}"/>
              </a:ext>
            </a:extLst>
          </p:cNvPr>
          <p:cNvGrpSpPr/>
          <p:nvPr/>
        </p:nvGrpSpPr>
        <p:grpSpPr>
          <a:xfrm>
            <a:off x="9526137" y="5868214"/>
            <a:ext cx="2665863" cy="606284"/>
            <a:chOff x="9526137" y="5685334"/>
            <a:chExt cx="2665863" cy="606284"/>
          </a:xfrm>
          <a:solidFill>
            <a:srgbClr val="939598"/>
          </a:solidFill>
        </p:grpSpPr>
        <p:sp>
          <p:nvSpPr>
            <p:cNvPr id="18" name="Rectangle 17">
              <a:extLst>
                <a:ext uri="{FF2B5EF4-FFF2-40B4-BE49-F238E27FC236}">
                  <a16:creationId xmlns:a16="http://schemas.microsoft.com/office/drawing/2014/main" id="{A33CAF13-AC62-4C15-A44C-96694A15C321}"/>
                </a:ext>
              </a:extLst>
            </p:cNvPr>
            <p:cNvSpPr/>
            <p:nvPr/>
          </p:nvSpPr>
          <p:spPr>
            <a:xfrm>
              <a:off x="9526137" y="5685334"/>
              <a:ext cx="2665863" cy="60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AD295528-3EE2-42B8-8A45-94F7E49A972A}"/>
                </a:ext>
              </a:extLst>
            </p:cNvPr>
            <p:cNvSpPr txBox="1"/>
            <p:nvPr/>
          </p:nvSpPr>
          <p:spPr>
            <a:xfrm>
              <a:off x="9658965" y="5751873"/>
              <a:ext cx="2400206" cy="382092"/>
            </a:xfrm>
            <a:prstGeom prst="rect">
              <a:avLst/>
            </a:prstGeom>
            <a:grpFill/>
          </p:spPr>
          <p:txBody>
            <a:bodyPr wrap="square" rtlCol="0">
              <a:spAutoFit/>
            </a:bodyPr>
            <a:lstStyle/>
            <a:p>
              <a:pPr>
                <a:lnSpc>
                  <a:spcPct val="150000"/>
                </a:lnSpc>
              </a:pPr>
              <a:r>
                <a:rPr lang="tr-TR" sz="1400" dirty="0" smtClean="0">
                  <a:solidFill>
                    <a:schemeClr val="bg1"/>
                  </a:solidFill>
                  <a:latin typeface="+mj-lt"/>
                  <a:cs typeface="Calibri" panose="020F0502020204030204" pitchFamily="34" charset="0"/>
                </a:rPr>
                <a:t>erasmus@sakarya.edu.tr</a:t>
              </a:r>
              <a:endParaRPr lang="en-US" sz="1400" dirty="0">
                <a:solidFill>
                  <a:schemeClr val="bg1"/>
                </a:solidFill>
                <a:latin typeface="+mj-lt"/>
                <a:cs typeface="Calibri" panose="020F0502020204030204" pitchFamily="34" charset="0"/>
              </a:endParaRPr>
            </a:p>
          </p:txBody>
        </p:sp>
      </p:grpSp>
      <p:sp>
        <p:nvSpPr>
          <p:cNvPr id="9" name="TextBox 8">
            <a:extLst>
              <a:ext uri="{FF2B5EF4-FFF2-40B4-BE49-F238E27FC236}">
                <a16:creationId xmlns:a16="http://schemas.microsoft.com/office/drawing/2014/main" id="{7EFD823E-A779-4BC4-98FC-50C2DCD30250}"/>
              </a:ext>
            </a:extLst>
          </p:cNvPr>
          <p:cNvSpPr txBox="1"/>
          <p:nvPr/>
        </p:nvSpPr>
        <p:spPr>
          <a:xfrm>
            <a:off x="2748671" y="2985563"/>
            <a:ext cx="6694658" cy="1077218"/>
          </a:xfrm>
          <a:prstGeom prst="rect">
            <a:avLst/>
          </a:prstGeom>
          <a:noFill/>
        </p:spPr>
        <p:txBody>
          <a:bodyPr wrap="square" rtlCol="0">
            <a:spAutoFit/>
          </a:bodyPr>
          <a:lstStyle/>
          <a:p>
            <a:pPr algn="ctr"/>
            <a:r>
              <a:rPr lang="tr-TR" sz="3200" b="1" spc="600" dirty="0" smtClean="0">
                <a:solidFill>
                  <a:schemeClr val="bg1"/>
                </a:solidFill>
                <a:latin typeface="Calibri" panose="020F0502020204030204" pitchFamily="34" charset="0"/>
                <a:cs typeface="Calibri" panose="020F0502020204030204" pitchFamily="34" charset="0"/>
              </a:rPr>
              <a:t>Uluslararası Ofis Koordinatörlüğü </a:t>
            </a:r>
            <a:endParaRPr lang="en-US" sz="3200" b="1" spc="600" dirty="0">
              <a:solidFill>
                <a:schemeClr val="bg1"/>
              </a:solidFill>
              <a:latin typeface="Calibri" panose="020F0502020204030204" pitchFamily="34" charset="0"/>
              <a:cs typeface="Calibri" panose="020F0502020204030204" pitchFamily="34" charset="0"/>
            </a:endParaRPr>
          </a:p>
        </p:txBody>
      </p:sp>
      <p:pic>
        <p:nvPicPr>
          <p:cNvPr id="27" name="Resim 26" descr="metin, küçük resim içeren bir resim&#10;&#10;Açıklama otomatik olarak oluşturuldu">
            <a:extLst>
              <a:ext uri="{FF2B5EF4-FFF2-40B4-BE49-F238E27FC236}">
                <a16:creationId xmlns:a16="http://schemas.microsoft.com/office/drawing/2014/main" id="{EC47E3EB-F175-6452-7A23-739586811B1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1954" y="2232822"/>
            <a:ext cx="2308092" cy="575691"/>
          </a:xfrm>
          <a:prstGeom prst="rect">
            <a:avLst/>
          </a:prstGeom>
        </p:spPr>
      </p:pic>
    </p:spTree>
    <p:extLst>
      <p:ext uri="{BB962C8B-B14F-4D97-AF65-F5344CB8AC3E}">
        <p14:creationId xmlns:p14="http://schemas.microsoft.com/office/powerpoint/2010/main" val="2423174705"/>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İçerik Yer Tutucusu 2"/>
          <p:cNvSpPr>
            <a:spLocks noGrp="1"/>
          </p:cNvSpPr>
          <p:nvPr>
            <p:ph idx="1"/>
          </p:nvPr>
        </p:nvSpPr>
        <p:spPr>
          <a:xfrm>
            <a:off x="914400" y="378372"/>
            <a:ext cx="10226566" cy="5412828"/>
          </a:xfrm>
        </p:spPr>
        <p:txBody>
          <a:bodyPr>
            <a:normAutofit fontScale="92500" lnSpcReduction="10000"/>
          </a:bodyPr>
          <a:lstStyle/>
          <a:p>
            <a:pPr marL="0" indent="0" algn="just">
              <a:buNone/>
            </a:pPr>
            <a:endParaRPr lang="tr-TR" sz="1600" b="1" dirty="0" smtClean="0"/>
          </a:p>
          <a:p>
            <a:pPr marL="0" indent="0" algn="just">
              <a:buNone/>
            </a:pPr>
            <a:r>
              <a:rPr lang="tr-TR" sz="1600" b="1" dirty="0" smtClean="0"/>
              <a:t>Öğrenciye </a:t>
            </a:r>
            <a:r>
              <a:rPr lang="tr-TR" sz="1600" b="1" dirty="0"/>
              <a:t>Yapılacak </a:t>
            </a:r>
            <a:r>
              <a:rPr lang="tr-TR" sz="1600" b="1" dirty="0" smtClean="0"/>
              <a:t>Ödeme</a:t>
            </a:r>
          </a:p>
          <a:p>
            <a:pPr marL="0" indent="0">
              <a:buNone/>
            </a:pPr>
            <a:r>
              <a:rPr lang="tr-TR" sz="1600" dirty="0"/>
              <a:t>Hibe, öğrencinin öğrenim/staj faaliyetini gerçekleştirmek için gittiği kurumda </a:t>
            </a:r>
            <a:r>
              <a:rPr lang="tr-TR" sz="1600" dirty="0" smtClean="0"/>
              <a:t>bulunması gereken </a:t>
            </a:r>
            <a:r>
              <a:rPr lang="tr-TR" sz="1600" dirty="0"/>
              <a:t>faaliyet günleri için verilir. Faaliyet süreleri, öğrenim anlaşmasında veya </a:t>
            </a:r>
            <a:r>
              <a:rPr lang="tr-TR" sz="1600" dirty="0" smtClean="0"/>
              <a:t>belgenin ayrıca </a:t>
            </a:r>
            <a:r>
              <a:rPr lang="tr-TR" sz="1600" dirty="0"/>
              <a:t>düzenlenmiş olması halinde katılım belgelerinde belirtilen faaliyet </a:t>
            </a:r>
            <a:r>
              <a:rPr lang="tr-TR" sz="1600" dirty="0" smtClean="0"/>
              <a:t>başlangıç-bitiş tarihlerine </a:t>
            </a:r>
            <a:r>
              <a:rPr lang="tr-TR" sz="1600" dirty="0"/>
              <a:t>göre belirlenir; olağan durumlarda öğrencilerden ek belge istenmez</a:t>
            </a:r>
            <a:r>
              <a:rPr lang="tr-TR" sz="1600" dirty="0" smtClean="0"/>
              <a:t>.</a:t>
            </a:r>
          </a:p>
          <a:p>
            <a:pPr marL="0" indent="0">
              <a:buNone/>
            </a:pPr>
            <a:r>
              <a:rPr lang="tr-TR" sz="1600" b="1" dirty="0"/>
              <a:t>Hibelerde Kesinti </a:t>
            </a:r>
            <a:r>
              <a:rPr lang="tr-TR" sz="1600" b="1" dirty="0" smtClean="0"/>
              <a:t>Yapılması</a:t>
            </a:r>
          </a:p>
          <a:p>
            <a:pPr marL="0" indent="0" algn="just">
              <a:buNone/>
            </a:pPr>
            <a:r>
              <a:rPr lang="tr-TR" sz="1600" dirty="0"/>
              <a:t>a) Başarısızlık Durumunda Kesinti: Başarısız öğrencilerin, hibe hesabına esas olan </a:t>
            </a:r>
            <a:r>
              <a:rPr lang="tr-TR" sz="1600" dirty="0" smtClean="0"/>
              <a:t>toplam gerçekleşen </a:t>
            </a:r>
            <a:r>
              <a:rPr lang="tr-TR" sz="1600" dirty="0"/>
              <a:t>faaliyet gün sayısının % 5’inden az olmamak üzere başarısızlık ile orantılı </a:t>
            </a:r>
            <a:r>
              <a:rPr lang="tr-TR" sz="1600" dirty="0" smtClean="0"/>
              <a:t>kesinti yapılır</a:t>
            </a:r>
            <a:r>
              <a:rPr lang="tr-TR" sz="1600" dirty="0"/>
              <a:t>. Yükseköğretim kurumu başarısızlık nedeniyle yapılacak kesinti oranını </a:t>
            </a:r>
            <a:r>
              <a:rPr lang="tr-TR" sz="1600" dirty="0" smtClean="0"/>
              <a:t>ve nedenlerini </a:t>
            </a:r>
            <a:r>
              <a:rPr lang="tr-TR" sz="1600" dirty="0"/>
              <a:t>önceden belirlemeli, hareketliliğe katılacak öğrencilere duyurmalı, </a:t>
            </a:r>
            <a:r>
              <a:rPr lang="tr-TR" sz="1600" dirty="0" smtClean="0"/>
              <a:t>öğrenciyle imzalanacak </a:t>
            </a:r>
            <a:r>
              <a:rPr lang="tr-TR" sz="1600" dirty="0"/>
              <a:t>hibe sözleşmesinde hüküm altına almalı ve aynı durumlar için aynı </a:t>
            </a:r>
            <a:r>
              <a:rPr lang="tr-TR" sz="1600" dirty="0" smtClean="0"/>
              <a:t>kesinti miktarını </a:t>
            </a:r>
            <a:r>
              <a:rPr lang="tr-TR" sz="1600" dirty="0"/>
              <a:t>eşitlik ve şeffaflık ilkeleri çerçevesinde uygulamalıdır.</a:t>
            </a:r>
          </a:p>
          <a:p>
            <a:pPr marL="0" indent="0" algn="just">
              <a:buNone/>
            </a:pPr>
            <a:r>
              <a:rPr lang="tr-TR" sz="1600" dirty="0"/>
              <a:t>b) Katılımcı Anketini Doldurmama Durumunda Kesinti: Teknik sebepler haricinde</a:t>
            </a:r>
            <a:r>
              <a:rPr lang="tr-TR" sz="1600" dirty="0" smtClean="0"/>
              <a:t>, katılımcı </a:t>
            </a:r>
            <a:r>
              <a:rPr lang="tr-TR" sz="1600" dirty="0"/>
              <a:t>anketini doldurmayan öğrencilere hibe hesabına </a:t>
            </a:r>
            <a:r>
              <a:rPr lang="tr-TR" sz="1600" dirty="0" smtClean="0"/>
              <a:t>esas </a:t>
            </a:r>
            <a:r>
              <a:rPr lang="tr-TR" sz="1600" dirty="0"/>
              <a:t>olan toplam </a:t>
            </a:r>
            <a:r>
              <a:rPr lang="tr-TR" sz="1600" dirty="0" smtClean="0"/>
              <a:t>gerçekleşen faaliyet </a:t>
            </a:r>
            <a:r>
              <a:rPr lang="tr-TR" sz="1600" dirty="0"/>
              <a:t>gün sayısının %20’si oranında kesinti yapılır</a:t>
            </a:r>
            <a:r>
              <a:rPr lang="tr-TR" sz="1600" dirty="0" smtClean="0"/>
              <a:t>.</a:t>
            </a:r>
          </a:p>
          <a:p>
            <a:pPr marL="0" indent="0" algn="just">
              <a:buNone/>
            </a:pPr>
            <a:r>
              <a:rPr lang="tr-TR" sz="1600" dirty="0" smtClean="0"/>
              <a:t>c) Ödenen </a:t>
            </a:r>
            <a:r>
              <a:rPr lang="tr-TR" sz="1600" dirty="0"/>
              <a:t>Hibenin Tamamının İadesi: Hareketliliğe katılımı kanıtlayan belgelerin (</a:t>
            </a:r>
            <a:r>
              <a:rPr lang="tr-TR" sz="1600" dirty="0" smtClean="0"/>
              <a:t>katılım sertifikası </a:t>
            </a:r>
            <a:r>
              <a:rPr lang="tr-TR" sz="1600" dirty="0"/>
              <a:t>veya bunun yerine geçebilecek dönüş sonrası transkript (</a:t>
            </a:r>
            <a:r>
              <a:rPr lang="tr-TR" sz="1600" dirty="0" err="1"/>
              <a:t>ToR</a:t>
            </a:r>
            <a:r>
              <a:rPr lang="tr-TR" sz="1600" dirty="0"/>
              <a:t>) teslim </a:t>
            </a:r>
            <a:r>
              <a:rPr lang="tr-TR" sz="1600" dirty="0" smtClean="0"/>
              <a:t>edilmemesi durumunda </a:t>
            </a:r>
            <a:r>
              <a:rPr lang="tr-TR" sz="1600" dirty="0"/>
              <a:t>hareketlilik geçersiz sayılır ve öğrenciye hibe ödenmez; başlangıçta ödenen </a:t>
            </a:r>
            <a:r>
              <a:rPr lang="tr-TR" sz="1600" dirty="0" smtClean="0"/>
              <a:t>hibe tahsil </a:t>
            </a:r>
            <a:r>
              <a:rPr lang="tr-TR" sz="1600" dirty="0"/>
              <a:t>edilir</a:t>
            </a:r>
            <a:r>
              <a:rPr lang="tr-TR" sz="1600" dirty="0" smtClean="0"/>
              <a:t>.</a:t>
            </a:r>
          </a:p>
          <a:p>
            <a:pPr marL="0" lvl="0" indent="0">
              <a:buNone/>
            </a:pPr>
            <a:r>
              <a:rPr lang="es-ES" sz="1600" b="1" dirty="0">
                <a:solidFill>
                  <a:srgbClr val="3F3F3F"/>
                </a:solidFill>
              </a:rPr>
              <a:t>Hibesiz (“0” Hibeli) Öğrenci Olma Durumu</a:t>
            </a:r>
          </a:p>
          <a:p>
            <a:pPr marL="0" lvl="0" indent="0" algn="just">
              <a:buNone/>
            </a:pPr>
            <a:r>
              <a:rPr lang="tr-TR" sz="1600" dirty="0">
                <a:solidFill>
                  <a:srgbClr val="3F3F3F"/>
                </a:solidFill>
              </a:rPr>
              <a:t>Öğrenciler, istedikleri takdirde hibe almaksızın faaliyetlere katılabilirler. </a:t>
            </a:r>
            <a:r>
              <a:rPr lang="tr-TR" sz="1600" dirty="0" err="1">
                <a:solidFill>
                  <a:srgbClr val="3F3F3F"/>
                </a:solidFill>
              </a:rPr>
              <a:t>Hibesiz</a:t>
            </a:r>
            <a:r>
              <a:rPr lang="tr-TR" sz="1600" dirty="0">
                <a:solidFill>
                  <a:srgbClr val="3F3F3F"/>
                </a:solidFill>
              </a:rPr>
              <a:t> öğrenciler de diğer başvurularla beraber genel değerlendirmeye tabi tutulur ve hibeli öğrencilerle aynı süreçten geçer. </a:t>
            </a:r>
            <a:r>
              <a:rPr lang="tr-TR" sz="1600" dirty="0" err="1">
                <a:solidFill>
                  <a:srgbClr val="3F3F3F"/>
                </a:solidFill>
              </a:rPr>
              <a:t>Hibesiz</a:t>
            </a:r>
            <a:r>
              <a:rPr lang="tr-TR" sz="1600" dirty="0">
                <a:solidFill>
                  <a:srgbClr val="3F3F3F"/>
                </a:solidFill>
              </a:rPr>
              <a:t> öğrencinin farkı, öğrencinin bütçe hesaplamalarına dâhil edilmemesi ve kendisine ödeme yapılmamasıdır. Hibe alınmaması öğrencinin seçim sürecine dâhil olmamasına gerekçe değildir.</a:t>
            </a:r>
          </a:p>
          <a:p>
            <a:pPr marL="0" lvl="0" indent="0" algn="just">
              <a:buNone/>
            </a:pPr>
            <a:r>
              <a:rPr lang="tr-TR" sz="1600" b="1" dirty="0">
                <a:solidFill>
                  <a:srgbClr val="FF0000"/>
                </a:solidFill>
              </a:rPr>
              <a:t>Her bir öğrenim kademesinde, </a:t>
            </a:r>
            <a:r>
              <a:rPr lang="tr-TR" sz="1600" b="1" dirty="0" err="1">
                <a:solidFill>
                  <a:srgbClr val="FF0000"/>
                </a:solidFill>
              </a:rPr>
              <a:t>hibesiz</a:t>
            </a:r>
            <a:r>
              <a:rPr lang="tr-TR" sz="1600" b="1" dirty="0">
                <a:solidFill>
                  <a:srgbClr val="FF0000"/>
                </a:solidFill>
              </a:rPr>
              <a:t> de olsa 12 aydan fazla hareketlilik gerçekleştirilemez.</a:t>
            </a:r>
          </a:p>
          <a:p>
            <a:pPr marL="0" indent="0" algn="just">
              <a:buNone/>
            </a:pPr>
            <a:endParaRPr lang="tr-TR" sz="1600" dirty="0" smtClean="0"/>
          </a:p>
        </p:txBody>
      </p:sp>
      <p:pic>
        <p:nvPicPr>
          <p:cNvPr id="4102" name="Resim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021288"/>
            <a:ext cx="12192000" cy="144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p:blipFill>
        <p:spPr bwMode="auto">
          <a:xfrm>
            <a:off x="261893" y="6289536"/>
            <a:ext cx="1897671" cy="435267"/>
          </a:xfrm>
          <a:prstGeom prst="rect">
            <a:avLst/>
          </a:prstGeom>
          <a:noFill/>
          <a:extLst>
            <a:ext uri="{909E8E84-426E-40DD-AFC4-6F175D3DCCD1}">
              <a14:hiddenFill xmlns:a14="http://schemas.microsoft.com/office/drawing/2010/main">
                <a:solidFill>
                  <a:srgbClr val="FFFFFF"/>
                </a:solidFill>
              </a14:hiddenFill>
            </a:ext>
          </a:extLst>
        </p:spPr>
      </p:pic>
      <p:sp>
        <p:nvSpPr>
          <p:cNvPr id="9" name="Alt Başlık 2">
            <a:extLst>
              <a:ext uri="{FF2B5EF4-FFF2-40B4-BE49-F238E27FC236}">
                <a16:creationId xmlns:a16="http://schemas.microsoft.com/office/drawing/2014/main" id="{3A6C1FDE-BE0F-EF40-A648-AB47C9CDBBCA}"/>
              </a:ext>
            </a:extLst>
          </p:cNvPr>
          <p:cNvSpPr txBox="1">
            <a:spLocks/>
          </p:cNvSpPr>
          <p:nvPr/>
        </p:nvSpPr>
        <p:spPr bwMode="auto">
          <a:xfrm>
            <a:off x="10032437" y="6291093"/>
            <a:ext cx="3397251" cy="347662"/>
          </a:xfrm>
          <a:prstGeom prst="rect">
            <a:avLst/>
          </a:prstGeom>
        </p:spPr>
        <p:txBody>
          <a:bodyPr>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fontAlgn="auto">
              <a:spcAft>
                <a:spcPts val="0"/>
              </a:spcAft>
              <a:defRPr/>
            </a:pPr>
            <a:r>
              <a:rPr lang="tr-TR" sz="1200" dirty="0"/>
              <a:t>www.sakarya.edu.tr</a:t>
            </a:r>
          </a:p>
        </p:txBody>
      </p:sp>
    </p:spTree>
    <p:extLst>
      <p:ext uri="{BB962C8B-B14F-4D97-AF65-F5344CB8AC3E}">
        <p14:creationId xmlns:p14="http://schemas.microsoft.com/office/powerpoint/2010/main" val="136441035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İçerik Yer Tutucusu 2"/>
          <p:cNvSpPr>
            <a:spLocks noGrp="1"/>
          </p:cNvSpPr>
          <p:nvPr>
            <p:ph idx="1"/>
          </p:nvPr>
        </p:nvSpPr>
        <p:spPr>
          <a:xfrm>
            <a:off x="914400" y="378372"/>
            <a:ext cx="10226566" cy="5412828"/>
          </a:xfrm>
        </p:spPr>
        <p:txBody>
          <a:bodyPr>
            <a:normAutofit/>
          </a:bodyPr>
          <a:lstStyle/>
          <a:p>
            <a:pPr marL="0" indent="0">
              <a:buNone/>
            </a:pPr>
            <a:endParaRPr lang="tr-TR" sz="1600" b="1" dirty="0" smtClean="0"/>
          </a:p>
          <a:p>
            <a:pPr marL="0" indent="0">
              <a:buNone/>
            </a:pPr>
            <a:r>
              <a:rPr lang="tr-TR" sz="1600" b="1" dirty="0" smtClean="0"/>
              <a:t>Akademik </a:t>
            </a:r>
            <a:r>
              <a:rPr lang="tr-TR" sz="1600" b="1" dirty="0"/>
              <a:t>Tanınma</a:t>
            </a:r>
          </a:p>
          <a:p>
            <a:pPr marL="0" indent="0">
              <a:buNone/>
            </a:pPr>
            <a:r>
              <a:rPr lang="tr-TR" sz="1600" dirty="0"/>
              <a:t>Yükseköğretim kurumu, yurtdışında geçirilen öğrenim dönemine tam tanınma </a:t>
            </a:r>
            <a:r>
              <a:rPr lang="tr-TR" sz="1600" dirty="0" smtClean="0"/>
              <a:t>sağlamakla yükümlüdür.</a:t>
            </a:r>
          </a:p>
          <a:p>
            <a:pPr marL="0" indent="0" algn="just">
              <a:buNone/>
            </a:pPr>
            <a:r>
              <a:rPr lang="tr-TR" sz="1600" b="1" i="1" u="sng" dirty="0"/>
              <a:t>Öğrenim Hareketliliği: </a:t>
            </a:r>
            <a:r>
              <a:rPr lang="tr-TR" sz="1600" dirty="0"/>
              <a:t>Öğrenim faaliyeti başlamadan önce tanımlanmış ders programı, </a:t>
            </a:r>
            <a:r>
              <a:rPr lang="tr-TR" sz="1600" dirty="0" smtClean="0"/>
              <a:t>tüm taraflarca </a:t>
            </a:r>
            <a:r>
              <a:rPr lang="tr-TR" sz="1600" dirty="0"/>
              <a:t>Öğrenim Hareketliliği İçin Öğrenim Anlaşması (Learning </a:t>
            </a:r>
            <a:r>
              <a:rPr lang="tr-TR" sz="1600" dirty="0" err="1"/>
              <a:t>Agreement</a:t>
            </a:r>
            <a:r>
              <a:rPr lang="tr-TR" sz="1600" dirty="0"/>
              <a:t> </a:t>
            </a:r>
            <a:r>
              <a:rPr lang="tr-TR" sz="1600" dirty="0" err="1" smtClean="0"/>
              <a:t>for</a:t>
            </a:r>
            <a:r>
              <a:rPr lang="tr-TR" sz="1600" dirty="0" smtClean="0"/>
              <a:t> </a:t>
            </a:r>
            <a:r>
              <a:rPr lang="tr-TR" sz="1600" dirty="0" err="1" smtClean="0"/>
              <a:t>Studies</a:t>
            </a:r>
            <a:r>
              <a:rPr lang="tr-TR" sz="1600" dirty="0"/>
              <a:t>) EWP-OLA platformu üzerinden çevrimiçi imzalanması suretiyle tüm </a:t>
            </a:r>
            <a:r>
              <a:rPr lang="tr-TR" sz="1600" dirty="0" smtClean="0"/>
              <a:t>taraflar açısından </a:t>
            </a:r>
            <a:r>
              <a:rPr lang="tr-TR" sz="1600" dirty="0"/>
              <a:t>bağlayıcılık kazanır. Çeşitli sebeplerle öğrenim anlaşmasında yapılacak </a:t>
            </a:r>
            <a:r>
              <a:rPr lang="tr-TR" sz="1600" dirty="0" smtClean="0"/>
              <a:t>olan değişikliklerin</a:t>
            </a:r>
            <a:r>
              <a:rPr lang="tr-TR" sz="1600" dirty="0"/>
              <a:t>, gidilen yükseköğretim kurumunda akademik dönemin başlamasını takiben </a:t>
            </a:r>
            <a:r>
              <a:rPr lang="tr-TR" sz="1600" dirty="0" smtClean="0"/>
              <a:t>en geç </a:t>
            </a:r>
            <a:r>
              <a:rPr lang="tr-TR" sz="1600" dirty="0"/>
              <a:t>5 hafta içerisinde yapılmış olması ve anlaşmanın taraflarınca değişiklik talep </a:t>
            </a:r>
            <a:r>
              <a:rPr lang="tr-TR" sz="1600" dirty="0" smtClean="0"/>
              <a:t>edildikten sonra </a:t>
            </a:r>
            <a:r>
              <a:rPr lang="tr-TR" sz="1600" dirty="0"/>
              <a:t>en geç 2 hafta içinde onaylanması gerekir</a:t>
            </a:r>
            <a:r>
              <a:rPr lang="tr-TR" sz="1600" dirty="0" smtClean="0"/>
              <a:t>.</a:t>
            </a:r>
          </a:p>
          <a:p>
            <a:pPr marL="0" indent="0" algn="just">
              <a:buNone/>
            </a:pPr>
            <a:r>
              <a:rPr lang="tr-TR" sz="1600" b="1" i="1" u="sng" dirty="0"/>
              <a:t>Staj Hareketliliği: </a:t>
            </a:r>
            <a:r>
              <a:rPr lang="tr-TR" sz="1600" dirty="0"/>
              <a:t>Staj faaliyeti başlamadan önce tüm taraflarca Staj Hareketliliği </a:t>
            </a:r>
            <a:r>
              <a:rPr lang="tr-TR" sz="1600" dirty="0" smtClean="0"/>
              <a:t>İçin Öğrenim </a:t>
            </a:r>
            <a:r>
              <a:rPr lang="tr-TR" sz="1600" dirty="0"/>
              <a:t>Anlaşması (Learning </a:t>
            </a:r>
            <a:r>
              <a:rPr lang="tr-TR" sz="1600" dirty="0" err="1"/>
              <a:t>Agreement</a:t>
            </a:r>
            <a:r>
              <a:rPr lang="tr-TR" sz="1600" dirty="0"/>
              <a:t> </a:t>
            </a:r>
            <a:r>
              <a:rPr lang="tr-TR" sz="1600" dirty="0" err="1"/>
              <a:t>for</a:t>
            </a:r>
            <a:r>
              <a:rPr lang="tr-TR" sz="1600" dirty="0"/>
              <a:t> </a:t>
            </a:r>
            <a:r>
              <a:rPr lang="tr-TR" sz="1600" dirty="0" err="1"/>
              <a:t>Traineeship</a:t>
            </a:r>
            <a:r>
              <a:rPr lang="tr-TR" sz="1600" dirty="0"/>
              <a:t>) imzalanmalıdır. 2022 </a:t>
            </a:r>
            <a:r>
              <a:rPr lang="tr-TR" sz="1600" dirty="0" smtClean="0"/>
              <a:t>çağrı yılı </a:t>
            </a:r>
            <a:r>
              <a:rPr lang="tr-TR" sz="1600" dirty="0"/>
              <a:t>için staj anlaşmalarının imzalanması EWP üzerinden çevrimiçi olarak değil basılı </a:t>
            </a:r>
            <a:r>
              <a:rPr lang="tr-TR" sz="1600" dirty="0" smtClean="0"/>
              <a:t>olarak gerçekleştirilecektir</a:t>
            </a:r>
            <a:r>
              <a:rPr lang="tr-TR" sz="1600" dirty="0"/>
              <a:t>. Gönderen yükseköğretim kurumu, bu anlaşmada belirtilen </a:t>
            </a:r>
            <a:r>
              <a:rPr lang="tr-TR" sz="1600" dirty="0" smtClean="0"/>
              <a:t>iş programında </a:t>
            </a:r>
            <a:r>
              <a:rPr lang="tr-TR" sz="1600" dirty="0"/>
              <a:t>öğrencinin başarılı olması durumunda tam tanınmanın sağlanacağını </a:t>
            </a:r>
            <a:r>
              <a:rPr lang="tr-TR" sz="1600" dirty="0" smtClean="0"/>
              <a:t>garanti eder.</a:t>
            </a:r>
          </a:p>
          <a:p>
            <a:pPr marL="0" indent="0" algn="just">
              <a:buNone/>
            </a:pPr>
            <a:endParaRPr lang="tr-TR" sz="1600" dirty="0"/>
          </a:p>
          <a:p>
            <a:pPr marL="0" lvl="0" indent="0" algn="just">
              <a:buNone/>
            </a:pPr>
            <a:r>
              <a:rPr lang="tr-TR" sz="1600" b="1" dirty="0">
                <a:solidFill>
                  <a:srgbClr val="3F3F3F"/>
                </a:solidFill>
              </a:rPr>
              <a:t>Kayıt Donduran ve Çap Öğrencilerinin Durumu</a:t>
            </a:r>
          </a:p>
          <a:p>
            <a:pPr lvl="0" algn="just"/>
            <a:r>
              <a:rPr lang="tr-TR" sz="1600" dirty="0">
                <a:solidFill>
                  <a:srgbClr val="3F3F3F"/>
                </a:solidFill>
              </a:rPr>
              <a:t>Kayıt donduran öğrenciler, kayıt dondurdukları dönemde öğrenim hareketliliği veya zorunlu stajlarını gerçekleştiremez. </a:t>
            </a:r>
          </a:p>
          <a:p>
            <a:pPr lvl="0" algn="just"/>
            <a:r>
              <a:rPr lang="tr-TR" sz="1600" dirty="0">
                <a:solidFill>
                  <a:srgbClr val="3F3F3F"/>
                </a:solidFill>
              </a:rPr>
              <a:t>Çift </a:t>
            </a:r>
            <a:r>
              <a:rPr lang="tr-TR" sz="1600" dirty="0" err="1">
                <a:solidFill>
                  <a:srgbClr val="3F3F3F"/>
                </a:solidFill>
              </a:rPr>
              <a:t>anadalda</a:t>
            </a:r>
            <a:r>
              <a:rPr lang="tr-TR" sz="1600" dirty="0">
                <a:solidFill>
                  <a:srgbClr val="3F3F3F"/>
                </a:solidFill>
              </a:rPr>
              <a:t> öğrenim gören öğrenciler aynı başvuru döneminde </a:t>
            </a:r>
            <a:r>
              <a:rPr lang="tr-TR" sz="1600" b="1" dirty="0">
                <a:solidFill>
                  <a:srgbClr val="3F3F3F"/>
                </a:solidFill>
              </a:rPr>
              <a:t>sadece bir </a:t>
            </a:r>
            <a:r>
              <a:rPr lang="tr-TR" sz="1600" b="1" dirty="0" err="1">
                <a:solidFill>
                  <a:srgbClr val="3F3F3F"/>
                </a:solidFill>
              </a:rPr>
              <a:t>anadaldan</a:t>
            </a:r>
            <a:r>
              <a:rPr lang="tr-TR" sz="1600" b="1" dirty="0">
                <a:solidFill>
                  <a:srgbClr val="3F3F3F"/>
                </a:solidFill>
              </a:rPr>
              <a:t> </a:t>
            </a:r>
            <a:r>
              <a:rPr lang="tr-TR" sz="1600" dirty="0">
                <a:solidFill>
                  <a:srgbClr val="3F3F3F"/>
                </a:solidFill>
              </a:rPr>
              <a:t>hareketliliğe başvurabilirler.</a:t>
            </a:r>
            <a:endParaRPr lang="tr-TR" altLang="tr-TR" sz="1600" dirty="0">
              <a:solidFill>
                <a:srgbClr val="FF0000"/>
              </a:solidFill>
              <a:ea typeface="Verdana" panose="020B0604030504040204" pitchFamily="34" charset="0"/>
            </a:endParaRPr>
          </a:p>
          <a:p>
            <a:pPr marL="0" indent="0" algn="just">
              <a:buNone/>
            </a:pPr>
            <a:endParaRPr lang="tr-TR" sz="1600" dirty="0" smtClean="0"/>
          </a:p>
        </p:txBody>
      </p:sp>
      <p:pic>
        <p:nvPicPr>
          <p:cNvPr id="4102" name="Resim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021288"/>
            <a:ext cx="12192000" cy="144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p:blipFill>
        <p:spPr bwMode="auto">
          <a:xfrm>
            <a:off x="261893" y="6289536"/>
            <a:ext cx="1897671" cy="435267"/>
          </a:xfrm>
          <a:prstGeom prst="rect">
            <a:avLst/>
          </a:prstGeom>
          <a:noFill/>
          <a:extLst>
            <a:ext uri="{909E8E84-426E-40DD-AFC4-6F175D3DCCD1}">
              <a14:hiddenFill xmlns:a14="http://schemas.microsoft.com/office/drawing/2010/main">
                <a:solidFill>
                  <a:srgbClr val="FFFFFF"/>
                </a:solidFill>
              </a14:hiddenFill>
            </a:ext>
          </a:extLst>
        </p:spPr>
      </p:pic>
      <p:sp>
        <p:nvSpPr>
          <p:cNvPr id="9" name="Alt Başlık 2">
            <a:extLst>
              <a:ext uri="{FF2B5EF4-FFF2-40B4-BE49-F238E27FC236}">
                <a16:creationId xmlns:a16="http://schemas.microsoft.com/office/drawing/2014/main" id="{3A6C1FDE-BE0F-EF40-A648-AB47C9CDBBCA}"/>
              </a:ext>
            </a:extLst>
          </p:cNvPr>
          <p:cNvSpPr txBox="1">
            <a:spLocks/>
          </p:cNvSpPr>
          <p:nvPr/>
        </p:nvSpPr>
        <p:spPr bwMode="auto">
          <a:xfrm>
            <a:off x="10032437" y="6291093"/>
            <a:ext cx="3397251" cy="347662"/>
          </a:xfrm>
          <a:prstGeom prst="rect">
            <a:avLst/>
          </a:prstGeom>
        </p:spPr>
        <p:txBody>
          <a:bodyPr>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fontAlgn="auto">
              <a:spcAft>
                <a:spcPts val="0"/>
              </a:spcAft>
              <a:defRPr/>
            </a:pPr>
            <a:r>
              <a:rPr lang="tr-TR" sz="1200" dirty="0"/>
              <a:t>www.sakarya.edu.tr</a:t>
            </a:r>
          </a:p>
        </p:txBody>
      </p:sp>
    </p:spTree>
    <p:extLst>
      <p:ext uri="{BB962C8B-B14F-4D97-AF65-F5344CB8AC3E}">
        <p14:creationId xmlns:p14="http://schemas.microsoft.com/office/powerpoint/2010/main" val="26847117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a:xfrm>
            <a:off x="609600" y="53425"/>
            <a:ext cx="10972800" cy="1143000"/>
          </a:xfrm>
        </p:spPr>
        <p:txBody>
          <a:bodyPr>
            <a:normAutofit/>
          </a:bodyPr>
          <a:lstStyle/>
          <a:p>
            <a:r>
              <a:rPr lang="tr-TR" altLang="tr-TR" sz="4000" b="1" dirty="0" err="1" smtClean="0">
                <a:solidFill>
                  <a:srgbClr val="112F63"/>
                </a:solidFill>
              </a:rPr>
              <a:t>Erasmus</a:t>
            </a:r>
            <a:r>
              <a:rPr lang="tr-TR" altLang="tr-TR" sz="4000" b="1" dirty="0" smtClean="0">
                <a:solidFill>
                  <a:srgbClr val="112F63"/>
                </a:solidFill>
              </a:rPr>
              <a:t>+ Programına Nasıl Başvurabilirim?</a:t>
            </a:r>
            <a:endParaRPr lang="tr-TR" altLang="tr-TR" sz="4000" b="1" dirty="0">
              <a:solidFill>
                <a:srgbClr val="112F63"/>
              </a:solidFill>
            </a:endParaRPr>
          </a:p>
        </p:txBody>
      </p:sp>
      <p:sp>
        <p:nvSpPr>
          <p:cNvPr id="4099" name="İçerik Yer Tutucusu 2"/>
          <p:cNvSpPr>
            <a:spLocks noGrp="1"/>
          </p:cNvSpPr>
          <p:nvPr>
            <p:ph idx="1"/>
          </p:nvPr>
        </p:nvSpPr>
        <p:spPr>
          <a:xfrm>
            <a:off x="609600" y="1052736"/>
            <a:ext cx="10972800" cy="4979447"/>
          </a:xfrm>
        </p:spPr>
        <p:txBody>
          <a:bodyPr/>
          <a:lstStyle/>
          <a:p>
            <a:r>
              <a:rPr lang="tr-TR" altLang="tr-TR" sz="1600" dirty="0"/>
              <a:t>Tüm başvuru işlemleri </a:t>
            </a:r>
            <a:r>
              <a:rPr lang="tr-TR" altLang="tr-TR" sz="1600" dirty="0" smtClean="0"/>
              <a:t>E-</a:t>
            </a:r>
            <a:r>
              <a:rPr lang="tr-TR" altLang="tr-TR" sz="1600" dirty="0"/>
              <a:t>D</a:t>
            </a:r>
            <a:r>
              <a:rPr lang="tr-TR" altLang="tr-TR" sz="1600" dirty="0" smtClean="0"/>
              <a:t>evlet’ten </a:t>
            </a:r>
            <a:r>
              <a:rPr lang="tr-TR" altLang="tr-TR" sz="1600" b="1" u="sng" dirty="0" smtClean="0"/>
              <a:t>“</a:t>
            </a:r>
            <a:r>
              <a:rPr lang="tr-TR" altLang="tr-TR" sz="1600" b="1" u="sng" dirty="0">
                <a:solidFill>
                  <a:srgbClr val="3F3F3F"/>
                </a:solidFill>
              </a:rPr>
              <a:t>https://</a:t>
            </a:r>
            <a:r>
              <a:rPr lang="tr-TR" altLang="tr-TR" sz="1600" b="1" u="sng" dirty="0" smtClean="0">
                <a:solidFill>
                  <a:srgbClr val="3F3F3F"/>
                </a:solidFill>
              </a:rPr>
              <a:t>erasmusbasvuru.ua.gov.tr/ </a:t>
            </a:r>
            <a:r>
              <a:rPr lang="tr-TR" altLang="tr-TR" sz="1600" dirty="0" smtClean="0"/>
              <a:t>alanından </a:t>
            </a:r>
            <a:r>
              <a:rPr lang="tr-TR" altLang="tr-TR" sz="1600" dirty="0"/>
              <a:t>yapılacaktır</a:t>
            </a:r>
            <a:r>
              <a:rPr lang="tr-TR" altLang="tr-TR" sz="1600" dirty="0" smtClean="0"/>
              <a:t>.</a:t>
            </a:r>
          </a:p>
          <a:p>
            <a:r>
              <a:rPr lang="tr-TR" altLang="tr-TR" sz="1600" dirty="0"/>
              <a:t>İlk Başvuruda not ortalaması sorulmaksızın başvurularınız kabul edilir</a:t>
            </a:r>
            <a:r>
              <a:rPr lang="tr-TR" altLang="tr-TR" sz="1600" dirty="0" smtClean="0"/>
              <a:t>.</a:t>
            </a:r>
          </a:p>
          <a:p>
            <a:r>
              <a:rPr lang="tr-TR" altLang="tr-TR" sz="1600" dirty="0"/>
              <a:t>Başvurunuzu yaptıktan sonra </a:t>
            </a:r>
            <a:r>
              <a:rPr lang="tr-TR" altLang="tr-TR" sz="1600" dirty="0" err="1"/>
              <a:t>Erasmus</a:t>
            </a:r>
            <a:r>
              <a:rPr lang="tr-TR" altLang="tr-TR" sz="1600" dirty="0"/>
              <a:t> Dil Sınavına girecek olanlar sınav </a:t>
            </a:r>
            <a:r>
              <a:rPr lang="tr-TR" altLang="tr-TR" sz="1600" dirty="0" smtClean="0"/>
              <a:t>tarihinde </a:t>
            </a:r>
            <a:r>
              <a:rPr lang="tr-TR" altLang="tr-TR" sz="1600" dirty="0" err="1" smtClean="0"/>
              <a:t>Erasmus</a:t>
            </a:r>
            <a:r>
              <a:rPr lang="tr-TR" altLang="tr-TR" sz="1600" dirty="0" smtClean="0"/>
              <a:t> </a:t>
            </a:r>
            <a:r>
              <a:rPr lang="tr-TR" altLang="tr-TR" sz="1600" dirty="0"/>
              <a:t>Dil Sınavına girmeleri gerekmekte, dil belgesi yükleyenler dil </a:t>
            </a:r>
            <a:r>
              <a:rPr lang="tr-TR" altLang="tr-TR" sz="1600" dirty="0" smtClean="0"/>
              <a:t>sınavına giremezler </a:t>
            </a:r>
            <a:r>
              <a:rPr lang="tr-TR" altLang="tr-TR" sz="1600" dirty="0"/>
              <a:t>ve sınav sonuçlarının açıklanmasını beklemeleri gerekmektedir</a:t>
            </a:r>
            <a:r>
              <a:rPr lang="tr-TR" altLang="tr-TR" sz="1600" dirty="0" smtClean="0"/>
              <a:t>.</a:t>
            </a:r>
          </a:p>
          <a:p>
            <a:endParaRPr lang="tr-TR" altLang="tr-TR" sz="1600" dirty="0" smtClean="0"/>
          </a:p>
          <a:p>
            <a:endParaRPr lang="tr-TR" altLang="tr-TR" sz="1600" dirty="0"/>
          </a:p>
          <a:p>
            <a:endParaRPr lang="tr-TR" altLang="tr-TR" sz="1600" dirty="0" smtClean="0"/>
          </a:p>
          <a:p>
            <a:endParaRPr lang="tr-TR" altLang="tr-TR" sz="1600" dirty="0"/>
          </a:p>
          <a:p>
            <a:pPr marL="342900" indent="-342900">
              <a:buFont typeface="+mj-lt"/>
              <a:buAutoNum type="arabicPeriod"/>
            </a:pPr>
            <a:r>
              <a:rPr lang="tr-TR" altLang="tr-TR" sz="1600" dirty="0" err="1"/>
              <a:t>Erasmus</a:t>
            </a:r>
            <a:r>
              <a:rPr lang="tr-TR" altLang="tr-TR" sz="1600" dirty="0"/>
              <a:t>+ Dil Sınavına ise ; Ön Lisans, Lisans; Genel Akademik Not Ortalaması </a:t>
            </a:r>
            <a:r>
              <a:rPr lang="tr-TR" altLang="tr-TR" sz="1600" dirty="0" smtClean="0"/>
              <a:t>minimum 2,20</a:t>
            </a:r>
            <a:r>
              <a:rPr lang="tr-TR" altLang="tr-TR" sz="1600" dirty="0"/>
              <a:t>, Yüksek Lisans ve Doktora; Genel Akademik Not Ortalaması minimum 2,50 </a:t>
            </a:r>
            <a:r>
              <a:rPr lang="tr-TR" altLang="tr-TR" sz="1600" dirty="0" smtClean="0"/>
              <a:t>olan öğrenciler </a:t>
            </a:r>
            <a:r>
              <a:rPr lang="tr-TR" altLang="tr-TR" sz="1600" dirty="0"/>
              <a:t>kabul edilmektedir</a:t>
            </a:r>
            <a:r>
              <a:rPr lang="tr-TR" altLang="tr-TR" sz="1600" dirty="0" smtClean="0"/>
              <a:t>.</a:t>
            </a:r>
          </a:p>
          <a:p>
            <a:pPr marL="342900" indent="-342900">
              <a:buFont typeface="+mj-lt"/>
              <a:buAutoNum type="arabicPeriod"/>
            </a:pPr>
            <a:r>
              <a:rPr lang="tr-TR" altLang="tr-TR" sz="1600" dirty="0" smtClean="0"/>
              <a:t>Öğrenim </a:t>
            </a:r>
            <a:r>
              <a:rPr lang="tr-TR" altLang="tr-TR" sz="1600" dirty="0"/>
              <a:t>hareketliliği için minimum 65 (B1) ve </a:t>
            </a:r>
            <a:r>
              <a:rPr lang="tr-TR" altLang="tr-TR" sz="1600" dirty="0" smtClean="0"/>
              <a:t>üzeri, staj </a:t>
            </a:r>
            <a:r>
              <a:rPr lang="tr-TR" altLang="tr-TR" sz="1600" dirty="0"/>
              <a:t>hareketliliği için minimum 50 (A2) ve üzeri </a:t>
            </a:r>
            <a:r>
              <a:rPr lang="tr-TR" altLang="tr-TR" sz="1600" dirty="0" err="1"/>
              <a:t>Erasmus</a:t>
            </a:r>
            <a:r>
              <a:rPr lang="tr-TR" altLang="tr-TR" sz="1600" dirty="0"/>
              <a:t>+ dil puanınızın </a:t>
            </a:r>
            <a:r>
              <a:rPr lang="tr-TR" altLang="tr-TR" sz="1600" dirty="0" smtClean="0"/>
              <a:t>olması gerekmektedir.</a:t>
            </a:r>
          </a:p>
          <a:p>
            <a:pPr marL="342900" indent="-342900">
              <a:buFont typeface="+mj-lt"/>
              <a:buAutoNum type="arabicPeriod"/>
            </a:pPr>
            <a:r>
              <a:rPr lang="tr-TR" altLang="tr-TR" sz="1600" dirty="0" smtClean="0"/>
              <a:t>Başvuru aşamasında Sakarya Üniversitesi’nin aktif öğrencisi olmanız gerekmektedir. </a:t>
            </a:r>
          </a:p>
          <a:p>
            <a:pPr marL="0" indent="0">
              <a:buNone/>
            </a:pPr>
            <a:endParaRPr lang="tr-TR" altLang="tr-TR" sz="1600" dirty="0"/>
          </a:p>
          <a:p>
            <a:pPr marL="0" indent="0">
              <a:buNone/>
            </a:pPr>
            <a:r>
              <a:rPr lang="tr-TR" altLang="tr-TR" sz="1600" b="1" dirty="0" smtClean="0">
                <a:solidFill>
                  <a:srgbClr val="FF0000"/>
                </a:solidFill>
              </a:rPr>
              <a:t>Not: Uzaktan Eğitim Öğrencileri, </a:t>
            </a:r>
            <a:r>
              <a:rPr lang="tr-TR" altLang="tr-TR" sz="1600" b="1" dirty="0" err="1" smtClean="0">
                <a:solidFill>
                  <a:srgbClr val="FF0000"/>
                </a:solidFill>
              </a:rPr>
              <a:t>Açıköğretim</a:t>
            </a:r>
            <a:r>
              <a:rPr lang="tr-TR" altLang="tr-TR" sz="1600" b="1" dirty="0" smtClean="0">
                <a:solidFill>
                  <a:srgbClr val="FF0000"/>
                </a:solidFill>
              </a:rPr>
              <a:t> Öğrencileri </a:t>
            </a:r>
            <a:r>
              <a:rPr lang="tr-TR" altLang="tr-TR" sz="1600" b="1" dirty="0" err="1" smtClean="0">
                <a:solidFill>
                  <a:srgbClr val="FF0000"/>
                </a:solidFill>
              </a:rPr>
              <a:t>Erasmus</a:t>
            </a:r>
            <a:r>
              <a:rPr lang="tr-TR" altLang="tr-TR" sz="1600" b="1" dirty="0" smtClean="0">
                <a:solidFill>
                  <a:srgbClr val="FF0000"/>
                </a:solidFill>
              </a:rPr>
              <a:t>+ Programına Başvuramaz!</a:t>
            </a:r>
            <a:endParaRPr lang="tr-TR" altLang="tr-TR" sz="1600" b="1" dirty="0">
              <a:solidFill>
                <a:srgbClr val="FF0000"/>
              </a:solidFill>
            </a:endParaRPr>
          </a:p>
        </p:txBody>
      </p:sp>
      <p:pic>
        <p:nvPicPr>
          <p:cNvPr id="4102" name="Resim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021288"/>
            <a:ext cx="12192000" cy="144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p:blipFill>
        <p:spPr bwMode="auto">
          <a:xfrm>
            <a:off x="261893" y="6289536"/>
            <a:ext cx="1897671" cy="435267"/>
          </a:xfrm>
          <a:prstGeom prst="rect">
            <a:avLst/>
          </a:prstGeom>
          <a:noFill/>
          <a:extLst>
            <a:ext uri="{909E8E84-426E-40DD-AFC4-6F175D3DCCD1}">
              <a14:hiddenFill xmlns:a14="http://schemas.microsoft.com/office/drawing/2010/main">
                <a:solidFill>
                  <a:srgbClr val="FFFFFF"/>
                </a:solidFill>
              </a14:hiddenFill>
            </a:ext>
          </a:extLst>
        </p:spPr>
      </p:pic>
      <p:sp>
        <p:nvSpPr>
          <p:cNvPr id="9" name="Alt Başlık 2">
            <a:extLst>
              <a:ext uri="{FF2B5EF4-FFF2-40B4-BE49-F238E27FC236}">
                <a16:creationId xmlns:a16="http://schemas.microsoft.com/office/drawing/2014/main" id="{3A6C1FDE-BE0F-EF40-A648-AB47C9CDBBCA}"/>
              </a:ext>
            </a:extLst>
          </p:cNvPr>
          <p:cNvSpPr txBox="1">
            <a:spLocks/>
          </p:cNvSpPr>
          <p:nvPr/>
        </p:nvSpPr>
        <p:spPr bwMode="auto">
          <a:xfrm>
            <a:off x="10032437" y="6291093"/>
            <a:ext cx="3397251" cy="347662"/>
          </a:xfrm>
          <a:prstGeom prst="rect">
            <a:avLst/>
          </a:prstGeom>
        </p:spPr>
        <p:txBody>
          <a:bodyPr>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fontAlgn="auto">
              <a:spcAft>
                <a:spcPts val="0"/>
              </a:spcAft>
              <a:defRPr/>
            </a:pPr>
            <a:r>
              <a:rPr lang="tr-TR" sz="1200" dirty="0"/>
              <a:t>www.sakarya.edu.tr</a:t>
            </a:r>
          </a:p>
        </p:txBody>
      </p:sp>
      <p:sp>
        <p:nvSpPr>
          <p:cNvPr id="10" name="Başlık 1"/>
          <p:cNvSpPr txBox="1">
            <a:spLocks/>
          </p:cNvSpPr>
          <p:nvPr/>
        </p:nvSpPr>
        <p:spPr>
          <a:xfrm>
            <a:off x="609600" y="2496538"/>
            <a:ext cx="109728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altLang="tr-TR" sz="4000" b="1" dirty="0" err="1" smtClean="0">
                <a:solidFill>
                  <a:srgbClr val="112F63"/>
                </a:solidFill>
              </a:rPr>
              <a:t>Erasmus</a:t>
            </a:r>
            <a:r>
              <a:rPr lang="tr-TR" altLang="tr-TR" sz="4000" b="1" dirty="0" smtClean="0">
                <a:solidFill>
                  <a:srgbClr val="112F63"/>
                </a:solidFill>
              </a:rPr>
              <a:t>+ Programı Başvuru Kabul Koşulları?</a:t>
            </a:r>
            <a:endParaRPr lang="tr-TR" altLang="tr-TR" sz="4000" b="1" dirty="0">
              <a:solidFill>
                <a:srgbClr val="112F63"/>
              </a:solidFill>
            </a:endParaRPr>
          </a:p>
        </p:txBody>
      </p:sp>
    </p:spTree>
    <p:extLst>
      <p:ext uri="{BB962C8B-B14F-4D97-AF65-F5344CB8AC3E}">
        <p14:creationId xmlns:p14="http://schemas.microsoft.com/office/powerpoint/2010/main" val="78374974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Yukarı Ok 4"/>
          <p:cNvSpPr/>
          <p:nvPr/>
        </p:nvSpPr>
        <p:spPr>
          <a:xfrm>
            <a:off x="3794234" y="1229710"/>
            <a:ext cx="273269" cy="609600"/>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pic>
        <p:nvPicPr>
          <p:cNvPr id="7" name="Resim Yer Tutucusu 6"/>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l="1996" r="1996"/>
          <a:stretch>
            <a:fillRect/>
          </a:stretch>
        </p:blipFill>
        <p:spPr/>
      </p:pic>
      <p:sp>
        <p:nvSpPr>
          <p:cNvPr id="8" name="Yukarı Ok 7"/>
          <p:cNvSpPr/>
          <p:nvPr/>
        </p:nvSpPr>
        <p:spPr>
          <a:xfrm>
            <a:off x="3825187" y="251302"/>
            <a:ext cx="484632" cy="978408"/>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rgbClr val="FF0000"/>
              </a:solidFill>
            </a:endParaRPr>
          </a:p>
        </p:txBody>
      </p:sp>
      <p:sp>
        <p:nvSpPr>
          <p:cNvPr id="9" name="Yukarı Ok 8"/>
          <p:cNvSpPr/>
          <p:nvPr/>
        </p:nvSpPr>
        <p:spPr>
          <a:xfrm>
            <a:off x="8744607" y="4950372"/>
            <a:ext cx="484632" cy="978408"/>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483142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sim Yer Tutucusu 1"/>
          <p:cNvSpPr>
            <a:spLocks noGrp="1"/>
          </p:cNvSpPr>
          <p:nvPr>
            <p:ph type="pic" sz="quarter" idx="11"/>
          </p:nvPr>
        </p:nvSpPr>
        <p:spPr/>
      </p:sp>
      <p:pic>
        <p:nvPicPr>
          <p:cNvPr id="4" name="Resim Yer Tutucusu 3"/>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8236" r="8236"/>
          <a:stretch>
            <a:fillRect/>
          </a:stretch>
        </p:blipFill>
        <p:spPr>
          <a:xfrm>
            <a:off x="126124" y="147146"/>
            <a:ext cx="11929242" cy="6611006"/>
          </a:xfrm>
        </p:spPr>
      </p:pic>
      <p:sp>
        <p:nvSpPr>
          <p:cNvPr id="5" name="Yukarı Ok 4"/>
          <p:cNvSpPr/>
          <p:nvPr/>
        </p:nvSpPr>
        <p:spPr>
          <a:xfrm>
            <a:off x="10909738" y="1702676"/>
            <a:ext cx="484632" cy="978408"/>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Tree>
    <p:extLst>
      <p:ext uri="{BB962C8B-B14F-4D97-AF65-F5344CB8AC3E}">
        <p14:creationId xmlns:p14="http://schemas.microsoft.com/office/powerpoint/2010/main" val="1203557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a:xfrm>
            <a:off x="609600" y="53425"/>
            <a:ext cx="10972800" cy="1143000"/>
          </a:xfrm>
        </p:spPr>
        <p:txBody>
          <a:bodyPr/>
          <a:lstStyle/>
          <a:p>
            <a:pPr algn="l"/>
            <a:r>
              <a:rPr lang="tr-TR" altLang="tr-TR" sz="4000" b="1" dirty="0" err="1" smtClean="0">
                <a:solidFill>
                  <a:srgbClr val="112F63"/>
                </a:solidFill>
              </a:rPr>
              <a:t>Erasmus</a:t>
            </a:r>
            <a:r>
              <a:rPr lang="tr-TR" altLang="tr-TR" sz="4000" b="1" dirty="0" smtClean="0">
                <a:solidFill>
                  <a:srgbClr val="112F63"/>
                </a:solidFill>
              </a:rPr>
              <a:t>+ Dil Sınavı Nasıl Yapılır?</a:t>
            </a:r>
            <a:endParaRPr lang="tr-TR" altLang="tr-TR" sz="4000" b="1" dirty="0">
              <a:solidFill>
                <a:srgbClr val="112F63"/>
              </a:solidFill>
            </a:endParaRPr>
          </a:p>
        </p:txBody>
      </p:sp>
      <p:sp>
        <p:nvSpPr>
          <p:cNvPr id="4099" name="İçerik Yer Tutucusu 2"/>
          <p:cNvSpPr>
            <a:spLocks noGrp="1"/>
          </p:cNvSpPr>
          <p:nvPr>
            <p:ph idx="1"/>
          </p:nvPr>
        </p:nvSpPr>
        <p:spPr>
          <a:xfrm>
            <a:off x="609600" y="1052736"/>
            <a:ext cx="10972800" cy="4979447"/>
          </a:xfrm>
        </p:spPr>
        <p:txBody>
          <a:bodyPr>
            <a:normAutofit/>
          </a:bodyPr>
          <a:lstStyle/>
          <a:p>
            <a:pPr algn="just"/>
            <a:r>
              <a:rPr lang="tr-TR" altLang="tr-TR" sz="1600" dirty="0"/>
              <a:t>ERASMUSİYS  sınavı 2 aşama şeklinde uygulanır. Sınavının ilk aşamasından 50 ve üzeri alan </a:t>
            </a:r>
            <a:r>
              <a:rPr lang="tr-TR" altLang="tr-TR" sz="1600" dirty="0" smtClean="0"/>
              <a:t>öğrenciler ikinci </a:t>
            </a:r>
            <a:r>
              <a:rPr lang="tr-TR" altLang="tr-TR" sz="1600" dirty="0"/>
              <a:t>aşamaya girmeye hak kazanırlar. İlk sınav sonucu yeterli veya yetersiz olarak açıklanır. </a:t>
            </a:r>
            <a:r>
              <a:rPr lang="tr-TR" altLang="tr-TR" sz="1600" dirty="0" smtClean="0"/>
              <a:t>İlk sınavdan </a:t>
            </a:r>
            <a:r>
              <a:rPr lang="tr-TR" altLang="tr-TR" sz="1600" dirty="0"/>
              <a:t>yeterli sonucu alan öğrenciler, ikinci aşamaya girerler. Bu aşamadan yeterli dil puanı </a:t>
            </a:r>
            <a:r>
              <a:rPr lang="tr-TR" altLang="tr-TR" sz="1600" dirty="0" smtClean="0"/>
              <a:t>alan öğrenciler </a:t>
            </a:r>
            <a:r>
              <a:rPr lang="tr-TR" altLang="tr-TR" sz="1600" dirty="0" err="1"/>
              <a:t>Erasmus</a:t>
            </a:r>
            <a:r>
              <a:rPr lang="tr-TR" altLang="tr-TR" sz="1600" dirty="0"/>
              <a:t> Dil yeterliliğini sağlamış olarak kabul edilirler. Sadece aşağıda belirtilen </a:t>
            </a:r>
            <a:r>
              <a:rPr lang="tr-TR" altLang="tr-TR" sz="1600" dirty="0" smtClean="0"/>
              <a:t>şartları sağlayan </a:t>
            </a:r>
            <a:r>
              <a:rPr lang="tr-TR" altLang="tr-TR" sz="1600" dirty="0"/>
              <a:t>öğrenciler ERASMUSİYS (ERASMUS İngilizce Yeterlilik Sınavı) sınavından muaf olurlar</a:t>
            </a:r>
            <a:r>
              <a:rPr lang="tr-TR" altLang="tr-TR" sz="1600" dirty="0" smtClean="0"/>
              <a:t>.</a:t>
            </a:r>
          </a:p>
          <a:p>
            <a:endParaRPr lang="tr-TR" altLang="tr-TR" sz="1600" dirty="0" smtClean="0"/>
          </a:p>
          <a:p>
            <a:endParaRPr lang="tr-TR" altLang="tr-TR" sz="1600" dirty="0"/>
          </a:p>
          <a:p>
            <a:endParaRPr lang="tr-TR" altLang="tr-TR" sz="1600" dirty="0"/>
          </a:p>
          <a:p>
            <a:pPr marL="342900" indent="-342900">
              <a:buFont typeface="+mj-lt"/>
              <a:buAutoNum type="arabicPeriod"/>
            </a:pPr>
            <a:r>
              <a:rPr lang="tr-TR" sz="1600" dirty="0" smtClean="0"/>
              <a:t>Sakarya </a:t>
            </a:r>
            <a:r>
              <a:rPr lang="tr-TR" sz="1600" dirty="0"/>
              <a:t>Üniversitesi'nde Hazırlık Sınıflarında Okuyup Başarılı olmak.</a:t>
            </a:r>
          </a:p>
          <a:p>
            <a:pPr marL="342900" indent="-342900">
              <a:buFont typeface="+mj-lt"/>
              <a:buAutoNum type="arabicPeriod"/>
            </a:pPr>
            <a:r>
              <a:rPr lang="tr-TR" sz="1600" dirty="0" smtClean="0"/>
              <a:t>SAUSEM </a:t>
            </a:r>
            <a:r>
              <a:rPr lang="tr-TR" sz="1600" dirty="0"/>
              <a:t>İngilizce kurslarına katılıp başarılı olmak. </a:t>
            </a:r>
          </a:p>
          <a:p>
            <a:pPr marL="342900" indent="-342900">
              <a:buFont typeface="+mj-lt"/>
              <a:buAutoNum type="arabicPeriod"/>
            </a:pPr>
            <a:r>
              <a:rPr lang="tr-TR" sz="1600" dirty="0" smtClean="0"/>
              <a:t>TOEFL-PEARSON </a:t>
            </a:r>
            <a:r>
              <a:rPr lang="tr-TR" sz="1600" dirty="0"/>
              <a:t>ACADEMIC-YDS-YÖKDİL sınavlarından istenilen notları almak</a:t>
            </a:r>
            <a:r>
              <a:rPr lang="tr-TR" sz="1600" dirty="0" smtClean="0"/>
              <a:t>.</a:t>
            </a:r>
          </a:p>
          <a:p>
            <a:pPr marL="0" indent="0">
              <a:buNone/>
            </a:pPr>
            <a:endParaRPr lang="tr-TR" sz="1600" dirty="0"/>
          </a:p>
          <a:p>
            <a:r>
              <a:rPr lang="tr-TR" sz="1600" dirty="0" smtClean="0"/>
              <a:t>ERASMUS </a:t>
            </a:r>
            <a:r>
              <a:rPr lang="tr-TR" sz="1600" dirty="0"/>
              <a:t>Dil Muafiyeti, eğitimlerin tamamlandığı ve ERASMUSİYS ve yukarıda adı geçen sınavların açıklandığı tarihten itibaren 2 yıl </a:t>
            </a:r>
            <a:r>
              <a:rPr lang="tr-TR" sz="1600" dirty="0" smtClean="0"/>
              <a:t>geçerlidir. </a:t>
            </a:r>
            <a:r>
              <a:rPr lang="tr-TR" sz="1600" dirty="0">
                <a:solidFill>
                  <a:srgbClr val="FF0000"/>
                </a:solidFill>
              </a:rPr>
              <a:t>Yeterlilik ve </a:t>
            </a:r>
            <a:r>
              <a:rPr lang="tr-TR" sz="1600" dirty="0"/>
              <a:t>Muafiyet sınav sonuçları ERASMUS Dil Muafiyeti sağlamaz. </a:t>
            </a:r>
          </a:p>
          <a:p>
            <a:r>
              <a:rPr lang="tr-TR" sz="1600" dirty="0" smtClean="0"/>
              <a:t>Yukarıdaki </a:t>
            </a:r>
            <a:r>
              <a:rPr lang="tr-TR" sz="1600" dirty="0"/>
              <a:t>koşulların dışında dil muafiyeti </a:t>
            </a:r>
            <a:r>
              <a:rPr lang="tr-TR" sz="1600" dirty="0" smtClean="0"/>
              <a:t>sağlanamaz. Yukarda </a:t>
            </a:r>
            <a:r>
              <a:rPr lang="tr-TR" sz="1600" dirty="0"/>
              <a:t>bahsedilen sınavların sonuç belgelerini sisteme yüklediğiniz takdirde </a:t>
            </a:r>
            <a:r>
              <a:rPr lang="tr-TR" sz="1600" dirty="0" err="1"/>
              <a:t>Erasmus</a:t>
            </a:r>
            <a:r>
              <a:rPr lang="tr-TR" sz="1600" dirty="0"/>
              <a:t>+ yabancı dil sınavına girmeyip, bu puanlarınız yabancı dil sınav notu olarak alınacaktır. </a:t>
            </a:r>
          </a:p>
        </p:txBody>
      </p:sp>
      <p:pic>
        <p:nvPicPr>
          <p:cNvPr id="4102" name="Resim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021288"/>
            <a:ext cx="12192000" cy="144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p:blipFill>
        <p:spPr bwMode="auto">
          <a:xfrm>
            <a:off x="261893" y="6289536"/>
            <a:ext cx="1897671" cy="435267"/>
          </a:xfrm>
          <a:prstGeom prst="rect">
            <a:avLst/>
          </a:prstGeom>
          <a:noFill/>
          <a:extLst>
            <a:ext uri="{909E8E84-426E-40DD-AFC4-6F175D3DCCD1}">
              <a14:hiddenFill xmlns:a14="http://schemas.microsoft.com/office/drawing/2010/main">
                <a:solidFill>
                  <a:srgbClr val="FFFFFF"/>
                </a:solidFill>
              </a14:hiddenFill>
            </a:ext>
          </a:extLst>
        </p:spPr>
      </p:pic>
      <p:sp>
        <p:nvSpPr>
          <p:cNvPr id="9" name="Alt Başlık 2">
            <a:extLst>
              <a:ext uri="{FF2B5EF4-FFF2-40B4-BE49-F238E27FC236}">
                <a16:creationId xmlns:a16="http://schemas.microsoft.com/office/drawing/2014/main" id="{3A6C1FDE-BE0F-EF40-A648-AB47C9CDBBCA}"/>
              </a:ext>
            </a:extLst>
          </p:cNvPr>
          <p:cNvSpPr txBox="1">
            <a:spLocks/>
          </p:cNvSpPr>
          <p:nvPr/>
        </p:nvSpPr>
        <p:spPr bwMode="auto">
          <a:xfrm>
            <a:off x="10032437" y="6291093"/>
            <a:ext cx="3397251" cy="347662"/>
          </a:xfrm>
          <a:prstGeom prst="rect">
            <a:avLst/>
          </a:prstGeom>
        </p:spPr>
        <p:txBody>
          <a:bodyPr>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fontAlgn="auto">
              <a:spcAft>
                <a:spcPts val="0"/>
              </a:spcAft>
              <a:defRPr/>
            </a:pPr>
            <a:r>
              <a:rPr lang="tr-TR" sz="1200" dirty="0"/>
              <a:t>www.sakarya.edu.tr</a:t>
            </a:r>
          </a:p>
        </p:txBody>
      </p:sp>
      <p:sp>
        <p:nvSpPr>
          <p:cNvPr id="7" name="Başlık 1"/>
          <p:cNvSpPr txBox="1">
            <a:spLocks/>
          </p:cNvSpPr>
          <p:nvPr/>
        </p:nvSpPr>
        <p:spPr>
          <a:xfrm>
            <a:off x="762000" y="2147746"/>
            <a:ext cx="109728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tr-TR" altLang="tr-TR" sz="4000" b="1" dirty="0" err="1" smtClean="0">
                <a:solidFill>
                  <a:srgbClr val="112F63"/>
                </a:solidFill>
              </a:rPr>
              <a:t>Erasmus</a:t>
            </a:r>
            <a:r>
              <a:rPr lang="tr-TR" altLang="tr-TR" sz="4000" b="1" dirty="0" smtClean="0">
                <a:solidFill>
                  <a:srgbClr val="112F63"/>
                </a:solidFill>
              </a:rPr>
              <a:t>+ Dil Sınavından Nasıl Muaf Olabilirim?</a:t>
            </a:r>
            <a:endParaRPr lang="tr-TR" altLang="tr-TR" sz="4000" b="1" dirty="0">
              <a:solidFill>
                <a:srgbClr val="112F63"/>
              </a:solidFill>
            </a:endParaRPr>
          </a:p>
        </p:txBody>
      </p:sp>
    </p:spTree>
    <p:extLst>
      <p:ext uri="{BB962C8B-B14F-4D97-AF65-F5344CB8AC3E}">
        <p14:creationId xmlns:p14="http://schemas.microsoft.com/office/powerpoint/2010/main" val="410419985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a:xfrm>
            <a:off x="609600" y="53425"/>
            <a:ext cx="10972800" cy="1143000"/>
          </a:xfrm>
        </p:spPr>
        <p:txBody>
          <a:bodyPr/>
          <a:lstStyle/>
          <a:p>
            <a:pPr algn="l"/>
            <a:r>
              <a:rPr lang="tr-TR" altLang="tr-TR" sz="4000" b="1" dirty="0" err="1" smtClean="0">
                <a:solidFill>
                  <a:srgbClr val="112F63"/>
                </a:solidFill>
              </a:rPr>
              <a:t>Erasmus</a:t>
            </a:r>
            <a:r>
              <a:rPr lang="tr-TR" altLang="tr-TR" sz="4000" b="1" dirty="0" smtClean="0">
                <a:solidFill>
                  <a:srgbClr val="112F63"/>
                </a:solidFill>
              </a:rPr>
              <a:t>+ Programı Değerlendirme Kriterleri</a:t>
            </a:r>
            <a:endParaRPr lang="tr-TR" altLang="tr-TR" sz="4000" b="1" dirty="0">
              <a:solidFill>
                <a:srgbClr val="112F63"/>
              </a:solidFill>
            </a:endParaRPr>
          </a:p>
        </p:txBody>
      </p:sp>
      <p:sp>
        <p:nvSpPr>
          <p:cNvPr id="4099" name="İçerik Yer Tutucusu 2"/>
          <p:cNvSpPr>
            <a:spLocks noGrp="1"/>
          </p:cNvSpPr>
          <p:nvPr>
            <p:ph idx="1"/>
          </p:nvPr>
        </p:nvSpPr>
        <p:spPr>
          <a:xfrm>
            <a:off x="609600" y="1052736"/>
            <a:ext cx="10972800" cy="4979447"/>
          </a:xfrm>
        </p:spPr>
        <p:txBody>
          <a:bodyPr/>
          <a:lstStyle/>
          <a:p>
            <a:r>
              <a:rPr lang="tr-TR" altLang="tr-TR" sz="1600" dirty="0"/>
              <a:t>Genel Akademik Not Ortalamanızın %50 ‘si ve Dil Puanınızın %50 si alınarak; bir </a:t>
            </a:r>
            <a:r>
              <a:rPr lang="tr-TR" altLang="tr-TR" sz="1600" dirty="0" smtClean="0"/>
              <a:t>genel </a:t>
            </a:r>
            <a:r>
              <a:rPr lang="tr-TR" altLang="tr-TR" sz="1600" dirty="0" err="1" smtClean="0"/>
              <a:t>Erasmus</a:t>
            </a:r>
            <a:r>
              <a:rPr lang="tr-TR" altLang="tr-TR" sz="1600" dirty="0" smtClean="0"/>
              <a:t>+ </a:t>
            </a:r>
            <a:r>
              <a:rPr lang="tr-TR" altLang="tr-TR" sz="1600" dirty="0"/>
              <a:t>Puanınız </a:t>
            </a:r>
            <a:r>
              <a:rPr lang="tr-TR" altLang="tr-TR" sz="1600" dirty="0" smtClean="0"/>
              <a:t>oluşturularak fakülte kontenjanları </a:t>
            </a:r>
            <a:r>
              <a:rPr lang="tr-TR" altLang="tr-TR" sz="1600" dirty="0"/>
              <a:t>dahilinde başarı sırlaması baz </a:t>
            </a:r>
            <a:r>
              <a:rPr lang="tr-TR" altLang="tr-TR" sz="1600" dirty="0" smtClean="0"/>
              <a:t>alınarak yerleştirme </a:t>
            </a:r>
            <a:r>
              <a:rPr lang="tr-TR" altLang="tr-TR" sz="1600" dirty="0"/>
              <a:t>işlemleri yapılır</a:t>
            </a:r>
            <a:r>
              <a:rPr lang="tr-TR" altLang="tr-TR" sz="1600" dirty="0" smtClean="0"/>
              <a:t>.</a:t>
            </a:r>
          </a:p>
          <a:p>
            <a:pPr marL="0" indent="0">
              <a:buNone/>
            </a:pPr>
            <a:endParaRPr lang="tr-TR" altLang="tr-TR" sz="1600" dirty="0"/>
          </a:p>
          <a:p>
            <a:pPr marL="0" indent="0">
              <a:buNone/>
            </a:pPr>
            <a:r>
              <a:rPr lang="tr-TR" altLang="tr-TR" sz="1600" b="1" dirty="0" smtClean="0"/>
              <a:t>Ek Olarak aşağıdaki kriterler göz önünde bulundurulur. </a:t>
            </a:r>
            <a:endParaRPr lang="tr-TR" altLang="tr-TR" sz="1600" b="1" dirty="0"/>
          </a:p>
          <a:p>
            <a:r>
              <a:rPr lang="tr-TR" altLang="tr-TR" sz="1600" dirty="0"/>
              <a:t>Engelli öğrencilere ( engelliliğin belgelenmesi kaydıyla) +10 </a:t>
            </a:r>
            <a:r>
              <a:rPr lang="tr-TR" altLang="tr-TR" sz="1600" dirty="0" smtClean="0"/>
              <a:t>puan</a:t>
            </a:r>
            <a:endParaRPr lang="tr-TR" altLang="tr-TR" sz="1600" dirty="0"/>
          </a:p>
          <a:p>
            <a:r>
              <a:rPr lang="tr-TR" altLang="tr-TR" sz="1600" dirty="0"/>
              <a:t>Şehit ve Gazi çocuklarına +15 </a:t>
            </a:r>
            <a:r>
              <a:rPr lang="tr-TR" altLang="tr-TR" sz="1600" dirty="0" smtClean="0"/>
              <a:t>puan</a:t>
            </a:r>
            <a:endParaRPr lang="tr-TR" altLang="tr-TR" sz="1600" dirty="0"/>
          </a:p>
          <a:p>
            <a:r>
              <a:rPr lang="tr-TR" altLang="tr-TR" sz="1600" dirty="0"/>
              <a:t>2828 Sayılı Sosyal Hizmetler Kanunu ile 5395 sayılı Çocuk Koruma Kanunu Kapsamında haklarında korunma, bakım veya barınma kararı alınmış öğrencilere +10 puan</a:t>
            </a:r>
          </a:p>
          <a:p>
            <a:r>
              <a:rPr lang="tr-TR" altLang="tr-TR" sz="1600" dirty="0"/>
              <a:t>Başvuru esnasında staj yeri kabul mektubu sunma + 10 puan </a:t>
            </a:r>
          </a:p>
          <a:p>
            <a:r>
              <a:rPr lang="tr-TR" altLang="tr-TR" sz="1600" dirty="0"/>
              <a:t>Dijital becerileri geliştirmeye yönelik stajlar (</a:t>
            </a:r>
            <a:r>
              <a:rPr lang="tr-TR" altLang="tr-TR" sz="1600" dirty="0" err="1"/>
              <a:t>DOTs</a:t>
            </a:r>
            <a:r>
              <a:rPr lang="tr-TR" altLang="tr-TR" sz="1600" dirty="0"/>
              <a:t>) </a:t>
            </a:r>
            <a:r>
              <a:rPr lang="tr-TR" altLang="tr-TR" sz="1600" dirty="0" err="1"/>
              <a:t>önceliklendirilir</a:t>
            </a:r>
            <a:r>
              <a:rPr lang="tr-TR" altLang="tr-TR" sz="1600" dirty="0"/>
              <a:t> +5 puan</a:t>
            </a:r>
          </a:p>
          <a:p>
            <a:r>
              <a:rPr lang="tr-TR" altLang="tr-TR" sz="1600" dirty="0"/>
              <a:t>Daha önce yararlanma (hibeli veya </a:t>
            </a:r>
            <a:r>
              <a:rPr lang="tr-TR" altLang="tr-TR" sz="1600" dirty="0" err="1"/>
              <a:t>hibesiz</a:t>
            </a:r>
            <a:r>
              <a:rPr lang="tr-TR" altLang="tr-TR" sz="1600" dirty="0"/>
              <a:t>) -10 puan </a:t>
            </a:r>
          </a:p>
          <a:p>
            <a:r>
              <a:rPr lang="tr-TR" altLang="tr-TR" sz="1600" dirty="0"/>
              <a:t>Vatandaşı olunan ülkede hareketliliğe katılma -10 puan</a:t>
            </a:r>
          </a:p>
        </p:txBody>
      </p:sp>
      <p:pic>
        <p:nvPicPr>
          <p:cNvPr id="4102" name="Resim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021288"/>
            <a:ext cx="12192000" cy="144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p:blipFill>
        <p:spPr bwMode="auto">
          <a:xfrm>
            <a:off x="261893" y="6289536"/>
            <a:ext cx="1897671" cy="435267"/>
          </a:xfrm>
          <a:prstGeom prst="rect">
            <a:avLst/>
          </a:prstGeom>
          <a:noFill/>
          <a:extLst>
            <a:ext uri="{909E8E84-426E-40DD-AFC4-6F175D3DCCD1}">
              <a14:hiddenFill xmlns:a14="http://schemas.microsoft.com/office/drawing/2010/main">
                <a:solidFill>
                  <a:srgbClr val="FFFFFF"/>
                </a:solidFill>
              </a14:hiddenFill>
            </a:ext>
          </a:extLst>
        </p:spPr>
      </p:pic>
      <p:sp>
        <p:nvSpPr>
          <p:cNvPr id="9" name="Alt Başlık 2">
            <a:extLst>
              <a:ext uri="{FF2B5EF4-FFF2-40B4-BE49-F238E27FC236}">
                <a16:creationId xmlns:a16="http://schemas.microsoft.com/office/drawing/2014/main" id="{3A6C1FDE-BE0F-EF40-A648-AB47C9CDBBCA}"/>
              </a:ext>
            </a:extLst>
          </p:cNvPr>
          <p:cNvSpPr txBox="1">
            <a:spLocks/>
          </p:cNvSpPr>
          <p:nvPr/>
        </p:nvSpPr>
        <p:spPr bwMode="auto">
          <a:xfrm>
            <a:off x="10032437" y="6291093"/>
            <a:ext cx="3397251" cy="347662"/>
          </a:xfrm>
          <a:prstGeom prst="rect">
            <a:avLst/>
          </a:prstGeom>
        </p:spPr>
        <p:txBody>
          <a:bodyPr>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fontAlgn="auto">
              <a:spcAft>
                <a:spcPts val="0"/>
              </a:spcAft>
              <a:defRPr/>
            </a:pPr>
            <a:r>
              <a:rPr lang="tr-TR" sz="1200" dirty="0"/>
              <a:t>www.sakarya.edu.tr</a:t>
            </a:r>
          </a:p>
        </p:txBody>
      </p:sp>
    </p:spTree>
    <p:extLst>
      <p:ext uri="{BB962C8B-B14F-4D97-AF65-F5344CB8AC3E}">
        <p14:creationId xmlns:p14="http://schemas.microsoft.com/office/powerpoint/2010/main" val="410419985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a:xfrm>
            <a:off x="609600" y="53425"/>
            <a:ext cx="10972800" cy="1143000"/>
          </a:xfrm>
        </p:spPr>
        <p:txBody>
          <a:bodyPr/>
          <a:lstStyle/>
          <a:p>
            <a:pPr algn="l"/>
            <a:r>
              <a:rPr lang="tr-TR" altLang="tr-TR" sz="4000" b="1" dirty="0" err="1" smtClean="0">
                <a:solidFill>
                  <a:srgbClr val="112F63"/>
                </a:solidFill>
              </a:rPr>
              <a:t>Erasmus</a:t>
            </a:r>
            <a:r>
              <a:rPr lang="tr-TR" altLang="tr-TR" sz="4000" b="1" dirty="0" smtClean="0">
                <a:solidFill>
                  <a:srgbClr val="112F63"/>
                </a:solidFill>
              </a:rPr>
              <a:t>+ Okul Tercih İşlemleri Nasıl Yapılır?</a:t>
            </a:r>
            <a:endParaRPr lang="tr-TR" altLang="tr-TR" sz="4000" b="1" dirty="0">
              <a:solidFill>
                <a:srgbClr val="112F63"/>
              </a:solidFill>
            </a:endParaRPr>
          </a:p>
        </p:txBody>
      </p:sp>
      <p:sp>
        <p:nvSpPr>
          <p:cNvPr id="4099" name="İçerik Yer Tutucusu 2"/>
          <p:cNvSpPr>
            <a:spLocks noGrp="1"/>
          </p:cNvSpPr>
          <p:nvPr>
            <p:ph idx="1"/>
          </p:nvPr>
        </p:nvSpPr>
        <p:spPr>
          <a:xfrm>
            <a:off x="609600" y="1196425"/>
            <a:ext cx="10972800" cy="4835758"/>
          </a:xfrm>
        </p:spPr>
        <p:txBody>
          <a:bodyPr>
            <a:normAutofit/>
          </a:bodyPr>
          <a:lstStyle/>
          <a:p>
            <a:pPr algn="just"/>
            <a:r>
              <a:rPr lang="tr-TR" altLang="tr-TR" sz="1600" dirty="0">
                <a:solidFill>
                  <a:schemeClr val="accent4">
                    <a:lumMod val="75000"/>
                    <a:lumOff val="25000"/>
                  </a:schemeClr>
                </a:solidFill>
              </a:rPr>
              <a:t>Tercihlerinizi yaparken Öğrenim hareketliliği için tercih yapacak öğrenciler </a:t>
            </a:r>
            <a:r>
              <a:rPr lang="tr-TR" altLang="tr-TR" sz="1600" dirty="0" smtClean="0">
                <a:solidFill>
                  <a:schemeClr val="accent4">
                    <a:lumMod val="75000"/>
                    <a:lumOff val="25000"/>
                  </a:schemeClr>
                </a:solidFill>
              </a:rPr>
              <a:t>başvuru başlangıcından </a:t>
            </a:r>
            <a:r>
              <a:rPr lang="tr-TR" altLang="tr-TR" sz="1600" dirty="0">
                <a:solidFill>
                  <a:schemeClr val="accent4">
                    <a:lumMod val="75000"/>
                    <a:lumOff val="25000"/>
                  </a:schemeClr>
                </a:solidFill>
              </a:rPr>
              <a:t>itibaren bölümlerine tanımlı anlaşmalara başvuru sayfasındaki </a:t>
            </a:r>
            <a:r>
              <a:rPr lang="tr-TR" altLang="tr-TR" sz="1600" dirty="0" smtClean="0">
                <a:solidFill>
                  <a:schemeClr val="accent4">
                    <a:lumMod val="75000"/>
                    <a:lumOff val="25000"/>
                  </a:schemeClr>
                </a:solidFill>
              </a:rPr>
              <a:t>anlaşma listesi </a:t>
            </a:r>
            <a:r>
              <a:rPr lang="tr-TR" altLang="tr-TR" sz="1600" dirty="0">
                <a:solidFill>
                  <a:schemeClr val="accent4">
                    <a:lumMod val="75000"/>
                    <a:lumOff val="25000"/>
                  </a:schemeClr>
                </a:solidFill>
              </a:rPr>
              <a:t>kısmından veya </a:t>
            </a:r>
            <a:r>
              <a:rPr lang="tr-TR" altLang="tr-TR" sz="1600" dirty="0" err="1">
                <a:solidFill>
                  <a:schemeClr val="accent4">
                    <a:lumMod val="75000"/>
                    <a:lumOff val="25000"/>
                  </a:schemeClr>
                </a:solidFill>
              </a:rPr>
              <a:t>Erasmus</a:t>
            </a:r>
            <a:r>
              <a:rPr lang="tr-TR" altLang="tr-TR" sz="1600" dirty="0">
                <a:solidFill>
                  <a:schemeClr val="accent4">
                    <a:lumMod val="75000"/>
                    <a:lumOff val="25000"/>
                  </a:schemeClr>
                </a:solidFill>
              </a:rPr>
              <a:t> sayfası </a:t>
            </a:r>
            <a:r>
              <a:rPr lang="tr-TR" altLang="tr-TR" sz="1600" dirty="0" smtClean="0">
                <a:solidFill>
                  <a:schemeClr val="accent4">
                    <a:lumMod val="75000"/>
                    <a:lumOff val="25000"/>
                  </a:schemeClr>
                </a:solidFill>
              </a:rPr>
              <a:t>anlaşmalar </a:t>
            </a:r>
            <a:r>
              <a:rPr lang="tr-TR" altLang="tr-TR" sz="1600" dirty="0">
                <a:solidFill>
                  <a:schemeClr val="accent4">
                    <a:lumMod val="75000"/>
                    <a:lumOff val="25000"/>
                  </a:schemeClr>
                </a:solidFill>
              </a:rPr>
              <a:t>sekmesinden erişebilecek </a:t>
            </a:r>
            <a:r>
              <a:rPr lang="tr-TR" altLang="tr-TR" sz="1600" dirty="0" smtClean="0">
                <a:solidFill>
                  <a:schemeClr val="accent4">
                    <a:lumMod val="75000"/>
                    <a:lumOff val="25000"/>
                  </a:schemeClr>
                </a:solidFill>
              </a:rPr>
              <a:t>olup tercihlerini </a:t>
            </a:r>
            <a:r>
              <a:rPr lang="tr-TR" altLang="tr-TR" sz="1600" dirty="0">
                <a:solidFill>
                  <a:schemeClr val="accent4">
                    <a:lumMod val="75000"/>
                    <a:lumOff val="25000"/>
                  </a:schemeClr>
                </a:solidFill>
              </a:rPr>
              <a:t>yapacakları son tarihe kadar sağlıklı bir tercih yapabilmek </a:t>
            </a:r>
            <a:r>
              <a:rPr lang="tr-TR" altLang="tr-TR" sz="1600" dirty="0" smtClean="0">
                <a:solidFill>
                  <a:schemeClr val="accent4">
                    <a:lumMod val="75000"/>
                    <a:lumOff val="25000"/>
                  </a:schemeClr>
                </a:solidFill>
              </a:rPr>
              <a:t>adına bölümlerine </a:t>
            </a:r>
            <a:r>
              <a:rPr lang="tr-TR" altLang="tr-TR" sz="1600" dirty="0">
                <a:solidFill>
                  <a:schemeClr val="accent4">
                    <a:lumMod val="75000"/>
                    <a:lumOff val="25000"/>
                  </a:schemeClr>
                </a:solidFill>
              </a:rPr>
              <a:t>tanımlı anlaşmalar için gidecekleri dönemin ya da dönemlerin </a:t>
            </a:r>
            <a:r>
              <a:rPr lang="tr-TR" altLang="tr-TR" sz="1600" dirty="0" smtClean="0">
                <a:solidFill>
                  <a:srgbClr val="FF0000"/>
                </a:solidFill>
              </a:rPr>
              <a:t>ders uyumunu</a:t>
            </a:r>
            <a:r>
              <a:rPr lang="tr-TR" altLang="tr-TR" sz="1600" dirty="0">
                <a:solidFill>
                  <a:srgbClr val="FF0000"/>
                </a:solidFill>
              </a:rPr>
              <a:t>, derslerin eğitim dilini ve istenen dil sertifikalarını </a:t>
            </a:r>
            <a:r>
              <a:rPr lang="tr-TR" altLang="tr-TR" sz="1600" dirty="0">
                <a:solidFill>
                  <a:schemeClr val="accent4">
                    <a:lumMod val="75000"/>
                    <a:lumOff val="25000"/>
                  </a:schemeClr>
                </a:solidFill>
              </a:rPr>
              <a:t>araştırıp ona </a:t>
            </a:r>
            <a:r>
              <a:rPr lang="tr-TR" altLang="tr-TR" sz="1600" dirty="0" smtClean="0">
                <a:solidFill>
                  <a:schemeClr val="accent4">
                    <a:lumMod val="75000"/>
                    <a:lumOff val="25000"/>
                  </a:schemeClr>
                </a:solidFill>
              </a:rPr>
              <a:t>göre tercih </a:t>
            </a:r>
            <a:r>
              <a:rPr lang="tr-TR" altLang="tr-TR" sz="1600" dirty="0">
                <a:solidFill>
                  <a:schemeClr val="accent4">
                    <a:lumMod val="75000"/>
                    <a:lumOff val="25000"/>
                  </a:schemeClr>
                </a:solidFill>
              </a:rPr>
              <a:t>yapmaları gerekmektedir. </a:t>
            </a:r>
            <a:endParaRPr lang="tr-TR" altLang="tr-TR" sz="1600" dirty="0" smtClean="0">
              <a:solidFill>
                <a:schemeClr val="accent4">
                  <a:lumMod val="75000"/>
                  <a:lumOff val="25000"/>
                </a:schemeClr>
              </a:solidFill>
            </a:endParaRPr>
          </a:p>
          <a:p>
            <a:pPr algn="just"/>
            <a:r>
              <a:rPr lang="tr-TR" altLang="tr-TR" sz="1600" dirty="0" smtClean="0">
                <a:solidFill>
                  <a:schemeClr val="accent4">
                    <a:lumMod val="75000"/>
                    <a:lumOff val="25000"/>
                  </a:schemeClr>
                </a:solidFill>
              </a:rPr>
              <a:t>Bu </a:t>
            </a:r>
            <a:r>
              <a:rPr lang="tr-TR" altLang="tr-TR" sz="1600" dirty="0">
                <a:solidFill>
                  <a:schemeClr val="accent4">
                    <a:lumMod val="75000"/>
                    <a:lumOff val="25000"/>
                  </a:schemeClr>
                </a:solidFill>
              </a:rPr>
              <a:t>süreçte üniversitelerin web sitelerinden, </a:t>
            </a:r>
            <a:r>
              <a:rPr lang="tr-TR" altLang="tr-TR" sz="1600" dirty="0" smtClean="0">
                <a:solidFill>
                  <a:schemeClr val="accent4">
                    <a:lumMod val="75000"/>
                    <a:lumOff val="25000"/>
                  </a:schemeClr>
                </a:solidFill>
              </a:rPr>
              <a:t>bölüm koordinatörlerinden </a:t>
            </a:r>
            <a:r>
              <a:rPr lang="tr-TR" altLang="tr-TR" sz="1600" dirty="0">
                <a:solidFill>
                  <a:schemeClr val="accent4">
                    <a:lumMod val="75000"/>
                    <a:lumOff val="25000"/>
                  </a:schemeClr>
                </a:solidFill>
              </a:rPr>
              <a:t>ve ofisten destek alınmasında fayda vardır. </a:t>
            </a:r>
            <a:r>
              <a:rPr lang="tr-TR" altLang="tr-TR" sz="1600" dirty="0" smtClean="0">
                <a:solidFill>
                  <a:schemeClr val="accent4">
                    <a:lumMod val="75000"/>
                    <a:lumOff val="25000"/>
                  </a:schemeClr>
                </a:solidFill>
              </a:rPr>
              <a:t>Derslerin uyumsuzluğu</a:t>
            </a:r>
            <a:r>
              <a:rPr lang="tr-TR" altLang="tr-TR" sz="1600" dirty="0">
                <a:solidFill>
                  <a:schemeClr val="accent4">
                    <a:lumMod val="75000"/>
                    <a:lumOff val="25000"/>
                  </a:schemeClr>
                </a:solidFill>
              </a:rPr>
              <a:t>, eğitim dilinin İngilizce olmaması ve dil sertifikası temin </a:t>
            </a:r>
            <a:r>
              <a:rPr lang="tr-TR" altLang="tr-TR" sz="1600" dirty="0" smtClean="0">
                <a:solidFill>
                  <a:schemeClr val="accent4">
                    <a:lumMod val="75000"/>
                    <a:lumOff val="25000"/>
                  </a:schemeClr>
                </a:solidFill>
              </a:rPr>
              <a:t>edilememesi durumlarında </a:t>
            </a:r>
            <a:r>
              <a:rPr lang="tr-TR" altLang="tr-TR" sz="1600" dirty="0">
                <a:solidFill>
                  <a:schemeClr val="accent4">
                    <a:lumMod val="75000"/>
                    <a:lumOff val="25000"/>
                  </a:schemeClr>
                </a:solidFill>
              </a:rPr>
              <a:t>okul değişimi yapılmayacaktır</a:t>
            </a:r>
            <a:r>
              <a:rPr lang="tr-TR" altLang="tr-TR" sz="1600" dirty="0" smtClean="0">
                <a:solidFill>
                  <a:schemeClr val="accent4">
                    <a:lumMod val="75000"/>
                    <a:lumOff val="25000"/>
                  </a:schemeClr>
                </a:solidFill>
              </a:rPr>
              <a:t>.</a:t>
            </a:r>
            <a:endParaRPr lang="tr-TR" altLang="tr-TR" sz="1600" dirty="0">
              <a:solidFill>
                <a:schemeClr val="accent4">
                  <a:lumMod val="75000"/>
                  <a:lumOff val="25000"/>
                </a:schemeClr>
              </a:solidFill>
            </a:endParaRPr>
          </a:p>
          <a:p>
            <a:pPr algn="just"/>
            <a:r>
              <a:rPr lang="tr-TR" altLang="tr-TR" sz="1600" dirty="0">
                <a:solidFill>
                  <a:schemeClr val="accent4">
                    <a:lumMod val="75000"/>
                    <a:lumOff val="25000"/>
                  </a:schemeClr>
                </a:solidFill>
              </a:rPr>
              <a:t>Staj hakkı kazanan öğrenciler staj yerlerini kendileri bulacak olmalarına rağmen </a:t>
            </a:r>
            <a:r>
              <a:rPr lang="tr-TR" altLang="tr-TR" sz="1600" dirty="0" smtClean="0">
                <a:solidFill>
                  <a:schemeClr val="accent4">
                    <a:lumMod val="75000"/>
                    <a:lumOff val="25000"/>
                  </a:schemeClr>
                </a:solidFill>
              </a:rPr>
              <a:t>staj hareketliliği </a:t>
            </a:r>
            <a:r>
              <a:rPr lang="tr-TR" altLang="tr-TR" sz="1600" dirty="0">
                <a:solidFill>
                  <a:schemeClr val="accent4">
                    <a:lumMod val="75000"/>
                    <a:lumOff val="25000"/>
                  </a:schemeClr>
                </a:solidFill>
              </a:rPr>
              <a:t>için </a:t>
            </a:r>
            <a:r>
              <a:rPr lang="tr-TR" altLang="tr-TR" sz="1600" dirty="0" smtClean="0">
                <a:solidFill>
                  <a:schemeClr val="accent4">
                    <a:lumMod val="75000"/>
                    <a:lumOff val="25000"/>
                  </a:schemeClr>
                </a:solidFill>
              </a:rPr>
              <a:t>varsa bulunan staj yeri sisteme kaydedilip onu seçmeli yoksa tercih yapmadan (sonradan staj yerini beyan etmek üzere) devam etmelidir.</a:t>
            </a:r>
            <a:endParaRPr lang="tr-TR" altLang="tr-TR" sz="1600" dirty="0">
              <a:solidFill>
                <a:schemeClr val="accent4">
                  <a:lumMod val="75000"/>
                  <a:lumOff val="25000"/>
                </a:schemeClr>
              </a:solidFill>
            </a:endParaRPr>
          </a:p>
        </p:txBody>
      </p:sp>
      <p:pic>
        <p:nvPicPr>
          <p:cNvPr id="4102" name="Resim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021288"/>
            <a:ext cx="12192000" cy="144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p:blipFill>
        <p:spPr bwMode="auto">
          <a:xfrm>
            <a:off x="261893" y="6289536"/>
            <a:ext cx="1897671" cy="435267"/>
          </a:xfrm>
          <a:prstGeom prst="rect">
            <a:avLst/>
          </a:prstGeom>
          <a:noFill/>
          <a:extLst>
            <a:ext uri="{909E8E84-426E-40DD-AFC4-6F175D3DCCD1}">
              <a14:hiddenFill xmlns:a14="http://schemas.microsoft.com/office/drawing/2010/main">
                <a:solidFill>
                  <a:srgbClr val="FFFFFF"/>
                </a:solidFill>
              </a14:hiddenFill>
            </a:ext>
          </a:extLst>
        </p:spPr>
      </p:pic>
      <p:sp>
        <p:nvSpPr>
          <p:cNvPr id="9" name="Alt Başlık 2">
            <a:extLst>
              <a:ext uri="{FF2B5EF4-FFF2-40B4-BE49-F238E27FC236}">
                <a16:creationId xmlns:a16="http://schemas.microsoft.com/office/drawing/2014/main" id="{3A6C1FDE-BE0F-EF40-A648-AB47C9CDBBCA}"/>
              </a:ext>
            </a:extLst>
          </p:cNvPr>
          <p:cNvSpPr txBox="1">
            <a:spLocks/>
          </p:cNvSpPr>
          <p:nvPr/>
        </p:nvSpPr>
        <p:spPr bwMode="auto">
          <a:xfrm>
            <a:off x="10032437" y="6291093"/>
            <a:ext cx="3397251" cy="347662"/>
          </a:xfrm>
          <a:prstGeom prst="rect">
            <a:avLst/>
          </a:prstGeom>
        </p:spPr>
        <p:txBody>
          <a:bodyPr>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fontAlgn="auto">
              <a:spcAft>
                <a:spcPts val="0"/>
              </a:spcAft>
              <a:defRPr/>
            </a:pPr>
            <a:r>
              <a:rPr lang="tr-TR" sz="1200" dirty="0"/>
              <a:t>www.sakarya.edu.tr</a:t>
            </a:r>
          </a:p>
        </p:txBody>
      </p:sp>
      <p:pic>
        <p:nvPicPr>
          <p:cNvPr id="2" name="Resim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7141" y="3820471"/>
            <a:ext cx="8898902" cy="2043176"/>
          </a:xfrm>
          <a:prstGeom prst="rect">
            <a:avLst/>
          </a:prstGeom>
        </p:spPr>
      </p:pic>
    </p:spTree>
    <p:extLst>
      <p:ext uri="{BB962C8B-B14F-4D97-AF65-F5344CB8AC3E}">
        <p14:creationId xmlns:p14="http://schemas.microsoft.com/office/powerpoint/2010/main" val="4104199859"/>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a:xfrm>
            <a:off x="609600" y="53425"/>
            <a:ext cx="10972800" cy="1143000"/>
          </a:xfrm>
        </p:spPr>
        <p:txBody>
          <a:bodyPr/>
          <a:lstStyle/>
          <a:p>
            <a:pPr algn="l"/>
            <a:r>
              <a:rPr lang="tr-TR" altLang="tr-TR" sz="4000" b="1" dirty="0" smtClean="0">
                <a:solidFill>
                  <a:srgbClr val="112F63"/>
                </a:solidFill>
              </a:rPr>
              <a:t>Tercih İşlemlerinden Sonraki Süreç Nedir?</a:t>
            </a:r>
            <a:endParaRPr lang="tr-TR" altLang="tr-TR" sz="4000" b="1" dirty="0">
              <a:solidFill>
                <a:srgbClr val="112F63"/>
              </a:solidFill>
            </a:endParaRPr>
          </a:p>
        </p:txBody>
      </p:sp>
      <p:sp>
        <p:nvSpPr>
          <p:cNvPr id="4099" name="İçerik Yer Tutucusu 2"/>
          <p:cNvSpPr>
            <a:spLocks noGrp="1"/>
          </p:cNvSpPr>
          <p:nvPr>
            <p:ph idx="1"/>
          </p:nvPr>
        </p:nvSpPr>
        <p:spPr>
          <a:xfrm>
            <a:off x="609600" y="1052736"/>
            <a:ext cx="10972800" cy="4979447"/>
          </a:xfrm>
        </p:spPr>
        <p:txBody>
          <a:bodyPr/>
          <a:lstStyle/>
          <a:p>
            <a:pPr marL="342900" indent="-342900" algn="just">
              <a:buFont typeface="+mj-lt"/>
              <a:buAutoNum type="arabicPeriod"/>
            </a:pPr>
            <a:r>
              <a:rPr lang="tr-TR" altLang="tr-TR" sz="1600" dirty="0" smtClean="0"/>
              <a:t>Yerleştirme </a:t>
            </a:r>
            <a:r>
              <a:rPr lang="tr-TR" altLang="tr-TR" sz="1600" dirty="0"/>
              <a:t>sonuçları açıklandıktan sonra yerleştirildiğiniz üniversiteye veya </a:t>
            </a:r>
            <a:r>
              <a:rPr lang="tr-TR" altLang="tr-TR" sz="1600" dirty="0" smtClean="0"/>
              <a:t>hak kazandığınız </a:t>
            </a:r>
            <a:r>
              <a:rPr lang="tr-TR" altLang="tr-TR" sz="1600" dirty="0"/>
              <a:t>staj hareketliliğine onay süreciniz başlayacaktır</a:t>
            </a:r>
            <a:r>
              <a:rPr lang="tr-TR" altLang="tr-TR" sz="1600" dirty="0" smtClean="0"/>
              <a:t>.</a:t>
            </a:r>
            <a:endParaRPr lang="tr-TR" altLang="tr-TR" sz="1600" dirty="0"/>
          </a:p>
          <a:p>
            <a:pPr marL="342900" indent="-342900" algn="just">
              <a:buFont typeface="+mj-lt"/>
              <a:buAutoNum type="arabicPeriod"/>
            </a:pPr>
            <a:r>
              <a:rPr lang="tr-TR" altLang="tr-TR" sz="1600" dirty="0"/>
              <a:t>Onay süreci dahilinde yerleştirildiğiniz üniversiteye ve/veya staja onay </a:t>
            </a:r>
            <a:r>
              <a:rPr lang="tr-TR" altLang="tr-TR" sz="1600" dirty="0" smtClean="0"/>
              <a:t>vermeniz gerekmektedir </a:t>
            </a:r>
            <a:r>
              <a:rPr lang="tr-TR" altLang="tr-TR" sz="1600" dirty="0"/>
              <a:t>, onay vermezseniz eğer hakkınızı iptal ettiğinizi varsayarak </a:t>
            </a:r>
            <a:r>
              <a:rPr lang="tr-TR" altLang="tr-TR" sz="1600" dirty="0" smtClean="0"/>
              <a:t>yedek yerleştirme </a:t>
            </a:r>
            <a:r>
              <a:rPr lang="tr-TR" altLang="tr-TR" sz="1600" dirty="0"/>
              <a:t>sürecinde yerinize yedek yerleştirilme yapılır</a:t>
            </a:r>
            <a:r>
              <a:rPr lang="tr-TR" altLang="tr-TR" sz="1600" dirty="0" smtClean="0"/>
              <a:t>.</a:t>
            </a:r>
          </a:p>
          <a:p>
            <a:pPr marL="342900" indent="-342900" algn="just">
              <a:buFont typeface="+mj-lt"/>
              <a:buAutoNum type="arabicPeriod"/>
            </a:pPr>
            <a:r>
              <a:rPr lang="tr-TR" altLang="tr-TR" sz="1600" dirty="0"/>
              <a:t>Onay sürecinizi de tamamladıktan sonra , yerleştirildiğiniz ve </a:t>
            </a:r>
            <a:r>
              <a:rPr lang="tr-TR" altLang="tr-TR" sz="1600" dirty="0" smtClean="0"/>
              <a:t>onay verdiğiniz </a:t>
            </a:r>
            <a:r>
              <a:rPr lang="tr-TR" altLang="tr-TR" sz="1600" dirty="0"/>
              <a:t>üniversitelere isimlerinizin bilgilendirilmesi yapılır ve </a:t>
            </a:r>
            <a:r>
              <a:rPr lang="tr-TR" altLang="tr-TR" sz="1600" dirty="0" smtClean="0"/>
              <a:t>bu süreçte </a:t>
            </a:r>
            <a:r>
              <a:rPr lang="tr-TR" altLang="tr-TR" sz="1600" dirty="0"/>
              <a:t>web sitemiz aracılığı ile bilgilendirme yapılır</a:t>
            </a:r>
            <a:r>
              <a:rPr lang="tr-TR" altLang="tr-TR" sz="1600" dirty="0" smtClean="0"/>
              <a:t>.</a:t>
            </a:r>
            <a:endParaRPr lang="tr-TR" altLang="tr-TR" sz="1600" dirty="0"/>
          </a:p>
          <a:p>
            <a:pPr marL="342900" indent="-342900" algn="just">
              <a:buFont typeface="+mj-lt"/>
              <a:buAutoNum type="arabicPeriod"/>
            </a:pPr>
            <a:r>
              <a:rPr lang="tr-TR" altLang="tr-TR" sz="1600" dirty="0"/>
              <a:t>Kazanan öğrencilerimiz ise gidecekleri üniversitelerin web </a:t>
            </a:r>
            <a:r>
              <a:rPr lang="tr-TR" altLang="tr-TR" sz="1600" dirty="0" smtClean="0"/>
              <a:t>sayfalarını dikkatle </a:t>
            </a:r>
            <a:r>
              <a:rPr lang="tr-TR" altLang="tr-TR" sz="1600" dirty="0"/>
              <a:t>incelemeleri, Akademik takvim, ders programları, </a:t>
            </a:r>
            <a:r>
              <a:rPr lang="tr-TR" altLang="tr-TR" sz="1600" dirty="0" smtClean="0"/>
              <a:t>Yurt imkanları</a:t>
            </a:r>
            <a:r>
              <a:rPr lang="tr-TR" altLang="tr-TR" sz="1600" dirty="0"/>
              <a:t>, başvuru tarihleri gibi bilgileri edinmesi, </a:t>
            </a:r>
            <a:r>
              <a:rPr lang="tr-TR" altLang="tr-TR" sz="1600" dirty="0" smtClean="0"/>
              <a:t>ve http</a:t>
            </a:r>
            <a:r>
              <a:rPr lang="tr-TR" altLang="tr-TR" sz="1600" dirty="0"/>
              <a:t>://www.erasmus.sakarya.edu.tr/tr adresini inceleyip </a:t>
            </a:r>
            <a:r>
              <a:rPr lang="tr-TR" altLang="tr-TR" sz="1600" dirty="0" smtClean="0"/>
              <a:t>gerekli evraklarla ilgili </a:t>
            </a:r>
            <a:r>
              <a:rPr lang="tr-TR" altLang="tr-TR" sz="1600" dirty="0"/>
              <a:t>işlemlere başlaması gerekmektedir.</a:t>
            </a:r>
          </a:p>
        </p:txBody>
      </p:sp>
      <p:pic>
        <p:nvPicPr>
          <p:cNvPr id="4102" name="Resim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021288"/>
            <a:ext cx="12192000" cy="144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p:blipFill>
        <p:spPr bwMode="auto">
          <a:xfrm>
            <a:off x="261893" y="6289536"/>
            <a:ext cx="1897671" cy="435267"/>
          </a:xfrm>
          <a:prstGeom prst="rect">
            <a:avLst/>
          </a:prstGeom>
          <a:noFill/>
          <a:extLst>
            <a:ext uri="{909E8E84-426E-40DD-AFC4-6F175D3DCCD1}">
              <a14:hiddenFill xmlns:a14="http://schemas.microsoft.com/office/drawing/2010/main">
                <a:solidFill>
                  <a:srgbClr val="FFFFFF"/>
                </a:solidFill>
              </a14:hiddenFill>
            </a:ext>
          </a:extLst>
        </p:spPr>
      </p:pic>
      <p:sp>
        <p:nvSpPr>
          <p:cNvPr id="9" name="Alt Başlık 2">
            <a:extLst>
              <a:ext uri="{FF2B5EF4-FFF2-40B4-BE49-F238E27FC236}">
                <a16:creationId xmlns:a16="http://schemas.microsoft.com/office/drawing/2014/main" id="{3A6C1FDE-BE0F-EF40-A648-AB47C9CDBBCA}"/>
              </a:ext>
            </a:extLst>
          </p:cNvPr>
          <p:cNvSpPr txBox="1">
            <a:spLocks/>
          </p:cNvSpPr>
          <p:nvPr/>
        </p:nvSpPr>
        <p:spPr bwMode="auto">
          <a:xfrm>
            <a:off x="10032437" y="6291093"/>
            <a:ext cx="3397251" cy="347662"/>
          </a:xfrm>
          <a:prstGeom prst="rect">
            <a:avLst/>
          </a:prstGeom>
        </p:spPr>
        <p:txBody>
          <a:bodyPr>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fontAlgn="auto">
              <a:spcAft>
                <a:spcPts val="0"/>
              </a:spcAft>
              <a:defRPr/>
            </a:pPr>
            <a:r>
              <a:rPr lang="tr-TR" sz="1200" dirty="0"/>
              <a:t>www.sakarya.edu.tr</a:t>
            </a:r>
          </a:p>
        </p:txBody>
      </p:sp>
      <p:sp>
        <p:nvSpPr>
          <p:cNvPr id="7" name="Rounded Rectangle 21">
            <a:extLst>
              <a:ext uri="{FF2B5EF4-FFF2-40B4-BE49-F238E27FC236}">
                <a16:creationId xmlns:a16="http://schemas.microsoft.com/office/drawing/2014/main" id="{2C702118-0848-4764-A57A-A8FC338405A3}"/>
              </a:ext>
            </a:extLst>
          </p:cNvPr>
          <p:cNvSpPr/>
          <p:nvPr/>
        </p:nvSpPr>
        <p:spPr>
          <a:xfrm flipH="1">
            <a:off x="9822650" y="3912125"/>
            <a:ext cx="1908412" cy="1908412"/>
          </a:xfrm>
          <a:prstGeom prst="roundRect">
            <a:avLst>
              <a:gd name="adj" fmla="val 5056"/>
            </a:avLst>
          </a:prstGeom>
          <a:solidFill>
            <a:srgbClr val="9395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Resim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76164" y="4176076"/>
            <a:ext cx="1712545" cy="1546700"/>
          </a:xfrm>
          <a:prstGeom prst="rect">
            <a:avLst/>
          </a:prstGeom>
        </p:spPr>
      </p:pic>
    </p:spTree>
    <p:extLst>
      <p:ext uri="{BB962C8B-B14F-4D97-AF65-F5344CB8AC3E}">
        <p14:creationId xmlns:p14="http://schemas.microsoft.com/office/powerpoint/2010/main" val="4104199859"/>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a:xfrm>
            <a:off x="609600" y="53425"/>
            <a:ext cx="10972800" cy="1143000"/>
          </a:xfrm>
        </p:spPr>
        <p:txBody>
          <a:bodyPr>
            <a:normAutofit/>
          </a:bodyPr>
          <a:lstStyle/>
          <a:p>
            <a:pPr algn="l"/>
            <a:r>
              <a:rPr lang="tr-TR" altLang="tr-TR" sz="3600" b="1" dirty="0" smtClean="0">
                <a:solidFill>
                  <a:srgbClr val="112F63"/>
                </a:solidFill>
              </a:rPr>
              <a:t>Hak Kazanan Öğrenciler Ne Kadar Hibe Desteği Alacaklar?</a:t>
            </a:r>
            <a:endParaRPr lang="tr-TR" altLang="tr-TR" sz="3600" b="1" dirty="0">
              <a:solidFill>
                <a:srgbClr val="112F63"/>
              </a:solidFill>
            </a:endParaRPr>
          </a:p>
        </p:txBody>
      </p:sp>
      <p:sp>
        <p:nvSpPr>
          <p:cNvPr id="4099" name="İçerik Yer Tutucusu 2"/>
          <p:cNvSpPr>
            <a:spLocks noGrp="1"/>
          </p:cNvSpPr>
          <p:nvPr>
            <p:ph idx="1"/>
          </p:nvPr>
        </p:nvSpPr>
        <p:spPr>
          <a:xfrm>
            <a:off x="609600" y="1052736"/>
            <a:ext cx="10972800" cy="4979447"/>
          </a:xfrm>
        </p:spPr>
        <p:txBody>
          <a:bodyPr/>
          <a:lstStyle/>
          <a:p>
            <a:r>
              <a:rPr lang="tr-TR" altLang="tr-TR" sz="1600" dirty="0"/>
              <a:t>Öğrencilere yurtdışında geçirdikleri faaliyet süreleri boyunca </a:t>
            </a:r>
            <a:r>
              <a:rPr lang="tr-TR" altLang="tr-TR" sz="1600" dirty="0" smtClean="0"/>
              <a:t>yurtdışında olmalarından </a:t>
            </a:r>
            <a:r>
              <a:rPr lang="tr-TR" altLang="tr-TR" sz="1600" dirty="0"/>
              <a:t>kaynaklanan ilave masraflarına yardımcı olmak üzere </a:t>
            </a:r>
            <a:r>
              <a:rPr lang="tr-TR" altLang="tr-TR" sz="1600" dirty="0" smtClean="0"/>
              <a:t>hibe verilmektedir</a:t>
            </a:r>
            <a:r>
              <a:rPr lang="tr-TR" altLang="tr-TR" sz="1600" dirty="0"/>
              <a:t>. Hibeler, öğrencilerin faaliyetle ilgili masraflarının </a:t>
            </a:r>
            <a:r>
              <a:rPr lang="tr-TR" altLang="tr-TR" sz="1600" dirty="0" smtClean="0"/>
              <a:t>tamamını karşılamaya </a:t>
            </a:r>
            <a:r>
              <a:rPr lang="tr-TR" altLang="tr-TR" sz="1600" dirty="0"/>
              <a:t>yönelik değil, yalnızca katkı niteliğindedir</a:t>
            </a:r>
            <a:r>
              <a:rPr lang="tr-TR" altLang="tr-TR" sz="1600" dirty="0" smtClean="0"/>
              <a:t>.</a:t>
            </a:r>
            <a:endParaRPr lang="tr-TR" altLang="tr-TR" sz="1600" dirty="0"/>
          </a:p>
          <a:p>
            <a:r>
              <a:rPr lang="tr-TR" altLang="tr-TR" sz="1600" dirty="0"/>
              <a:t>Öğrenci hareketliliği faaliyetlerinin gerçekleştirilebileceği ülkeler </a:t>
            </a:r>
            <a:r>
              <a:rPr lang="tr-TR" altLang="tr-TR" sz="1600" dirty="0" smtClean="0"/>
              <a:t>hayat standardı </a:t>
            </a:r>
            <a:r>
              <a:rPr lang="tr-TR" altLang="tr-TR" sz="1600" dirty="0"/>
              <a:t>düzeylerine göre 2 gruba ayrılmış ve ülke grupları için aylık </a:t>
            </a:r>
            <a:r>
              <a:rPr lang="tr-TR" altLang="tr-TR" sz="1600" dirty="0" smtClean="0"/>
              <a:t>öğrenim ve </a:t>
            </a:r>
            <a:r>
              <a:rPr lang="tr-TR" altLang="tr-TR" sz="1600" dirty="0"/>
              <a:t>staj hibeleri belirlenmiştir. Ülke grupları ve bu ülkelere gidecek </a:t>
            </a:r>
            <a:r>
              <a:rPr lang="tr-TR" altLang="tr-TR" sz="1600" dirty="0" smtClean="0"/>
              <a:t>öğrencilere verilecek </a:t>
            </a:r>
            <a:r>
              <a:rPr lang="tr-TR" altLang="tr-TR" sz="1600" dirty="0"/>
              <a:t>aylık hibe miktarları aşağıdaki tabloda yer almaktadır</a:t>
            </a:r>
            <a:r>
              <a:rPr lang="tr-TR" altLang="tr-TR" sz="1600" dirty="0" smtClean="0"/>
              <a:t>:</a:t>
            </a:r>
          </a:p>
          <a:p>
            <a:endParaRPr lang="tr-TR" altLang="tr-TR" sz="1600" dirty="0"/>
          </a:p>
        </p:txBody>
      </p:sp>
      <p:pic>
        <p:nvPicPr>
          <p:cNvPr id="4102" name="Resim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021288"/>
            <a:ext cx="12192000" cy="144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p:blipFill>
        <p:spPr bwMode="auto">
          <a:xfrm>
            <a:off x="261893" y="6289536"/>
            <a:ext cx="1897671" cy="435267"/>
          </a:xfrm>
          <a:prstGeom prst="rect">
            <a:avLst/>
          </a:prstGeom>
          <a:noFill/>
          <a:extLst>
            <a:ext uri="{909E8E84-426E-40DD-AFC4-6F175D3DCCD1}">
              <a14:hiddenFill xmlns:a14="http://schemas.microsoft.com/office/drawing/2010/main">
                <a:solidFill>
                  <a:srgbClr val="FFFFFF"/>
                </a:solidFill>
              </a14:hiddenFill>
            </a:ext>
          </a:extLst>
        </p:spPr>
      </p:pic>
      <p:sp>
        <p:nvSpPr>
          <p:cNvPr id="9" name="Alt Başlık 2">
            <a:extLst>
              <a:ext uri="{FF2B5EF4-FFF2-40B4-BE49-F238E27FC236}">
                <a16:creationId xmlns:a16="http://schemas.microsoft.com/office/drawing/2014/main" id="{3A6C1FDE-BE0F-EF40-A648-AB47C9CDBBCA}"/>
              </a:ext>
            </a:extLst>
          </p:cNvPr>
          <p:cNvSpPr txBox="1">
            <a:spLocks/>
          </p:cNvSpPr>
          <p:nvPr/>
        </p:nvSpPr>
        <p:spPr bwMode="auto">
          <a:xfrm>
            <a:off x="10032437" y="6291093"/>
            <a:ext cx="3397251" cy="347662"/>
          </a:xfrm>
          <a:prstGeom prst="rect">
            <a:avLst/>
          </a:prstGeom>
        </p:spPr>
        <p:txBody>
          <a:bodyPr>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fontAlgn="auto">
              <a:spcAft>
                <a:spcPts val="0"/>
              </a:spcAft>
              <a:defRPr/>
            </a:pPr>
            <a:r>
              <a:rPr lang="tr-TR" sz="1200" dirty="0"/>
              <a:t>www.sakarya.edu.tr</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7708" y="2620651"/>
            <a:ext cx="8108950" cy="3305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2239088"/>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Yer Tutucusu 3">
            <a:extLst>
              <a:ext uri="{FF2B5EF4-FFF2-40B4-BE49-F238E27FC236}">
                <a16:creationId xmlns:a16="http://schemas.microsoft.com/office/drawing/2014/main" id="{D16082BF-6724-48A5-65DA-C4A2390FB3A4}"/>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4534" b="4534"/>
          <a:stretch/>
        </p:blipFill>
        <p:spPr>
          <a:xfrm>
            <a:off x="0" y="-1"/>
            <a:ext cx="12192000" cy="6858000"/>
          </a:xfrm>
        </p:spPr>
      </p:pic>
      <p:sp>
        <p:nvSpPr>
          <p:cNvPr id="7" name="Rounded Rectangle 18">
            <a:extLst>
              <a:ext uri="{FF2B5EF4-FFF2-40B4-BE49-F238E27FC236}">
                <a16:creationId xmlns:a16="http://schemas.microsoft.com/office/drawing/2014/main" id="{E88FE4F8-F0C6-4772-A520-D042B5BBEE21}"/>
              </a:ext>
            </a:extLst>
          </p:cNvPr>
          <p:cNvSpPr/>
          <p:nvPr/>
        </p:nvSpPr>
        <p:spPr>
          <a:xfrm flipH="1">
            <a:off x="684353" y="609144"/>
            <a:ext cx="10823294" cy="5639710"/>
          </a:xfrm>
          <a:prstGeom prst="roundRect">
            <a:avLst>
              <a:gd name="adj" fmla="val 5056"/>
            </a:avLst>
          </a:prstGeom>
          <a:solidFill>
            <a:srgbClr val="00377B">
              <a:alpha val="8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377B"/>
              </a:solidFill>
            </a:endParaRPr>
          </a:p>
        </p:txBody>
      </p:sp>
      <p:grpSp>
        <p:nvGrpSpPr>
          <p:cNvPr id="17" name="Group 16">
            <a:extLst>
              <a:ext uri="{FF2B5EF4-FFF2-40B4-BE49-F238E27FC236}">
                <a16:creationId xmlns:a16="http://schemas.microsoft.com/office/drawing/2014/main" id="{C2B58520-654F-4A93-A0F2-8216819BE8EA}"/>
              </a:ext>
            </a:extLst>
          </p:cNvPr>
          <p:cNvGrpSpPr/>
          <p:nvPr/>
        </p:nvGrpSpPr>
        <p:grpSpPr>
          <a:xfrm>
            <a:off x="9526137" y="5868214"/>
            <a:ext cx="2665863" cy="606284"/>
            <a:chOff x="9526137" y="5685334"/>
            <a:chExt cx="2665863" cy="606284"/>
          </a:xfrm>
          <a:solidFill>
            <a:srgbClr val="939598"/>
          </a:solidFill>
        </p:grpSpPr>
        <p:sp>
          <p:nvSpPr>
            <p:cNvPr id="18" name="Rectangle 17">
              <a:extLst>
                <a:ext uri="{FF2B5EF4-FFF2-40B4-BE49-F238E27FC236}">
                  <a16:creationId xmlns:a16="http://schemas.microsoft.com/office/drawing/2014/main" id="{A33CAF13-AC62-4C15-A44C-96694A15C321}"/>
                </a:ext>
              </a:extLst>
            </p:cNvPr>
            <p:cNvSpPr/>
            <p:nvPr/>
          </p:nvSpPr>
          <p:spPr>
            <a:xfrm>
              <a:off x="9526137" y="5685334"/>
              <a:ext cx="2665863" cy="60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AD295528-3EE2-42B8-8A45-94F7E49A972A}"/>
                </a:ext>
              </a:extLst>
            </p:cNvPr>
            <p:cNvSpPr txBox="1"/>
            <p:nvPr/>
          </p:nvSpPr>
          <p:spPr>
            <a:xfrm>
              <a:off x="9658965" y="5751873"/>
              <a:ext cx="2400206" cy="382092"/>
            </a:xfrm>
            <a:prstGeom prst="rect">
              <a:avLst/>
            </a:prstGeom>
            <a:grpFill/>
          </p:spPr>
          <p:txBody>
            <a:bodyPr wrap="square" rtlCol="0">
              <a:spAutoFit/>
            </a:bodyPr>
            <a:lstStyle/>
            <a:p>
              <a:pPr>
                <a:lnSpc>
                  <a:spcPct val="150000"/>
                </a:lnSpc>
              </a:pPr>
              <a:r>
                <a:rPr lang="tr-TR" sz="1400" dirty="0" smtClean="0">
                  <a:solidFill>
                    <a:schemeClr val="bg1"/>
                  </a:solidFill>
                  <a:latin typeface="+mj-lt"/>
                  <a:cs typeface="Calibri" panose="020F0502020204030204" pitchFamily="34" charset="0"/>
                </a:rPr>
                <a:t>erasmus@sakarya.edu.tr</a:t>
              </a:r>
              <a:endParaRPr lang="en-US" sz="1400" dirty="0">
                <a:solidFill>
                  <a:schemeClr val="bg1"/>
                </a:solidFill>
                <a:latin typeface="+mj-lt"/>
                <a:cs typeface="Calibri" panose="020F0502020204030204" pitchFamily="34" charset="0"/>
              </a:endParaRPr>
            </a:p>
          </p:txBody>
        </p:sp>
      </p:grpSp>
      <p:sp>
        <p:nvSpPr>
          <p:cNvPr id="9" name="TextBox 8">
            <a:extLst>
              <a:ext uri="{FF2B5EF4-FFF2-40B4-BE49-F238E27FC236}">
                <a16:creationId xmlns:a16="http://schemas.microsoft.com/office/drawing/2014/main" id="{7EFD823E-A779-4BC4-98FC-50C2DCD30250}"/>
              </a:ext>
            </a:extLst>
          </p:cNvPr>
          <p:cNvSpPr txBox="1"/>
          <p:nvPr/>
        </p:nvSpPr>
        <p:spPr>
          <a:xfrm>
            <a:off x="2748671" y="2985563"/>
            <a:ext cx="6694658" cy="3046988"/>
          </a:xfrm>
          <a:prstGeom prst="rect">
            <a:avLst/>
          </a:prstGeom>
          <a:noFill/>
        </p:spPr>
        <p:txBody>
          <a:bodyPr wrap="square" rtlCol="0">
            <a:spAutoFit/>
          </a:bodyPr>
          <a:lstStyle/>
          <a:p>
            <a:pPr algn="ctr"/>
            <a:r>
              <a:rPr lang="tr-TR" sz="3200" b="1" u="sng" spc="600" dirty="0" smtClean="0">
                <a:solidFill>
                  <a:schemeClr val="bg1"/>
                </a:solidFill>
                <a:latin typeface="Calibri" panose="020F0502020204030204" pitchFamily="34" charset="0"/>
                <a:cs typeface="Calibri" panose="020F0502020204030204" pitchFamily="34" charset="0"/>
              </a:rPr>
              <a:t>Değişim Programları</a:t>
            </a:r>
          </a:p>
          <a:p>
            <a:pPr algn="ctr"/>
            <a:r>
              <a:rPr lang="tr-TR" sz="3200" b="1" spc="600" dirty="0" err="1" smtClean="0">
                <a:solidFill>
                  <a:schemeClr val="bg1"/>
                </a:solidFill>
                <a:latin typeface="Calibri" panose="020F0502020204030204" pitchFamily="34" charset="0"/>
                <a:cs typeface="Calibri" panose="020F0502020204030204" pitchFamily="34" charset="0"/>
              </a:rPr>
              <a:t>Erasmus</a:t>
            </a:r>
            <a:r>
              <a:rPr lang="tr-TR" sz="3200" b="1" spc="600" dirty="0" smtClean="0">
                <a:solidFill>
                  <a:schemeClr val="bg1"/>
                </a:solidFill>
                <a:latin typeface="Calibri" panose="020F0502020204030204" pitchFamily="34" charset="0"/>
                <a:cs typeface="Calibri" panose="020F0502020204030204" pitchFamily="34" charset="0"/>
              </a:rPr>
              <a:t>+</a:t>
            </a:r>
          </a:p>
          <a:p>
            <a:pPr algn="ctr"/>
            <a:r>
              <a:rPr lang="tr-TR" sz="3200" b="1" spc="600" dirty="0" smtClean="0">
                <a:solidFill>
                  <a:schemeClr val="bg1"/>
                </a:solidFill>
                <a:latin typeface="Calibri" panose="020F0502020204030204" pitchFamily="34" charset="0"/>
                <a:cs typeface="Calibri" panose="020F0502020204030204" pitchFamily="34" charset="0"/>
              </a:rPr>
              <a:t>Mevlana</a:t>
            </a:r>
          </a:p>
          <a:p>
            <a:pPr algn="ctr"/>
            <a:r>
              <a:rPr lang="tr-TR" sz="3200" b="1" spc="600" dirty="0" smtClean="0">
                <a:solidFill>
                  <a:schemeClr val="bg1"/>
                </a:solidFill>
                <a:latin typeface="Calibri" panose="020F0502020204030204" pitchFamily="34" charset="0"/>
                <a:cs typeface="Calibri" panose="020F0502020204030204" pitchFamily="34" charset="0"/>
              </a:rPr>
              <a:t>Farabi</a:t>
            </a:r>
          </a:p>
          <a:p>
            <a:pPr algn="ctr"/>
            <a:r>
              <a:rPr lang="tr-TR" sz="3200" b="1" spc="600" dirty="0" err="1" smtClean="0">
                <a:solidFill>
                  <a:schemeClr val="bg1"/>
                </a:solidFill>
                <a:latin typeface="Calibri" panose="020F0502020204030204" pitchFamily="34" charset="0"/>
                <a:cs typeface="Calibri" panose="020F0502020204030204" pitchFamily="34" charset="0"/>
              </a:rPr>
              <a:t>Free</a:t>
            </a:r>
            <a:r>
              <a:rPr lang="tr-TR" sz="3200" b="1" spc="600" dirty="0" smtClean="0">
                <a:solidFill>
                  <a:schemeClr val="bg1"/>
                </a:solidFill>
                <a:latin typeface="Calibri" panose="020F0502020204030204" pitchFamily="34" charset="0"/>
                <a:cs typeface="Calibri" panose="020F0502020204030204" pitchFamily="34" charset="0"/>
              </a:rPr>
              <a:t> </a:t>
            </a:r>
            <a:r>
              <a:rPr lang="tr-TR" sz="3200" b="1" spc="600" dirty="0" err="1" smtClean="0">
                <a:solidFill>
                  <a:schemeClr val="bg1"/>
                </a:solidFill>
                <a:latin typeface="Calibri" panose="020F0502020204030204" pitchFamily="34" charset="0"/>
                <a:cs typeface="Calibri" panose="020F0502020204030204" pitchFamily="34" charset="0"/>
              </a:rPr>
              <a:t>Mover</a:t>
            </a:r>
            <a:endParaRPr lang="tr-TR" sz="3200" b="1" spc="600" dirty="0" smtClean="0">
              <a:solidFill>
                <a:schemeClr val="bg1"/>
              </a:solidFill>
              <a:latin typeface="Calibri" panose="020F0502020204030204" pitchFamily="34" charset="0"/>
              <a:cs typeface="Calibri" panose="020F0502020204030204" pitchFamily="34" charset="0"/>
            </a:endParaRPr>
          </a:p>
          <a:p>
            <a:pPr algn="ctr"/>
            <a:r>
              <a:rPr lang="tr-TR" sz="3200" b="1" spc="600" dirty="0" smtClean="0">
                <a:solidFill>
                  <a:schemeClr val="bg1"/>
                </a:solidFill>
                <a:latin typeface="Calibri" panose="020F0502020204030204" pitchFamily="34" charset="0"/>
                <a:cs typeface="Calibri" panose="020F0502020204030204" pitchFamily="34" charset="0"/>
              </a:rPr>
              <a:t>İkili Anlaşmalar(</a:t>
            </a:r>
            <a:r>
              <a:rPr lang="tr-TR" sz="3200" b="1" spc="600" dirty="0" err="1" smtClean="0">
                <a:solidFill>
                  <a:schemeClr val="bg1"/>
                </a:solidFill>
                <a:latin typeface="Calibri" panose="020F0502020204030204" pitchFamily="34" charset="0"/>
                <a:cs typeface="Calibri" panose="020F0502020204030204" pitchFamily="34" charset="0"/>
              </a:rPr>
              <a:t>MoU</a:t>
            </a:r>
            <a:r>
              <a:rPr lang="tr-TR" sz="3200" b="1" spc="600" dirty="0" smtClean="0">
                <a:solidFill>
                  <a:schemeClr val="bg1"/>
                </a:solidFill>
                <a:latin typeface="Calibri" panose="020F0502020204030204" pitchFamily="34" charset="0"/>
                <a:cs typeface="Calibri" panose="020F0502020204030204" pitchFamily="34" charset="0"/>
              </a:rPr>
              <a:t>)</a:t>
            </a:r>
            <a:endParaRPr lang="en-US" sz="3200" b="1" spc="600" dirty="0">
              <a:solidFill>
                <a:schemeClr val="bg1"/>
              </a:solidFill>
              <a:latin typeface="Calibri" panose="020F0502020204030204" pitchFamily="34" charset="0"/>
              <a:cs typeface="Calibri" panose="020F0502020204030204" pitchFamily="34" charset="0"/>
            </a:endParaRPr>
          </a:p>
        </p:txBody>
      </p:sp>
      <p:pic>
        <p:nvPicPr>
          <p:cNvPr id="27" name="Resim 26" descr="metin, küçük resim içeren bir resim&#10;&#10;Açıklama otomatik olarak oluşturuldu">
            <a:extLst>
              <a:ext uri="{FF2B5EF4-FFF2-40B4-BE49-F238E27FC236}">
                <a16:creationId xmlns:a16="http://schemas.microsoft.com/office/drawing/2014/main" id="{EC47E3EB-F175-6452-7A23-739586811B1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1954" y="2232822"/>
            <a:ext cx="2308092" cy="575691"/>
          </a:xfrm>
          <a:prstGeom prst="rect">
            <a:avLst/>
          </a:prstGeom>
        </p:spPr>
      </p:pic>
    </p:spTree>
    <p:extLst>
      <p:ext uri="{BB962C8B-B14F-4D97-AF65-F5344CB8AC3E}">
        <p14:creationId xmlns:p14="http://schemas.microsoft.com/office/powerpoint/2010/main" val="3506548973"/>
      </p:ext>
    </p:extLst>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a:xfrm>
            <a:off x="609600" y="252247"/>
            <a:ext cx="10972800" cy="667367"/>
          </a:xfrm>
        </p:spPr>
        <p:txBody>
          <a:bodyPr>
            <a:normAutofit/>
          </a:bodyPr>
          <a:lstStyle/>
          <a:p>
            <a:pPr algn="l"/>
            <a:r>
              <a:rPr lang="tr-TR" altLang="tr-TR" sz="3600" b="1" dirty="0" smtClean="0">
                <a:solidFill>
                  <a:srgbClr val="112F63"/>
                </a:solidFill>
              </a:rPr>
              <a:t>Mevlana Değişim Programı</a:t>
            </a:r>
            <a:endParaRPr lang="tr-TR" altLang="tr-TR" sz="3600" b="1" dirty="0">
              <a:solidFill>
                <a:srgbClr val="112F63"/>
              </a:solidFill>
            </a:endParaRPr>
          </a:p>
        </p:txBody>
      </p:sp>
      <p:sp>
        <p:nvSpPr>
          <p:cNvPr id="4099" name="İçerik Yer Tutucusu 2"/>
          <p:cNvSpPr>
            <a:spLocks noGrp="1"/>
          </p:cNvSpPr>
          <p:nvPr>
            <p:ph idx="1"/>
          </p:nvPr>
        </p:nvSpPr>
        <p:spPr>
          <a:xfrm>
            <a:off x="609600" y="809297"/>
            <a:ext cx="10972800" cy="5086202"/>
          </a:xfrm>
        </p:spPr>
        <p:txBody>
          <a:bodyPr>
            <a:normAutofit/>
          </a:bodyPr>
          <a:lstStyle/>
          <a:p>
            <a:pPr marL="0" indent="0" algn="just">
              <a:buNone/>
            </a:pPr>
            <a:r>
              <a:rPr lang="tr-TR" altLang="tr-TR" sz="1500" dirty="0" smtClean="0"/>
              <a:t>Mevlana </a:t>
            </a:r>
            <a:r>
              <a:rPr lang="tr-TR" altLang="tr-TR" sz="1500" dirty="0"/>
              <a:t>Değişim Programı, yurtiçinde eğitim veren yükseköğretim kurumları ile yurtdışında eğitim veren yükseköğretim kurumları arasında öğrenci ve öğretim elemanı değişimini mümkün kılan bir programdır. 23 Ağustos 2011 tarih ve 28034 sayılı Resmi </a:t>
            </a:r>
            <a:r>
              <a:rPr lang="tr-TR" altLang="tr-TR" sz="1500" dirty="0" err="1"/>
              <a:t>Gazete’de</a:t>
            </a:r>
            <a:r>
              <a:rPr lang="tr-TR" altLang="tr-TR" sz="1500" dirty="0"/>
              <a:t> yayımlanan Yönetmelik ile birlikte yurt dışındaki yükseköğretim kurumları ile ülkemizdeki yükseköğretim kurumları arasında öğrenci ve öğretim elemanı değişiminin önü açılmıştır.</a:t>
            </a:r>
          </a:p>
          <a:p>
            <a:pPr marL="0" indent="0" algn="just">
              <a:buNone/>
            </a:pPr>
            <a:r>
              <a:rPr lang="tr-TR" altLang="tr-TR" sz="1500" dirty="0" smtClean="0"/>
              <a:t>Diğer </a:t>
            </a:r>
            <a:r>
              <a:rPr lang="tr-TR" altLang="tr-TR" sz="1500" dirty="0"/>
              <a:t>değişim programlarından farklı olarak, hiçbir coğrafi bölge ayrımı olmaksızın değişim programı bünyesindeki hareketlilik bütün dünyadaki yükseköğretim kurumlarını kapsamaktadır.</a:t>
            </a:r>
          </a:p>
          <a:p>
            <a:pPr marL="0" indent="0" algn="just">
              <a:buNone/>
            </a:pPr>
            <a:r>
              <a:rPr lang="tr-TR" altLang="tr-TR" sz="1500" dirty="0" smtClean="0"/>
              <a:t>Değişim </a:t>
            </a:r>
            <a:r>
              <a:rPr lang="tr-TR" altLang="tr-TR" sz="1500" dirty="0"/>
              <a:t>programına katılmak isteyen öğrenciler en az bir en fazla iki yarıyıl eğitim için; öğretim elemanları ise </a:t>
            </a:r>
            <a:r>
              <a:rPr lang="tr-TR" altLang="tr-TR" sz="1500" dirty="0" smtClean="0"/>
              <a:t>(gelen yönlü) en </a:t>
            </a:r>
            <a:r>
              <a:rPr lang="tr-TR" altLang="tr-TR" sz="1500" dirty="0"/>
              <a:t>az 1 hafta en fazla 3 ay süreyle dünyadaki yükseköğretim kurumlarında ders vermek üzere programdan faydalanabilirler</a:t>
            </a:r>
            <a:r>
              <a:rPr lang="tr-TR" altLang="tr-TR" sz="1500" dirty="0" smtClean="0"/>
              <a:t>.</a:t>
            </a:r>
          </a:p>
          <a:p>
            <a:pPr marL="0" indent="0" algn="just">
              <a:buNone/>
            </a:pPr>
            <a:r>
              <a:rPr lang="tr-TR" sz="1500" b="1" dirty="0">
                <a:solidFill>
                  <a:srgbClr val="666666"/>
                </a:solidFill>
              </a:rPr>
              <a:t>Mevlana Değişim Programına Başvuru Şartları</a:t>
            </a:r>
            <a:endParaRPr lang="tr-TR" sz="1500" dirty="0">
              <a:solidFill>
                <a:srgbClr val="666666"/>
              </a:solidFill>
            </a:endParaRPr>
          </a:p>
          <a:p>
            <a:pPr marL="0" indent="0" algn="just">
              <a:buNone/>
            </a:pPr>
            <a:r>
              <a:rPr lang="tr-TR" sz="1500" dirty="0">
                <a:solidFill>
                  <a:srgbClr val="666666"/>
                </a:solidFill>
              </a:rPr>
              <a:t>Mevlana Değişim Programı öğrencisi olmak için temel koşullar birkaç başlık altında toplanabilir:</a:t>
            </a:r>
          </a:p>
          <a:p>
            <a:pPr marL="0" indent="0" algn="just">
              <a:buNone/>
            </a:pPr>
            <a:r>
              <a:rPr lang="tr-TR" sz="1500" dirty="0">
                <a:solidFill>
                  <a:srgbClr val="666666"/>
                </a:solidFill>
              </a:rPr>
              <a:t>- Öğrencinin, örgün eğitim verilen yükseköğretim programlarında kayıtlı ön lisans, lisans, yüksek lisans veya doktora öğrencisi olması,</a:t>
            </a:r>
          </a:p>
          <a:p>
            <a:pPr marL="0" indent="0" algn="just">
              <a:buNone/>
            </a:pPr>
            <a:r>
              <a:rPr lang="tr-TR" sz="1500" dirty="0">
                <a:solidFill>
                  <a:srgbClr val="666666"/>
                </a:solidFill>
              </a:rPr>
              <a:t>- Ön lisans ve lisans öğrencilerinin genel akademik not ortalamasının 4 (dört) üzerinden en az 2,5 (iki buçuk) olması,</a:t>
            </a:r>
          </a:p>
          <a:p>
            <a:pPr marL="0" indent="0" algn="just">
              <a:buNone/>
            </a:pPr>
            <a:r>
              <a:rPr lang="tr-TR" sz="1500" dirty="0">
                <a:solidFill>
                  <a:srgbClr val="666666"/>
                </a:solidFill>
              </a:rPr>
              <a:t>- Yüksek lisans ve doktora öğrencilerinin genel akademik not ortalamasının 4 (dört) üzerinden en az 3 (üç) olması.</a:t>
            </a:r>
          </a:p>
          <a:p>
            <a:pPr marL="0" indent="0" algn="just">
              <a:buNone/>
            </a:pPr>
            <a:r>
              <a:rPr lang="tr-TR" sz="1500" dirty="0">
                <a:solidFill>
                  <a:srgbClr val="666666"/>
                </a:solidFill>
              </a:rPr>
              <a:t>- %50 dil puanı + %50 Not Ortalaması</a:t>
            </a:r>
          </a:p>
          <a:p>
            <a:pPr marL="0" indent="0" algn="just">
              <a:buNone/>
            </a:pPr>
            <a:endParaRPr lang="tr-TR" altLang="tr-TR" sz="1500" dirty="0" smtClean="0"/>
          </a:p>
          <a:p>
            <a:pPr marL="0" indent="0" algn="just">
              <a:buNone/>
            </a:pPr>
            <a:r>
              <a:rPr lang="tr-TR" altLang="tr-TR" sz="1500" dirty="0" smtClean="0"/>
              <a:t>Üniversitemiz Mevlana değişim programı kapsamında 19 </a:t>
            </a:r>
            <a:r>
              <a:rPr lang="tr-TR" altLang="tr-TR" sz="1500" dirty="0"/>
              <a:t>Ülke 46 </a:t>
            </a:r>
            <a:r>
              <a:rPr lang="tr-TR" altLang="tr-TR" sz="1500" dirty="0" smtClean="0"/>
              <a:t>Anlaşmaya sahiptir. </a:t>
            </a:r>
          </a:p>
          <a:p>
            <a:pPr marL="0" indent="0" algn="just">
              <a:buNone/>
            </a:pPr>
            <a:r>
              <a:rPr lang="tr-TR" altLang="tr-TR" sz="1500" dirty="0" smtClean="0">
                <a:solidFill>
                  <a:srgbClr val="FF0000"/>
                </a:solidFill>
              </a:rPr>
              <a:t>Program YÖK tarafından </a:t>
            </a:r>
            <a:r>
              <a:rPr lang="tr-TR" altLang="tr-TR" sz="1500" dirty="0" err="1" smtClean="0">
                <a:solidFill>
                  <a:srgbClr val="FF0000"/>
                </a:solidFill>
              </a:rPr>
              <a:t>pandemi</a:t>
            </a:r>
            <a:r>
              <a:rPr lang="tr-TR" altLang="tr-TR" sz="1500" dirty="0" smtClean="0">
                <a:solidFill>
                  <a:srgbClr val="FF0000"/>
                </a:solidFill>
              </a:rPr>
              <a:t> sürecinde askıya alınmış olup 3 yıldır uygulanmamaktadır</a:t>
            </a:r>
            <a:r>
              <a:rPr lang="tr-TR" altLang="tr-TR" sz="1500" dirty="0">
                <a:solidFill>
                  <a:srgbClr val="FF0000"/>
                </a:solidFill>
              </a:rPr>
              <a:t>. Şu an aktif değildir.</a:t>
            </a:r>
          </a:p>
          <a:p>
            <a:pPr marL="0" indent="0" algn="just">
              <a:buNone/>
            </a:pPr>
            <a:endParaRPr lang="tr-TR" altLang="tr-TR" sz="1600" dirty="0"/>
          </a:p>
          <a:p>
            <a:pPr marL="0" indent="0">
              <a:buNone/>
            </a:pPr>
            <a:endParaRPr lang="tr-TR" altLang="tr-TR" sz="1600" dirty="0"/>
          </a:p>
        </p:txBody>
      </p:sp>
      <p:pic>
        <p:nvPicPr>
          <p:cNvPr id="4102" name="Resim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021288"/>
            <a:ext cx="12192000" cy="144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p:blipFill>
        <p:spPr bwMode="auto">
          <a:xfrm>
            <a:off x="261893" y="6289536"/>
            <a:ext cx="1897671" cy="435267"/>
          </a:xfrm>
          <a:prstGeom prst="rect">
            <a:avLst/>
          </a:prstGeom>
          <a:noFill/>
          <a:extLst>
            <a:ext uri="{909E8E84-426E-40DD-AFC4-6F175D3DCCD1}">
              <a14:hiddenFill xmlns:a14="http://schemas.microsoft.com/office/drawing/2010/main">
                <a:solidFill>
                  <a:srgbClr val="FFFFFF"/>
                </a:solidFill>
              </a14:hiddenFill>
            </a:ext>
          </a:extLst>
        </p:spPr>
      </p:pic>
      <p:sp>
        <p:nvSpPr>
          <p:cNvPr id="9" name="Alt Başlık 2">
            <a:extLst>
              <a:ext uri="{FF2B5EF4-FFF2-40B4-BE49-F238E27FC236}">
                <a16:creationId xmlns:a16="http://schemas.microsoft.com/office/drawing/2014/main" id="{3A6C1FDE-BE0F-EF40-A648-AB47C9CDBBCA}"/>
              </a:ext>
            </a:extLst>
          </p:cNvPr>
          <p:cNvSpPr txBox="1">
            <a:spLocks/>
          </p:cNvSpPr>
          <p:nvPr/>
        </p:nvSpPr>
        <p:spPr bwMode="auto">
          <a:xfrm>
            <a:off x="10032437" y="6291093"/>
            <a:ext cx="3397251" cy="347662"/>
          </a:xfrm>
          <a:prstGeom prst="rect">
            <a:avLst/>
          </a:prstGeom>
        </p:spPr>
        <p:txBody>
          <a:bodyPr>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fontAlgn="auto">
              <a:spcAft>
                <a:spcPts val="0"/>
              </a:spcAft>
              <a:defRPr/>
            </a:pPr>
            <a:r>
              <a:rPr lang="tr-TR" sz="1200" dirty="0"/>
              <a:t>www.sakarya.edu.tr</a:t>
            </a:r>
          </a:p>
        </p:txBody>
      </p:sp>
    </p:spTree>
    <p:extLst>
      <p:ext uri="{BB962C8B-B14F-4D97-AF65-F5344CB8AC3E}">
        <p14:creationId xmlns:p14="http://schemas.microsoft.com/office/powerpoint/2010/main" val="2818852251"/>
      </p:ext>
    </p:extLst>
  </p:cSld>
  <p:clrMapOvr>
    <a:masterClrMapping/>
  </p:clrMapOvr>
  <p:transition spd="slow">
    <p:push di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a:xfrm>
            <a:off x="609600" y="252247"/>
            <a:ext cx="10972800" cy="667367"/>
          </a:xfrm>
        </p:spPr>
        <p:txBody>
          <a:bodyPr>
            <a:normAutofit/>
          </a:bodyPr>
          <a:lstStyle/>
          <a:p>
            <a:pPr algn="l"/>
            <a:r>
              <a:rPr lang="tr-TR" altLang="tr-TR" sz="3600" b="1" dirty="0" smtClean="0">
                <a:solidFill>
                  <a:srgbClr val="112F63"/>
                </a:solidFill>
              </a:rPr>
              <a:t>Farabi Değişim Programı</a:t>
            </a:r>
            <a:endParaRPr lang="tr-TR" altLang="tr-TR" sz="3600" b="1" dirty="0">
              <a:solidFill>
                <a:srgbClr val="112F63"/>
              </a:solidFill>
            </a:endParaRPr>
          </a:p>
        </p:txBody>
      </p:sp>
      <p:sp>
        <p:nvSpPr>
          <p:cNvPr id="4099" name="İçerik Yer Tutucusu 2"/>
          <p:cNvSpPr>
            <a:spLocks noGrp="1"/>
          </p:cNvSpPr>
          <p:nvPr>
            <p:ph idx="1"/>
          </p:nvPr>
        </p:nvSpPr>
        <p:spPr>
          <a:xfrm>
            <a:off x="609600" y="1052736"/>
            <a:ext cx="10972800" cy="3361609"/>
          </a:xfrm>
        </p:spPr>
        <p:txBody>
          <a:bodyPr>
            <a:normAutofit/>
          </a:bodyPr>
          <a:lstStyle/>
          <a:p>
            <a:pPr marL="0" indent="0" algn="just">
              <a:buNone/>
            </a:pPr>
            <a:r>
              <a:rPr lang="tr-TR" altLang="tr-TR" sz="1600" dirty="0" smtClean="0"/>
              <a:t>Program, Yükseköğretim Kurulu tarafından desteklenmektedir. Ü</a:t>
            </a:r>
            <a:r>
              <a:rPr lang="tr-TR" sz="1600" dirty="0" smtClean="0"/>
              <a:t>niversite </a:t>
            </a:r>
            <a:r>
              <a:rPr lang="tr-TR" sz="1600" dirty="0"/>
              <a:t>ve yüksek teknoloji enstitüleri bünyesinde ön lisans, lisans, yüksek lisans ve doktora düzeyinde eğitim-öğretim yapan </a:t>
            </a:r>
            <a:r>
              <a:rPr lang="tr-TR" sz="1600" dirty="0" smtClean="0"/>
              <a:t>Türkiye’deki yükseköğretim </a:t>
            </a:r>
            <a:r>
              <a:rPr lang="tr-TR" sz="1600" dirty="0"/>
              <a:t>kurumları arasında öğrenci </a:t>
            </a:r>
            <a:r>
              <a:rPr lang="tr-TR" sz="1600" dirty="0" smtClean="0"/>
              <a:t>değişim </a:t>
            </a:r>
            <a:r>
              <a:rPr lang="tr-TR" sz="1600" dirty="0"/>
              <a:t>programıdır.</a:t>
            </a:r>
          </a:p>
          <a:p>
            <a:pPr marL="0" indent="0">
              <a:buNone/>
            </a:pPr>
            <a:r>
              <a:rPr lang="tr-TR" sz="1600" dirty="0"/>
              <a:t>Farabi Değişim Programı, </a:t>
            </a:r>
            <a:r>
              <a:rPr lang="tr-TR" sz="1600" dirty="0" err="1" smtClean="0"/>
              <a:t>öğrencirin</a:t>
            </a:r>
            <a:r>
              <a:rPr lang="tr-TR" sz="1600" dirty="0" smtClean="0"/>
              <a:t> </a:t>
            </a:r>
            <a:r>
              <a:rPr lang="tr-TR" sz="1600" dirty="0"/>
              <a:t>bir veya iki yarıyıl süresince kendi kurumlarının dışında bir yükseköğretim kurumunda eğitim ve öğretim faaliyetlerine devam etmelerini amaçlamaktadır</a:t>
            </a:r>
            <a:r>
              <a:rPr lang="tr-TR" sz="1600" dirty="0" smtClean="0"/>
              <a:t>.</a:t>
            </a:r>
            <a:endParaRPr lang="tr-TR" altLang="tr-TR" sz="1600" dirty="0" smtClean="0"/>
          </a:p>
          <a:p>
            <a:pPr marL="0" indent="0" algn="just">
              <a:buNone/>
            </a:pPr>
            <a:r>
              <a:rPr lang="tr-TR" altLang="tr-TR" sz="1600" dirty="0" smtClean="0"/>
              <a:t>Üniversitemiz Farabi değişim programı kapsamında 93 Üniversite ile Anlaşmaya sahiptir. </a:t>
            </a:r>
          </a:p>
          <a:p>
            <a:pPr marL="0" lvl="0" indent="0" algn="just">
              <a:buNone/>
            </a:pPr>
            <a:r>
              <a:rPr lang="tr-TR" altLang="tr-TR" sz="1500" dirty="0">
                <a:solidFill>
                  <a:srgbClr val="FF0000"/>
                </a:solidFill>
              </a:rPr>
              <a:t>Program YÖK tarafından </a:t>
            </a:r>
            <a:r>
              <a:rPr lang="tr-TR" altLang="tr-TR" sz="1500" dirty="0" err="1">
                <a:solidFill>
                  <a:srgbClr val="FF0000"/>
                </a:solidFill>
              </a:rPr>
              <a:t>pandemi</a:t>
            </a:r>
            <a:r>
              <a:rPr lang="tr-TR" altLang="tr-TR" sz="1500" dirty="0">
                <a:solidFill>
                  <a:srgbClr val="FF0000"/>
                </a:solidFill>
              </a:rPr>
              <a:t> sürecinde askıya alınmış olup 3 yıldır uygulanmamaktadır. Şu an aktif değildir.</a:t>
            </a:r>
          </a:p>
          <a:p>
            <a:pPr marL="0" indent="0">
              <a:buNone/>
            </a:pPr>
            <a:endParaRPr lang="tr-TR" altLang="tr-TR" sz="1600" dirty="0"/>
          </a:p>
        </p:txBody>
      </p:sp>
      <p:pic>
        <p:nvPicPr>
          <p:cNvPr id="4102" name="Resim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021288"/>
            <a:ext cx="12192000" cy="144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p:blipFill>
        <p:spPr bwMode="auto">
          <a:xfrm>
            <a:off x="261893" y="6289536"/>
            <a:ext cx="1897671" cy="435267"/>
          </a:xfrm>
          <a:prstGeom prst="rect">
            <a:avLst/>
          </a:prstGeom>
          <a:noFill/>
          <a:extLst>
            <a:ext uri="{909E8E84-426E-40DD-AFC4-6F175D3DCCD1}">
              <a14:hiddenFill xmlns:a14="http://schemas.microsoft.com/office/drawing/2010/main">
                <a:solidFill>
                  <a:srgbClr val="FFFFFF"/>
                </a:solidFill>
              </a14:hiddenFill>
            </a:ext>
          </a:extLst>
        </p:spPr>
      </p:pic>
      <p:sp>
        <p:nvSpPr>
          <p:cNvPr id="9" name="Alt Başlık 2">
            <a:extLst>
              <a:ext uri="{FF2B5EF4-FFF2-40B4-BE49-F238E27FC236}">
                <a16:creationId xmlns:a16="http://schemas.microsoft.com/office/drawing/2014/main" id="{3A6C1FDE-BE0F-EF40-A648-AB47C9CDBBCA}"/>
              </a:ext>
            </a:extLst>
          </p:cNvPr>
          <p:cNvSpPr txBox="1">
            <a:spLocks/>
          </p:cNvSpPr>
          <p:nvPr/>
        </p:nvSpPr>
        <p:spPr bwMode="auto">
          <a:xfrm>
            <a:off x="10032437" y="6291093"/>
            <a:ext cx="3397251" cy="347662"/>
          </a:xfrm>
          <a:prstGeom prst="rect">
            <a:avLst/>
          </a:prstGeom>
        </p:spPr>
        <p:txBody>
          <a:bodyPr>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fontAlgn="auto">
              <a:spcAft>
                <a:spcPts val="0"/>
              </a:spcAft>
              <a:defRPr/>
            </a:pPr>
            <a:r>
              <a:rPr lang="tr-TR" sz="1200" dirty="0"/>
              <a:t>www.sakarya.edu.tr</a:t>
            </a:r>
          </a:p>
        </p:txBody>
      </p:sp>
    </p:spTree>
    <p:extLst>
      <p:ext uri="{BB962C8B-B14F-4D97-AF65-F5344CB8AC3E}">
        <p14:creationId xmlns:p14="http://schemas.microsoft.com/office/powerpoint/2010/main" val="967796751"/>
      </p:ext>
    </p:extLst>
  </p:cSld>
  <p:clrMapOvr>
    <a:masterClrMapping/>
  </p:clrMapOvr>
  <p:transition spd="slow">
    <p:push di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a:xfrm>
            <a:off x="609600" y="252247"/>
            <a:ext cx="10972800" cy="667367"/>
          </a:xfrm>
        </p:spPr>
        <p:txBody>
          <a:bodyPr>
            <a:normAutofit/>
          </a:bodyPr>
          <a:lstStyle/>
          <a:p>
            <a:pPr algn="l"/>
            <a:r>
              <a:rPr lang="tr-TR" altLang="tr-TR" sz="3600" b="1" dirty="0" smtClean="0">
                <a:solidFill>
                  <a:srgbClr val="112F63"/>
                </a:solidFill>
              </a:rPr>
              <a:t>İkili Anlaşmalar (</a:t>
            </a:r>
            <a:r>
              <a:rPr lang="tr-TR" altLang="tr-TR" sz="3600" b="1" dirty="0" err="1" smtClean="0">
                <a:solidFill>
                  <a:srgbClr val="112F63"/>
                </a:solidFill>
              </a:rPr>
              <a:t>MoU</a:t>
            </a:r>
            <a:r>
              <a:rPr lang="tr-TR" altLang="tr-TR" sz="3600" b="1" dirty="0" smtClean="0">
                <a:solidFill>
                  <a:srgbClr val="112F63"/>
                </a:solidFill>
              </a:rPr>
              <a:t>) Değişim Programı</a:t>
            </a:r>
            <a:endParaRPr lang="tr-TR" altLang="tr-TR" sz="3600" b="1" dirty="0">
              <a:solidFill>
                <a:srgbClr val="112F63"/>
              </a:solidFill>
            </a:endParaRPr>
          </a:p>
        </p:txBody>
      </p:sp>
      <p:sp>
        <p:nvSpPr>
          <p:cNvPr id="4099" name="İçerik Yer Tutucusu 2"/>
          <p:cNvSpPr>
            <a:spLocks noGrp="1"/>
          </p:cNvSpPr>
          <p:nvPr>
            <p:ph idx="1"/>
          </p:nvPr>
        </p:nvSpPr>
        <p:spPr>
          <a:xfrm>
            <a:off x="609600" y="1052736"/>
            <a:ext cx="10972800" cy="2321085"/>
          </a:xfrm>
        </p:spPr>
        <p:txBody>
          <a:bodyPr/>
          <a:lstStyle/>
          <a:p>
            <a:pPr marL="0" indent="0" algn="just">
              <a:buNone/>
            </a:pPr>
            <a:r>
              <a:rPr lang="tr-TR" altLang="tr-TR" sz="1600" dirty="0" smtClean="0"/>
              <a:t>Program, tüm dünya ülkelerini kapsayan iki üniversitenin mutabakatı çerçevesinde oluşturulan değişimi içermektedir. Giden/gelen öğrenci ve personel değişimini kapsayabilir. </a:t>
            </a:r>
          </a:p>
          <a:p>
            <a:pPr marL="0" indent="0" algn="just">
              <a:buNone/>
            </a:pPr>
            <a:r>
              <a:rPr lang="tr-TR" altLang="tr-TR" sz="1600" dirty="0" smtClean="0"/>
              <a:t>Üniversitemiz </a:t>
            </a:r>
            <a:r>
              <a:rPr lang="tr-TR" altLang="tr-TR" sz="1600" dirty="0" err="1" smtClean="0"/>
              <a:t>MoU</a:t>
            </a:r>
            <a:r>
              <a:rPr lang="tr-TR" altLang="tr-TR" sz="1600" dirty="0" smtClean="0"/>
              <a:t> değişim programı kapsamında 31 Üniversite ile Anlaşmaya sahiptir. </a:t>
            </a:r>
          </a:p>
          <a:p>
            <a:pPr marL="0" indent="0">
              <a:buNone/>
            </a:pPr>
            <a:endParaRPr lang="tr-TR" altLang="tr-TR" sz="1600" dirty="0"/>
          </a:p>
        </p:txBody>
      </p:sp>
      <p:pic>
        <p:nvPicPr>
          <p:cNvPr id="4102" name="Resim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021288"/>
            <a:ext cx="12192000" cy="144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p:blipFill>
        <p:spPr bwMode="auto">
          <a:xfrm>
            <a:off x="261893" y="6289536"/>
            <a:ext cx="1897671" cy="435267"/>
          </a:xfrm>
          <a:prstGeom prst="rect">
            <a:avLst/>
          </a:prstGeom>
          <a:noFill/>
          <a:extLst>
            <a:ext uri="{909E8E84-426E-40DD-AFC4-6F175D3DCCD1}">
              <a14:hiddenFill xmlns:a14="http://schemas.microsoft.com/office/drawing/2010/main">
                <a:solidFill>
                  <a:srgbClr val="FFFFFF"/>
                </a:solidFill>
              </a14:hiddenFill>
            </a:ext>
          </a:extLst>
        </p:spPr>
      </p:pic>
      <p:sp>
        <p:nvSpPr>
          <p:cNvPr id="9" name="Alt Başlık 2">
            <a:extLst>
              <a:ext uri="{FF2B5EF4-FFF2-40B4-BE49-F238E27FC236}">
                <a16:creationId xmlns:a16="http://schemas.microsoft.com/office/drawing/2014/main" id="{3A6C1FDE-BE0F-EF40-A648-AB47C9CDBBCA}"/>
              </a:ext>
            </a:extLst>
          </p:cNvPr>
          <p:cNvSpPr txBox="1">
            <a:spLocks/>
          </p:cNvSpPr>
          <p:nvPr/>
        </p:nvSpPr>
        <p:spPr bwMode="auto">
          <a:xfrm>
            <a:off x="10032437" y="6291093"/>
            <a:ext cx="3397251" cy="347662"/>
          </a:xfrm>
          <a:prstGeom prst="rect">
            <a:avLst/>
          </a:prstGeom>
        </p:spPr>
        <p:txBody>
          <a:bodyPr>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fontAlgn="auto">
              <a:spcAft>
                <a:spcPts val="0"/>
              </a:spcAft>
              <a:defRPr/>
            </a:pPr>
            <a:r>
              <a:rPr lang="tr-TR" sz="1200" dirty="0"/>
              <a:t>www.sakarya.edu.tr</a:t>
            </a:r>
          </a:p>
        </p:txBody>
      </p:sp>
    </p:spTree>
    <p:extLst>
      <p:ext uri="{BB962C8B-B14F-4D97-AF65-F5344CB8AC3E}">
        <p14:creationId xmlns:p14="http://schemas.microsoft.com/office/powerpoint/2010/main" val="1053569664"/>
      </p:ext>
    </p:extLst>
  </p:cSld>
  <p:clrMapOvr>
    <a:masterClrMapping/>
  </p:clrMapOvr>
  <p:transition spd="slow">
    <p:push di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a:xfrm>
            <a:off x="609600" y="252247"/>
            <a:ext cx="10972800" cy="667367"/>
          </a:xfrm>
        </p:spPr>
        <p:txBody>
          <a:bodyPr>
            <a:normAutofit/>
          </a:bodyPr>
          <a:lstStyle/>
          <a:p>
            <a:pPr algn="l"/>
            <a:r>
              <a:rPr lang="tr-TR" altLang="tr-TR" sz="3600" b="1" dirty="0" err="1" smtClean="0">
                <a:solidFill>
                  <a:srgbClr val="112F63"/>
                </a:solidFill>
              </a:rPr>
              <a:t>Free</a:t>
            </a:r>
            <a:r>
              <a:rPr lang="tr-TR" altLang="tr-TR" sz="3600" b="1" dirty="0" smtClean="0">
                <a:solidFill>
                  <a:srgbClr val="112F63"/>
                </a:solidFill>
              </a:rPr>
              <a:t> </a:t>
            </a:r>
            <a:r>
              <a:rPr lang="tr-TR" altLang="tr-TR" sz="3600" b="1" dirty="0" err="1" smtClean="0">
                <a:solidFill>
                  <a:srgbClr val="112F63"/>
                </a:solidFill>
              </a:rPr>
              <a:t>Mover</a:t>
            </a:r>
            <a:r>
              <a:rPr lang="tr-TR" altLang="tr-TR" sz="3600" b="1" dirty="0" smtClean="0">
                <a:solidFill>
                  <a:srgbClr val="112F63"/>
                </a:solidFill>
              </a:rPr>
              <a:t> Değişim Programı</a:t>
            </a:r>
            <a:endParaRPr lang="tr-TR" altLang="tr-TR" sz="3600" b="1" dirty="0">
              <a:solidFill>
                <a:srgbClr val="112F63"/>
              </a:solidFill>
            </a:endParaRPr>
          </a:p>
        </p:txBody>
      </p:sp>
      <p:sp>
        <p:nvSpPr>
          <p:cNvPr id="4099" name="İçerik Yer Tutucusu 2"/>
          <p:cNvSpPr>
            <a:spLocks noGrp="1"/>
          </p:cNvSpPr>
          <p:nvPr>
            <p:ph idx="1"/>
          </p:nvPr>
        </p:nvSpPr>
        <p:spPr>
          <a:xfrm>
            <a:off x="609600" y="1052736"/>
            <a:ext cx="10972800" cy="2321085"/>
          </a:xfrm>
        </p:spPr>
        <p:txBody>
          <a:bodyPr/>
          <a:lstStyle/>
          <a:p>
            <a:pPr marL="0" indent="0" algn="just">
              <a:buNone/>
            </a:pPr>
            <a:r>
              <a:rPr lang="tr-TR" altLang="tr-TR" sz="1600" dirty="0" smtClean="0"/>
              <a:t>Program, tüm dünya ülkelerini kapsayan öğrencinin talebi ile iki üniversitenin mutabakatı çerçevesinde oluşturulan değişimi içermektedir. Giden/gelen öğrenci değişimini kapsar. </a:t>
            </a:r>
          </a:p>
          <a:p>
            <a:pPr marL="0" indent="0">
              <a:buNone/>
            </a:pPr>
            <a:r>
              <a:rPr lang="tr-TR" altLang="tr-TR" sz="1600" dirty="0" err="1" smtClean="0"/>
              <a:t>Free</a:t>
            </a:r>
            <a:r>
              <a:rPr lang="tr-TR" altLang="tr-TR" sz="1600" dirty="0" smtClean="0"/>
              <a:t> </a:t>
            </a:r>
            <a:r>
              <a:rPr lang="tr-TR" altLang="tr-TR" sz="1600" dirty="0" err="1" smtClean="0"/>
              <a:t>Mover</a:t>
            </a:r>
            <a:r>
              <a:rPr lang="tr-TR" altLang="tr-TR" sz="1600" dirty="0" smtClean="0"/>
              <a:t> programı kapsamında anlaşma mevcut değildir. Gidilecek üniversitenin ve gönderen üniversitenin karşılıklı kabulü ile gerçekleşmektedir.</a:t>
            </a:r>
            <a:endParaRPr lang="tr-TR" altLang="tr-TR" sz="1600" dirty="0"/>
          </a:p>
        </p:txBody>
      </p:sp>
      <p:pic>
        <p:nvPicPr>
          <p:cNvPr id="4102" name="Resim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021288"/>
            <a:ext cx="12192000" cy="144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p:blipFill>
        <p:spPr bwMode="auto">
          <a:xfrm>
            <a:off x="261893" y="6289536"/>
            <a:ext cx="1897671" cy="435267"/>
          </a:xfrm>
          <a:prstGeom prst="rect">
            <a:avLst/>
          </a:prstGeom>
          <a:noFill/>
          <a:extLst>
            <a:ext uri="{909E8E84-426E-40DD-AFC4-6F175D3DCCD1}">
              <a14:hiddenFill xmlns:a14="http://schemas.microsoft.com/office/drawing/2010/main">
                <a:solidFill>
                  <a:srgbClr val="FFFFFF"/>
                </a:solidFill>
              </a14:hiddenFill>
            </a:ext>
          </a:extLst>
        </p:spPr>
      </p:pic>
      <p:sp>
        <p:nvSpPr>
          <p:cNvPr id="9" name="Alt Başlık 2">
            <a:extLst>
              <a:ext uri="{FF2B5EF4-FFF2-40B4-BE49-F238E27FC236}">
                <a16:creationId xmlns:a16="http://schemas.microsoft.com/office/drawing/2014/main" id="{3A6C1FDE-BE0F-EF40-A648-AB47C9CDBBCA}"/>
              </a:ext>
            </a:extLst>
          </p:cNvPr>
          <p:cNvSpPr txBox="1">
            <a:spLocks/>
          </p:cNvSpPr>
          <p:nvPr/>
        </p:nvSpPr>
        <p:spPr bwMode="auto">
          <a:xfrm>
            <a:off x="10032437" y="6291093"/>
            <a:ext cx="3397251" cy="347662"/>
          </a:xfrm>
          <a:prstGeom prst="rect">
            <a:avLst/>
          </a:prstGeom>
        </p:spPr>
        <p:txBody>
          <a:bodyPr>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fontAlgn="auto">
              <a:spcAft>
                <a:spcPts val="0"/>
              </a:spcAft>
              <a:defRPr/>
            </a:pPr>
            <a:r>
              <a:rPr lang="tr-TR" sz="1200" dirty="0"/>
              <a:t>www.sakarya.edu.tr</a:t>
            </a:r>
          </a:p>
        </p:txBody>
      </p:sp>
    </p:spTree>
    <p:extLst>
      <p:ext uri="{BB962C8B-B14F-4D97-AF65-F5344CB8AC3E}">
        <p14:creationId xmlns:p14="http://schemas.microsoft.com/office/powerpoint/2010/main" val="3848392733"/>
      </p:ext>
    </p:extLst>
  </p:cSld>
  <p:clrMapOvr>
    <a:masterClrMapping/>
  </p:clrMapOvr>
  <p:transition spd="slow">
    <p:push di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Başlık 1"/>
          <p:cNvSpPr>
            <a:spLocks noGrp="1"/>
          </p:cNvSpPr>
          <p:nvPr>
            <p:ph type="title"/>
          </p:nvPr>
        </p:nvSpPr>
        <p:spPr>
          <a:xfrm>
            <a:off x="609600" y="53425"/>
            <a:ext cx="10972800" cy="1143000"/>
          </a:xfrm>
        </p:spPr>
        <p:txBody>
          <a:bodyPr/>
          <a:lstStyle/>
          <a:p>
            <a:pPr algn="l"/>
            <a:r>
              <a:rPr lang="tr-TR" altLang="tr-TR" sz="4000" b="1" dirty="0" smtClean="0">
                <a:solidFill>
                  <a:srgbClr val="112F63"/>
                </a:solidFill>
              </a:rPr>
              <a:t>Kaynaklar</a:t>
            </a:r>
            <a:endParaRPr lang="tr-TR" altLang="tr-TR" sz="4000" b="1" dirty="0">
              <a:solidFill>
                <a:srgbClr val="112F63"/>
              </a:solidFill>
            </a:endParaRPr>
          </a:p>
        </p:txBody>
      </p:sp>
      <p:sp>
        <p:nvSpPr>
          <p:cNvPr id="4099" name="İçerik Yer Tutucusu 2"/>
          <p:cNvSpPr>
            <a:spLocks noGrp="1"/>
          </p:cNvSpPr>
          <p:nvPr>
            <p:ph idx="1"/>
          </p:nvPr>
        </p:nvSpPr>
        <p:spPr>
          <a:xfrm>
            <a:off x="609600" y="1052736"/>
            <a:ext cx="10972800" cy="4979447"/>
          </a:xfrm>
        </p:spPr>
        <p:txBody>
          <a:bodyPr/>
          <a:lstStyle/>
          <a:p>
            <a:pPr marL="342900" indent="-342900">
              <a:buAutoNum type="arabicPeriod"/>
            </a:pPr>
            <a:r>
              <a:rPr lang="tr-TR" sz="1600" dirty="0" smtClean="0">
                <a:latin typeface="TimesNewRomanPSMT"/>
              </a:rPr>
              <a:t>Yükseköğretim </a:t>
            </a:r>
            <a:r>
              <a:rPr lang="tr-TR" sz="1600" dirty="0">
                <a:latin typeface="TimesNewRomanPSMT"/>
              </a:rPr>
              <a:t>Kurumları için El Kitabı (</a:t>
            </a:r>
            <a:r>
              <a:rPr lang="tr-TR" sz="1600" dirty="0">
                <a:latin typeface="TimesNewRomanPSMT"/>
                <a:hlinkClick r:id="rId2"/>
              </a:rPr>
              <a:t>https://</a:t>
            </a:r>
            <a:r>
              <a:rPr lang="tr-TR" sz="1600" dirty="0" smtClean="0">
                <a:latin typeface="TimesNewRomanPSMT"/>
                <a:hlinkClick r:id="rId2"/>
              </a:rPr>
              <a:t>erasmus.sakarya.edu.tr/Erasmus/Index/4</a:t>
            </a:r>
            <a:r>
              <a:rPr lang="tr-TR" sz="1600" dirty="0" smtClean="0">
                <a:latin typeface="TimesNewRomanPSMT"/>
              </a:rPr>
              <a:t>)</a:t>
            </a:r>
          </a:p>
          <a:p>
            <a:pPr marL="342900" indent="-342900">
              <a:buAutoNum type="arabicPeriod"/>
            </a:pPr>
            <a:r>
              <a:rPr lang="tr-TR" altLang="tr-TR" sz="1600" dirty="0" smtClean="0">
                <a:latin typeface="TimesNewRomanPSMT"/>
              </a:rPr>
              <a:t>Türkiye </a:t>
            </a:r>
            <a:r>
              <a:rPr lang="tr-TR" altLang="tr-TR" sz="1600" dirty="0">
                <a:latin typeface="TimesNewRomanPSMT"/>
              </a:rPr>
              <a:t>Ulusal Ajansı (</a:t>
            </a:r>
            <a:r>
              <a:rPr lang="tr-TR" altLang="tr-TR" sz="1600" dirty="0">
                <a:latin typeface="TimesNewRomanPSMT"/>
                <a:hlinkClick r:id="rId3"/>
              </a:rPr>
              <a:t>https://www.ua.gov.tr</a:t>
            </a:r>
            <a:r>
              <a:rPr lang="tr-TR" altLang="tr-TR" sz="1600" dirty="0" smtClean="0">
                <a:latin typeface="TimesNewRomanPSMT"/>
                <a:hlinkClick r:id="rId3"/>
              </a:rPr>
              <a:t>/</a:t>
            </a:r>
            <a:r>
              <a:rPr lang="tr-TR" altLang="tr-TR" sz="1600" dirty="0" smtClean="0">
                <a:latin typeface="TimesNewRomanPSMT"/>
              </a:rPr>
              <a:t>)</a:t>
            </a:r>
          </a:p>
          <a:p>
            <a:pPr marL="342900" indent="-342900">
              <a:buAutoNum type="arabicPeriod"/>
            </a:pPr>
            <a:r>
              <a:rPr lang="tr-TR" altLang="tr-TR" sz="1600" dirty="0" smtClean="0">
                <a:latin typeface="TimesNewRomanPSMT"/>
              </a:rPr>
              <a:t>Sakarya Üniversitesi </a:t>
            </a:r>
            <a:r>
              <a:rPr lang="tr-TR" altLang="tr-TR" sz="1600" dirty="0" err="1" smtClean="0">
                <a:latin typeface="TimesNewRomanPSMT"/>
              </a:rPr>
              <a:t>Erasmus</a:t>
            </a:r>
            <a:r>
              <a:rPr lang="tr-TR" altLang="tr-TR" sz="1600" dirty="0" smtClean="0">
                <a:latin typeface="TimesNewRomanPSMT"/>
              </a:rPr>
              <a:t>+ </a:t>
            </a:r>
            <a:r>
              <a:rPr lang="tr-TR" altLang="tr-TR" sz="1600" dirty="0">
                <a:latin typeface="TimesNewRomanPSMT"/>
              </a:rPr>
              <a:t>Koordinatörlüğü web sitesi (</a:t>
            </a:r>
            <a:r>
              <a:rPr lang="tr-TR" altLang="tr-TR" sz="1600" dirty="0">
                <a:latin typeface="TimesNewRomanPSMT"/>
                <a:hlinkClick r:id="rId4"/>
              </a:rPr>
              <a:t>https://erasmus.sakarya.edu.tr</a:t>
            </a:r>
            <a:r>
              <a:rPr lang="tr-TR" altLang="tr-TR" sz="1600" dirty="0" smtClean="0">
                <a:latin typeface="TimesNewRomanPSMT"/>
                <a:hlinkClick r:id="rId4"/>
              </a:rPr>
              <a:t>/</a:t>
            </a:r>
            <a:r>
              <a:rPr lang="tr-TR" altLang="tr-TR" sz="1600" dirty="0" smtClean="0">
                <a:latin typeface="TimesNewRomanPSMT"/>
              </a:rPr>
              <a:t>)</a:t>
            </a:r>
          </a:p>
          <a:p>
            <a:pPr marL="342900" indent="-342900">
              <a:buAutoNum type="arabicPeriod"/>
            </a:pPr>
            <a:r>
              <a:rPr lang="tr-TR" altLang="tr-TR" sz="1600" dirty="0">
                <a:latin typeface="TimesNewRomanPSMT"/>
              </a:rPr>
              <a:t>Sakarya Üniversitesi </a:t>
            </a:r>
            <a:r>
              <a:rPr lang="tr-TR" altLang="tr-TR" sz="1600" dirty="0" smtClean="0">
                <a:latin typeface="TimesNewRomanPSMT"/>
              </a:rPr>
              <a:t>Mevlana Programı web </a:t>
            </a:r>
            <a:r>
              <a:rPr lang="tr-TR" altLang="tr-TR" sz="1600" dirty="0">
                <a:latin typeface="TimesNewRomanPSMT"/>
              </a:rPr>
              <a:t>sitesi </a:t>
            </a:r>
            <a:r>
              <a:rPr lang="tr-TR" altLang="tr-TR" sz="1600" dirty="0" smtClean="0">
                <a:latin typeface="TimesNewRomanPSMT"/>
              </a:rPr>
              <a:t>(</a:t>
            </a:r>
            <a:r>
              <a:rPr lang="tr-TR" altLang="tr-TR" sz="1600" dirty="0" smtClean="0">
                <a:latin typeface="TimesNewRomanPSMT"/>
                <a:hlinkClick r:id="rId5"/>
              </a:rPr>
              <a:t>https</a:t>
            </a:r>
            <a:r>
              <a:rPr lang="tr-TR" altLang="tr-TR" sz="1600" dirty="0">
                <a:latin typeface="TimesNewRomanPSMT"/>
                <a:hlinkClick r:id="rId5"/>
              </a:rPr>
              <a:t>://</a:t>
            </a:r>
            <a:r>
              <a:rPr lang="tr-TR" altLang="tr-TR" sz="1600" dirty="0" smtClean="0">
                <a:latin typeface="TimesNewRomanPSMT"/>
                <a:hlinkClick r:id="rId5"/>
              </a:rPr>
              <a:t>mevlana.sakarya.edu.tr/tr</a:t>
            </a:r>
            <a:r>
              <a:rPr lang="tr-TR" altLang="tr-TR" sz="1600" dirty="0" smtClean="0">
                <a:latin typeface="TimesNewRomanPSMT"/>
              </a:rPr>
              <a:t>)</a:t>
            </a:r>
          </a:p>
          <a:p>
            <a:pPr marL="342900" indent="-342900">
              <a:buAutoNum type="arabicPeriod"/>
            </a:pPr>
            <a:r>
              <a:rPr lang="tr-TR" altLang="tr-TR" sz="1600" dirty="0">
                <a:latin typeface="TimesNewRomanPSMT"/>
              </a:rPr>
              <a:t>Sakarya Üniversitesi </a:t>
            </a:r>
            <a:r>
              <a:rPr lang="tr-TR" altLang="tr-TR" sz="1600" dirty="0" smtClean="0">
                <a:latin typeface="TimesNewRomanPSMT"/>
              </a:rPr>
              <a:t>Farabi </a:t>
            </a:r>
            <a:r>
              <a:rPr lang="tr-TR" altLang="tr-TR" sz="1600" dirty="0">
                <a:latin typeface="TimesNewRomanPSMT"/>
              </a:rPr>
              <a:t>Programı web sitesi </a:t>
            </a:r>
            <a:r>
              <a:rPr lang="tr-TR" altLang="tr-TR" sz="1600" dirty="0" smtClean="0">
                <a:latin typeface="TimesNewRomanPSMT"/>
              </a:rPr>
              <a:t>(https</a:t>
            </a:r>
            <a:r>
              <a:rPr lang="tr-TR" altLang="tr-TR" sz="1600" dirty="0">
                <a:latin typeface="TimesNewRomanPSMT"/>
              </a:rPr>
              <a:t>://</a:t>
            </a:r>
            <a:r>
              <a:rPr lang="tr-TR" altLang="tr-TR" sz="1600" dirty="0" smtClean="0">
                <a:latin typeface="TimesNewRomanPSMT"/>
              </a:rPr>
              <a:t>farabi.sakarya.edu.tr/tr)</a:t>
            </a:r>
          </a:p>
          <a:p>
            <a:pPr marL="0" indent="0">
              <a:buNone/>
            </a:pPr>
            <a:endParaRPr lang="tr-TR" altLang="tr-TR" sz="1600" dirty="0"/>
          </a:p>
        </p:txBody>
      </p:sp>
      <p:pic>
        <p:nvPicPr>
          <p:cNvPr id="4102" name="Resim 4"/>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0" y="6021288"/>
            <a:ext cx="12192000" cy="144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p:blipFill>
        <p:spPr bwMode="auto">
          <a:xfrm>
            <a:off x="261893" y="6289536"/>
            <a:ext cx="1897671" cy="435267"/>
          </a:xfrm>
          <a:prstGeom prst="rect">
            <a:avLst/>
          </a:prstGeom>
          <a:noFill/>
          <a:extLst>
            <a:ext uri="{909E8E84-426E-40DD-AFC4-6F175D3DCCD1}">
              <a14:hiddenFill xmlns:a14="http://schemas.microsoft.com/office/drawing/2010/main">
                <a:solidFill>
                  <a:srgbClr val="FFFFFF"/>
                </a:solidFill>
              </a14:hiddenFill>
            </a:ext>
          </a:extLst>
        </p:spPr>
      </p:pic>
      <p:sp>
        <p:nvSpPr>
          <p:cNvPr id="9" name="Alt Başlık 2">
            <a:extLst>
              <a:ext uri="{FF2B5EF4-FFF2-40B4-BE49-F238E27FC236}">
                <a16:creationId xmlns:a16="http://schemas.microsoft.com/office/drawing/2014/main" id="{3A6C1FDE-BE0F-EF40-A648-AB47C9CDBBCA}"/>
              </a:ext>
            </a:extLst>
          </p:cNvPr>
          <p:cNvSpPr txBox="1">
            <a:spLocks/>
          </p:cNvSpPr>
          <p:nvPr/>
        </p:nvSpPr>
        <p:spPr bwMode="auto">
          <a:xfrm>
            <a:off x="10032437" y="6291093"/>
            <a:ext cx="3397251" cy="347662"/>
          </a:xfrm>
          <a:prstGeom prst="rect">
            <a:avLst/>
          </a:prstGeom>
        </p:spPr>
        <p:txBody>
          <a:bodyPr>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fontAlgn="auto">
              <a:spcAft>
                <a:spcPts val="0"/>
              </a:spcAft>
              <a:defRPr/>
            </a:pPr>
            <a:r>
              <a:rPr lang="tr-TR" sz="1200" dirty="0"/>
              <a:t>www.sakarya.edu.tr</a:t>
            </a:r>
          </a:p>
        </p:txBody>
      </p:sp>
    </p:spTree>
    <p:extLst>
      <p:ext uri="{BB962C8B-B14F-4D97-AF65-F5344CB8AC3E}">
        <p14:creationId xmlns:p14="http://schemas.microsoft.com/office/powerpoint/2010/main" val="4104199859"/>
      </p:ext>
    </p:extLst>
  </p:cSld>
  <p:clrMapOvr>
    <a:masterClrMapping/>
  </p:clrMapOvr>
  <p:transition spd="slow">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sim Yer Tutucusu 2"/>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l="2000" r="2000"/>
          <a:stretch>
            <a:fillRect/>
          </a:stretch>
        </p:blipFill>
        <p:spPr>
          <a:xfrm>
            <a:off x="5735565" y="1737352"/>
            <a:ext cx="3657605" cy="2142699"/>
          </a:xfrm>
        </p:spPr>
      </p:pic>
      <p:pic>
        <p:nvPicPr>
          <p:cNvPr id="4" name="Resim Yer Tutucusu 3"/>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l="32008" r="32008"/>
          <a:stretch>
            <a:fillRect/>
          </a:stretch>
        </p:blipFill>
        <p:spPr>
          <a:xfrm>
            <a:off x="9658965" y="276693"/>
            <a:ext cx="2142699" cy="4001067"/>
          </a:xfrm>
        </p:spPr>
      </p:pic>
      <p:pic>
        <p:nvPicPr>
          <p:cNvPr id="7" name="Resim Yer Tutucusu 6"/>
          <p:cNvPicPr>
            <a:picLocks noGrp="1" noChangeAspect="1"/>
          </p:cNvPicPr>
          <p:nvPr>
            <p:ph type="pic" sz="quarter" idx="12"/>
          </p:nvPr>
        </p:nvPicPr>
        <p:blipFill>
          <a:blip r:embed="rId4">
            <a:extLst>
              <a:ext uri="{28A0092B-C50C-407E-A947-70E740481C1C}">
                <a14:useLocalDpi xmlns:a14="http://schemas.microsoft.com/office/drawing/2010/main" val="0"/>
              </a:ext>
            </a:extLst>
          </a:blip>
          <a:srcRect t="2944" b="2944"/>
          <a:stretch>
            <a:fillRect/>
          </a:stretch>
        </p:blipFill>
        <p:spPr>
          <a:xfrm>
            <a:off x="5392241" y="4167151"/>
            <a:ext cx="4001067" cy="2142699"/>
          </a:xfrm>
        </p:spPr>
      </p:pic>
      <p:grpSp>
        <p:nvGrpSpPr>
          <p:cNvPr id="19" name="Group 18">
            <a:extLst>
              <a:ext uri="{FF2B5EF4-FFF2-40B4-BE49-F238E27FC236}">
                <a16:creationId xmlns:a16="http://schemas.microsoft.com/office/drawing/2014/main" id="{B1AA7BB3-BEC8-48C5-8F50-45597F9023CC}"/>
              </a:ext>
            </a:extLst>
          </p:cNvPr>
          <p:cNvGrpSpPr/>
          <p:nvPr/>
        </p:nvGrpSpPr>
        <p:grpSpPr>
          <a:xfrm>
            <a:off x="9526137" y="5868214"/>
            <a:ext cx="2665863" cy="606284"/>
            <a:chOff x="9526137" y="5685334"/>
            <a:chExt cx="2665863" cy="606284"/>
          </a:xfrm>
        </p:grpSpPr>
        <p:sp>
          <p:nvSpPr>
            <p:cNvPr id="20" name="Rectangle 19">
              <a:extLst>
                <a:ext uri="{FF2B5EF4-FFF2-40B4-BE49-F238E27FC236}">
                  <a16:creationId xmlns:a16="http://schemas.microsoft.com/office/drawing/2014/main" id="{D1578A51-D068-46E9-BE75-E5AF916666AE}"/>
                </a:ext>
              </a:extLst>
            </p:cNvPr>
            <p:cNvSpPr/>
            <p:nvPr/>
          </p:nvSpPr>
          <p:spPr>
            <a:xfrm>
              <a:off x="9526137" y="5685334"/>
              <a:ext cx="2665863" cy="606284"/>
            </a:xfrm>
            <a:prstGeom prst="rect">
              <a:avLst/>
            </a:prstGeom>
            <a:solidFill>
              <a:srgbClr val="0037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325795EF-6805-4B66-A7CB-4E6002C79F10}"/>
                </a:ext>
              </a:extLst>
            </p:cNvPr>
            <p:cNvSpPr txBox="1"/>
            <p:nvPr/>
          </p:nvSpPr>
          <p:spPr>
            <a:xfrm>
              <a:off x="9658965" y="5751873"/>
              <a:ext cx="2400206" cy="382028"/>
            </a:xfrm>
            <a:prstGeom prst="rect">
              <a:avLst/>
            </a:prstGeom>
            <a:noFill/>
          </p:spPr>
          <p:txBody>
            <a:bodyPr wrap="square" rtlCol="0">
              <a:spAutoFit/>
            </a:bodyPr>
            <a:lstStyle/>
            <a:p>
              <a:pPr>
                <a:lnSpc>
                  <a:spcPct val="150000"/>
                </a:lnSpc>
              </a:pPr>
              <a:r>
                <a:rPr lang="tr-TR" sz="1400" dirty="0" err="1" smtClean="0">
                  <a:solidFill>
                    <a:schemeClr val="bg1"/>
                  </a:solidFill>
                  <a:latin typeface="+mj-lt"/>
                  <a:cs typeface="Calibri" panose="020F0502020204030204" pitchFamily="34" charset="0"/>
                </a:rPr>
                <a:t>erasmus</a:t>
              </a:r>
              <a:r>
                <a:rPr lang="tr-TR" sz="1400" dirty="0" smtClean="0">
                  <a:solidFill>
                    <a:schemeClr val="bg1"/>
                  </a:solidFill>
                  <a:latin typeface="+mj-lt"/>
                  <a:cs typeface="Calibri" panose="020F0502020204030204" pitchFamily="34" charset="0"/>
                </a:rPr>
                <a:t>@</a:t>
              </a:r>
              <a:r>
                <a:rPr lang="en-US" sz="1400" dirty="0" smtClean="0">
                  <a:solidFill>
                    <a:schemeClr val="bg1"/>
                  </a:solidFill>
                  <a:latin typeface="+mj-lt"/>
                  <a:cs typeface="Calibri" panose="020F0502020204030204" pitchFamily="34" charset="0"/>
                </a:rPr>
                <a:t>sakarya.edu.tr</a:t>
              </a:r>
              <a:endParaRPr lang="en-US" sz="1400" dirty="0">
                <a:solidFill>
                  <a:schemeClr val="bg1"/>
                </a:solidFill>
                <a:latin typeface="+mj-lt"/>
                <a:cs typeface="Calibri" panose="020F0502020204030204" pitchFamily="34" charset="0"/>
              </a:endParaRPr>
            </a:p>
          </p:txBody>
        </p:sp>
      </p:grpSp>
      <p:sp>
        <p:nvSpPr>
          <p:cNvPr id="43" name="7 CuadroTexto">
            <a:extLst>
              <a:ext uri="{FF2B5EF4-FFF2-40B4-BE49-F238E27FC236}">
                <a16:creationId xmlns:a16="http://schemas.microsoft.com/office/drawing/2014/main" id="{B837D640-C302-452A-85F8-F44E0CA6DCE7}"/>
              </a:ext>
            </a:extLst>
          </p:cNvPr>
          <p:cNvSpPr txBox="1"/>
          <p:nvPr/>
        </p:nvSpPr>
        <p:spPr>
          <a:xfrm>
            <a:off x="1017162" y="1077399"/>
            <a:ext cx="4238010" cy="323165"/>
          </a:xfrm>
          <a:prstGeom prst="rect">
            <a:avLst/>
          </a:prstGeom>
          <a:noFill/>
        </p:spPr>
        <p:txBody>
          <a:bodyPr wrap="square" lIns="0" tIns="0" rIns="0" bIns="0">
            <a:spAutoFit/>
          </a:bodyPr>
          <a:lstStyle/>
          <a:p>
            <a:pPr>
              <a:lnSpc>
                <a:spcPct val="150000"/>
              </a:lnSpc>
            </a:pPr>
            <a:r>
              <a:rPr lang="tr-TR" altLang="en-US" sz="1400" b="1" dirty="0" smtClean="0">
                <a:latin typeface="Calibri" panose="020F0502020204030204" pitchFamily="34" charset="0"/>
                <a:ea typeface="PT Sans" panose="020B0503020203020204" pitchFamily="34" charset="0"/>
                <a:cs typeface="Calibri" panose="020F0502020204030204" pitchFamily="34" charset="0"/>
              </a:rPr>
              <a:t>Kurum Koordinatör V.: </a:t>
            </a:r>
            <a:r>
              <a:rPr lang="tr-TR" altLang="en-US" sz="1400" b="1" dirty="0" err="1" smtClean="0">
                <a:latin typeface="Calibri" panose="020F0502020204030204" pitchFamily="34" charset="0"/>
                <a:ea typeface="PT Sans" panose="020B0503020203020204" pitchFamily="34" charset="0"/>
                <a:cs typeface="Calibri" panose="020F0502020204030204" pitchFamily="34" charset="0"/>
              </a:rPr>
              <a:t>Öğr</a:t>
            </a:r>
            <a:r>
              <a:rPr lang="tr-TR" altLang="en-US" sz="1400" b="1" dirty="0" smtClean="0">
                <a:latin typeface="Calibri" panose="020F0502020204030204" pitchFamily="34" charset="0"/>
                <a:ea typeface="PT Sans" panose="020B0503020203020204" pitchFamily="34" charset="0"/>
                <a:cs typeface="Calibri" panose="020F0502020204030204" pitchFamily="34" charset="0"/>
              </a:rPr>
              <a:t>. Gör. Abdullah Nalbantoğlu </a:t>
            </a:r>
            <a:endParaRPr lang="en-US" altLang="en-US" sz="1400" b="1" dirty="0">
              <a:latin typeface="Calibri" panose="020F0502020204030204" pitchFamily="34" charset="0"/>
              <a:ea typeface="PT Sans" panose="020B0503020203020204" pitchFamily="34" charset="0"/>
              <a:cs typeface="Calibri" panose="020F0502020204030204" pitchFamily="34" charset="0"/>
            </a:endParaRPr>
          </a:p>
        </p:txBody>
      </p:sp>
      <p:sp>
        <p:nvSpPr>
          <p:cNvPr id="44" name="Oval 43">
            <a:extLst>
              <a:ext uri="{FF2B5EF4-FFF2-40B4-BE49-F238E27FC236}">
                <a16:creationId xmlns:a16="http://schemas.microsoft.com/office/drawing/2014/main" id="{71309F3C-584E-493D-896D-B777ABD77779}"/>
              </a:ext>
            </a:extLst>
          </p:cNvPr>
          <p:cNvSpPr/>
          <p:nvPr/>
        </p:nvSpPr>
        <p:spPr>
          <a:xfrm>
            <a:off x="389829" y="940826"/>
            <a:ext cx="548640" cy="548640"/>
          </a:xfrm>
          <a:prstGeom prst="ellipse">
            <a:avLst/>
          </a:prstGeom>
          <a:solidFill>
            <a:srgbClr val="0037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latin typeface="Poppins ExtraLight" panose="00000300000000000000" pitchFamily="50" charset="0"/>
              <a:cs typeface="Poppins ExtraLight" panose="00000300000000000000" pitchFamily="50" charset="0"/>
            </a:endParaRPr>
          </a:p>
        </p:txBody>
      </p:sp>
      <p:sp>
        <p:nvSpPr>
          <p:cNvPr id="46" name="7 CuadroTexto">
            <a:extLst>
              <a:ext uri="{FF2B5EF4-FFF2-40B4-BE49-F238E27FC236}">
                <a16:creationId xmlns:a16="http://schemas.microsoft.com/office/drawing/2014/main" id="{AF6C983F-12B9-4F4E-A287-2BD857DF4218}"/>
              </a:ext>
            </a:extLst>
          </p:cNvPr>
          <p:cNvSpPr txBox="1"/>
          <p:nvPr/>
        </p:nvSpPr>
        <p:spPr>
          <a:xfrm>
            <a:off x="958180" y="1708743"/>
            <a:ext cx="3652817" cy="323165"/>
          </a:xfrm>
          <a:prstGeom prst="rect">
            <a:avLst/>
          </a:prstGeom>
          <a:noFill/>
        </p:spPr>
        <p:txBody>
          <a:bodyPr wrap="square" lIns="0" tIns="0" rIns="0" bIns="0">
            <a:spAutoFit/>
          </a:bodyPr>
          <a:lstStyle/>
          <a:p>
            <a:pPr>
              <a:lnSpc>
                <a:spcPct val="150000"/>
              </a:lnSpc>
            </a:pPr>
            <a:r>
              <a:rPr lang="tr-TR" altLang="en-US" sz="1400" b="1" dirty="0" err="1" smtClean="0">
                <a:latin typeface="Calibri" panose="020F0502020204030204" pitchFamily="34" charset="0"/>
                <a:ea typeface="PT Sans" panose="020B0503020203020204" pitchFamily="34" charset="0"/>
                <a:cs typeface="Calibri" panose="020F0502020204030204" pitchFamily="34" charset="0"/>
              </a:rPr>
              <a:t>Email</a:t>
            </a:r>
            <a:r>
              <a:rPr lang="tr-TR" altLang="en-US" sz="1400" b="1" dirty="0" smtClean="0">
                <a:latin typeface="Calibri" panose="020F0502020204030204" pitchFamily="34" charset="0"/>
                <a:ea typeface="PT Sans" panose="020B0503020203020204" pitchFamily="34" charset="0"/>
                <a:cs typeface="Calibri" panose="020F0502020204030204" pitchFamily="34" charset="0"/>
              </a:rPr>
              <a:t>: erasmus@sakarya.edu.tr</a:t>
            </a:r>
            <a:endParaRPr lang="en-US" altLang="en-US" sz="1400" b="1" dirty="0">
              <a:latin typeface="Calibri" panose="020F0502020204030204" pitchFamily="34" charset="0"/>
              <a:ea typeface="PT Sans" panose="020B0503020203020204" pitchFamily="34" charset="0"/>
              <a:cs typeface="Calibri" panose="020F0502020204030204" pitchFamily="34" charset="0"/>
            </a:endParaRPr>
          </a:p>
        </p:txBody>
      </p:sp>
      <p:sp>
        <p:nvSpPr>
          <p:cNvPr id="47" name="Oval 46">
            <a:extLst>
              <a:ext uri="{FF2B5EF4-FFF2-40B4-BE49-F238E27FC236}">
                <a16:creationId xmlns:a16="http://schemas.microsoft.com/office/drawing/2014/main" id="{F8671063-0E46-428F-9B20-81E882555117}"/>
              </a:ext>
            </a:extLst>
          </p:cNvPr>
          <p:cNvSpPr/>
          <p:nvPr/>
        </p:nvSpPr>
        <p:spPr>
          <a:xfrm>
            <a:off x="377742" y="1632309"/>
            <a:ext cx="548640" cy="548640"/>
          </a:xfrm>
          <a:prstGeom prst="ellipse">
            <a:avLst/>
          </a:prstGeom>
          <a:solidFill>
            <a:srgbClr val="9395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latin typeface="Poppins ExtraLight" panose="00000300000000000000" pitchFamily="50" charset="0"/>
              <a:cs typeface="Poppins ExtraLight" panose="00000300000000000000" pitchFamily="50" charset="0"/>
            </a:endParaRPr>
          </a:p>
        </p:txBody>
      </p:sp>
      <p:sp>
        <p:nvSpPr>
          <p:cNvPr id="49" name="7 CuadroTexto">
            <a:extLst>
              <a:ext uri="{FF2B5EF4-FFF2-40B4-BE49-F238E27FC236}">
                <a16:creationId xmlns:a16="http://schemas.microsoft.com/office/drawing/2014/main" id="{399977C8-203B-44E9-A062-6CF7877ACCC8}"/>
              </a:ext>
            </a:extLst>
          </p:cNvPr>
          <p:cNvSpPr txBox="1"/>
          <p:nvPr/>
        </p:nvSpPr>
        <p:spPr>
          <a:xfrm>
            <a:off x="998835" y="2422389"/>
            <a:ext cx="3652817" cy="289759"/>
          </a:xfrm>
          <a:prstGeom prst="rect">
            <a:avLst/>
          </a:prstGeom>
          <a:noFill/>
        </p:spPr>
        <p:txBody>
          <a:bodyPr wrap="square" lIns="0" tIns="0" rIns="0" bIns="0">
            <a:spAutoFit/>
          </a:bodyPr>
          <a:lstStyle/>
          <a:p>
            <a:pPr>
              <a:lnSpc>
                <a:spcPct val="150000"/>
              </a:lnSpc>
            </a:pPr>
            <a:r>
              <a:rPr lang="tr-TR" altLang="en-US" sz="1400" b="1" dirty="0" smtClean="0">
                <a:latin typeface="Calibri" panose="020F0502020204030204" pitchFamily="34" charset="0"/>
                <a:ea typeface="PT Sans" panose="020B0503020203020204" pitchFamily="34" charset="0"/>
                <a:cs typeface="Calibri" panose="020F0502020204030204" pitchFamily="34" charset="0"/>
              </a:rPr>
              <a:t>Telefon: 0264 295 43 48</a:t>
            </a:r>
            <a:endParaRPr lang="en-US" altLang="en-US" sz="1400" b="1" dirty="0">
              <a:latin typeface="Calibri" panose="020F0502020204030204" pitchFamily="34" charset="0"/>
              <a:ea typeface="PT Sans" panose="020B0503020203020204" pitchFamily="34" charset="0"/>
              <a:cs typeface="Calibri" panose="020F0502020204030204" pitchFamily="34" charset="0"/>
            </a:endParaRPr>
          </a:p>
        </p:txBody>
      </p:sp>
      <p:sp>
        <p:nvSpPr>
          <p:cNvPr id="50" name="Oval 49">
            <a:extLst>
              <a:ext uri="{FF2B5EF4-FFF2-40B4-BE49-F238E27FC236}">
                <a16:creationId xmlns:a16="http://schemas.microsoft.com/office/drawing/2014/main" id="{8531DB60-EADA-406D-9E18-DC30DCBDF96D}"/>
              </a:ext>
            </a:extLst>
          </p:cNvPr>
          <p:cNvSpPr/>
          <p:nvPr/>
        </p:nvSpPr>
        <p:spPr>
          <a:xfrm>
            <a:off x="377742" y="2411859"/>
            <a:ext cx="548640" cy="548640"/>
          </a:xfrm>
          <a:prstGeom prst="ellipse">
            <a:avLst/>
          </a:prstGeom>
          <a:solidFill>
            <a:srgbClr val="0037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latin typeface="Poppins ExtraLight" panose="00000300000000000000" pitchFamily="50" charset="0"/>
              <a:cs typeface="Poppins ExtraLight" panose="00000300000000000000" pitchFamily="50" charset="0"/>
            </a:endParaRPr>
          </a:p>
        </p:txBody>
      </p:sp>
      <p:sp>
        <p:nvSpPr>
          <p:cNvPr id="63" name="TextBox 62">
            <a:extLst>
              <a:ext uri="{FF2B5EF4-FFF2-40B4-BE49-F238E27FC236}">
                <a16:creationId xmlns:a16="http://schemas.microsoft.com/office/drawing/2014/main" id="{070B0C95-15F0-48EF-9B13-22A525EB3F78}"/>
              </a:ext>
            </a:extLst>
          </p:cNvPr>
          <p:cNvSpPr txBox="1"/>
          <p:nvPr/>
        </p:nvSpPr>
        <p:spPr>
          <a:xfrm>
            <a:off x="431869" y="1046270"/>
            <a:ext cx="440387" cy="338554"/>
          </a:xfrm>
          <a:prstGeom prst="rect">
            <a:avLst/>
          </a:prstGeom>
          <a:noFill/>
        </p:spPr>
        <p:txBody>
          <a:bodyPr wrap="square" rtlCol="0">
            <a:spAutoFit/>
          </a:bodyPr>
          <a:lstStyle/>
          <a:p>
            <a:r>
              <a:rPr lang="id-ID" sz="1600" b="1" dirty="0">
                <a:solidFill>
                  <a:schemeClr val="bg1"/>
                </a:solidFill>
                <a:latin typeface="Poppins ExtraLight" panose="00000300000000000000" pitchFamily="50" charset="0"/>
                <a:cs typeface="Poppins ExtraLight" panose="00000300000000000000" pitchFamily="50" charset="0"/>
              </a:rPr>
              <a:t>01</a:t>
            </a:r>
            <a:endParaRPr lang="en-US" sz="1600" b="1" dirty="0">
              <a:solidFill>
                <a:schemeClr val="bg1"/>
              </a:solidFill>
              <a:latin typeface="Poppins ExtraLight" panose="00000300000000000000" pitchFamily="50" charset="0"/>
              <a:cs typeface="Poppins ExtraLight" panose="00000300000000000000" pitchFamily="50" charset="0"/>
            </a:endParaRPr>
          </a:p>
        </p:txBody>
      </p:sp>
      <p:sp>
        <p:nvSpPr>
          <p:cNvPr id="64" name="TextBox 63">
            <a:extLst>
              <a:ext uri="{FF2B5EF4-FFF2-40B4-BE49-F238E27FC236}">
                <a16:creationId xmlns:a16="http://schemas.microsoft.com/office/drawing/2014/main" id="{070B0C95-15F0-48EF-9B13-22A525EB3F78}"/>
              </a:ext>
            </a:extLst>
          </p:cNvPr>
          <p:cNvSpPr txBox="1"/>
          <p:nvPr/>
        </p:nvSpPr>
        <p:spPr>
          <a:xfrm>
            <a:off x="401297" y="1737352"/>
            <a:ext cx="503699" cy="338554"/>
          </a:xfrm>
          <a:prstGeom prst="rect">
            <a:avLst/>
          </a:prstGeom>
          <a:noFill/>
        </p:spPr>
        <p:txBody>
          <a:bodyPr wrap="square" rtlCol="0">
            <a:spAutoFit/>
          </a:bodyPr>
          <a:lstStyle/>
          <a:p>
            <a:r>
              <a:rPr lang="id-ID" sz="1600" b="1" dirty="0">
                <a:solidFill>
                  <a:schemeClr val="bg1"/>
                </a:solidFill>
                <a:latin typeface="Poppins ExtraLight" panose="00000300000000000000" pitchFamily="50" charset="0"/>
                <a:cs typeface="Poppins ExtraLight" panose="00000300000000000000" pitchFamily="50" charset="0"/>
              </a:rPr>
              <a:t>02</a:t>
            </a:r>
            <a:endParaRPr lang="en-US" sz="1600" b="1" dirty="0">
              <a:solidFill>
                <a:schemeClr val="bg1"/>
              </a:solidFill>
              <a:latin typeface="Poppins ExtraLight" panose="00000300000000000000" pitchFamily="50" charset="0"/>
              <a:cs typeface="Poppins ExtraLight" panose="00000300000000000000" pitchFamily="50" charset="0"/>
            </a:endParaRPr>
          </a:p>
        </p:txBody>
      </p:sp>
      <p:sp>
        <p:nvSpPr>
          <p:cNvPr id="65" name="TextBox 64">
            <a:extLst>
              <a:ext uri="{FF2B5EF4-FFF2-40B4-BE49-F238E27FC236}">
                <a16:creationId xmlns:a16="http://schemas.microsoft.com/office/drawing/2014/main" id="{070B0C95-15F0-48EF-9B13-22A525EB3F78}"/>
              </a:ext>
            </a:extLst>
          </p:cNvPr>
          <p:cNvSpPr txBox="1"/>
          <p:nvPr/>
        </p:nvSpPr>
        <p:spPr>
          <a:xfrm>
            <a:off x="412194" y="2516902"/>
            <a:ext cx="503699" cy="338554"/>
          </a:xfrm>
          <a:prstGeom prst="rect">
            <a:avLst/>
          </a:prstGeom>
          <a:noFill/>
        </p:spPr>
        <p:txBody>
          <a:bodyPr wrap="square" rtlCol="0">
            <a:spAutoFit/>
          </a:bodyPr>
          <a:lstStyle/>
          <a:p>
            <a:r>
              <a:rPr lang="id-ID" sz="1600" b="1" dirty="0">
                <a:solidFill>
                  <a:schemeClr val="bg1"/>
                </a:solidFill>
                <a:latin typeface="Poppins ExtraLight" panose="00000300000000000000" pitchFamily="50" charset="0"/>
                <a:cs typeface="Poppins ExtraLight" panose="00000300000000000000" pitchFamily="50" charset="0"/>
              </a:rPr>
              <a:t>03</a:t>
            </a:r>
            <a:endParaRPr lang="en-US" sz="1600" b="1" dirty="0">
              <a:solidFill>
                <a:schemeClr val="bg1"/>
              </a:solidFill>
              <a:latin typeface="Poppins ExtraLight" panose="00000300000000000000" pitchFamily="50" charset="0"/>
              <a:cs typeface="Poppins ExtraLight" panose="00000300000000000000" pitchFamily="50" charset="0"/>
            </a:endParaRPr>
          </a:p>
        </p:txBody>
      </p:sp>
      <p:sp>
        <p:nvSpPr>
          <p:cNvPr id="6" name="TextBox 12">
            <a:extLst>
              <a:ext uri="{FF2B5EF4-FFF2-40B4-BE49-F238E27FC236}">
                <a16:creationId xmlns:a16="http://schemas.microsoft.com/office/drawing/2014/main" id="{E9A589DC-27F2-208D-BBB2-10C0C9F4B5B2}"/>
              </a:ext>
            </a:extLst>
          </p:cNvPr>
          <p:cNvSpPr txBox="1"/>
          <p:nvPr/>
        </p:nvSpPr>
        <p:spPr>
          <a:xfrm>
            <a:off x="401297" y="169029"/>
            <a:ext cx="7602060" cy="646331"/>
          </a:xfrm>
          <a:prstGeom prst="rect">
            <a:avLst/>
          </a:prstGeom>
          <a:noFill/>
        </p:spPr>
        <p:txBody>
          <a:bodyPr wrap="square" rtlCol="0">
            <a:spAutoFit/>
          </a:bodyPr>
          <a:lstStyle/>
          <a:p>
            <a:r>
              <a:rPr lang="tr-TR" sz="3600" b="1" dirty="0" err="1" smtClean="0">
                <a:solidFill>
                  <a:srgbClr val="00377B"/>
                </a:solidFill>
                <a:latin typeface="Calibri" panose="020F0502020204030204" pitchFamily="34" charset="0"/>
                <a:cs typeface="Calibri" panose="020F0502020204030204" pitchFamily="34" charset="0"/>
              </a:rPr>
              <a:t>Erasmus</a:t>
            </a:r>
            <a:r>
              <a:rPr lang="tr-TR" sz="3600" b="1" dirty="0" smtClean="0">
                <a:solidFill>
                  <a:srgbClr val="00377B"/>
                </a:solidFill>
                <a:latin typeface="Calibri" panose="020F0502020204030204" pitchFamily="34" charset="0"/>
                <a:cs typeface="Calibri" panose="020F0502020204030204" pitchFamily="34" charset="0"/>
              </a:rPr>
              <a:t> İletişim Adresleri</a:t>
            </a:r>
            <a:endParaRPr lang="en-US" sz="3600" b="1" dirty="0">
              <a:solidFill>
                <a:srgbClr val="00377B"/>
              </a:solidFill>
              <a:latin typeface="Calibri" panose="020F0502020204030204" pitchFamily="34" charset="0"/>
              <a:cs typeface="Calibri" panose="020F0502020204030204" pitchFamily="34" charset="0"/>
            </a:endParaRPr>
          </a:p>
        </p:txBody>
      </p:sp>
      <p:pic>
        <p:nvPicPr>
          <p:cNvPr id="2" name="Resim 1" descr="metin, işaret içeren bir resim&#10;&#10;Açıklama otomatik olarak oluşturuldu">
            <a:extLst>
              <a:ext uri="{FF2B5EF4-FFF2-40B4-BE49-F238E27FC236}">
                <a16:creationId xmlns:a16="http://schemas.microsoft.com/office/drawing/2014/main" id="{676059B3-6438-B1A6-6CDC-A32FB175D7E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62209" y="6115697"/>
            <a:ext cx="1556826" cy="388307"/>
          </a:xfrm>
          <a:prstGeom prst="rect">
            <a:avLst/>
          </a:prstGeom>
        </p:spPr>
      </p:pic>
      <p:pic>
        <p:nvPicPr>
          <p:cNvPr id="8" name="Resim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904319" y="-34472"/>
            <a:ext cx="2630078" cy="1360272"/>
          </a:xfrm>
          <a:prstGeom prst="rect">
            <a:avLst/>
          </a:prstGeom>
        </p:spPr>
      </p:pic>
    </p:spTree>
    <p:extLst>
      <p:ext uri="{BB962C8B-B14F-4D97-AF65-F5344CB8AC3E}">
        <p14:creationId xmlns:p14="http://schemas.microsoft.com/office/powerpoint/2010/main" val="325140733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Yer Tutucusu 3">
            <a:extLst>
              <a:ext uri="{FF2B5EF4-FFF2-40B4-BE49-F238E27FC236}">
                <a16:creationId xmlns:a16="http://schemas.microsoft.com/office/drawing/2014/main" id="{D16082BF-6724-48A5-65DA-C4A2390FB3A4}"/>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4534" b="4534"/>
          <a:stretch/>
        </p:blipFill>
        <p:spPr>
          <a:xfrm>
            <a:off x="0" y="-1"/>
            <a:ext cx="12192000" cy="6858000"/>
          </a:xfrm>
        </p:spPr>
      </p:pic>
      <p:sp>
        <p:nvSpPr>
          <p:cNvPr id="7" name="Rounded Rectangle 18">
            <a:extLst>
              <a:ext uri="{FF2B5EF4-FFF2-40B4-BE49-F238E27FC236}">
                <a16:creationId xmlns:a16="http://schemas.microsoft.com/office/drawing/2014/main" id="{E88FE4F8-F0C6-4772-A520-D042B5BBEE21}"/>
              </a:ext>
            </a:extLst>
          </p:cNvPr>
          <p:cNvSpPr/>
          <p:nvPr/>
        </p:nvSpPr>
        <p:spPr>
          <a:xfrm flipH="1">
            <a:off x="684353" y="609144"/>
            <a:ext cx="10823294" cy="5639710"/>
          </a:xfrm>
          <a:prstGeom prst="roundRect">
            <a:avLst>
              <a:gd name="adj" fmla="val 5056"/>
            </a:avLst>
          </a:prstGeom>
          <a:solidFill>
            <a:srgbClr val="00377B">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C2B58520-654F-4A93-A0F2-8216819BE8EA}"/>
              </a:ext>
            </a:extLst>
          </p:cNvPr>
          <p:cNvGrpSpPr/>
          <p:nvPr/>
        </p:nvGrpSpPr>
        <p:grpSpPr>
          <a:xfrm>
            <a:off x="9526137" y="5868214"/>
            <a:ext cx="2665863" cy="606284"/>
            <a:chOff x="9526137" y="5685334"/>
            <a:chExt cx="2665863" cy="606284"/>
          </a:xfrm>
          <a:solidFill>
            <a:srgbClr val="939598"/>
          </a:solidFill>
        </p:grpSpPr>
        <p:sp>
          <p:nvSpPr>
            <p:cNvPr id="18" name="Rectangle 17">
              <a:extLst>
                <a:ext uri="{FF2B5EF4-FFF2-40B4-BE49-F238E27FC236}">
                  <a16:creationId xmlns:a16="http://schemas.microsoft.com/office/drawing/2014/main" id="{A33CAF13-AC62-4C15-A44C-96694A15C321}"/>
                </a:ext>
              </a:extLst>
            </p:cNvPr>
            <p:cNvSpPr/>
            <p:nvPr/>
          </p:nvSpPr>
          <p:spPr>
            <a:xfrm>
              <a:off x="9526137" y="5685334"/>
              <a:ext cx="2665863" cy="60628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AD295528-3EE2-42B8-8A45-94F7E49A972A}"/>
                </a:ext>
              </a:extLst>
            </p:cNvPr>
            <p:cNvSpPr txBox="1"/>
            <p:nvPr/>
          </p:nvSpPr>
          <p:spPr>
            <a:xfrm>
              <a:off x="9658965" y="5751873"/>
              <a:ext cx="2400206" cy="382092"/>
            </a:xfrm>
            <a:prstGeom prst="rect">
              <a:avLst/>
            </a:prstGeom>
            <a:grpFill/>
          </p:spPr>
          <p:txBody>
            <a:bodyPr wrap="square" rtlCol="0">
              <a:spAutoFit/>
            </a:bodyPr>
            <a:lstStyle/>
            <a:p>
              <a:pPr>
                <a:lnSpc>
                  <a:spcPct val="150000"/>
                </a:lnSpc>
              </a:pPr>
              <a:r>
                <a:rPr lang="tr-TR" sz="1400" dirty="0" err="1" smtClean="0">
                  <a:solidFill>
                    <a:schemeClr val="bg1"/>
                  </a:solidFill>
                  <a:latin typeface="+mj-lt"/>
                  <a:cs typeface="Calibri" panose="020F0502020204030204" pitchFamily="34" charset="0"/>
                </a:rPr>
                <a:t>erasmus</a:t>
              </a:r>
              <a:r>
                <a:rPr lang="tr-TR" sz="1400" dirty="0" smtClean="0">
                  <a:solidFill>
                    <a:schemeClr val="bg1"/>
                  </a:solidFill>
                  <a:latin typeface="+mj-lt"/>
                  <a:cs typeface="Calibri" panose="020F0502020204030204" pitchFamily="34" charset="0"/>
                </a:rPr>
                <a:t>@</a:t>
              </a:r>
              <a:r>
                <a:rPr lang="en-US" sz="1400" dirty="0" smtClean="0">
                  <a:solidFill>
                    <a:schemeClr val="bg1"/>
                  </a:solidFill>
                  <a:latin typeface="+mj-lt"/>
                  <a:cs typeface="Calibri" panose="020F0502020204030204" pitchFamily="34" charset="0"/>
                </a:rPr>
                <a:t>sakarya.edu.tr</a:t>
              </a:r>
              <a:endParaRPr lang="en-US" sz="1400" dirty="0">
                <a:solidFill>
                  <a:schemeClr val="bg1"/>
                </a:solidFill>
                <a:latin typeface="+mj-lt"/>
                <a:cs typeface="Calibri" panose="020F0502020204030204" pitchFamily="34" charset="0"/>
              </a:endParaRPr>
            </a:p>
          </p:txBody>
        </p:sp>
      </p:grpSp>
      <p:sp>
        <p:nvSpPr>
          <p:cNvPr id="9" name="TextBox 8">
            <a:extLst>
              <a:ext uri="{FF2B5EF4-FFF2-40B4-BE49-F238E27FC236}">
                <a16:creationId xmlns:a16="http://schemas.microsoft.com/office/drawing/2014/main" id="{7EFD823E-A779-4BC4-98FC-50C2DCD30250}"/>
              </a:ext>
            </a:extLst>
          </p:cNvPr>
          <p:cNvSpPr txBox="1"/>
          <p:nvPr/>
        </p:nvSpPr>
        <p:spPr>
          <a:xfrm>
            <a:off x="2748670" y="2985563"/>
            <a:ext cx="7705655" cy="1200329"/>
          </a:xfrm>
          <a:prstGeom prst="rect">
            <a:avLst/>
          </a:prstGeom>
          <a:noFill/>
        </p:spPr>
        <p:txBody>
          <a:bodyPr wrap="square" rtlCol="0">
            <a:spAutoFit/>
          </a:bodyPr>
          <a:lstStyle/>
          <a:p>
            <a:pPr algn="ctr"/>
            <a:r>
              <a:rPr lang="tr-TR" sz="7200" b="1" spc="600" dirty="0" smtClean="0">
                <a:solidFill>
                  <a:schemeClr val="bg1"/>
                </a:solidFill>
                <a:latin typeface="Calibri" panose="020F0502020204030204" pitchFamily="34" charset="0"/>
                <a:cs typeface="Calibri" panose="020F0502020204030204" pitchFamily="34" charset="0"/>
              </a:rPr>
              <a:t>Teşekkür Ederiz</a:t>
            </a:r>
            <a:endParaRPr lang="en-US" sz="7200" b="1" spc="600" dirty="0">
              <a:solidFill>
                <a:schemeClr val="bg1"/>
              </a:solidFill>
              <a:latin typeface="Calibri" panose="020F0502020204030204" pitchFamily="34" charset="0"/>
              <a:cs typeface="Calibri" panose="020F0502020204030204" pitchFamily="34" charset="0"/>
            </a:endParaRPr>
          </a:p>
        </p:txBody>
      </p:sp>
      <p:pic>
        <p:nvPicPr>
          <p:cNvPr id="27" name="Resim 26" descr="metin, küçük resim içeren bir resim&#10;&#10;Açıklama otomatik olarak oluşturuldu">
            <a:extLst>
              <a:ext uri="{FF2B5EF4-FFF2-40B4-BE49-F238E27FC236}">
                <a16:creationId xmlns:a16="http://schemas.microsoft.com/office/drawing/2014/main" id="{EC47E3EB-F175-6452-7A23-739586811B1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1954" y="2232822"/>
            <a:ext cx="2308092" cy="575691"/>
          </a:xfrm>
          <a:prstGeom prst="rect">
            <a:avLst/>
          </a:prstGeom>
        </p:spPr>
      </p:pic>
    </p:spTree>
    <p:extLst>
      <p:ext uri="{BB962C8B-B14F-4D97-AF65-F5344CB8AC3E}">
        <p14:creationId xmlns:p14="http://schemas.microsoft.com/office/powerpoint/2010/main" val="3800079822"/>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5167BD77-CEEA-4071-959D-A368B21B07CC}"/>
              </a:ext>
            </a:extLst>
          </p:cNvPr>
          <p:cNvSpPr>
            <a:spLocks noGrp="1"/>
          </p:cNvSpPr>
          <p:nvPr>
            <p:ph type="pic" sz="quarter" idx="11"/>
          </p:nvPr>
        </p:nvSpPr>
        <p:spPr>
          <a:xfrm>
            <a:off x="30570" y="0"/>
            <a:ext cx="12161430" cy="6859060"/>
          </a:xfrm>
        </p:spPr>
      </p:sp>
      <p:sp>
        <p:nvSpPr>
          <p:cNvPr id="4" name="Rounded Rectangle 18">
            <a:extLst>
              <a:ext uri="{FF2B5EF4-FFF2-40B4-BE49-F238E27FC236}">
                <a16:creationId xmlns:a16="http://schemas.microsoft.com/office/drawing/2014/main" id="{FDCFF913-56CA-4EFD-AA61-4761C412ACC2}"/>
              </a:ext>
            </a:extLst>
          </p:cNvPr>
          <p:cNvSpPr/>
          <p:nvPr/>
        </p:nvSpPr>
        <p:spPr>
          <a:xfrm flipH="1">
            <a:off x="83424" y="51367"/>
            <a:ext cx="5224299" cy="3222009"/>
          </a:xfrm>
          <a:prstGeom prst="roundRect">
            <a:avLst>
              <a:gd name="adj" fmla="val 5056"/>
            </a:avLst>
          </a:prstGeom>
          <a:solidFill>
            <a:srgbClr val="0037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a:extLst>
              <a:ext uri="{FF2B5EF4-FFF2-40B4-BE49-F238E27FC236}">
                <a16:creationId xmlns:a16="http://schemas.microsoft.com/office/drawing/2014/main" id="{B1AA7BB3-BEC8-48C5-8F50-45597F9023CC}"/>
              </a:ext>
            </a:extLst>
          </p:cNvPr>
          <p:cNvGrpSpPr/>
          <p:nvPr/>
        </p:nvGrpSpPr>
        <p:grpSpPr>
          <a:xfrm>
            <a:off x="9526137" y="5868214"/>
            <a:ext cx="2665863" cy="606284"/>
            <a:chOff x="9526137" y="5685334"/>
            <a:chExt cx="2665863" cy="606284"/>
          </a:xfrm>
        </p:grpSpPr>
        <p:sp>
          <p:nvSpPr>
            <p:cNvPr id="20" name="Rectangle 19">
              <a:extLst>
                <a:ext uri="{FF2B5EF4-FFF2-40B4-BE49-F238E27FC236}">
                  <a16:creationId xmlns:a16="http://schemas.microsoft.com/office/drawing/2014/main" id="{D1578A51-D068-46E9-BE75-E5AF916666AE}"/>
                </a:ext>
              </a:extLst>
            </p:cNvPr>
            <p:cNvSpPr/>
            <p:nvPr/>
          </p:nvSpPr>
          <p:spPr>
            <a:xfrm>
              <a:off x="9526137" y="5685334"/>
              <a:ext cx="2665863" cy="606284"/>
            </a:xfrm>
            <a:prstGeom prst="rect">
              <a:avLst/>
            </a:prstGeom>
            <a:solidFill>
              <a:srgbClr val="0037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a:extLst>
                <a:ext uri="{FF2B5EF4-FFF2-40B4-BE49-F238E27FC236}">
                  <a16:creationId xmlns:a16="http://schemas.microsoft.com/office/drawing/2014/main" id="{325795EF-6805-4B66-A7CB-4E6002C79F10}"/>
                </a:ext>
              </a:extLst>
            </p:cNvPr>
            <p:cNvSpPr txBox="1"/>
            <p:nvPr/>
          </p:nvSpPr>
          <p:spPr>
            <a:xfrm>
              <a:off x="9658965" y="5751873"/>
              <a:ext cx="2400206" cy="382028"/>
            </a:xfrm>
            <a:prstGeom prst="rect">
              <a:avLst/>
            </a:prstGeom>
            <a:noFill/>
          </p:spPr>
          <p:txBody>
            <a:bodyPr wrap="square" rtlCol="0">
              <a:spAutoFit/>
            </a:bodyPr>
            <a:lstStyle/>
            <a:p>
              <a:pPr>
                <a:lnSpc>
                  <a:spcPct val="150000"/>
                </a:lnSpc>
              </a:pPr>
              <a:r>
                <a:rPr lang="tr-TR" sz="1400" dirty="0" smtClean="0">
                  <a:solidFill>
                    <a:schemeClr val="bg1"/>
                  </a:solidFill>
                  <a:latin typeface="+mj-lt"/>
                  <a:cs typeface="Calibri" panose="020F0502020204030204" pitchFamily="34" charset="0"/>
                </a:rPr>
                <a:t>erasmus@sakarya.edu.tr</a:t>
              </a:r>
              <a:endParaRPr lang="en-US" sz="1400" dirty="0">
                <a:solidFill>
                  <a:schemeClr val="bg1"/>
                </a:solidFill>
                <a:latin typeface="+mj-lt"/>
                <a:cs typeface="Calibri" panose="020F0502020204030204" pitchFamily="34" charset="0"/>
              </a:endParaRPr>
            </a:p>
          </p:txBody>
        </p:sp>
      </p:grpSp>
      <p:sp>
        <p:nvSpPr>
          <p:cNvPr id="34" name="Title 20">
            <a:extLst>
              <a:ext uri="{FF2B5EF4-FFF2-40B4-BE49-F238E27FC236}">
                <a16:creationId xmlns:a16="http://schemas.microsoft.com/office/drawing/2014/main" id="{EAB9E190-8F10-421C-8B0F-68F0A00D4F02}"/>
              </a:ext>
            </a:extLst>
          </p:cNvPr>
          <p:cNvSpPr txBox="1">
            <a:spLocks/>
          </p:cNvSpPr>
          <p:nvPr/>
        </p:nvSpPr>
        <p:spPr bwMode="auto">
          <a:xfrm>
            <a:off x="5412828" y="896708"/>
            <a:ext cx="6521506" cy="4918282"/>
          </a:xfrm>
          <a:prstGeom prst="rect">
            <a:avLst/>
          </a:prstGeom>
          <a:solidFill>
            <a:schemeClr val="accent1">
              <a:lumMod val="10000"/>
              <a:lumOff val="90000"/>
            </a:schemeClr>
          </a:solidFill>
          <a:ln>
            <a:noFill/>
          </a:ln>
          <a:extLst/>
        </p:spPr>
        <p:txBody>
          <a:bodyPr wrap="square" lIns="243852" tIns="121926" rIns="243852" bIns="121926" anchor="ctr">
            <a:spAutoFit/>
          </a:bodyPr>
          <a:lstStyle>
            <a:lvl1pPr defTabSz="457200">
              <a:defRPr sz="4300">
                <a:solidFill>
                  <a:schemeClr val="tx1"/>
                </a:solidFill>
                <a:latin typeface="Calibri" pitchFamily="34" charset="0"/>
                <a:ea typeface="MS PGothic" pitchFamily="34" charset="-128"/>
              </a:defRPr>
            </a:lvl1pPr>
            <a:lvl2pPr marL="742950" indent="-285750" defTabSz="457200">
              <a:defRPr sz="4300">
                <a:solidFill>
                  <a:schemeClr val="tx1"/>
                </a:solidFill>
                <a:latin typeface="Calibri" pitchFamily="34" charset="0"/>
                <a:ea typeface="MS PGothic" pitchFamily="34" charset="-128"/>
              </a:defRPr>
            </a:lvl2pPr>
            <a:lvl3pPr marL="1143000" indent="-228600" defTabSz="457200">
              <a:defRPr sz="4300">
                <a:solidFill>
                  <a:schemeClr val="tx1"/>
                </a:solidFill>
                <a:latin typeface="Calibri" pitchFamily="34" charset="0"/>
                <a:ea typeface="MS PGothic" pitchFamily="34" charset="-128"/>
              </a:defRPr>
            </a:lvl3pPr>
            <a:lvl4pPr marL="1600200" indent="-228600" defTabSz="457200">
              <a:defRPr sz="4300">
                <a:solidFill>
                  <a:schemeClr val="tx1"/>
                </a:solidFill>
                <a:latin typeface="Calibri" pitchFamily="34" charset="0"/>
                <a:ea typeface="MS PGothic" pitchFamily="34" charset="-128"/>
              </a:defRPr>
            </a:lvl4pPr>
            <a:lvl5pPr marL="2057400" indent="-228600" defTabSz="457200">
              <a:defRPr sz="4300">
                <a:solidFill>
                  <a:schemeClr val="tx1"/>
                </a:solidFill>
                <a:latin typeface="Calibri" pitchFamily="34" charset="0"/>
                <a:ea typeface="MS PGothic" pitchFamily="34" charset="-128"/>
              </a:defRPr>
            </a:lvl5pPr>
            <a:lvl6pPr marL="2514600" indent="-228600" defTabSz="457200" fontAlgn="base">
              <a:spcBef>
                <a:spcPct val="0"/>
              </a:spcBef>
              <a:spcAft>
                <a:spcPct val="0"/>
              </a:spcAft>
              <a:defRPr sz="4300">
                <a:solidFill>
                  <a:schemeClr val="tx1"/>
                </a:solidFill>
                <a:latin typeface="Calibri" pitchFamily="34" charset="0"/>
                <a:ea typeface="MS PGothic" pitchFamily="34" charset="-128"/>
              </a:defRPr>
            </a:lvl6pPr>
            <a:lvl7pPr marL="2971800" indent="-228600" defTabSz="457200" fontAlgn="base">
              <a:spcBef>
                <a:spcPct val="0"/>
              </a:spcBef>
              <a:spcAft>
                <a:spcPct val="0"/>
              </a:spcAft>
              <a:defRPr sz="4300">
                <a:solidFill>
                  <a:schemeClr val="tx1"/>
                </a:solidFill>
                <a:latin typeface="Calibri" pitchFamily="34" charset="0"/>
                <a:ea typeface="MS PGothic" pitchFamily="34" charset="-128"/>
              </a:defRPr>
            </a:lvl7pPr>
            <a:lvl8pPr marL="3429000" indent="-228600" defTabSz="457200" fontAlgn="base">
              <a:spcBef>
                <a:spcPct val="0"/>
              </a:spcBef>
              <a:spcAft>
                <a:spcPct val="0"/>
              </a:spcAft>
              <a:defRPr sz="4300">
                <a:solidFill>
                  <a:schemeClr val="tx1"/>
                </a:solidFill>
                <a:latin typeface="Calibri" pitchFamily="34" charset="0"/>
                <a:ea typeface="MS PGothic" pitchFamily="34" charset="-128"/>
              </a:defRPr>
            </a:lvl8pPr>
            <a:lvl9pPr marL="3886200" indent="-228600" defTabSz="457200" fontAlgn="base">
              <a:spcBef>
                <a:spcPct val="0"/>
              </a:spcBef>
              <a:spcAft>
                <a:spcPct val="0"/>
              </a:spcAft>
              <a:defRPr sz="4300">
                <a:solidFill>
                  <a:schemeClr val="tx1"/>
                </a:solidFill>
                <a:latin typeface="Calibri" pitchFamily="34" charset="0"/>
                <a:ea typeface="MS PGothic" pitchFamily="34" charset="-128"/>
              </a:defRPr>
            </a:lvl9pPr>
          </a:lstStyle>
          <a:p>
            <a:r>
              <a:rPr lang="tr-TR" sz="1200" b="1" dirty="0"/>
              <a:t>FAALİYET TÜRLERİ</a:t>
            </a:r>
          </a:p>
          <a:p>
            <a:r>
              <a:rPr lang="tr-TR" sz="1200" b="1" dirty="0"/>
              <a:t>A. Öğrenci Hareketliliği</a:t>
            </a:r>
            <a:endParaRPr lang="tr-TR" sz="1200" dirty="0" smtClean="0"/>
          </a:p>
          <a:p>
            <a:pPr algn="just"/>
            <a:r>
              <a:rPr lang="tr-TR" sz="1200" dirty="0" smtClean="0"/>
              <a:t>Öğrenci </a:t>
            </a:r>
            <a:r>
              <a:rPr lang="tr-TR" sz="1200" dirty="0"/>
              <a:t>hareketliliği faaliyeti, ön-lisans, lisans, yüksek lisans veya doktora kademelerinde </a:t>
            </a:r>
            <a:r>
              <a:rPr lang="tr-TR" sz="1200" dirty="0" smtClean="0"/>
              <a:t>ve herhangi </a:t>
            </a:r>
            <a:r>
              <a:rPr lang="tr-TR" sz="1200" dirty="0"/>
              <a:t>bir akademik çalışma alanında Programla ilişkili bir ülkeden başka bir </a:t>
            </a:r>
            <a:r>
              <a:rPr lang="tr-TR" sz="1200" dirty="0" smtClean="0"/>
              <a:t>Programla ilişkili </a:t>
            </a:r>
            <a:r>
              <a:rPr lang="tr-TR" sz="1200" dirty="0"/>
              <a:t>ülkeye veya Programla ilişkili olmayan bir ülkeye gerçekleştirilebilir. </a:t>
            </a:r>
            <a:r>
              <a:rPr lang="tr-TR" sz="1200" dirty="0" smtClean="0"/>
              <a:t>Öğrenciler üzerinde </a:t>
            </a:r>
            <a:r>
              <a:rPr lang="tr-TR" sz="1200" dirty="0"/>
              <a:t>azami etkiye sahip yüksek kaliteli hareketlilik faaliyetlerinin </a:t>
            </a:r>
            <a:r>
              <a:rPr lang="tr-TR" sz="1200" dirty="0" smtClean="0"/>
              <a:t>gerçekleştirilmesini </a:t>
            </a:r>
            <a:r>
              <a:rPr lang="tr-TR" sz="1200" dirty="0" err="1" smtClean="0"/>
              <a:t>teminen</a:t>
            </a:r>
            <a:r>
              <a:rPr lang="tr-TR" sz="1200" dirty="0"/>
              <a:t>, hareketlilik faaliyeti öğrencinin diploma derecesi alacağı alanla ve kişisel </a:t>
            </a:r>
            <a:r>
              <a:rPr lang="tr-TR" sz="1200" dirty="0" smtClean="0"/>
              <a:t>gelişim ihtiyaçlarıyla </a:t>
            </a:r>
            <a:r>
              <a:rPr lang="tr-TR" sz="1200" dirty="0"/>
              <a:t>uyumlu olmalıdır</a:t>
            </a:r>
            <a:r>
              <a:rPr lang="tr-TR" sz="1200" dirty="0" smtClean="0"/>
              <a:t>.</a:t>
            </a:r>
          </a:p>
          <a:p>
            <a:pPr algn="just"/>
            <a:r>
              <a:rPr lang="de-DE" sz="1200" b="1" dirty="0"/>
              <a:t>23 AB </a:t>
            </a:r>
            <a:r>
              <a:rPr lang="de-DE" sz="1200" b="1" dirty="0" err="1"/>
              <a:t>program</a:t>
            </a:r>
            <a:r>
              <a:rPr lang="de-DE" sz="1200" b="1" dirty="0"/>
              <a:t> </a:t>
            </a:r>
            <a:r>
              <a:rPr lang="de-DE" sz="1200" b="1" dirty="0" err="1"/>
              <a:t>ülkesinden</a:t>
            </a:r>
            <a:r>
              <a:rPr lang="de-DE" sz="1200" b="1" dirty="0"/>
              <a:t> 164 </a:t>
            </a:r>
            <a:r>
              <a:rPr lang="de-DE" sz="1200" b="1" dirty="0" err="1"/>
              <a:t>Üniversite</a:t>
            </a:r>
            <a:r>
              <a:rPr lang="de-DE" sz="1200" b="1" dirty="0"/>
              <a:t> </a:t>
            </a:r>
            <a:r>
              <a:rPr lang="de-DE" sz="1200" b="1" dirty="0" err="1"/>
              <a:t>ve</a:t>
            </a:r>
            <a:r>
              <a:rPr lang="de-DE" sz="1200" b="1" dirty="0"/>
              <a:t> 324 </a:t>
            </a:r>
            <a:r>
              <a:rPr lang="de-DE" sz="1200" b="1" dirty="0" err="1" smtClean="0"/>
              <a:t>anlaşma</a:t>
            </a:r>
            <a:endParaRPr lang="tr-TR" sz="1200" b="1" dirty="0" smtClean="0"/>
          </a:p>
          <a:p>
            <a:pPr algn="just"/>
            <a:r>
              <a:rPr lang="tr-TR" sz="1200" b="1" dirty="0" smtClean="0"/>
              <a:t>19 Programla İlişkili olmayan ülke 22 Üniversite ve 23 anlaşma </a:t>
            </a:r>
            <a:endParaRPr lang="tr-TR" sz="1200" dirty="0" smtClean="0"/>
          </a:p>
          <a:p>
            <a:pPr algn="just"/>
            <a:endParaRPr lang="tr-TR" sz="1200" dirty="0"/>
          </a:p>
          <a:p>
            <a:pPr algn="just"/>
            <a:r>
              <a:rPr lang="tr-TR" sz="1200" dirty="0"/>
              <a:t>Öğrenciler aşağıdaki faaliyetleri gerçekleştirebilirler:</a:t>
            </a:r>
            <a:endParaRPr lang="tr-TR" sz="1200" b="1" dirty="0">
              <a:latin typeface="+mn-lt"/>
              <a:ea typeface="Verdana" panose="020B0604030504040204" pitchFamily="34" charset="0"/>
              <a:cs typeface="Poppins ExtraLight" panose="00000300000000000000" pitchFamily="50" charset="0"/>
            </a:endParaRPr>
          </a:p>
          <a:p>
            <a:pPr algn="just">
              <a:lnSpc>
                <a:spcPct val="130000"/>
              </a:lnSpc>
            </a:pPr>
            <a:endParaRPr lang="tr-TR" sz="1200" b="1" dirty="0" smtClean="0">
              <a:latin typeface="+mn-lt"/>
              <a:ea typeface="Verdana" panose="020B0604030504040204" pitchFamily="34" charset="0"/>
              <a:cs typeface="Poppins ExtraLight" panose="00000300000000000000" pitchFamily="50" charset="0"/>
            </a:endParaRPr>
          </a:p>
          <a:p>
            <a:pPr algn="just"/>
            <a:r>
              <a:rPr lang="en-US" sz="1200" b="1" dirty="0" err="1" smtClean="0">
                <a:solidFill>
                  <a:srgbClr val="FF0000"/>
                </a:solidFill>
                <a:latin typeface="+mn-lt"/>
                <a:ea typeface="Verdana" panose="020B0604030504040204" pitchFamily="34" charset="0"/>
                <a:cs typeface="Poppins ExtraLight" panose="00000300000000000000" pitchFamily="50" charset="0"/>
              </a:rPr>
              <a:t>Öğren</a:t>
            </a:r>
            <a:r>
              <a:rPr lang="tr-TR" sz="1200" b="1" dirty="0" smtClean="0">
                <a:solidFill>
                  <a:srgbClr val="FF0000"/>
                </a:solidFill>
                <a:latin typeface="+mn-lt"/>
                <a:ea typeface="Verdana" panose="020B0604030504040204" pitchFamily="34" charset="0"/>
                <a:cs typeface="Poppins ExtraLight" panose="00000300000000000000" pitchFamily="50" charset="0"/>
              </a:rPr>
              <a:t>im </a:t>
            </a:r>
            <a:r>
              <a:rPr lang="en-US" sz="1200" b="1" dirty="0" err="1" smtClean="0">
                <a:solidFill>
                  <a:srgbClr val="FF0000"/>
                </a:solidFill>
                <a:latin typeface="+mn-lt"/>
                <a:ea typeface="Verdana" panose="020B0604030504040204" pitchFamily="34" charset="0"/>
                <a:cs typeface="Poppins ExtraLight" panose="00000300000000000000" pitchFamily="50" charset="0"/>
              </a:rPr>
              <a:t>Hareketliliği</a:t>
            </a:r>
            <a:r>
              <a:rPr lang="tr-TR" sz="1200" b="1" dirty="0">
                <a:solidFill>
                  <a:srgbClr val="FF0000"/>
                </a:solidFill>
                <a:latin typeface="+mn-lt"/>
                <a:ea typeface="Verdana" panose="020B0604030504040204" pitchFamily="34" charset="0"/>
                <a:cs typeface="Poppins ExtraLight" panose="00000300000000000000" pitchFamily="50" charset="0"/>
              </a:rPr>
              <a:t>;</a:t>
            </a:r>
            <a:r>
              <a:rPr lang="en-US" sz="1200" b="1" dirty="0" smtClean="0">
                <a:solidFill>
                  <a:srgbClr val="FF0000"/>
                </a:solidFill>
                <a:latin typeface="+mn-lt"/>
                <a:ea typeface="Verdana" panose="020B0604030504040204" pitchFamily="34" charset="0"/>
                <a:cs typeface="Poppins ExtraLight" panose="00000300000000000000" pitchFamily="50" charset="0"/>
              </a:rPr>
              <a:t> </a:t>
            </a:r>
            <a:r>
              <a:rPr lang="tr-TR" sz="1200" dirty="0"/>
              <a:t>Öğrenciler, herhangi bir öğrenim kademesinde </a:t>
            </a:r>
            <a:r>
              <a:rPr lang="tr-TR" sz="1200" dirty="0" smtClean="0"/>
              <a:t>diploma programlarının </a:t>
            </a:r>
            <a:r>
              <a:rPr lang="tr-TR" sz="1200" dirty="0"/>
              <a:t>bir parçası olarak yurtdışındaki ortak yükseköğretim kurumlarından </a:t>
            </a:r>
            <a:r>
              <a:rPr lang="tr-TR" sz="1200" dirty="0" smtClean="0"/>
              <a:t>birinde öğrenim </a:t>
            </a:r>
            <a:r>
              <a:rPr lang="tr-TR" sz="1200" dirty="0"/>
              <a:t>hareketliliği yapabilir</a:t>
            </a:r>
            <a:r>
              <a:rPr lang="tr-TR" sz="1200" dirty="0" smtClean="0"/>
              <a:t>.</a:t>
            </a:r>
          </a:p>
          <a:p>
            <a:endParaRPr lang="tr-TR" sz="1200" b="1" dirty="0">
              <a:solidFill>
                <a:srgbClr val="FF0000"/>
              </a:solidFill>
              <a:latin typeface="+mn-lt"/>
              <a:ea typeface="Verdana" panose="020B0604030504040204" pitchFamily="34" charset="0"/>
              <a:cs typeface="Poppins ExtraLight" panose="00000300000000000000" pitchFamily="50" charset="0"/>
            </a:endParaRPr>
          </a:p>
          <a:p>
            <a:pPr algn="just"/>
            <a:r>
              <a:rPr lang="tr-TR" sz="1200" b="1" dirty="0" smtClean="0">
                <a:solidFill>
                  <a:srgbClr val="FF0000"/>
                </a:solidFill>
                <a:latin typeface="+mn-lt"/>
                <a:ea typeface="Verdana" panose="020B0604030504040204" pitchFamily="34" charset="0"/>
                <a:cs typeface="Poppins ExtraLight" panose="00000300000000000000" pitchFamily="50" charset="0"/>
              </a:rPr>
              <a:t>Staj Hareketliliği</a:t>
            </a:r>
            <a:r>
              <a:rPr lang="tr-TR" sz="1200" b="1" dirty="0">
                <a:solidFill>
                  <a:srgbClr val="FF0000"/>
                </a:solidFill>
                <a:latin typeface="+mn-lt"/>
                <a:ea typeface="Verdana" panose="020B0604030504040204" pitchFamily="34" charset="0"/>
                <a:cs typeface="Poppins ExtraLight" panose="00000300000000000000" pitchFamily="50" charset="0"/>
              </a:rPr>
              <a:t>;</a:t>
            </a:r>
            <a:r>
              <a:rPr lang="tr-TR" sz="1200" b="1" dirty="0" smtClean="0">
                <a:solidFill>
                  <a:srgbClr val="FF0000"/>
                </a:solidFill>
                <a:latin typeface="+mn-lt"/>
                <a:ea typeface="Verdana" panose="020B0604030504040204" pitchFamily="34" charset="0"/>
                <a:cs typeface="Poppins ExtraLight" panose="00000300000000000000" pitchFamily="50" charset="0"/>
              </a:rPr>
              <a:t> </a:t>
            </a:r>
            <a:r>
              <a:rPr lang="tr-TR" sz="1200" dirty="0"/>
              <a:t>Öğrenciler, yurtdışındaki bir işletmede, bir </a:t>
            </a:r>
            <a:r>
              <a:rPr lang="tr-TR" sz="1200" dirty="0" smtClean="0"/>
              <a:t>araştırma enstitüsünde</a:t>
            </a:r>
            <a:r>
              <a:rPr lang="tr-TR" sz="1200" dirty="0"/>
              <a:t>, bir laboratuvarda, bir kuruluş ya da ilgili başka bir çalışma yerinde staj </a:t>
            </a:r>
            <a:r>
              <a:rPr lang="tr-TR" sz="1200" dirty="0" smtClean="0"/>
              <a:t>faaliyeti gerçekleştirebilir</a:t>
            </a:r>
            <a:r>
              <a:rPr lang="tr-TR" sz="1200" dirty="0"/>
              <a:t>. Yurtdışındaki stajlar, her eğitim kademesindeki çalışmalar ve </a:t>
            </a:r>
            <a:r>
              <a:rPr lang="tr-TR" sz="1200" dirty="0" smtClean="0"/>
              <a:t>yeni mezunlar </a:t>
            </a:r>
            <a:r>
              <a:rPr lang="tr-TR" sz="1200" dirty="0"/>
              <a:t>için desteklenmektedir. Staj hareketliliği, öğretmen adayı öğrencilerin ders </a:t>
            </a:r>
            <a:r>
              <a:rPr lang="tr-TR" sz="1200" dirty="0" smtClean="0"/>
              <a:t>verme stajlarını</a:t>
            </a:r>
            <a:r>
              <a:rPr lang="tr-TR" sz="1200" dirty="0"/>
              <a:t>, öğrencilerin araştırma asistanlıklarını ve doktora adaylarının ilgili </a:t>
            </a:r>
            <a:r>
              <a:rPr lang="tr-TR" sz="1200" dirty="0" smtClean="0"/>
              <a:t>araştırma faaliyetlerini </a:t>
            </a:r>
            <a:r>
              <a:rPr lang="tr-TR" sz="1200" dirty="0"/>
              <a:t>de içerir. Ufuk Avrupa ile bir birliktelik yaratmak üzere, staj faaliyetleri, </a:t>
            </a:r>
            <a:r>
              <a:rPr lang="tr-TR" sz="1200" dirty="0" smtClean="0"/>
              <a:t>çifte finansman </a:t>
            </a:r>
            <a:r>
              <a:rPr lang="tr-TR" sz="1200" dirty="0"/>
              <a:t>yasağına uymak şartıyla Ufuk Avrupa programı tarafından finanse </a:t>
            </a:r>
            <a:r>
              <a:rPr lang="tr-TR" sz="1200" dirty="0" smtClean="0"/>
              <a:t>edilen araştırma </a:t>
            </a:r>
            <a:r>
              <a:rPr lang="tr-TR" sz="1200" dirty="0"/>
              <a:t>projeleri kapsamında da yerine getirilebilir. Staj faaliyeti, öğrencinin </a:t>
            </a:r>
            <a:r>
              <a:rPr lang="tr-TR" sz="1200" dirty="0" smtClean="0"/>
              <a:t>öğrenim programının </a:t>
            </a:r>
            <a:r>
              <a:rPr lang="tr-TR" sz="1200" dirty="0"/>
              <a:t>tamamlayıcı bir parçası olmalıdır.</a:t>
            </a:r>
            <a:endParaRPr lang="en-US" sz="1200" dirty="0">
              <a:latin typeface="+mn-lt"/>
              <a:ea typeface="Verdana" panose="020B0604030504040204" pitchFamily="34" charset="0"/>
              <a:cs typeface="Poppins ExtraLight" panose="00000300000000000000" pitchFamily="50" charset="0"/>
            </a:endParaRPr>
          </a:p>
        </p:txBody>
      </p:sp>
      <p:sp>
        <p:nvSpPr>
          <p:cNvPr id="39" name="TextBox 38">
            <a:extLst>
              <a:ext uri="{FF2B5EF4-FFF2-40B4-BE49-F238E27FC236}">
                <a16:creationId xmlns:a16="http://schemas.microsoft.com/office/drawing/2014/main" id="{FAE36F5E-E409-49C8-924E-3BA36A15CA60}"/>
              </a:ext>
            </a:extLst>
          </p:cNvPr>
          <p:cNvSpPr txBox="1"/>
          <p:nvPr/>
        </p:nvSpPr>
        <p:spPr>
          <a:xfrm>
            <a:off x="1612708" y="131120"/>
            <a:ext cx="2728063" cy="338554"/>
          </a:xfrm>
          <a:prstGeom prst="rect">
            <a:avLst/>
          </a:prstGeom>
          <a:noFill/>
        </p:spPr>
        <p:txBody>
          <a:bodyPr wrap="square" rtlCol="0">
            <a:spAutoFit/>
          </a:bodyPr>
          <a:lstStyle/>
          <a:p>
            <a:r>
              <a:rPr lang="tr-TR" sz="1600" b="1" dirty="0" err="1" smtClean="0">
                <a:solidFill>
                  <a:schemeClr val="bg1"/>
                </a:solidFill>
                <a:latin typeface="Verdana" panose="020B0604030504040204" pitchFamily="34" charset="0"/>
                <a:ea typeface="Verdana" panose="020B0604030504040204" pitchFamily="34" charset="0"/>
                <a:cs typeface="Poppins ExtraLight" panose="00000300000000000000" pitchFamily="50" charset="0"/>
              </a:rPr>
              <a:t>Erasmus</a:t>
            </a:r>
            <a:r>
              <a:rPr lang="tr-TR" sz="1600" b="1" dirty="0" smtClean="0">
                <a:solidFill>
                  <a:schemeClr val="bg1"/>
                </a:solidFill>
                <a:latin typeface="Verdana" panose="020B0604030504040204" pitchFamily="34" charset="0"/>
                <a:ea typeface="Verdana" panose="020B0604030504040204" pitchFamily="34" charset="0"/>
                <a:cs typeface="Poppins ExtraLight" panose="00000300000000000000" pitchFamily="50" charset="0"/>
              </a:rPr>
              <a:t>+ Nedir?</a:t>
            </a:r>
            <a:endParaRPr lang="id-ID" sz="1600" b="1" dirty="0">
              <a:solidFill>
                <a:schemeClr val="bg1"/>
              </a:solidFill>
              <a:latin typeface="Verdana" panose="020B0604030504040204" pitchFamily="34" charset="0"/>
              <a:ea typeface="Verdana" panose="020B0604030504040204" pitchFamily="34" charset="0"/>
              <a:cs typeface="Poppins ExtraLight" panose="00000300000000000000" pitchFamily="50" charset="0"/>
            </a:endParaRPr>
          </a:p>
        </p:txBody>
      </p:sp>
      <p:pic>
        <p:nvPicPr>
          <p:cNvPr id="12" name="Resim 11" descr="metin, küçük resim içeren bir resim&#10;&#10;Açıklama otomatik olarak oluşturuldu">
            <a:extLst>
              <a:ext uri="{FF2B5EF4-FFF2-40B4-BE49-F238E27FC236}">
                <a16:creationId xmlns:a16="http://schemas.microsoft.com/office/drawing/2014/main" id="{B66FF970-CBB8-6B93-B626-594184C2A1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1380" y="5928473"/>
            <a:ext cx="1556826" cy="388308"/>
          </a:xfrm>
          <a:prstGeom prst="rect">
            <a:avLst/>
          </a:prstGeom>
        </p:spPr>
      </p:pic>
      <p:pic>
        <p:nvPicPr>
          <p:cNvPr id="9" name="Resim Yer Tutucusu 8"/>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21795" r="21795"/>
          <a:stretch>
            <a:fillRect/>
          </a:stretch>
        </p:blipFill>
        <p:spPr>
          <a:xfrm>
            <a:off x="1103586" y="600646"/>
            <a:ext cx="3237185" cy="2228442"/>
          </a:xfrm>
        </p:spPr>
      </p:pic>
    </p:spTree>
    <p:extLst>
      <p:ext uri="{BB962C8B-B14F-4D97-AF65-F5344CB8AC3E}">
        <p14:creationId xmlns:p14="http://schemas.microsoft.com/office/powerpoint/2010/main" val="3056065723"/>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18">
            <a:extLst>
              <a:ext uri="{FF2B5EF4-FFF2-40B4-BE49-F238E27FC236}">
                <a16:creationId xmlns:a16="http://schemas.microsoft.com/office/drawing/2014/main" id="{9448E1C8-CD7A-4479-9927-D5C01E6171A3}"/>
              </a:ext>
            </a:extLst>
          </p:cNvPr>
          <p:cNvSpPr/>
          <p:nvPr/>
        </p:nvSpPr>
        <p:spPr>
          <a:xfrm flipH="1">
            <a:off x="372935" y="3639379"/>
            <a:ext cx="5633632" cy="2123153"/>
          </a:xfrm>
          <a:prstGeom prst="roundRect">
            <a:avLst>
              <a:gd name="adj" fmla="val 5056"/>
            </a:avLst>
          </a:prstGeom>
          <a:solidFill>
            <a:schemeClr val="accent1">
              <a:lumMod val="10000"/>
              <a:lumOff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200" dirty="0" err="1">
                <a:solidFill>
                  <a:schemeClr val="tx1"/>
                </a:solidFill>
              </a:rPr>
              <a:t>Öğrenim</a:t>
            </a:r>
            <a:r>
              <a:rPr lang="en-US" sz="1200" dirty="0">
                <a:solidFill>
                  <a:schemeClr val="tx1"/>
                </a:solidFill>
              </a:rPr>
              <a:t> </a:t>
            </a:r>
            <a:r>
              <a:rPr lang="en-US" sz="1200" dirty="0" err="1">
                <a:solidFill>
                  <a:schemeClr val="tx1"/>
                </a:solidFill>
              </a:rPr>
              <a:t>hareketliliği</a:t>
            </a:r>
            <a:r>
              <a:rPr lang="en-US" sz="1200" dirty="0">
                <a:solidFill>
                  <a:schemeClr val="tx1"/>
                </a:solidFill>
              </a:rPr>
              <a:t> </a:t>
            </a:r>
            <a:r>
              <a:rPr lang="en-US" sz="1200" dirty="0" err="1">
                <a:solidFill>
                  <a:schemeClr val="tx1"/>
                </a:solidFill>
              </a:rPr>
              <a:t>kapsamında</a:t>
            </a:r>
            <a:r>
              <a:rPr lang="en-US" sz="1200" dirty="0">
                <a:solidFill>
                  <a:schemeClr val="tx1"/>
                </a:solidFill>
              </a:rPr>
              <a:t> </a:t>
            </a:r>
            <a:r>
              <a:rPr lang="en-US" sz="1200" dirty="0" err="1">
                <a:solidFill>
                  <a:schemeClr val="tx1"/>
                </a:solidFill>
              </a:rPr>
              <a:t>yararlanacağınız</a:t>
            </a:r>
            <a:r>
              <a:rPr lang="en-US" sz="1200" dirty="0">
                <a:solidFill>
                  <a:schemeClr val="tx1"/>
                </a:solidFill>
              </a:rPr>
              <a:t> her</a:t>
            </a:r>
            <a:r>
              <a:rPr lang="tr-TR" sz="1200" dirty="0">
                <a:solidFill>
                  <a:schemeClr val="tx1"/>
                </a:solidFill>
              </a:rPr>
              <a:t> </a:t>
            </a:r>
            <a:r>
              <a:rPr lang="en-US" sz="1200" dirty="0" err="1">
                <a:solidFill>
                  <a:schemeClr val="tx1"/>
                </a:solidFill>
              </a:rPr>
              <a:t>bir</a:t>
            </a:r>
            <a:r>
              <a:rPr lang="en-US" sz="1200" dirty="0">
                <a:solidFill>
                  <a:schemeClr val="tx1"/>
                </a:solidFill>
              </a:rPr>
              <a:t> </a:t>
            </a:r>
            <a:r>
              <a:rPr lang="en-US" sz="1200" dirty="0" err="1">
                <a:solidFill>
                  <a:schemeClr val="tx1"/>
                </a:solidFill>
              </a:rPr>
              <a:t>dönem</a:t>
            </a:r>
            <a:r>
              <a:rPr lang="en-US" sz="1200" dirty="0">
                <a:solidFill>
                  <a:schemeClr val="tx1"/>
                </a:solidFill>
              </a:rPr>
              <a:t> </a:t>
            </a:r>
            <a:r>
              <a:rPr lang="en-US" sz="1200" dirty="0" err="1">
                <a:solidFill>
                  <a:schemeClr val="tx1"/>
                </a:solidFill>
              </a:rPr>
              <a:t>için</a:t>
            </a:r>
            <a:r>
              <a:rPr lang="en-US" sz="1200" dirty="0">
                <a:solidFill>
                  <a:schemeClr val="tx1"/>
                </a:solidFill>
              </a:rPr>
              <a:t> hem SAÜ</a:t>
            </a:r>
            <a:r>
              <a:rPr lang="tr-TR" sz="1200" dirty="0">
                <a:solidFill>
                  <a:schemeClr val="tx1"/>
                </a:solidFill>
              </a:rPr>
              <a:t> </a:t>
            </a:r>
            <a:r>
              <a:rPr lang="en-US" sz="1200" dirty="0">
                <a:solidFill>
                  <a:schemeClr val="tx1"/>
                </a:solidFill>
              </a:rPr>
              <a:t>den hem de </a:t>
            </a:r>
            <a:r>
              <a:rPr lang="en-US" sz="1200" dirty="0" err="1">
                <a:solidFill>
                  <a:schemeClr val="tx1"/>
                </a:solidFill>
              </a:rPr>
              <a:t>yerleştirildiğiniz</a:t>
            </a:r>
            <a:r>
              <a:rPr lang="en-US" sz="1200" dirty="0">
                <a:solidFill>
                  <a:schemeClr val="tx1"/>
                </a:solidFill>
              </a:rPr>
              <a:t> </a:t>
            </a:r>
            <a:r>
              <a:rPr lang="en-US" sz="1200" dirty="0" err="1">
                <a:solidFill>
                  <a:schemeClr val="tx1"/>
                </a:solidFill>
              </a:rPr>
              <a:t>üniversiteden</a:t>
            </a:r>
            <a:r>
              <a:rPr lang="en-US" sz="1200" dirty="0">
                <a:solidFill>
                  <a:schemeClr val="tx1"/>
                </a:solidFill>
              </a:rPr>
              <a:t> </a:t>
            </a:r>
            <a:r>
              <a:rPr lang="en-US" sz="1200" dirty="0" err="1">
                <a:solidFill>
                  <a:schemeClr val="tx1"/>
                </a:solidFill>
              </a:rPr>
              <a:t>karşılıklı</a:t>
            </a:r>
            <a:r>
              <a:rPr lang="en-US" sz="1200" dirty="0">
                <a:solidFill>
                  <a:schemeClr val="tx1"/>
                </a:solidFill>
              </a:rPr>
              <a:t> 30 AKTS </a:t>
            </a:r>
            <a:r>
              <a:rPr lang="en-US" sz="1200" dirty="0" err="1">
                <a:solidFill>
                  <a:schemeClr val="tx1"/>
                </a:solidFill>
              </a:rPr>
              <a:t>ders</a:t>
            </a:r>
            <a:r>
              <a:rPr lang="en-US" sz="1200" dirty="0">
                <a:solidFill>
                  <a:schemeClr val="tx1"/>
                </a:solidFill>
              </a:rPr>
              <a:t> </a:t>
            </a:r>
            <a:r>
              <a:rPr lang="en-US" sz="1200" dirty="0" err="1">
                <a:solidFill>
                  <a:schemeClr val="tx1"/>
                </a:solidFill>
              </a:rPr>
              <a:t>eşleştirmesi</a:t>
            </a:r>
            <a:r>
              <a:rPr lang="tr-TR" sz="1200" dirty="0">
                <a:solidFill>
                  <a:schemeClr val="tx1"/>
                </a:solidFill>
              </a:rPr>
              <a:t> </a:t>
            </a:r>
            <a:r>
              <a:rPr lang="en-US" sz="1200" dirty="0" err="1">
                <a:solidFill>
                  <a:schemeClr val="tx1"/>
                </a:solidFill>
              </a:rPr>
              <a:t>yaparak</a:t>
            </a:r>
            <a:r>
              <a:rPr lang="en-US" sz="1200" dirty="0">
                <a:solidFill>
                  <a:schemeClr val="tx1"/>
                </a:solidFill>
              </a:rPr>
              <a:t> </a:t>
            </a:r>
            <a:r>
              <a:rPr lang="en-US" sz="1200" dirty="0" err="1">
                <a:solidFill>
                  <a:schemeClr val="tx1"/>
                </a:solidFill>
              </a:rPr>
              <a:t>eğitime</a:t>
            </a:r>
            <a:r>
              <a:rPr lang="en-US" sz="1200" dirty="0">
                <a:solidFill>
                  <a:schemeClr val="tx1"/>
                </a:solidFill>
              </a:rPr>
              <a:t> </a:t>
            </a:r>
            <a:r>
              <a:rPr lang="en-US" sz="1200" dirty="0" err="1">
                <a:solidFill>
                  <a:schemeClr val="tx1"/>
                </a:solidFill>
              </a:rPr>
              <a:t>katılabilirsiniz</a:t>
            </a:r>
            <a:r>
              <a:rPr lang="en-US" sz="1200" dirty="0">
                <a:solidFill>
                  <a:schemeClr val="tx1"/>
                </a:solidFill>
              </a:rPr>
              <a:t>.</a:t>
            </a:r>
          </a:p>
          <a:p>
            <a:pPr algn="just"/>
            <a:endParaRPr lang="en-US" sz="1200" dirty="0">
              <a:solidFill>
                <a:schemeClr val="tx1"/>
              </a:solidFill>
            </a:endParaRPr>
          </a:p>
          <a:p>
            <a:pPr algn="just"/>
            <a:r>
              <a:rPr lang="en-US" sz="1200" dirty="0" err="1">
                <a:solidFill>
                  <a:schemeClr val="tx1"/>
                </a:solidFill>
              </a:rPr>
              <a:t>Faaliyet</a:t>
            </a:r>
            <a:r>
              <a:rPr lang="en-US" sz="1200" dirty="0">
                <a:solidFill>
                  <a:schemeClr val="tx1"/>
                </a:solidFill>
              </a:rPr>
              <a:t> </a:t>
            </a:r>
            <a:r>
              <a:rPr lang="en-US" sz="1200" dirty="0" err="1">
                <a:solidFill>
                  <a:schemeClr val="tx1"/>
                </a:solidFill>
              </a:rPr>
              <a:t>süresi</a:t>
            </a:r>
            <a:r>
              <a:rPr lang="en-US" sz="1200" dirty="0">
                <a:solidFill>
                  <a:schemeClr val="tx1"/>
                </a:solidFill>
              </a:rPr>
              <a:t> her </a:t>
            </a:r>
            <a:r>
              <a:rPr lang="en-US" sz="1200" dirty="0" err="1">
                <a:solidFill>
                  <a:schemeClr val="tx1"/>
                </a:solidFill>
              </a:rPr>
              <a:t>bir</a:t>
            </a:r>
            <a:r>
              <a:rPr lang="en-US" sz="1200" dirty="0">
                <a:solidFill>
                  <a:schemeClr val="tx1"/>
                </a:solidFill>
              </a:rPr>
              <a:t> </a:t>
            </a:r>
            <a:r>
              <a:rPr lang="en-US" sz="1200" dirty="0" err="1">
                <a:solidFill>
                  <a:schemeClr val="tx1"/>
                </a:solidFill>
              </a:rPr>
              <a:t>öğrenim</a:t>
            </a:r>
            <a:r>
              <a:rPr lang="en-US" sz="1200" dirty="0">
                <a:solidFill>
                  <a:schemeClr val="tx1"/>
                </a:solidFill>
              </a:rPr>
              <a:t> </a:t>
            </a:r>
            <a:r>
              <a:rPr lang="en-US" sz="1200" dirty="0" err="1">
                <a:solidFill>
                  <a:schemeClr val="tx1"/>
                </a:solidFill>
              </a:rPr>
              <a:t>kademesi</a:t>
            </a:r>
            <a:r>
              <a:rPr lang="en-US" sz="1200" dirty="0">
                <a:solidFill>
                  <a:schemeClr val="tx1"/>
                </a:solidFill>
              </a:rPr>
              <a:t> </a:t>
            </a:r>
            <a:r>
              <a:rPr lang="en-US" sz="1200" dirty="0" err="1">
                <a:solidFill>
                  <a:schemeClr val="tx1"/>
                </a:solidFill>
              </a:rPr>
              <a:t>için</a:t>
            </a:r>
            <a:r>
              <a:rPr lang="en-US" sz="1200" dirty="0">
                <a:solidFill>
                  <a:schemeClr val="tx1"/>
                </a:solidFill>
              </a:rPr>
              <a:t> </a:t>
            </a:r>
            <a:r>
              <a:rPr lang="en-US" sz="1200" dirty="0" err="1">
                <a:solidFill>
                  <a:schemeClr val="tx1"/>
                </a:solidFill>
              </a:rPr>
              <a:t>ayrı</a:t>
            </a:r>
            <a:r>
              <a:rPr lang="en-US" sz="1200" dirty="0">
                <a:solidFill>
                  <a:schemeClr val="tx1"/>
                </a:solidFill>
              </a:rPr>
              <a:t> </a:t>
            </a:r>
            <a:r>
              <a:rPr lang="en-US" sz="1200" dirty="0" err="1">
                <a:solidFill>
                  <a:schemeClr val="tx1"/>
                </a:solidFill>
              </a:rPr>
              <a:t>ayrı</a:t>
            </a:r>
            <a:r>
              <a:rPr lang="en-US" sz="1200" dirty="0">
                <a:solidFill>
                  <a:schemeClr val="tx1"/>
                </a:solidFill>
              </a:rPr>
              <a:t> </a:t>
            </a:r>
            <a:r>
              <a:rPr lang="en-US" sz="1200" dirty="0" err="1">
                <a:solidFill>
                  <a:schemeClr val="tx1"/>
                </a:solidFill>
              </a:rPr>
              <a:t>geçerlidir</a:t>
            </a:r>
            <a:r>
              <a:rPr lang="en-US" sz="1200" dirty="0">
                <a:solidFill>
                  <a:schemeClr val="tx1"/>
                </a:solidFill>
              </a:rPr>
              <a:t>. </a:t>
            </a:r>
            <a:r>
              <a:rPr lang="en-US" sz="1200" dirty="0" err="1">
                <a:solidFill>
                  <a:schemeClr val="tx1"/>
                </a:solidFill>
              </a:rPr>
              <a:t>Yani</a:t>
            </a:r>
            <a:r>
              <a:rPr lang="en-US" sz="1200" dirty="0">
                <a:solidFill>
                  <a:schemeClr val="tx1"/>
                </a:solidFill>
              </a:rPr>
              <a:t> </a:t>
            </a:r>
            <a:r>
              <a:rPr lang="en-US" sz="1200" dirty="0" err="1">
                <a:solidFill>
                  <a:schemeClr val="tx1"/>
                </a:solidFill>
              </a:rPr>
              <a:t>Ön</a:t>
            </a:r>
            <a:r>
              <a:rPr lang="tr-TR" sz="1200" dirty="0">
                <a:solidFill>
                  <a:schemeClr val="tx1"/>
                </a:solidFill>
              </a:rPr>
              <a:t> </a:t>
            </a:r>
            <a:r>
              <a:rPr lang="en-US" sz="1200" dirty="0" err="1">
                <a:solidFill>
                  <a:schemeClr val="tx1"/>
                </a:solidFill>
              </a:rPr>
              <a:t>lisans-Lisans</a:t>
            </a:r>
            <a:r>
              <a:rPr lang="en-US" sz="1200" dirty="0">
                <a:solidFill>
                  <a:schemeClr val="tx1"/>
                </a:solidFill>
              </a:rPr>
              <a:t> </a:t>
            </a:r>
            <a:r>
              <a:rPr lang="en-US" sz="1200" dirty="0" err="1">
                <a:solidFill>
                  <a:schemeClr val="tx1"/>
                </a:solidFill>
              </a:rPr>
              <a:t>düzeyinde</a:t>
            </a:r>
            <a:r>
              <a:rPr lang="en-US" sz="1200" dirty="0">
                <a:solidFill>
                  <a:schemeClr val="tx1"/>
                </a:solidFill>
              </a:rPr>
              <a:t> 12 ay, </a:t>
            </a:r>
            <a:r>
              <a:rPr lang="en-US" sz="1200" dirty="0" err="1">
                <a:solidFill>
                  <a:schemeClr val="tx1"/>
                </a:solidFill>
              </a:rPr>
              <a:t>Yüksek</a:t>
            </a:r>
            <a:r>
              <a:rPr lang="en-US" sz="1200" dirty="0">
                <a:solidFill>
                  <a:schemeClr val="tx1"/>
                </a:solidFill>
              </a:rPr>
              <a:t> </a:t>
            </a:r>
            <a:r>
              <a:rPr lang="en-US" sz="1200" dirty="0" err="1">
                <a:solidFill>
                  <a:schemeClr val="tx1"/>
                </a:solidFill>
              </a:rPr>
              <a:t>Lisans</a:t>
            </a:r>
            <a:r>
              <a:rPr lang="en-US" sz="1200" dirty="0">
                <a:solidFill>
                  <a:schemeClr val="tx1"/>
                </a:solidFill>
              </a:rPr>
              <a:t> </a:t>
            </a:r>
            <a:r>
              <a:rPr lang="en-US" sz="1200" dirty="0" err="1">
                <a:solidFill>
                  <a:schemeClr val="tx1"/>
                </a:solidFill>
              </a:rPr>
              <a:t>düzeyinde</a:t>
            </a:r>
            <a:r>
              <a:rPr lang="en-US" sz="1200" dirty="0">
                <a:solidFill>
                  <a:schemeClr val="tx1"/>
                </a:solidFill>
              </a:rPr>
              <a:t> 12 ay </a:t>
            </a:r>
            <a:r>
              <a:rPr lang="en-US" sz="1200" dirty="0" err="1">
                <a:solidFill>
                  <a:schemeClr val="tx1"/>
                </a:solidFill>
              </a:rPr>
              <a:t>ve</a:t>
            </a:r>
            <a:r>
              <a:rPr lang="en-US" sz="1200" dirty="0">
                <a:solidFill>
                  <a:schemeClr val="tx1"/>
                </a:solidFill>
              </a:rPr>
              <a:t> </a:t>
            </a:r>
            <a:r>
              <a:rPr lang="en-US" sz="1200" dirty="0" err="1">
                <a:solidFill>
                  <a:schemeClr val="tx1"/>
                </a:solidFill>
              </a:rPr>
              <a:t>Doktora</a:t>
            </a:r>
            <a:r>
              <a:rPr lang="tr-TR" sz="1200" dirty="0">
                <a:solidFill>
                  <a:schemeClr val="tx1"/>
                </a:solidFill>
              </a:rPr>
              <a:t> </a:t>
            </a:r>
            <a:r>
              <a:rPr lang="en-US" sz="1200" dirty="0" err="1">
                <a:solidFill>
                  <a:schemeClr val="tx1"/>
                </a:solidFill>
              </a:rPr>
              <a:t>düzeyinde</a:t>
            </a:r>
            <a:r>
              <a:rPr lang="en-US" sz="1200" dirty="0">
                <a:solidFill>
                  <a:schemeClr val="tx1"/>
                </a:solidFill>
              </a:rPr>
              <a:t> 12 ay </a:t>
            </a:r>
            <a:r>
              <a:rPr lang="en-US" sz="1200" dirty="0" err="1">
                <a:solidFill>
                  <a:schemeClr val="tx1"/>
                </a:solidFill>
              </a:rPr>
              <a:t>olmak</a:t>
            </a:r>
            <a:r>
              <a:rPr lang="en-US" sz="1200" dirty="0">
                <a:solidFill>
                  <a:schemeClr val="tx1"/>
                </a:solidFill>
              </a:rPr>
              <a:t> </a:t>
            </a:r>
            <a:r>
              <a:rPr lang="en-US" sz="1200" dirty="0" err="1">
                <a:solidFill>
                  <a:schemeClr val="tx1"/>
                </a:solidFill>
              </a:rPr>
              <a:t>üzere</a:t>
            </a:r>
            <a:r>
              <a:rPr lang="en-US" sz="1200" dirty="0">
                <a:solidFill>
                  <a:schemeClr val="tx1"/>
                </a:solidFill>
              </a:rPr>
              <a:t> </a:t>
            </a:r>
            <a:r>
              <a:rPr lang="en-US" sz="1200" dirty="0" err="1">
                <a:solidFill>
                  <a:schemeClr val="tx1"/>
                </a:solidFill>
              </a:rPr>
              <a:t>toplam</a:t>
            </a:r>
            <a:r>
              <a:rPr lang="en-US" sz="1200" dirty="0">
                <a:solidFill>
                  <a:schemeClr val="tx1"/>
                </a:solidFill>
              </a:rPr>
              <a:t> da 36 ay </a:t>
            </a:r>
            <a:r>
              <a:rPr lang="en-US" sz="1200" dirty="0" err="1">
                <a:solidFill>
                  <a:schemeClr val="tx1"/>
                </a:solidFill>
              </a:rPr>
              <a:t>yararlanma</a:t>
            </a:r>
            <a:r>
              <a:rPr lang="en-US" sz="1200" dirty="0">
                <a:solidFill>
                  <a:schemeClr val="tx1"/>
                </a:solidFill>
              </a:rPr>
              <a:t> </a:t>
            </a:r>
            <a:r>
              <a:rPr lang="en-US" sz="1200" dirty="0" err="1">
                <a:solidFill>
                  <a:schemeClr val="tx1"/>
                </a:solidFill>
              </a:rPr>
              <a:t>hakkınız</a:t>
            </a:r>
            <a:r>
              <a:rPr lang="en-US" sz="1200" dirty="0">
                <a:solidFill>
                  <a:schemeClr val="tx1"/>
                </a:solidFill>
              </a:rPr>
              <a:t> </a:t>
            </a:r>
            <a:r>
              <a:rPr lang="en-US" sz="1200" dirty="0" err="1">
                <a:solidFill>
                  <a:schemeClr val="tx1"/>
                </a:solidFill>
              </a:rPr>
              <a:t>vardır</a:t>
            </a:r>
            <a:r>
              <a:rPr lang="en-US" sz="1200" dirty="0">
                <a:solidFill>
                  <a:schemeClr val="tx1"/>
                </a:solidFill>
              </a:rPr>
              <a:t>.</a:t>
            </a:r>
            <a:endParaRPr lang="tr-TR" sz="1200" dirty="0">
              <a:solidFill>
                <a:schemeClr val="tx1"/>
              </a:solidFill>
            </a:endParaRPr>
          </a:p>
          <a:p>
            <a:pPr algn="just"/>
            <a:endParaRPr lang="tr-TR" sz="1000" dirty="0" smtClean="0">
              <a:ln>
                <a:solidFill>
                  <a:schemeClr val="bg1"/>
                </a:solidFill>
              </a:ln>
              <a:solidFill>
                <a:schemeClr val="tx1"/>
              </a:solidFill>
              <a:latin typeface="Simplified Arabic Fixed" panose="02070309020205020404" pitchFamily="49" charset="-78"/>
              <a:cs typeface="Simplified Arabic Fixed" panose="02070309020205020404" pitchFamily="49" charset="-78"/>
            </a:endParaRPr>
          </a:p>
          <a:p>
            <a:pPr algn="just"/>
            <a:endParaRPr lang="en-US" sz="1000" dirty="0">
              <a:ln>
                <a:solidFill>
                  <a:schemeClr val="tx1"/>
                </a:solidFill>
              </a:ln>
              <a:latin typeface="Poppins ExtraLight"/>
            </a:endParaRPr>
          </a:p>
        </p:txBody>
      </p:sp>
      <p:grpSp>
        <p:nvGrpSpPr>
          <p:cNvPr id="21" name="Group 20">
            <a:extLst>
              <a:ext uri="{FF2B5EF4-FFF2-40B4-BE49-F238E27FC236}">
                <a16:creationId xmlns:a16="http://schemas.microsoft.com/office/drawing/2014/main" id="{B1AA7BB3-BEC8-48C5-8F50-45597F9023CC}"/>
              </a:ext>
            </a:extLst>
          </p:cNvPr>
          <p:cNvGrpSpPr/>
          <p:nvPr/>
        </p:nvGrpSpPr>
        <p:grpSpPr>
          <a:xfrm>
            <a:off x="9526137" y="5868214"/>
            <a:ext cx="2665863" cy="606284"/>
            <a:chOff x="9526137" y="5685334"/>
            <a:chExt cx="2665863" cy="606284"/>
          </a:xfrm>
        </p:grpSpPr>
        <p:sp>
          <p:nvSpPr>
            <p:cNvPr id="22" name="Rectangle 21">
              <a:extLst>
                <a:ext uri="{FF2B5EF4-FFF2-40B4-BE49-F238E27FC236}">
                  <a16:creationId xmlns:a16="http://schemas.microsoft.com/office/drawing/2014/main" id="{D1578A51-D068-46E9-BE75-E5AF916666AE}"/>
                </a:ext>
              </a:extLst>
            </p:cNvPr>
            <p:cNvSpPr/>
            <p:nvPr/>
          </p:nvSpPr>
          <p:spPr>
            <a:xfrm>
              <a:off x="9526137" y="5685334"/>
              <a:ext cx="2665863" cy="606284"/>
            </a:xfrm>
            <a:prstGeom prst="rect">
              <a:avLst/>
            </a:prstGeom>
            <a:solidFill>
              <a:srgbClr val="0037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325795EF-6805-4B66-A7CB-4E6002C79F10}"/>
                </a:ext>
              </a:extLst>
            </p:cNvPr>
            <p:cNvSpPr txBox="1"/>
            <p:nvPr/>
          </p:nvSpPr>
          <p:spPr>
            <a:xfrm>
              <a:off x="9658965" y="5751873"/>
              <a:ext cx="2400206" cy="382028"/>
            </a:xfrm>
            <a:prstGeom prst="rect">
              <a:avLst/>
            </a:prstGeom>
            <a:noFill/>
          </p:spPr>
          <p:txBody>
            <a:bodyPr wrap="square" rtlCol="0">
              <a:spAutoFit/>
            </a:bodyPr>
            <a:lstStyle/>
            <a:p>
              <a:pPr>
                <a:lnSpc>
                  <a:spcPct val="150000"/>
                </a:lnSpc>
              </a:pPr>
              <a:r>
                <a:rPr lang="tr-TR" sz="1400" dirty="0" err="1" smtClean="0">
                  <a:solidFill>
                    <a:schemeClr val="bg1"/>
                  </a:solidFill>
                  <a:latin typeface="+mj-lt"/>
                  <a:cs typeface="Calibri" panose="020F0502020204030204" pitchFamily="34" charset="0"/>
                </a:rPr>
                <a:t>erasmus</a:t>
              </a:r>
              <a:r>
                <a:rPr lang="tr-TR" sz="1400" dirty="0" smtClean="0">
                  <a:solidFill>
                    <a:schemeClr val="bg1"/>
                  </a:solidFill>
                  <a:latin typeface="+mj-lt"/>
                  <a:cs typeface="Calibri" panose="020F0502020204030204" pitchFamily="34" charset="0"/>
                </a:rPr>
                <a:t>@</a:t>
              </a:r>
              <a:r>
                <a:rPr lang="en-US" sz="1400" dirty="0" smtClean="0">
                  <a:solidFill>
                    <a:schemeClr val="bg1"/>
                  </a:solidFill>
                  <a:latin typeface="+mj-lt"/>
                  <a:cs typeface="Calibri" panose="020F0502020204030204" pitchFamily="34" charset="0"/>
                </a:rPr>
                <a:t>sakarya.edu.tr</a:t>
              </a:r>
              <a:endParaRPr lang="en-US" sz="1400" dirty="0">
                <a:solidFill>
                  <a:schemeClr val="bg1"/>
                </a:solidFill>
                <a:latin typeface="+mj-lt"/>
                <a:cs typeface="Calibri" panose="020F0502020204030204" pitchFamily="34" charset="0"/>
              </a:endParaRPr>
            </a:p>
          </p:txBody>
        </p:sp>
      </p:grpSp>
      <p:pic>
        <p:nvPicPr>
          <p:cNvPr id="9" name="Resim Yer Tutucusu 8"/>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13833" b="13833"/>
          <a:stretch>
            <a:fillRect/>
          </a:stretch>
        </p:blipFill>
        <p:spPr>
          <a:xfrm>
            <a:off x="6319395" y="3125984"/>
            <a:ext cx="4092235" cy="2214880"/>
          </a:xfrm>
        </p:spPr>
      </p:pic>
      <p:pic>
        <p:nvPicPr>
          <p:cNvPr id="2" name="Resim Yer Tutucusu 1"/>
          <p:cNvPicPr>
            <a:picLocks noGrp="1" noChangeAspect="1"/>
          </p:cNvPicPr>
          <p:nvPr>
            <p:ph type="pic" sz="quarter" idx="10"/>
          </p:nvPr>
        </p:nvPicPr>
        <p:blipFill>
          <a:blip r:embed="rId3" cstate="print">
            <a:extLst>
              <a:ext uri="{28A0092B-C50C-407E-A947-70E740481C1C}">
                <a14:useLocalDpi xmlns:a14="http://schemas.microsoft.com/office/drawing/2010/main" val="0"/>
              </a:ext>
            </a:extLst>
          </a:blip>
          <a:srcRect t="15304" b="15304"/>
          <a:stretch>
            <a:fillRect/>
          </a:stretch>
        </p:blipFill>
        <p:spPr/>
      </p:pic>
      <p:pic>
        <p:nvPicPr>
          <p:cNvPr id="4" name="Resim 3" descr="metin, işaret içeren bir resim&#10;&#10;Açıklama otomatik olarak oluşturuldu">
            <a:extLst>
              <a:ext uri="{FF2B5EF4-FFF2-40B4-BE49-F238E27FC236}">
                <a16:creationId xmlns:a16="http://schemas.microsoft.com/office/drawing/2014/main" id="{E2F748E8-9583-DCA1-DBE6-82E2BFD69CA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2209" y="6115697"/>
            <a:ext cx="1556826" cy="388307"/>
          </a:xfrm>
          <a:prstGeom prst="rect">
            <a:avLst/>
          </a:prstGeom>
        </p:spPr>
      </p:pic>
      <p:sp>
        <p:nvSpPr>
          <p:cNvPr id="11" name="Rounded Rectangle 18">
            <a:extLst>
              <a:ext uri="{FF2B5EF4-FFF2-40B4-BE49-F238E27FC236}">
                <a16:creationId xmlns:a16="http://schemas.microsoft.com/office/drawing/2014/main" id="{9448E1C8-CD7A-4479-9927-D5C01E6171A3}"/>
              </a:ext>
            </a:extLst>
          </p:cNvPr>
          <p:cNvSpPr/>
          <p:nvPr/>
        </p:nvSpPr>
        <p:spPr>
          <a:xfrm flipH="1">
            <a:off x="372935" y="173357"/>
            <a:ext cx="5633632" cy="3308367"/>
          </a:xfrm>
          <a:prstGeom prst="roundRect">
            <a:avLst>
              <a:gd name="adj" fmla="val 5056"/>
            </a:avLst>
          </a:prstGeom>
          <a:solidFill>
            <a:schemeClr val="accent1">
              <a:lumMod val="10000"/>
              <a:lumOff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tr-TR" sz="1200" b="1" dirty="0">
                <a:solidFill>
                  <a:schemeClr val="tx1"/>
                </a:solidFill>
              </a:rPr>
              <a:t>B. Doktora Hareketliliği</a:t>
            </a:r>
          </a:p>
          <a:p>
            <a:pPr algn="just"/>
            <a:r>
              <a:rPr lang="tr-TR" sz="1200" dirty="0">
                <a:solidFill>
                  <a:schemeClr val="tx1"/>
                </a:solidFill>
              </a:rPr>
              <a:t>Doktora adaylarının öğrenme ve eğitim ihtiyaçlarına daha iyi cevap verebilmek ve fırsat eşitliği yaratabilmek için doktora adayları ve yeni mezunlar (‘post-</a:t>
            </a:r>
            <a:r>
              <a:rPr lang="tr-TR" sz="1200" dirty="0" err="1">
                <a:solidFill>
                  <a:schemeClr val="tx1"/>
                </a:solidFill>
              </a:rPr>
              <a:t>docs</a:t>
            </a:r>
            <a:r>
              <a:rPr lang="tr-TR" sz="1200" dirty="0" smtClean="0">
                <a:solidFill>
                  <a:schemeClr val="tx1"/>
                </a:solidFill>
              </a:rPr>
              <a:t>’) </a:t>
            </a:r>
            <a:r>
              <a:rPr lang="tr-TR" sz="1200" dirty="0">
                <a:solidFill>
                  <a:schemeClr val="tx1"/>
                </a:solidFill>
              </a:rPr>
              <a:t>yurtdışında kısa dönemli veya uzun dönemli fiziksel öğrenim ya da staj hareketliliği gerçekleştirebilirler.</a:t>
            </a:r>
          </a:p>
          <a:p>
            <a:pPr algn="just"/>
            <a:r>
              <a:rPr lang="tr-TR" sz="1200" dirty="0">
                <a:solidFill>
                  <a:schemeClr val="tx1"/>
                </a:solidFill>
              </a:rPr>
              <a:t>Fiziksel hareketliliğe sanal hareketlilik de eklenmesi mümkündür</a:t>
            </a:r>
            <a:r>
              <a:rPr lang="tr-TR" sz="1200" b="1" dirty="0">
                <a:solidFill>
                  <a:schemeClr val="tx1"/>
                </a:solidFill>
              </a:rPr>
              <a:t>.</a:t>
            </a:r>
          </a:p>
          <a:p>
            <a:pPr algn="just"/>
            <a:r>
              <a:rPr lang="tr-TR" sz="1200" b="1" dirty="0">
                <a:solidFill>
                  <a:schemeClr val="tx1"/>
                </a:solidFill>
              </a:rPr>
              <a:t>C. Karma Hareketlilik</a:t>
            </a:r>
          </a:p>
          <a:p>
            <a:pPr algn="just"/>
            <a:r>
              <a:rPr lang="tr-TR" sz="1200" dirty="0">
                <a:solidFill>
                  <a:schemeClr val="tx1"/>
                </a:solidFill>
              </a:rPr>
              <a:t>Doktora hareketliliği de dâhil olmak üzere yurtdışındaki her türlü öğrenim ve staj faaliyeti karma hareketlilik olarak gerçekleştirilebilir. Karma hareketlilik, işbirliğine dayanan çevrimiçi değişim (Exchange) ve ekip çalışmasını kolaylaştıran sanal ve fiziksel hareketlilik bileşenlerinden oluşur. Örneğin, sanal bileşen, çevrimiçi dersleri takip etmek üzere farklı ülkelerden ve farklı akademik alanlardan öğrencileri bir araya getirebilir. Veya bu öğrenciler müfredatlarının bir parçası olarak tanınan ödev ve sorumlulukları yerine getirmek üzere ortaklaşa ve eşzamanlı olarak çevrimiçi bir araya gelip çalışabilirler.</a:t>
            </a:r>
            <a:endParaRPr lang="en-US" sz="1200" dirty="0">
              <a:solidFill>
                <a:schemeClr val="tx1"/>
              </a:solidFill>
            </a:endParaRPr>
          </a:p>
          <a:p>
            <a:pPr algn="just"/>
            <a:endParaRPr lang="tr-TR" sz="1000" dirty="0" smtClean="0">
              <a:ln>
                <a:solidFill>
                  <a:schemeClr val="bg1"/>
                </a:solidFill>
              </a:ln>
              <a:solidFill>
                <a:schemeClr val="tx1"/>
              </a:solidFill>
              <a:latin typeface="Simplified Arabic Fixed" panose="02070309020205020404" pitchFamily="49" charset="-78"/>
              <a:cs typeface="Simplified Arabic Fixed" panose="02070309020205020404" pitchFamily="49" charset="-78"/>
            </a:endParaRPr>
          </a:p>
          <a:p>
            <a:pPr algn="just"/>
            <a:endParaRPr lang="en-US" sz="1000" dirty="0">
              <a:ln>
                <a:solidFill>
                  <a:schemeClr val="tx1"/>
                </a:solidFill>
              </a:ln>
              <a:latin typeface="Poppins ExtraLight"/>
            </a:endParaRPr>
          </a:p>
        </p:txBody>
      </p:sp>
    </p:spTree>
    <p:extLst>
      <p:ext uri="{BB962C8B-B14F-4D97-AF65-F5344CB8AC3E}">
        <p14:creationId xmlns:p14="http://schemas.microsoft.com/office/powerpoint/2010/main" val="2588015318"/>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Resim Yer Tutucusu 10"/>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t="12418" b="12418"/>
          <a:stretch>
            <a:fillRect/>
          </a:stretch>
        </p:blipFill>
        <p:spPr>
          <a:xfrm>
            <a:off x="0" y="0"/>
            <a:ext cx="12192000" cy="6858000"/>
          </a:xfrm>
        </p:spPr>
      </p:pic>
      <p:pic>
        <p:nvPicPr>
          <p:cNvPr id="4" name="Resim Yer Tutucusu 3"/>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4351" b="4351"/>
          <a:stretch>
            <a:fillRect/>
          </a:stretch>
        </p:blipFill>
        <p:spPr/>
      </p:pic>
      <p:grpSp>
        <p:nvGrpSpPr>
          <p:cNvPr id="21" name="Group 20">
            <a:extLst>
              <a:ext uri="{FF2B5EF4-FFF2-40B4-BE49-F238E27FC236}">
                <a16:creationId xmlns:a16="http://schemas.microsoft.com/office/drawing/2014/main" id="{B1AA7BB3-BEC8-48C5-8F50-45597F9023CC}"/>
              </a:ext>
            </a:extLst>
          </p:cNvPr>
          <p:cNvGrpSpPr/>
          <p:nvPr/>
        </p:nvGrpSpPr>
        <p:grpSpPr>
          <a:xfrm>
            <a:off x="9526137" y="5868214"/>
            <a:ext cx="2665863" cy="606284"/>
            <a:chOff x="9526137" y="5685334"/>
            <a:chExt cx="2665863" cy="606284"/>
          </a:xfrm>
        </p:grpSpPr>
        <p:sp>
          <p:nvSpPr>
            <p:cNvPr id="22" name="Rectangle 21">
              <a:extLst>
                <a:ext uri="{FF2B5EF4-FFF2-40B4-BE49-F238E27FC236}">
                  <a16:creationId xmlns:a16="http://schemas.microsoft.com/office/drawing/2014/main" id="{D1578A51-D068-46E9-BE75-E5AF916666AE}"/>
                </a:ext>
              </a:extLst>
            </p:cNvPr>
            <p:cNvSpPr/>
            <p:nvPr/>
          </p:nvSpPr>
          <p:spPr>
            <a:xfrm>
              <a:off x="9526137" y="5685334"/>
              <a:ext cx="2665863" cy="606284"/>
            </a:xfrm>
            <a:prstGeom prst="rect">
              <a:avLst/>
            </a:prstGeom>
            <a:solidFill>
              <a:srgbClr val="0037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Box 22">
              <a:extLst>
                <a:ext uri="{FF2B5EF4-FFF2-40B4-BE49-F238E27FC236}">
                  <a16:creationId xmlns:a16="http://schemas.microsoft.com/office/drawing/2014/main" id="{325795EF-6805-4B66-A7CB-4E6002C79F10}"/>
                </a:ext>
              </a:extLst>
            </p:cNvPr>
            <p:cNvSpPr txBox="1"/>
            <p:nvPr/>
          </p:nvSpPr>
          <p:spPr>
            <a:xfrm>
              <a:off x="9658965" y="5751873"/>
              <a:ext cx="2400206" cy="382028"/>
            </a:xfrm>
            <a:prstGeom prst="rect">
              <a:avLst/>
            </a:prstGeom>
            <a:noFill/>
          </p:spPr>
          <p:txBody>
            <a:bodyPr wrap="square" rtlCol="0">
              <a:spAutoFit/>
            </a:bodyPr>
            <a:lstStyle/>
            <a:p>
              <a:pPr>
                <a:lnSpc>
                  <a:spcPct val="150000"/>
                </a:lnSpc>
              </a:pPr>
              <a:r>
                <a:rPr lang="tr-TR" sz="1400" dirty="0" err="1" smtClean="0">
                  <a:solidFill>
                    <a:schemeClr val="bg1"/>
                  </a:solidFill>
                  <a:latin typeface="+mj-lt"/>
                  <a:cs typeface="Calibri" panose="020F0502020204030204" pitchFamily="34" charset="0"/>
                </a:rPr>
                <a:t>erasmus</a:t>
              </a:r>
              <a:r>
                <a:rPr lang="tr-TR" sz="1400" dirty="0" smtClean="0">
                  <a:solidFill>
                    <a:schemeClr val="bg1"/>
                  </a:solidFill>
                  <a:latin typeface="+mj-lt"/>
                  <a:cs typeface="Calibri" panose="020F0502020204030204" pitchFamily="34" charset="0"/>
                </a:rPr>
                <a:t>@</a:t>
              </a:r>
              <a:r>
                <a:rPr lang="en-US" sz="1400" dirty="0" smtClean="0">
                  <a:solidFill>
                    <a:schemeClr val="bg1"/>
                  </a:solidFill>
                  <a:latin typeface="+mj-lt"/>
                  <a:cs typeface="Calibri" panose="020F0502020204030204" pitchFamily="34" charset="0"/>
                </a:rPr>
                <a:t>sakarya.edu.tr</a:t>
              </a:r>
              <a:endParaRPr lang="en-US" sz="1400" dirty="0">
                <a:solidFill>
                  <a:schemeClr val="bg1"/>
                </a:solidFill>
                <a:latin typeface="+mj-lt"/>
                <a:cs typeface="Calibri" panose="020F0502020204030204" pitchFamily="34" charset="0"/>
              </a:endParaRPr>
            </a:p>
          </p:txBody>
        </p:sp>
      </p:grpSp>
      <p:sp>
        <p:nvSpPr>
          <p:cNvPr id="45" name="Flowchart: Alternate Process 44">
            <a:extLst>
              <a:ext uri="{FF2B5EF4-FFF2-40B4-BE49-F238E27FC236}">
                <a16:creationId xmlns:a16="http://schemas.microsoft.com/office/drawing/2014/main" id="{D1578A51-D068-46E9-BE75-E5AF916666AE}"/>
              </a:ext>
            </a:extLst>
          </p:cNvPr>
          <p:cNvSpPr/>
          <p:nvPr/>
        </p:nvSpPr>
        <p:spPr>
          <a:xfrm rot="5400000">
            <a:off x="1049989" y="3871655"/>
            <a:ext cx="1696074" cy="381515"/>
          </a:xfrm>
          <a:prstGeom prst="flowChartAlternateProcess">
            <a:avLst/>
          </a:prstGeom>
          <a:solidFill>
            <a:srgbClr val="0037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Yer Tutucusu 4"/>
          <p:cNvPicPr>
            <a:picLocks noGrp="1" noChangeAspect="1"/>
          </p:cNvPicPr>
          <p:nvPr>
            <p:ph type="pic" sz="quarter" idx="11"/>
          </p:nvPr>
        </p:nvPicPr>
        <p:blipFill>
          <a:blip r:embed="rId4">
            <a:extLst>
              <a:ext uri="{28A0092B-C50C-407E-A947-70E740481C1C}">
                <a14:useLocalDpi xmlns:a14="http://schemas.microsoft.com/office/drawing/2010/main" val="0"/>
              </a:ext>
            </a:extLst>
          </a:blip>
          <a:srcRect l="25401" r="25401"/>
          <a:stretch>
            <a:fillRect/>
          </a:stretch>
        </p:blipFill>
        <p:spPr/>
      </p:pic>
      <p:pic>
        <p:nvPicPr>
          <p:cNvPr id="3" name="Resim 2" descr="metin, küçük resim içeren bir resim&#10;&#10;Açıklama otomatik olarak oluşturuldu">
            <a:extLst>
              <a:ext uri="{FF2B5EF4-FFF2-40B4-BE49-F238E27FC236}">
                <a16:creationId xmlns:a16="http://schemas.microsoft.com/office/drawing/2014/main" id="{19D7FE54-31CC-B5EE-C37B-DB324FA8A45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96213" y="5857132"/>
            <a:ext cx="1556826" cy="388308"/>
          </a:xfrm>
          <a:prstGeom prst="rect">
            <a:avLst/>
          </a:prstGeom>
        </p:spPr>
      </p:pic>
      <p:sp>
        <p:nvSpPr>
          <p:cNvPr id="15" name="Rounded Rectangle 18">
            <a:extLst>
              <a:ext uri="{FF2B5EF4-FFF2-40B4-BE49-F238E27FC236}">
                <a16:creationId xmlns:a16="http://schemas.microsoft.com/office/drawing/2014/main" id="{9448E1C8-CD7A-4479-9927-D5C01E6171A3}"/>
              </a:ext>
            </a:extLst>
          </p:cNvPr>
          <p:cNvSpPr/>
          <p:nvPr/>
        </p:nvSpPr>
        <p:spPr>
          <a:xfrm flipH="1">
            <a:off x="4960883" y="1429407"/>
            <a:ext cx="6726620" cy="3481043"/>
          </a:xfrm>
          <a:prstGeom prst="roundRect">
            <a:avLst>
              <a:gd name="adj" fmla="val 5056"/>
            </a:avLst>
          </a:prstGeom>
          <a:solidFill>
            <a:schemeClr val="accent1">
              <a:lumMod val="10000"/>
              <a:lumOff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tr-TR" sz="1400" b="1" dirty="0">
                <a:solidFill>
                  <a:schemeClr val="tx1"/>
                </a:solidFill>
              </a:rPr>
              <a:t>Öğrenci Hareketliliği Faaliyetleri</a:t>
            </a:r>
          </a:p>
          <a:p>
            <a:r>
              <a:rPr lang="tr-TR" sz="1200" dirty="0" smtClean="0">
                <a:solidFill>
                  <a:schemeClr val="tx1"/>
                </a:solidFill>
              </a:rPr>
              <a:t>Öğrenci </a:t>
            </a:r>
            <a:r>
              <a:rPr lang="tr-TR" sz="1200" dirty="0">
                <a:solidFill>
                  <a:schemeClr val="tx1"/>
                </a:solidFill>
              </a:rPr>
              <a:t>hareketliliği, iki şekilde gerçekleştirilir:</a:t>
            </a:r>
          </a:p>
          <a:p>
            <a:r>
              <a:rPr lang="tr-TR" sz="1200" dirty="0" smtClean="0">
                <a:solidFill>
                  <a:schemeClr val="tx1"/>
                </a:solidFill>
              </a:rPr>
              <a:t>1</a:t>
            </a:r>
            <a:r>
              <a:rPr lang="tr-TR" sz="1200" dirty="0">
                <a:solidFill>
                  <a:schemeClr val="tx1"/>
                </a:solidFill>
              </a:rPr>
              <a:t>. Öğrenim hareketliliği,</a:t>
            </a:r>
          </a:p>
          <a:p>
            <a:r>
              <a:rPr lang="tr-TR" sz="1200" dirty="0" smtClean="0">
                <a:solidFill>
                  <a:schemeClr val="tx1"/>
                </a:solidFill>
              </a:rPr>
              <a:t>2</a:t>
            </a:r>
            <a:r>
              <a:rPr lang="tr-TR" sz="1200" dirty="0">
                <a:solidFill>
                  <a:schemeClr val="tx1"/>
                </a:solidFill>
              </a:rPr>
              <a:t>. Staj hareketliliği.</a:t>
            </a:r>
          </a:p>
          <a:p>
            <a:pPr algn="just"/>
            <a:r>
              <a:rPr lang="tr-TR" sz="1200" dirty="0" smtClean="0">
                <a:solidFill>
                  <a:schemeClr val="tx1"/>
                </a:solidFill>
              </a:rPr>
              <a:t>Yükseköğretimde </a:t>
            </a:r>
            <a:r>
              <a:rPr lang="tr-TR" sz="1200" dirty="0">
                <a:solidFill>
                  <a:schemeClr val="tx1"/>
                </a:solidFill>
              </a:rPr>
              <a:t>öğrenci hareketliliğine yükseköğretim kurumlarında örgün eğitimde kayıtlı  </a:t>
            </a:r>
            <a:r>
              <a:rPr lang="tr-TR" sz="1200" dirty="0" smtClean="0">
                <a:solidFill>
                  <a:schemeClr val="tx1"/>
                </a:solidFill>
              </a:rPr>
              <a:t>   öğrenciler </a:t>
            </a:r>
            <a:r>
              <a:rPr lang="tr-TR" sz="1200" dirty="0">
                <a:solidFill>
                  <a:schemeClr val="tx1"/>
                </a:solidFill>
              </a:rPr>
              <a:t>katılabilir.     </a:t>
            </a:r>
            <a:r>
              <a:rPr lang="tr-TR" sz="1200" b="1" dirty="0" err="1">
                <a:solidFill>
                  <a:srgbClr val="FF0000"/>
                </a:solidFill>
              </a:rPr>
              <a:t>Açıköğretim</a:t>
            </a:r>
            <a:r>
              <a:rPr lang="tr-TR" sz="1200" b="1" dirty="0">
                <a:solidFill>
                  <a:srgbClr val="FF0000"/>
                </a:solidFill>
              </a:rPr>
              <a:t> ve benzeri (uzaktan eğitim) programlarda öğrenim gören  öğrenciler faaliyetten yararlanamaz.</a:t>
            </a:r>
          </a:p>
          <a:p>
            <a:pPr algn="just"/>
            <a:r>
              <a:rPr lang="tr-TR" sz="1200" dirty="0" smtClean="0">
                <a:solidFill>
                  <a:schemeClr val="tx1"/>
                </a:solidFill>
              </a:rPr>
              <a:t>Hibeler </a:t>
            </a:r>
            <a:r>
              <a:rPr lang="tr-TR" sz="1200" dirty="0">
                <a:solidFill>
                  <a:schemeClr val="tx1"/>
                </a:solidFill>
              </a:rPr>
              <a:t>yurtdışında gerçekleştirilecek aşağıdaki faaliyetler için verilir:</a:t>
            </a:r>
          </a:p>
          <a:p>
            <a:pPr algn="just"/>
            <a:r>
              <a:rPr lang="tr-TR" sz="1200" dirty="0" smtClean="0">
                <a:solidFill>
                  <a:schemeClr val="tx1"/>
                </a:solidFill>
              </a:rPr>
              <a:t>1</a:t>
            </a:r>
            <a:r>
              <a:rPr lang="tr-TR" sz="1200" dirty="0">
                <a:solidFill>
                  <a:schemeClr val="tx1"/>
                </a:solidFill>
              </a:rPr>
              <a:t>. Yükseköğretim </a:t>
            </a:r>
            <a:r>
              <a:rPr lang="tr-TR" sz="1200" dirty="0" err="1">
                <a:solidFill>
                  <a:schemeClr val="tx1"/>
                </a:solidFill>
              </a:rPr>
              <a:t>Erasmus</a:t>
            </a:r>
            <a:r>
              <a:rPr lang="tr-TR" sz="1200" dirty="0">
                <a:solidFill>
                  <a:schemeClr val="tx1"/>
                </a:solidFill>
              </a:rPr>
              <a:t> Beyannamesi (ECHE) sahibi bir yükseköğretim kurumunda  </a:t>
            </a:r>
            <a:r>
              <a:rPr lang="sv-SE" sz="1200" dirty="0">
                <a:solidFill>
                  <a:schemeClr val="tx1"/>
                </a:solidFill>
              </a:rPr>
              <a:t>diploma/derecenin tanınmasının ana parçası olan tam zamanlı ön lisans, lisans, yüksek lisans</a:t>
            </a:r>
            <a:r>
              <a:rPr lang="tr-TR" sz="1200" dirty="0">
                <a:solidFill>
                  <a:schemeClr val="tx1"/>
                </a:solidFill>
              </a:rPr>
              <a:t>  veya doktora çalışmaları,</a:t>
            </a:r>
          </a:p>
          <a:p>
            <a:pPr algn="just"/>
            <a:r>
              <a:rPr lang="tr-TR" sz="1200" dirty="0" smtClean="0">
                <a:solidFill>
                  <a:schemeClr val="tx1"/>
                </a:solidFill>
              </a:rPr>
              <a:t>2</a:t>
            </a:r>
            <a:r>
              <a:rPr lang="tr-TR" sz="1200" dirty="0">
                <a:solidFill>
                  <a:schemeClr val="tx1"/>
                </a:solidFill>
              </a:rPr>
              <a:t>. Yükseköğretim kurumu tarafından öğrencinin öğrenim programının bir parçası olarak </a:t>
            </a:r>
            <a:r>
              <a:rPr lang="tr-TR" sz="1200" dirty="0" smtClean="0">
                <a:solidFill>
                  <a:schemeClr val="tx1"/>
                </a:solidFill>
              </a:rPr>
              <a:t>tanınan </a:t>
            </a:r>
            <a:r>
              <a:rPr lang="tr-TR" sz="1200" dirty="0">
                <a:solidFill>
                  <a:schemeClr val="tx1"/>
                </a:solidFill>
              </a:rPr>
              <a:t>zorunlu veya isteğe bağlı olarak gerçekleştirilecek tam zamanlı stajlar.</a:t>
            </a:r>
          </a:p>
          <a:p>
            <a:pPr algn="just"/>
            <a:endParaRPr lang="tr-TR" sz="1000" dirty="0" smtClean="0">
              <a:ln>
                <a:solidFill>
                  <a:schemeClr val="bg1"/>
                </a:solidFill>
              </a:ln>
              <a:solidFill>
                <a:schemeClr val="tx1"/>
              </a:solidFill>
              <a:latin typeface="Simplified Arabic Fixed" panose="02070309020205020404" pitchFamily="49" charset="-78"/>
              <a:cs typeface="Simplified Arabic Fixed" panose="02070309020205020404" pitchFamily="49" charset="-78"/>
            </a:endParaRPr>
          </a:p>
          <a:p>
            <a:pPr algn="just"/>
            <a:endParaRPr lang="en-US" sz="1000" dirty="0">
              <a:ln>
                <a:solidFill>
                  <a:schemeClr val="tx1"/>
                </a:solidFill>
              </a:ln>
              <a:latin typeface="Poppins ExtraLight"/>
            </a:endParaRPr>
          </a:p>
        </p:txBody>
      </p:sp>
    </p:spTree>
    <p:extLst>
      <p:ext uri="{BB962C8B-B14F-4D97-AF65-F5344CB8AC3E}">
        <p14:creationId xmlns:p14="http://schemas.microsoft.com/office/powerpoint/2010/main" val="246360504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İçerik Yer Tutucusu 2"/>
          <p:cNvSpPr>
            <a:spLocks noGrp="1"/>
          </p:cNvSpPr>
          <p:nvPr>
            <p:ph idx="1"/>
          </p:nvPr>
        </p:nvSpPr>
        <p:spPr>
          <a:xfrm>
            <a:off x="914400" y="537842"/>
            <a:ext cx="10226566" cy="5253358"/>
          </a:xfrm>
        </p:spPr>
        <p:txBody>
          <a:bodyPr>
            <a:normAutofit/>
          </a:bodyPr>
          <a:lstStyle/>
          <a:p>
            <a:pPr marL="0" indent="0">
              <a:buNone/>
            </a:pPr>
            <a:endParaRPr lang="tr-TR" altLang="tr-TR" sz="1200" dirty="0" smtClean="0">
              <a:latin typeface="Verdana" panose="020B0604030504040204" pitchFamily="34" charset="0"/>
              <a:ea typeface="Verdana" panose="020B0604030504040204" pitchFamily="34" charset="0"/>
            </a:endParaRPr>
          </a:p>
          <a:p>
            <a:pPr marL="0" indent="0" algn="just">
              <a:buNone/>
            </a:pPr>
            <a:r>
              <a:rPr lang="tr-TR" sz="1800" b="1" dirty="0"/>
              <a:t>Faaliyetlerin Tanımı</a:t>
            </a:r>
          </a:p>
          <a:p>
            <a:pPr marL="0" indent="0" algn="just">
              <a:buNone/>
            </a:pPr>
            <a:r>
              <a:rPr lang="tr-TR" sz="1600" b="1" dirty="0" smtClean="0"/>
              <a:t>Öğrenci Hareketliliği-Öğrenim</a:t>
            </a:r>
          </a:p>
          <a:p>
            <a:pPr marL="0" indent="0" algn="just">
              <a:buNone/>
            </a:pPr>
            <a:r>
              <a:rPr lang="tr-TR" sz="1600" dirty="0" smtClean="0"/>
              <a:t>Öğrenci </a:t>
            </a:r>
            <a:r>
              <a:rPr lang="tr-TR" sz="1600" dirty="0"/>
              <a:t>Öğrenim hareketliliği faaliyeti, ECHE ve Yükseköğretim kurumunun </a:t>
            </a:r>
            <a:r>
              <a:rPr lang="tr-TR" sz="1600" dirty="0" smtClean="0"/>
              <a:t>mevcut </a:t>
            </a:r>
            <a:r>
              <a:rPr lang="tr-TR" sz="1600" dirty="0" err="1" smtClean="0"/>
              <a:t>kurumlararası</a:t>
            </a:r>
            <a:r>
              <a:rPr lang="tr-TR" sz="1600" dirty="0" smtClean="0"/>
              <a:t> </a:t>
            </a:r>
            <a:r>
              <a:rPr lang="tr-TR" sz="1600" dirty="0"/>
              <a:t>anlaşmaları çerçevesinde </a:t>
            </a:r>
            <a:r>
              <a:rPr lang="tr-TR" sz="1600" dirty="0" smtClean="0"/>
              <a:t>gerçekleştirilir. Faaliyet</a:t>
            </a:r>
            <a:r>
              <a:rPr lang="tr-TR" sz="1600" dirty="0"/>
              <a:t>, yükseköğretim kurumunda kayıtlı öğrencinin, öğreniminin bir </a:t>
            </a:r>
            <a:r>
              <a:rPr lang="tr-TR" sz="1600" dirty="0" smtClean="0"/>
              <a:t>bölümünü </a:t>
            </a:r>
            <a:r>
              <a:rPr lang="tr-TR" sz="1600" dirty="0" err="1" smtClean="0"/>
              <a:t>kurumlararası</a:t>
            </a:r>
            <a:r>
              <a:rPr lang="tr-TR" sz="1600" dirty="0" smtClean="0"/>
              <a:t> </a:t>
            </a:r>
            <a:r>
              <a:rPr lang="tr-TR" sz="1600" dirty="0"/>
              <a:t>anlaşma ile ortak olunan yurtdışındaki </a:t>
            </a:r>
            <a:r>
              <a:rPr lang="tr-TR" sz="1600" dirty="0" smtClean="0"/>
              <a:t>yükseköğretim kurumunda gerçekleştirmesinden </a:t>
            </a:r>
            <a:r>
              <a:rPr lang="tr-TR" sz="1600" dirty="0"/>
              <a:t>ibarettir</a:t>
            </a:r>
            <a:r>
              <a:rPr lang="tr-TR" sz="1600" dirty="0" smtClean="0"/>
              <a:t>.</a:t>
            </a:r>
          </a:p>
          <a:p>
            <a:pPr marL="0" indent="0" algn="just">
              <a:buNone/>
            </a:pPr>
            <a:r>
              <a:rPr lang="tr-TR" sz="1600" dirty="0"/>
              <a:t>Faaliyet süresi, her bir öğrenim kademesi için ayrı ayrı geçerli olmak üzere 2 ilâ 12 </a:t>
            </a:r>
            <a:r>
              <a:rPr lang="tr-TR" sz="1600" dirty="0" smtClean="0"/>
              <a:t>ay arasında </a:t>
            </a:r>
            <a:r>
              <a:rPr lang="tr-TR" sz="1600" dirty="0"/>
              <a:t>bir süre (1, 2 veya bazı ülkelerin sistemlerine göre 3 dönem) olabilir. </a:t>
            </a:r>
            <a:r>
              <a:rPr lang="tr-TR" sz="1600" dirty="0" smtClean="0"/>
              <a:t>Öğrenim kademesi </a:t>
            </a:r>
            <a:r>
              <a:rPr lang="tr-TR" sz="1600" dirty="0"/>
              <a:t>ön lisans/lisans, yüksek lisans ve doktora düzeylerini ifade eder</a:t>
            </a:r>
            <a:r>
              <a:rPr lang="tr-TR" sz="1600" dirty="0" smtClean="0"/>
              <a:t>.</a:t>
            </a:r>
          </a:p>
          <a:p>
            <a:pPr marL="0" indent="0" algn="just">
              <a:buNone/>
            </a:pPr>
            <a:r>
              <a:rPr lang="tr-TR" altLang="tr-TR" sz="1600" b="1" dirty="0">
                <a:solidFill>
                  <a:srgbClr val="FF0000"/>
                </a:solidFill>
                <a:ea typeface="Verdana" panose="020B0604030504040204" pitchFamily="34" charset="0"/>
              </a:rPr>
              <a:t>Faaliyet, öğrenim süresi içerisinde her sınıfta gerçekleştirilebilir. Yükseköğretim kurumu </a:t>
            </a:r>
            <a:r>
              <a:rPr lang="tr-TR" altLang="tr-TR" sz="1600" b="1" dirty="0" smtClean="0">
                <a:solidFill>
                  <a:srgbClr val="FF0000"/>
                </a:solidFill>
                <a:ea typeface="Verdana" panose="020B0604030504040204" pitchFamily="34" charset="0"/>
              </a:rPr>
              <a:t>üst yönetim </a:t>
            </a:r>
            <a:r>
              <a:rPr lang="tr-TR" altLang="tr-TR" sz="1600" b="1" dirty="0">
                <a:solidFill>
                  <a:srgbClr val="FF0000"/>
                </a:solidFill>
                <a:ea typeface="Verdana" panose="020B0604030504040204" pitchFamily="34" charset="0"/>
              </a:rPr>
              <a:t>kararıyla birinci kademe öğrencileri için en erken ikinci sınıftan itibaren </a:t>
            </a:r>
            <a:r>
              <a:rPr lang="tr-TR" altLang="tr-TR" sz="1600" b="1" dirty="0" smtClean="0">
                <a:solidFill>
                  <a:srgbClr val="FF0000"/>
                </a:solidFill>
                <a:ea typeface="Verdana" panose="020B0604030504040204" pitchFamily="34" charset="0"/>
              </a:rPr>
              <a:t>hareketliliğe katılma </a:t>
            </a:r>
            <a:r>
              <a:rPr lang="tr-TR" altLang="tr-TR" sz="1600" b="1" dirty="0">
                <a:solidFill>
                  <a:srgbClr val="FF0000"/>
                </a:solidFill>
                <a:ea typeface="Verdana" panose="020B0604030504040204" pitchFamily="34" charset="0"/>
              </a:rPr>
              <a:t>kararı alabilir</a:t>
            </a:r>
            <a:r>
              <a:rPr lang="tr-TR" altLang="tr-TR" sz="1600" b="1" dirty="0" smtClean="0">
                <a:solidFill>
                  <a:srgbClr val="FF0000"/>
                </a:solidFill>
                <a:ea typeface="Verdana" panose="020B0604030504040204" pitchFamily="34" charset="0"/>
              </a:rPr>
              <a:t>.</a:t>
            </a:r>
          </a:p>
          <a:p>
            <a:pPr marL="0" indent="0" algn="just">
              <a:buNone/>
            </a:pPr>
            <a:r>
              <a:rPr lang="tr-TR" altLang="tr-TR" sz="1600" dirty="0">
                <a:ea typeface="Verdana" panose="020B0604030504040204" pitchFamily="34" charset="0"/>
              </a:rPr>
              <a:t>Faaliyete katılacak öğrencilerin yükseköğretim kurumunda bir diploma programına </a:t>
            </a:r>
            <a:r>
              <a:rPr lang="tr-TR" altLang="tr-TR" sz="1600" dirty="0" smtClean="0">
                <a:ea typeface="Verdana" panose="020B0604030504040204" pitchFamily="34" charset="0"/>
              </a:rPr>
              <a:t>kayıtlı olması </a:t>
            </a:r>
            <a:r>
              <a:rPr lang="tr-TR" altLang="tr-TR" sz="1600" dirty="0">
                <a:ea typeface="Verdana" panose="020B0604030504040204" pitchFamily="34" charset="0"/>
              </a:rPr>
              <a:t>gerekir. Öğrencilerin diploma/derecelerinin gerektirdiği çalışmaları </a:t>
            </a:r>
            <a:r>
              <a:rPr lang="tr-TR" altLang="tr-TR" sz="1600" dirty="0" smtClean="0">
                <a:ea typeface="Verdana" panose="020B0604030504040204" pitchFamily="34" charset="0"/>
              </a:rPr>
              <a:t>yurtdışında yapmak </a:t>
            </a:r>
            <a:r>
              <a:rPr lang="tr-TR" altLang="tr-TR" sz="1600" dirty="0">
                <a:ea typeface="Verdana" panose="020B0604030504040204" pitchFamily="34" charset="0"/>
              </a:rPr>
              <a:t>üzere, bir tam akademik yıl için 60 AKTS; iki dönemlik akademik yılda bir </a:t>
            </a:r>
            <a:r>
              <a:rPr lang="tr-TR" altLang="tr-TR" sz="1600" dirty="0" smtClean="0">
                <a:ea typeface="Verdana" panose="020B0604030504040204" pitchFamily="34" charset="0"/>
              </a:rPr>
              <a:t>dönem için </a:t>
            </a:r>
            <a:r>
              <a:rPr lang="tr-TR" altLang="tr-TR" sz="1600" dirty="0">
                <a:ea typeface="Verdana" panose="020B0604030504040204" pitchFamily="34" charset="0"/>
              </a:rPr>
              <a:t>30 AKTS ve üç dönemlik akademik yılda bir dönem için 20 AKTS kredisine denk </a:t>
            </a:r>
            <a:r>
              <a:rPr lang="tr-TR" altLang="tr-TR" sz="1600" dirty="0" smtClean="0">
                <a:ea typeface="Verdana" panose="020B0604030504040204" pitchFamily="34" charset="0"/>
              </a:rPr>
              <a:t>gelen programı </a:t>
            </a:r>
            <a:r>
              <a:rPr lang="tr-TR" altLang="tr-TR" sz="1600" dirty="0">
                <a:ea typeface="Verdana" panose="020B0604030504040204" pitchFamily="34" charset="0"/>
              </a:rPr>
              <a:t>takip etmek üzere gönderilmesi beklenir. Takip edilen programda başarılı </a:t>
            </a:r>
            <a:r>
              <a:rPr lang="tr-TR" altLang="tr-TR" sz="1600" dirty="0" smtClean="0">
                <a:ea typeface="Verdana" panose="020B0604030504040204" pitchFamily="34" charset="0"/>
              </a:rPr>
              <a:t>olunan kredilere </a:t>
            </a:r>
            <a:r>
              <a:rPr lang="tr-TR" altLang="tr-TR" sz="1600" dirty="0">
                <a:ea typeface="Verdana" panose="020B0604030504040204" pitchFamily="34" charset="0"/>
              </a:rPr>
              <a:t>tam akademik tanınma sağlanır. Başarısız olunan krediler ev sahibi kurumda </a:t>
            </a:r>
            <a:r>
              <a:rPr lang="tr-TR" altLang="tr-TR" sz="1600" dirty="0" smtClean="0">
                <a:ea typeface="Verdana" panose="020B0604030504040204" pitchFamily="34" charset="0"/>
              </a:rPr>
              <a:t>tekrar edilir.</a:t>
            </a:r>
            <a:endParaRPr lang="tr-TR" altLang="tr-TR" sz="1600" dirty="0">
              <a:ea typeface="Verdana" panose="020B0604030504040204" pitchFamily="34" charset="0"/>
            </a:endParaRPr>
          </a:p>
        </p:txBody>
      </p:sp>
      <p:pic>
        <p:nvPicPr>
          <p:cNvPr id="4102" name="Resim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021288"/>
            <a:ext cx="12192000" cy="144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p:blipFill>
        <p:spPr bwMode="auto">
          <a:xfrm>
            <a:off x="261893" y="6289536"/>
            <a:ext cx="1897671" cy="435267"/>
          </a:xfrm>
          <a:prstGeom prst="rect">
            <a:avLst/>
          </a:prstGeom>
          <a:noFill/>
          <a:extLst>
            <a:ext uri="{909E8E84-426E-40DD-AFC4-6F175D3DCCD1}">
              <a14:hiddenFill xmlns:a14="http://schemas.microsoft.com/office/drawing/2010/main">
                <a:solidFill>
                  <a:srgbClr val="FFFFFF"/>
                </a:solidFill>
              </a14:hiddenFill>
            </a:ext>
          </a:extLst>
        </p:spPr>
      </p:pic>
      <p:sp>
        <p:nvSpPr>
          <p:cNvPr id="9" name="Alt Başlık 2">
            <a:extLst>
              <a:ext uri="{FF2B5EF4-FFF2-40B4-BE49-F238E27FC236}">
                <a16:creationId xmlns:a16="http://schemas.microsoft.com/office/drawing/2014/main" id="{3A6C1FDE-BE0F-EF40-A648-AB47C9CDBBCA}"/>
              </a:ext>
            </a:extLst>
          </p:cNvPr>
          <p:cNvSpPr txBox="1">
            <a:spLocks/>
          </p:cNvSpPr>
          <p:nvPr/>
        </p:nvSpPr>
        <p:spPr bwMode="auto">
          <a:xfrm>
            <a:off x="10032437" y="6291093"/>
            <a:ext cx="3397251" cy="347662"/>
          </a:xfrm>
          <a:prstGeom prst="rect">
            <a:avLst/>
          </a:prstGeom>
        </p:spPr>
        <p:txBody>
          <a:bodyPr>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fontAlgn="auto">
              <a:spcAft>
                <a:spcPts val="0"/>
              </a:spcAft>
              <a:defRPr/>
            </a:pPr>
            <a:r>
              <a:rPr lang="tr-TR" sz="1200" dirty="0"/>
              <a:t>www.sakarya.edu.tr</a:t>
            </a:r>
          </a:p>
        </p:txBody>
      </p:sp>
    </p:spTree>
    <p:extLst>
      <p:ext uri="{BB962C8B-B14F-4D97-AF65-F5344CB8AC3E}">
        <p14:creationId xmlns:p14="http://schemas.microsoft.com/office/powerpoint/2010/main" val="78374974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İçerik Yer Tutucusu 2"/>
          <p:cNvSpPr>
            <a:spLocks noGrp="1"/>
          </p:cNvSpPr>
          <p:nvPr>
            <p:ph idx="1"/>
          </p:nvPr>
        </p:nvSpPr>
        <p:spPr>
          <a:xfrm>
            <a:off x="914400" y="537842"/>
            <a:ext cx="10226566" cy="5253358"/>
          </a:xfrm>
        </p:spPr>
        <p:txBody>
          <a:bodyPr>
            <a:normAutofit/>
          </a:bodyPr>
          <a:lstStyle/>
          <a:p>
            <a:pPr marL="0" indent="0">
              <a:buNone/>
            </a:pPr>
            <a:endParaRPr lang="tr-TR" altLang="tr-TR" sz="1200" dirty="0" smtClean="0">
              <a:latin typeface="Verdana" panose="020B0604030504040204" pitchFamily="34" charset="0"/>
              <a:ea typeface="Verdana" panose="020B0604030504040204" pitchFamily="34" charset="0"/>
            </a:endParaRPr>
          </a:p>
          <a:p>
            <a:pPr marL="0" indent="0" algn="just">
              <a:buNone/>
            </a:pPr>
            <a:r>
              <a:rPr lang="tr-TR" sz="1600" b="1" dirty="0" smtClean="0"/>
              <a:t>Öğrenci </a:t>
            </a:r>
            <a:r>
              <a:rPr lang="tr-TR" sz="1600" b="1" dirty="0"/>
              <a:t>Hareketliliği-Staj</a:t>
            </a:r>
          </a:p>
          <a:p>
            <a:pPr marL="0" indent="0" algn="just">
              <a:buNone/>
            </a:pPr>
            <a:r>
              <a:rPr lang="tr-TR" sz="1600" dirty="0"/>
              <a:t>Öğrenci Staj Hareketliliği faaliyeti, yükseköğretim kurumunda kayıtlı bir </a:t>
            </a:r>
            <a:r>
              <a:rPr lang="tr-TR" sz="1600" dirty="0" smtClean="0"/>
              <a:t>öğrencinin akademik </a:t>
            </a:r>
            <a:r>
              <a:rPr lang="tr-TR" sz="1600" dirty="0"/>
              <a:t>çalışma alanıyla ilgili olarak yurtdışındaki bir işletmede, bir araştırma enstitüsünde</a:t>
            </a:r>
            <a:r>
              <a:rPr lang="tr-TR" sz="1600" dirty="0" smtClean="0"/>
              <a:t>, bir </a:t>
            </a:r>
            <a:r>
              <a:rPr lang="tr-TR" sz="1600" dirty="0"/>
              <a:t>laboratuvarda veya bir kurum veya kuruluşta staj yapmasıdır. </a:t>
            </a:r>
            <a:r>
              <a:rPr lang="tr-TR" sz="1600" b="1" dirty="0">
                <a:solidFill>
                  <a:srgbClr val="FF0000"/>
                </a:solidFill>
              </a:rPr>
              <a:t>Yükseköğretim </a:t>
            </a:r>
            <a:r>
              <a:rPr lang="tr-TR" sz="1600" b="1" dirty="0" smtClean="0">
                <a:solidFill>
                  <a:srgbClr val="FF0000"/>
                </a:solidFill>
              </a:rPr>
              <a:t>kurumunda ders </a:t>
            </a:r>
            <a:r>
              <a:rPr lang="tr-TR" sz="1600" b="1" dirty="0">
                <a:solidFill>
                  <a:srgbClr val="FF0000"/>
                </a:solidFill>
              </a:rPr>
              <a:t>takibi staj olarak kabul edilmez.</a:t>
            </a:r>
          </a:p>
          <a:p>
            <a:pPr marL="0" indent="0" algn="just">
              <a:buNone/>
            </a:pPr>
            <a:r>
              <a:rPr lang="tr-TR" sz="1600" dirty="0"/>
              <a:t>Faaliyet süresi, her bir öğrenim kademesi için ayrı ayrı geçerli olmak üzere 2 ile 12 </a:t>
            </a:r>
            <a:r>
              <a:rPr lang="tr-TR" sz="1600" dirty="0" smtClean="0"/>
              <a:t>ay arasında </a:t>
            </a:r>
            <a:r>
              <a:rPr lang="tr-TR" sz="1600" dirty="0"/>
              <a:t>bir süredir. Staj faaliyeti, öğrenim süresi içerisinde her sınıfta ve </a:t>
            </a:r>
            <a:r>
              <a:rPr lang="tr-TR" sz="1600" dirty="0" smtClean="0"/>
              <a:t>öğrenim programlarının </a:t>
            </a:r>
            <a:r>
              <a:rPr lang="tr-TR" sz="1600" dirty="0"/>
              <a:t>son sınıflarındaki öğrenciler mezun olduktan sonraki 12 ay </a:t>
            </a:r>
            <a:r>
              <a:rPr lang="tr-TR" sz="1600" dirty="0" smtClean="0"/>
              <a:t>içerisinde gerçekleştirilebilir</a:t>
            </a:r>
            <a:r>
              <a:rPr lang="tr-TR" sz="1600" dirty="0"/>
              <a:t>. </a:t>
            </a:r>
            <a:r>
              <a:rPr lang="tr-TR" sz="1600" b="1" dirty="0">
                <a:solidFill>
                  <a:srgbClr val="FF0000"/>
                </a:solidFill>
              </a:rPr>
              <a:t>Mezuniyet sonrası gerçekleştirilecek staj faaliyetinde başvurunun </a:t>
            </a:r>
            <a:r>
              <a:rPr lang="tr-TR" sz="1600" b="1" dirty="0" smtClean="0">
                <a:solidFill>
                  <a:srgbClr val="FF0000"/>
                </a:solidFill>
              </a:rPr>
              <a:t>öğrenci mezun </a:t>
            </a:r>
            <a:r>
              <a:rPr lang="tr-TR" sz="1600" b="1" dirty="0">
                <a:solidFill>
                  <a:srgbClr val="FF0000"/>
                </a:solidFill>
              </a:rPr>
              <a:t>olmadan önce (hâlihazırda ön lisans, lisans, yüksek lisans veya doktora öğrencisiyken</a:t>
            </a:r>
            <a:r>
              <a:rPr lang="tr-TR" sz="1600" b="1" dirty="0" smtClean="0">
                <a:solidFill>
                  <a:srgbClr val="FF0000"/>
                </a:solidFill>
              </a:rPr>
              <a:t>) yapılmış </a:t>
            </a:r>
            <a:r>
              <a:rPr lang="tr-TR" sz="1600" b="1" dirty="0">
                <a:solidFill>
                  <a:srgbClr val="FF0000"/>
                </a:solidFill>
              </a:rPr>
              <a:t>olması gerekir. Mezun olmuş öğrenciler başvuruda bulunamaz.</a:t>
            </a:r>
          </a:p>
          <a:p>
            <a:pPr marL="0" indent="0" algn="just">
              <a:buNone/>
            </a:pPr>
            <a:r>
              <a:rPr lang="tr-TR" sz="1600" b="1" dirty="0">
                <a:solidFill>
                  <a:srgbClr val="FF0000"/>
                </a:solidFill>
              </a:rPr>
              <a:t>Mezuniyet sonrası staj hareketliliği, mezuniyet tarihinden itibaren 12 ay içinde </a:t>
            </a:r>
            <a:r>
              <a:rPr lang="tr-TR" sz="1600" b="1" dirty="0" smtClean="0">
                <a:solidFill>
                  <a:srgbClr val="FF0000"/>
                </a:solidFill>
              </a:rPr>
              <a:t>tamamlanmış olmalıdır</a:t>
            </a:r>
            <a:r>
              <a:rPr lang="tr-TR" sz="1600" b="1" dirty="0">
                <a:solidFill>
                  <a:srgbClr val="FF0000"/>
                </a:solidFill>
              </a:rPr>
              <a:t>. </a:t>
            </a:r>
            <a:r>
              <a:rPr lang="tr-TR" sz="1600" dirty="0"/>
              <a:t>Bu süre içerisinde askerlik görevini tamamlamak üzere silah altına alınan </a:t>
            </a:r>
            <a:r>
              <a:rPr lang="tr-TR" sz="1600" dirty="0" smtClean="0"/>
              <a:t>yeni mezunların </a:t>
            </a:r>
            <a:r>
              <a:rPr lang="tr-TR" sz="1600" dirty="0"/>
              <a:t>askerlik süreleri 12 aylık bu azami süreye eklenir. Mezuniyet sonrası staj </a:t>
            </a:r>
            <a:r>
              <a:rPr lang="tr-TR" sz="1600" dirty="0" smtClean="0"/>
              <a:t>süresi ile </a:t>
            </a:r>
            <a:r>
              <a:rPr lang="tr-TR" sz="1600" dirty="0"/>
              <a:t>öğrencinin aynı kademede gerçekleştirdiği hareketlilik süresi toplamı 12 </a:t>
            </a:r>
            <a:r>
              <a:rPr lang="tr-TR" sz="1600" dirty="0" smtClean="0"/>
              <a:t>ayı geçmemelidir</a:t>
            </a:r>
            <a:r>
              <a:rPr lang="tr-TR" sz="1600" dirty="0"/>
              <a:t>.</a:t>
            </a:r>
            <a:endParaRPr lang="tr-TR" altLang="tr-TR" sz="1600" dirty="0">
              <a:ea typeface="Verdana" panose="020B0604030504040204" pitchFamily="34" charset="0"/>
            </a:endParaRPr>
          </a:p>
        </p:txBody>
      </p:sp>
      <p:pic>
        <p:nvPicPr>
          <p:cNvPr id="4102" name="Resim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021288"/>
            <a:ext cx="12192000" cy="144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p:blipFill>
        <p:spPr bwMode="auto">
          <a:xfrm>
            <a:off x="261893" y="6289536"/>
            <a:ext cx="1897671" cy="435267"/>
          </a:xfrm>
          <a:prstGeom prst="rect">
            <a:avLst/>
          </a:prstGeom>
          <a:noFill/>
          <a:extLst>
            <a:ext uri="{909E8E84-426E-40DD-AFC4-6F175D3DCCD1}">
              <a14:hiddenFill xmlns:a14="http://schemas.microsoft.com/office/drawing/2010/main">
                <a:solidFill>
                  <a:srgbClr val="FFFFFF"/>
                </a:solidFill>
              </a14:hiddenFill>
            </a:ext>
          </a:extLst>
        </p:spPr>
      </p:pic>
      <p:sp>
        <p:nvSpPr>
          <p:cNvPr id="9" name="Alt Başlık 2">
            <a:extLst>
              <a:ext uri="{FF2B5EF4-FFF2-40B4-BE49-F238E27FC236}">
                <a16:creationId xmlns:a16="http://schemas.microsoft.com/office/drawing/2014/main" id="{3A6C1FDE-BE0F-EF40-A648-AB47C9CDBBCA}"/>
              </a:ext>
            </a:extLst>
          </p:cNvPr>
          <p:cNvSpPr txBox="1">
            <a:spLocks/>
          </p:cNvSpPr>
          <p:nvPr/>
        </p:nvSpPr>
        <p:spPr bwMode="auto">
          <a:xfrm>
            <a:off x="10032437" y="6291093"/>
            <a:ext cx="3397251" cy="347662"/>
          </a:xfrm>
          <a:prstGeom prst="rect">
            <a:avLst/>
          </a:prstGeom>
        </p:spPr>
        <p:txBody>
          <a:bodyPr>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fontAlgn="auto">
              <a:spcAft>
                <a:spcPts val="0"/>
              </a:spcAft>
              <a:defRPr/>
            </a:pPr>
            <a:r>
              <a:rPr lang="tr-TR" sz="1200" dirty="0"/>
              <a:t>www.sakarya.edu.tr</a:t>
            </a:r>
          </a:p>
        </p:txBody>
      </p:sp>
    </p:spTree>
    <p:extLst>
      <p:ext uri="{BB962C8B-B14F-4D97-AF65-F5344CB8AC3E}">
        <p14:creationId xmlns:p14="http://schemas.microsoft.com/office/powerpoint/2010/main" val="8228809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İçerik Yer Tutucusu 2"/>
          <p:cNvSpPr>
            <a:spLocks noGrp="1"/>
          </p:cNvSpPr>
          <p:nvPr>
            <p:ph idx="1"/>
          </p:nvPr>
        </p:nvSpPr>
        <p:spPr>
          <a:xfrm>
            <a:off x="914400" y="378372"/>
            <a:ext cx="10226566" cy="5412828"/>
          </a:xfrm>
        </p:spPr>
        <p:txBody>
          <a:bodyPr>
            <a:normAutofit fontScale="62500" lnSpcReduction="20000"/>
          </a:bodyPr>
          <a:lstStyle/>
          <a:p>
            <a:pPr marL="0" indent="0">
              <a:buNone/>
            </a:pPr>
            <a:r>
              <a:rPr lang="tr-TR" sz="2300" b="1" dirty="0"/>
              <a:t>Uygun Staj Yeri Örnekleri:</a:t>
            </a:r>
          </a:p>
          <a:p>
            <a:pPr marL="0" indent="0" algn="just">
              <a:buNone/>
            </a:pPr>
            <a:r>
              <a:rPr lang="tr-TR" sz="2000" dirty="0"/>
              <a:t>Staj faaliyeti gerçekleştirilebilecek ülkelerden birinde yerleşik, emek piyasasında ya </a:t>
            </a:r>
            <a:r>
              <a:rPr lang="tr-TR" sz="2000" dirty="0" smtClean="0"/>
              <a:t>da eğitim</a:t>
            </a:r>
            <a:r>
              <a:rPr lang="tr-TR" sz="2000" dirty="0"/>
              <a:t>, öğretim, gençlik, araştırma ve geliştirme alanında herhangi bir kamu ya da özel </a:t>
            </a:r>
            <a:r>
              <a:rPr lang="tr-TR" sz="2000" dirty="0" smtClean="0"/>
              <a:t>sektör kuruluşu </a:t>
            </a:r>
            <a:r>
              <a:rPr lang="tr-TR" sz="2000" dirty="0"/>
              <a:t>staj yeri olabilir. Sınırlandırıcı bir liste olmamakla birlikte aşağıdaki </a:t>
            </a:r>
            <a:r>
              <a:rPr lang="tr-TR" sz="2000" dirty="0" smtClean="0"/>
              <a:t>kuruluşlar uygun </a:t>
            </a:r>
            <a:r>
              <a:rPr lang="tr-TR" sz="2000" dirty="0"/>
              <a:t>staj yeri örneği olarak sayılabilir:</a:t>
            </a:r>
          </a:p>
          <a:p>
            <a:pPr marL="0" indent="0">
              <a:buNone/>
            </a:pPr>
            <a:r>
              <a:rPr lang="tr-TR" sz="2000" dirty="0"/>
              <a:t>- bir kamu ya da özel sektöre ait küçük, ortak veya büyük ölçekli işletmeler</a:t>
            </a:r>
          </a:p>
          <a:p>
            <a:pPr marL="0" indent="0">
              <a:buNone/>
            </a:pPr>
            <a:r>
              <a:rPr lang="tr-TR" sz="2000" dirty="0"/>
              <a:t>- yerel, bölgesel ya da ulusal kamu kurumları</a:t>
            </a:r>
          </a:p>
          <a:p>
            <a:pPr marL="0" indent="0">
              <a:buNone/>
            </a:pPr>
            <a:r>
              <a:rPr lang="tr-TR" sz="2000" dirty="0"/>
              <a:t>- gönderen ülkenin yurtdışındaki büyükelçilikleri veya konsoloslukları</a:t>
            </a:r>
          </a:p>
          <a:p>
            <a:pPr marL="0" indent="0">
              <a:buNone/>
            </a:pPr>
            <a:r>
              <a:rPr lang="tr-TR" sz="2000" dirty="0"/>
              <a:t>- ticaret odaları, esnaf-zanaatkâr birlikleri, borsalar ve sendika gibi iş dünyasına ait her türlü</a:t>
            </a:r>
          </a:p>
          <a:p>
            <a:pPr marL="0" indent="0">
              <a:buNone/>
            </a:pPr>
            <a:r>
              <a:rPr lang="tr-TR" sz="2000" dirty="0"/>
              <a:t>oluşum/birlik</a:t>
            </a:r>
          </a:p>
          <a:p>
            <a:pPr marL="0" indent="0">
              <a:buNone/>
            </a:pPr>
            <a:r>
              <a:rPr lang="tr-TR" sz="2000" dirty="0"/>
              <a:t>- araştırma enstitüleri</a:t>
            </a:r>
          </a:p>
          <a:p>
            <a:pPr marL="0" indent="0">
              <a:buNone/>
            </a:pPr>
            <a:r>
              <a:rPr lang="tr-TR" sz="2000" dirty="0" smtClean="0"/>
              <a:t>- Vakıflar</a:t>
            </a:r>
          </a:p>
          <a:p>
            <a:pPr marL="0" indent="0" algn="just">
              <a:buNone/>
            </a:pPr>
            <a:r>
              <a:rPr lang="tr-TR" altLang="tr-TR" sz="2000" dirty="0" smtClean="0">
                <a:ea typeface="Verdana" panose="020B0604030504040204" pitchFamily="34" charset="0"/>
              </a:rPr>
              <a:t>- okul/enstitü/eğitim </a:t>
            </a:r>
            <a:r>
              <a:rPr lang="tr-TR" altLang="tr-TR" sz="2000" dirty="0">
                <a:ea typeface="Verdana" panose="020B0604030504040204" pitchFamily="34" charset="0"/>
              </a:rPr>
              <a:t>merkezi (mesleki eğitim veya yetişkin eğitim dâhil olmak üzere </a:t>
            </a:r>
            <a:r>
              <a:rPr lang="tr-TR" altLang="tr-TR" sz="2000" dirty="0" smtClean="0">
                <a:ea typeface="Verdana" panose="020B0604030504040204" pitchFamily="34" charset="0"/>
              </a:rPr>
              <a:t>okul öncesinden </a:t>
            </a:r>
            <a:r>
              <a:rPr lang="tr-TR" altLang="tr-TR" sz="2000" dirty="0">
                <a:ea typeface="Verdana" panose="020B0604030504040204" pitchFamily="34" charset="0"/>
              </a:rPr>
              <a:t>lise eğitimine kadar her türlü eğitim kurumu olabilir</a:t>
            </a:r>
            <a:r>
              <a:rPr lang="tr-TR" altLang="tr-TR" sz="2000" dirty="0" smtClean="0">
                <a:ea typeface="Verdana" panose="020B0604030504040204" pitchFamily="34" charset="0"/>
              </a:rPr>
              <a:t>) </a:t>
            </a:r>
          </a:p>
          <a:p>
            <a:pPr marL="0" indent="0" algn="just">
              <a:buNone/>
            </a:pPr>
            <a:r>
              <a:rPr lang="tr-TR" altLang="tr-TR" sz="2000" dirty="0" smtClean="0">
                <a:ea typeface="Verdana" panose="020B0604030504040204" pitchFamily="34" charset="0"/>
              </a:rPr>
              <a:t>- </a:t>
            </a:r>
            <a:r>
              <a:rPr lang="tr-TR" altLang="tr-TR" sz="2000" dirty="0">
                <a:ea typeface="Verdana" panose="020B0604030504040204" pitchFamily="34" charset="0"/>
              </a:rPr>
              <a:t>kar amacı gütmeyen kurumlar, dernekler, STK’lar</a:t>
            </a:r>
          </a:p>
          <a:p>
            <a:pPr marL="0" indent="0" algn="just">
              <a:buNone/>
            </a:pPr>
            <a:r>
              <a:rPr lang="tr-TR" altLang="tr-TR" sz="2000" dirty="0">
                <a:ea typeface="Verdana" panose="020B0604030504040204" pitchFamily="34" charset="0"/>
              </a:rPr>
              <a:t>- kariyer planlama, profesyonel danışmanlık ve bilgilendirme hizmeti sunan </a:t>
            </a:r>
            <a:r>
              <a:rPr lang="tr-TR" altLang="tr-TR" sz="2000" dirty="0" smtClean="0">
                <a:ea typeface="Verdana" panose="020B0604030504040204" pitchFamily="34" charset="0"/>
              </a:rPr>
              <a:t>kurumlar - </a:t>
            </a:r>
            <a:r>
              <a:rPr lang="tr-TR" altLang="tr-TR" sz="2000" dirty="0">
                <a:ea typeface="Verdana" panose="020B0604030504040204" pitchFamily="34" charset="0"/>
              </a:rPr>
              <a:t>yükseköğretim kurumları (Programla ilişkili ülkelerde yer alan yükseköğretim </a:t>
            </a:r>
            <a:r>
              <a:rPr lang="tr-TR" altLang="tr-TR" sz="2000" dirty="0" smtClean="0">
                <a:ea typeface="Verdana" panose="020B0604030504040204" pitchFamily="34" charset="0"/>
              </a:rPr>
              <a:t>kurumları ECHE </a:t>
            </a:r>
            <a:r>
              <a:rPr lang="tr-TR" altLang="tr-TR" sz="2000" dirty="0">
                <a:ea typeface="Verdana" panose="020B0604030504040204" pitchFamily="34" charset="0"/>
              </a:rPr>
              <a:t>sahibi olmalı, Programla ilişkili olmayan ülkelerdeki yükseköğretim kurumları </a:t>
            </a:r>
            <a:r>
              <a:rPr lang="tr-TR" altLang="tr-TR" sz="2000" dirty="0" smtClean="0">
                <a:ea typeface="Verdana" panose="020B0604030504040204" pitchFamily="34" charset="0"/>
              </a:rPr>
              <a:t>kendi ulusal </a:t>
            </a:r>
            <a:r>
              <a:rPr lang="tr-TR" altLang="tr-TR" sz="2000" dirty="0">
                <a:ea typeface="Verdana" panose="020B0604030504040204" pitchFamily="34" charset="0"/>
              </a:rPr>
              <a:t>mevzuatları uyarınca yetkili bir merci tarafından tanınmış ve staj faaliyetinden </a:t>
            </a:r>
            <a:r>
              <a:rPr lang="tr-TR" altLang="tr-TR" sz="2000" dirty="0" smtClean="0">
                <a:ea typeface="Verdana" panose="020B0604030504040204" pitchFamily="34" charset="0"/>
              </a:rPr>
              <a:t>önce gönderen </a:t>
            </a:r>
            <a:r>
              <a:rPr lang="tr-TR" altLang="tr-TR" sz="2000" dirty="0">
                <a:ea typeface="Verdana" panose="020B0604030504040204" pitchFamily="34" charset="0"/>
              </a:rPr>
              <a:t>kurumla ikili </a:t>
            </a:r>
            <a:r>
              <a:rPr lang="tr-TR" altLang="tr-TR" sz="2000" dirty="0" err="1">
                <a:ea typeface="Verdana" panose="020B0604030504040204" pitchFamily="34" charset="0"/>
              </a:rPr>
              <a:t>kurumlararası</a:t>
            </a:r>
            <a:r>
              <a:rPr lang="tr-TR" altLang="tr-TR" sz="2000" dirty="0">
                <a:ea typeface="Verdana" panose="020B0604030504040204" pitchFamily="34" charset="0"/>
              </a:rPr>
              <a:t> anlaşma imzalamış olmalı)</a:t>
            </a:r>
          </a:p>
          <a:p>
            <a:pPr marL="0" indent="0" algn="just">
              <a:buNone/>
            </a:pPr>
            <a:r>
              <a:rPr lang="tr-TR" altLang="tr-TR" sz="2000" dirty="0">
                <a:solidFill>
                  <a:srgbClr val="FF0000"/>
                </a:solidFill>
                <a:ea typeface="Verdana" panose="020B0604030504040204" pitchFamily="34" charset="0"/>
              </a:rPr>
              <a:t>Aşağıdaki kuruluşlar </a:t>
            </a:r>
            <a:r>
              <a:rPr lang="tr-TR" altLang="tr-TR" sz="2000" dirty="0" err="1">
                <a:solidFill>
                  <a:srgbClr val="FF0000"/>
                </a:solidFill>
                <a:ea typeface="Verdana" panose="020B0604030504040204" pitchFamily="34" charset="0"/>
              </a:rPr>
              <a:t>Erasmus</a:t>
            </a:r>
            <a:r>
              <a:rPr lang="tr-TR" altLang="tr-TR" sz="2000" dirty="0">
                <a:solidFill>
                  <a:srgbClr val="FF0000"/>
                </a:solidFill>
                <a:ea typeface="Verdana" panose="020B0604030504040204" pitchFamily="34" charset="0"/>
              </a:rPr>
              <a:t>+ kapsamında yükseköğretim staj faaliyeti için uygun değildir:</a:t>
            </a:r>
          </a:p>
          <a:p>
            <a:pPr marL="0" indent="0" algn="just">
              <a:buNone/>
            </a:pPr>
            <a:r>
              <a:rPr lang="tr-TR" altLang="tr-TR" sz="2000" dirty="0">
                <a:ea typeface="Verdana" panose="020B0604030504040204" pitchFamily="34" charset="0"/>
              </a:rPr>
              <a:t>- Avrupa Birliği kurumları ve AB ajansları (bk. </a:t>
            </a:r>
            <a:r>
              <a:rPr lang="tr-TR" altLang="tr-TR" sz="2000" dirty="0">
                <a:ea typeface="Verdana" panose="020B0604030504040204" pitchFamily="34" charset="0"/>
                <a:hlinkClick r:id="rId2"/>
              </a:rPr>
              <a:t>https://europa.eu/european-union/abouteu</a:t>
            </a:r>
            <a:r>
              <a:rPr lang="tr-TR" altLang="tr-TR" sz="2000" dirty="0" smtClean="0">
                <a:ea typeface="Verdana" panose="020B0604030504040204" pitchFamily="34" charset="0"/>
                <a:hlinkClick r:id="rId2"/>
              </a:rPr>
              <a:t>/</a:t>
            </a:r>
            <a:r>
              <a:rPr lang="tr-TR" altLang="tr-TR" sz="2000" dirty="0" smtClean="0">
                <a:ea typeface="Verdana" panose="020B0604030504040204" pitchFamily="34" charset="0"/>
              </a:rPr>
              <a:t> </a:t>
            </a:r>
            <a:r>
              <a:rPr lang="tr-TR" altLang="tr-TR" sz="2000" dirty="0" err="1" smtClean="0">
                <a:ea typeface="Verdana" panose="020B0604030504040204" pitchFamily="34" charset="0"/>
              </a:rPr>
              <a:t>institutions-bodies_en</a:t>
            </a:r>
            <a:r>
              <a:rPr lang="tr-TR" altLang="tr-TR" sz="2000" dirty="0" smtClean="0">
                <a:ea typeface="Verdana" panose="020B0604030504040204" pitchFamily="34" charset="0"/>
              </a:rPr>
              <a:t> </a:t>
            </a:r>
            <a:r>
              <a:rPr lang="tr-TR" altLang="tr-TR" sz="2000" dirty="0">
                <a:ea typeface="Verdana" panose="020B0604030504040204" pitchFamily="34" charset="0"/>
              </a:rPr>
              <a:t>)</a:t>
            </a:r>
          </a:p>
          <a:p>
            <a:pPr marL="0" indent="0" algn="just">
              <a:buNone/>
            </a:pPr>
            <a:r>
              <a:rPr lang="tr-TR" altLang="tr-TR" sz="2000" dirty="0">
                <a:ea typeface="Verdana" panose="020B0604030504040204" pitchFamily="34" charset="0"/>
              </a:rPr>
              <a:t>- AB programlarını yürüten Ulusal Ajans vb. kuruluşlar.</a:t>
            </a:r>
          </a:p>
          <a:p>
            <a:pPr marL="0" indent="0" algn="just">
              <a:buNone/>
            </a:pPr>
            <a:r>
              <a:rPr lang="tr-TR" altLang="tr-TR" sz="2000" dirty="0">
                <a:solidFill>
                  <a:srgbClr val="FF0000"/>
                </a:solidFill>
                <a:ea typeface="Verdana" panose="020B0604030504040204" pitchFamily="34" charset="0"/>
              </a:rPr>
              <a:t>Staj yerinin ve staj programının öğrencisi olunan diploma programının </a:t>
            </a:r>
            <a:r>
              <a:rPr lang="tr-TR" altLang="tr-TR" sz="2000" dirty="0" smtClean="0">
                <a:solidFill>
                  <a:srgbClr val="FF0000"/>
                </a:solidFill>
                <a:ea typeface="Verdana" panose="020B0604030504040204" pitchFamily="34" charset="0"/>
              </a:rPr>
              <a:t>içeriğine uygunluğunun </a:t>
            </a:r>
            <a:r>
              <a:rPr lang="tr-TR" altLang="tr-TR" sz="2000" dirty="0">
                <a:solidFill>
                  <a:srgbClr val="FF0000"/>
                </a:solidFill>
                <a:ea typeface="Verdana" panose="020B0604030504040204" pitchFamily="34" charset="0"/>
              </a:rPr>
              <a:t>değerlendirmesi ilgili bölümün fakülte/bölüm yetkilileri tarafından yapılır.</a:t>
            </a:r>
            <a:endParaRPr lang="tr-TR" altLang="tr-TR" sz="2000" dirty="0" smtClean="0">
              <a:solidFill>
                <a:srgbClr val="FF0000"/>
              </a:solidFill>
              <a:ea typeface="Verdana" panose="020B0604030504040204" pitchFamily="34" charset="0"/>
            </a:endParaRPr>
          </a:p>
        </p:txBody>
      </p:sp>
      <p:pic>
        <p:nvPicPr>
          <p:cNvPr id="4102" name="Resim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6021288"/>
            <a:ext cx="12192000" cy="144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p:blipFill>
        <p:spPr bwMode="auto">
          <a:xfrm>
            <a:off x="261893" y="6289536"/>
            <a:ext cx="1897671" cy="435267"/>
          </a:xfrm>
          <a:prstGeom prst="rect">
            <a:avLst/>
          </a:prstGeom>
          <a:noFill/>
          <a:extLst>
            <a:ext uri="{909E8E84-426E-40DD-AFC4-6F175D3DCCD1}">
              <a14:hiddenFill xmlns:a14="http://schemas.microsoft.com/office/drawing/2010/main">
                <a:solidFill>
                  <a:srgbClr val="FFFFFF"/>
                </a:solidFill>
              </a14:hiddenFill>
            </a:ext>
          </a:extLst>
        </p:spPr>
      </p:pic>
      <p:sp>
        <p:nvSpPr>
          <p:cNvPr id="9" name="Alt Başlık 2">
            <a:extLst>
              <a:ext uri="{FF2B5EF4-FFF2-40B4-BE49-F238E27FC236}">
                <a16:creationId xmlns:a16="http://schemas.microsoft.com/office/drawing/2014/main" id="{3A6C1FDE-BE0F-EF40-A648-AB47C9CDBBCA}"/>
              </a:ext>
            </a:extLst>
          </p:cNvPr>
          <p:cNvSpPr txBox="1">
            <a:spLocks/>
          </p:cNvSpPr>
          <p:nvPr/>
        </p:nvSpPr>
        <p:spPr bwMode="auto">
          <a:xfrm>
            <a:off x="10032437" y="6291093"/>
            <a:ext cx="3397251" cy="347662"/>
          </a:xfrm>
          <a:prstGeom prst="rect">
            <a:avLst/>
          </a:prstGeom>
        </p:spPr>
        <p:txBody>
          <a:bodyPr>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fontAlgn="auto">
              <a:spcAft>
                <a:spcPts val="0"/>
              </a:spcAft>
              <a:defRPr/>
            </a:pPr>
            <a:r>
              <a:rPr lang="tr-TR" sz="1200" dirty="0"/>
              <a:t>www.sakarya.edu.tr</a:t>
            </a:r>
          </a:p>
        </p:txBody>
      </p:sp>
    </p:spTree>
    <p:extLst>
      <p:ext uri="{BB962C8B-B14F-4D97-AF65-F5344CB8AC3E}">
        <p14:creationId xmlns:p14="http://schemas.microsoft.com/office/powerpoint/2010/main" val="333146360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İçerik Yer Tutucusu 2"/>
          <p:cNvSpPr>
            <a:spLocks noGrp="1"/>
          </p:cNvSpPr>
          <p:nvPr>
            <p:ph idx="1"/>
          </p:nvPr>
        </p:nvSpPr>
        <p:spPr>
          <a:xfrm>
            <a:off x="914400" y="378372"/>
            <a:ext cx="10226566" cy="5412828"/>
          </a:xfrm>
        </p:spPr>
        <p:txBody>
          <a:bodyPr>
            <a:normAutofit/>
          </a:bodyPr>
          <a:lstStyle/>
          <a:p>
            <a:pPr marL="0" indent="0">
              <a:buNone/>
            </a:pPr>
            <a:r>
              <a:rPr lang="tr-TR" sz="1200" b="1" i="1" dirty="0"/>
              <a:t>Öğrenci/Yeni Mezun Hareketliliğinde İlave Hibe </a:t>
            </a:r>
            <a:r>
              <a:rPr lang="tr-TR" sz="1200" b="1" i="1" dirty="0" smtClean="0"/>
              <a:t>Desteği</a:t>
            </a:r>
            <a:endParaRPr lang="tr-TR" sz="1200" b="1" i="1" dirty="0"/>
          </a:p>
          <a:p>
            <a:pPr marL="0" indent="0" algn="just">
              <a:buNone/>
            </a:pPr>
            <a:r>
              <a:rPr lang="tr-TR" sz="1200" dirty="0"/>
              <a:t>İmkânları kısıtlı olan katılımcılara, hak ettikleri hibeye ek olarak İlave Hibe </a:t>
            </a:r>
            <a:r>
              <a:rPr lang="tr-TR" sz="1200" dirty="0" smtClean="0"/>
              <a:t>Desteğin sağlanacaktır</a:t>
            </a:r>
            <a:r>
              <a:rPr lang="tr-TR" sz="1200" dirty="0"/>
              <a:t>. Söz konusu hibenin verilebilmesi için, imkânları kısıtlı katılımcı, ekonomik </a:t>
            </a:r>
            <a:r>
              <a:rPr lang="tr-TR" sz="1200" dirty="0" smtClean="0"/>
              <a:t>ve sosyal </a:t>
            </a:r>
            <a:r>
              <a:rPr lang="tr-TR" sz="1200" dirty="0"/>
              <a:t>açıdan imkânları kısıtlı olan ve aşağıdaki </a:t>
            </a:r>
            <a:r>
              <a:rPr lang="tr-TR" sz="1200" dirty="0" smtClean="0"/>
              <a:t>alt </a:t>
            </a:r>
            <a:r>
              <a:rPr lang="tr-TR" sz="1200" dirty="0"/>
              <a:t>kategorilere uyan birey </a:t>
            </a:r>
            <a:r>
              <a:rPr lang="tr-TR" sz="1200" dirty="0" smtClean="0"/>
              <a:t>olarak tanımlanmıştır.</a:t>
            </a:r>
          </a:p>
          <a:p>
            <a:pPr marL="0" indent="0" algn="just">
              <a:buNone/>
            </a:pPr>
            <a:r>
              <a:rPr lang="tr-TR" sz="1200" dirty="0"/>
              <a:t>1) 2828 sayılı kanuna tabi olanlar (Aile ve Sosyal Hizmetler Bakanlığı </a:t>
            </a:r>
            <a:r>
              <a:rPr lang="tr-TR" sz="1200" dirty="0" smtClean="0"/>
              <a:t>tarafından haklarında </a:t>
            </a:r>
            <a:r>
              <a:rPr lang="tr-TR" sz="1200" dirty="0"/>
              <a:t>2828 sayılı Kanun uyarınca koruma, bakım veya barınma kararı olanlar)</a:t>
            </a:r>
          </a:p>
          <a:p>
            <a:pPr marL="0" indent="0" algn="just">
              <a:buNone/>
            </a:pPr>
            <a:r>
              <a:rPr lang="tr-TR" sz="1200" dirty="0"/>
              <a:t>2) 5395 sayılı Çocuk Koruma Kanunu Kapsamında haklarında korunma, bakım </a:t>
            </a:r>
            <a:r>
              <a:rPr lang="tr-TR" sz="1200" dirty="0" smtClean="0"/>
              <a:t>veya barınma </a:t>
            </a:r>
            <a:r>
              <a:rPr lang="tr-TR" sz="1200" dirty="0"/>
              <a:t>kararı alınmış öğrencilere</a:t>
            </a:r>
          </a:p>
          <a:p>
            <a:pPr marL="0" indent="0" algn="just">
              <a:buNone/>
            </a:pPr>
            <a:r>
              <a:rPr lang="tr-TR" sz="1200" dirty="0"/>
              <a:t>3) Diğer ebeveyn geliri olmayıp yetim/ölüm aylığı bağlananlar</a:t>
            </a:r>
          </a:p>
          <a:p>
            <a:pPr marL="0" indent="0" algn="just">
              <a:buNone/>
            </a:pPr>
            <a:r>
              <a:rPr lang="tr-TR" sz="1200" dirty="0"/>
              <a:t>4) Şehit/gazi çocukları</a:t>
            </a:r>
          </a:p>
          <a:p>
            <a:pPr marL="0" indent="0" algn="just">
              <a:buNone/>
            </a:pPr>
            <a:r>
              <a:rPr lang="tr-TR" sz="1200" dirty="0"/>
              <a:t>5) Kendisine veya ailesine muhtaçlık aylığı bağlananlar (öğrencinin kendisine, </a:t>
            </a:r>
            <a:r>
              <a:rPr lang="tr-TR" sz="1200" dirty="0" err="1" smtClean="0"/>
              <a:t>annebabasına</a:t>
            </a:r>
            <a:r>
              <a:rPr lang="tr-TR" sz="1200" dirty="0" smtClean="0"/>
              <a:t> veya </a:t>
            </a:r>
            <a:r>
              <a:rPr lang="tr-TR" sz="1200" dirty="0"/>
              <a:t>vasisine Belediyelerden, kamu kurum ve kuruluşlarından (Bakanlıklar</a:t>
            </a:r>
            <a:r>
              <a:rPr lang="tr-TR" sz="1200" dirty="0" smtClean="0"/>
              <a:t>, Sosyal </a:t>
            </a:r>
            <a:r>
              <a:rPr lang="tr-TR" sz="1200" dirty="0"/>
              <a:t>Yardımlaşma ve Dayanışma Vakıfları, Vakıflar Genel Müdürlüğü, Kızılay,</a:t>
            </a:r>
          </a:p>
          <a:p>
            <a:pPr marL="0" indent="0" algn="just">
              <a:buNone/>
            </a:pPr>
            <a:r>
              <a:rPr lang="tr-TR" sz="1200" dirty="0"/>
              <a:t>AFAD gibi kurumlardan) </a:t>
            </a:r>
            <a:r>
              <a:rPr lang="tr-TR" sz="1200" dirty="0" err="1"/>
              <a:t>Erasmus</a:t>
            </a:r>
            <a:r>
              <a:rPr lang="tr-TR" sz="1200" dirty="0"/>
              <a:t> başvurusunu yaptığı esnada maddi destek </a:t>
            </a:r>
            <a:r>
              <a:rPr lang="tr-TR" sz="1200" dirty="0" smtClean="0"/>
              <a:t>aldığını kanıtlayan </a:t>
            </a:r>
            <a:r>
              <a:rPr lang="tr-TR" sz="1200" dirty="0"/>
              <a:t>bir belge ibraz edilmesi yeterlidir.)</a:t>
            </a:r>
          </a:p>
          <a:p>
            <a:pPr marL="0" indent="0" algn="just">
              <a:buNone/>
            </a:pPr>
            <a:r>
              <a:rPr lang="tr-TR" sz="1200" dirty="0"/>
              <a:t>6) </a:t>
            </a:r>
            <a:r>
              <a:rPr lang="tr-TR" sz="1200" dirty="0" smtClean="0"/>
              <a:t>Engelliler</a:t>
            </a:r>
            <a:endParaRPr lang="tr-TR" sz="1200" dirty="0"/>
          </a:p>
          <a:p>
            <a:pPr marL="0" indent="0" algn="just">
              <a:buNone/>
            </a:pPr>
            <a:r>
              <a:rPr lang="tr-TR" sz="1200" dirty="0"/>
              <a:t>7) Ebeveynlerinden biri veya vasisi, </a:t>
            </a:r>
            <a:r>
              <a:rPr lang="tr-TR" sz="1200" i="1" dirty="0"/>
              <a:t>65 Yaşını Doldurmuş Muhtaç, Güçsüz Ve </a:t>
            </a:r>
            <a:r>
              <a:rPr lang="tr-TR" sz="1200" i="1" dirty="0" smtClean="0"/>
              <a:t>Kimsesiz Türk </a:t>
            </a:r>
            <a:r>
              <a:rPr lang="tr-TR" sz="1200" i="1" dirty="0"/>
              <a:t>Vatandaşları ile Engelli ve Muhtaç Türk Vatandaşlarına Aylık </a:t>
            </a:r>
            <a:r>
              <a:rPr lang="tr-TR" sz="1200" i="1" dirty="0" smtClean="0"/>
              <a:t>Bağlanması Hakkında </a:t>
            </a:r>
            <a:r>
              <a:rPr lang="tr-TR" sz="1200" dirty="0"/>
              <a:t>01.07.1976 tarih ve 2022 sayılı Kanun kapsamında engelli veya </a:t>
            </a:r>
            <a:r>
              <a:rPr lang="tr-TR" sz="1200" dirty="0" smtClean="0"/>
              <a:t>muhtaç aylığı </a:t>
            </a:r>
            <a:r>
              <a:rPr lang="tr-TR" sz="1200" dirty="0"/>
              <a:t>alan öğrenciler16</a:t>
            </a:r>
          </a:p>
          <a:p>
            <a:pPr marL="0" indent="0" algn="just">
              <a:buNone/>
            </a:pPr>
            <a:r>
              <a:rPr lang="tr-TR" sz="1200" dirty="0"/>
              <a:t>8) Kendileri veya 1. derece yakınları </a:t>
            </a:r>
            <a:r>
              <a:rPr lang="tr-TR" sz="1200" dirty="0" err="1"/>
              <a:t>AFAD’dan</a:t>
            </a:r>
            <a:r>
              <a:rPr lang="tr-TR" sz="1200" dirty="0"/>
              <a:t> afetzede yardımı alanlar</a:t>
            </a:r>
            <a:r>
              <a:rPr lang="tr-TR" sz="1200" dirty="0" smtClean="0"/>
              <a:t>.</a:t>
            </a:r>
          </a:p>
          <a:p>
            <a:pPr marL="0" indent="0" algn="just">
              <a:buNone/>
            </a:pPr>
            <a:r>
              <a:rPr lang="tr-TR" sz="1200" dirty="0"/>
              <a:t>Yukarıdaki kapsama uyan öğrencilere talepleri halinde ve bu durumlarını </a:t>
            </a:r>
            <a:r>
              <a:rPr lang="tr-TR" sz="1200" dirty="0" smtClean="0"/>
              <a:t>belgelendirmek kaydıyla</a:t>
            </a:r>
            <a:r>
              <a:rPr lang="tr-TR" sz="1200" dirty="0"/>
              <a:t>, hareketlilik türüne göre aşağıdaki miktarlarda İlave Hibe Desteği sağlanır:</a:t>
            </a:r>
          </a:p>
          <a:p>
            <a:pPr marL="0" indent="0" algn="just">
              <a:buNone/>
            </a:pPr>
            <a:r>
              <a:rPr lang="tr-TR" sz="1200" b="1" dirty="0"/>
              <a:t>Hareketlilik </a:t>
            </a:r>
            <a:r>
              <a:rPr lang="tr-TR" sz="1200" b="1"/>
              <a:t>türü </a:t>
            </a:r>
            <a:r>
              <a:rPr lang="tr-TR" sz="1200" b="1" smtClean="0"/>
              <a:t>                                                                                  İlave </a:t>
            </a:r>
            <a:r>
              <a:rPr lang="tr-TR" sz="1200" b="1" dirty="0"/>
              <a:t>Hibe Desteği Miktarı</a:t>
            </a:r>
          </a:p>
          <a:p>
            <a:pPr marL="0" indent="0" algn="just">
              <a:buNone/>
            </a:pPr>
            <a:r>
              <a:rPr lang="tr-TR" sz="1200" dirty="0"/>
              <a:t>2-12 ay arası öğrenci hareketliliği </a:t>
            </a:r>
            <a:r>
              <a:rPr lang="tr-TR" sz="1200" dirty="0" smtClean="0"/>
              <a:t>                                                       Aylık </a:t>
            </a:r>
            <a:r>
              <a:rPr lang="tr-TR" sz="1200" dirty="0"/>
              <a:t>250 €</a:t>
            </a:r>
          </a:p>
          <a:p>
            <a:pPr marL="0" indent="0" algn="just">
              <a:buNone/>
            </a:pPr>
            <a:r>
              <a:rPr lang="tr-TR" sz="1200" dirty="0"/>
              <a:t>5-14 gün arasındaki kısa dönem </a:t>
            </a:r>
            <a:r>
              <a:rPr lang="tr-TR" sz="1200" dirty="0" smtClean="0"/>
              <a:t>öğrenci hareketliliği*	        Gündelik </a:t>
            </a:r>
            <a:r>
              <a:rPr lang="tr-TR" sz="1200" dirty="0"/>
              <a:t>hibe toplamına ilaveten 100 </a:t>
            </a:r>
            <a:r>
              <a:rPr lang="tr-TR" sz="1200" dirty="0" smtClean="0"/>
              <a:t>€</a:t>
            </a:r>
            <a:endParaRPr lang="tr-TR" sz="1200" dirty="0"/>
          </a:p>
          <a:p>
            <a:pPr marL="0" indent="0" algn="just">
              <a:buNone/>
            </a:pPr>
            <a:r>
              <a:rPr lang="tr-TR" sz="1200" dirty="0" smtClean="0"/>
              <a:t>15-30 </a:t>
            </a:r>
            <a:r>
              <a:rPr lang="tr-TR" sz="1200" dirty="0"/>
              <a:t>gün arasındaki kısa dönem </a:t>
            </a:r>
            <a:r>
              <a:rPr lang="tr-TR" sz="1200" dirty="0" smtClean="0"/>
              <a:t>öğrenci </a:t>
            </a:r>
            <a:r>
              <a:rPr lang="tr-TR" sz="1200" dirty="0"/>
              <a:t>hareketliliği*	</a:t>
            </a:r>
            <a:r>
              <a:rPr lang="tr-TR" sz="1200" dirty="0" smtClean="0"/>
              <a:t>        Gündelik </a:t>
            </a:r>
            <a:r>
              <a:rPr lang="tr-TR" sz="1200" dirty="0"/>
              <a:t>hibe toplamına ilaveten 150 €</a:t>
            </a:r>
          </a:p>
          <a:p>
            <a:pPr marL="0" indent="0" algn="just">
              <a:buNone/>
            </a:pPr>
            <a:endParaRPr lang="tr-TR" sz="1400" dirty="0">
              <a:latin typeface="TimesNewRomanPSMT"/>
            </a:endParaRPr>
          </a:p>
        </p:txBody>
      </p:sp>
      <p:pic>
        <p:nvPicPr>
          <p:cNvPr id="4102" name="Resim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6021288"/>
            <a:ext cx="12192000" cy="144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p:blipFill>
        <p:spPr bwMode="auto">
          <a:xfrm>
            <a:off x="261893" y="6289536"/>
            <a:ext cx="1897671" cy="435267"/>
          </a:xfrm>
          <a:prstGeom prst="rect">
            <a:avLst/>
          </a:prstGeom>
          <a:noFill/>
          <a:extLst>
            <a:ext uri="{909E8E84-426E-40DD-AFC4-6F175D3DCCD1}">
              <a14:hiddenFill xmlns:a14="http://schemas.microsoft.com/office/drawing/2010/main">
                <a:solidFill>
                  <a:srgbClr val="FFFFFF"/>
                </a:solidFill>
              </a14:hiddenFill>
            </a:ext>
          </a:extLst>
        </p:spPr>
      </p:pic>
      <p:sp>
        <p:nvSpPr>
          <p:cNvPr id="9" name="Alt Başlık 2">
            <a:extLst>
              <a:ext uri="{FF2B5EF4-FFF2-40B4-BE49-F238E27FC236}">
                <a16:creationId xmlns:a16="http://schemas.microsoft.com/office/drawing/2014/main" id="{3A6C1FDE-BE0F-EF40-A648-AB47C9CDBBCA}"/>
              </a:ext>
            </a:extLst>
          </p:cNvPr>
          <p:cNvSpPr txBox="1">
            <a:spLocks/>
          </p:cNvSpPr>
          <p:nvPr/>
        </p:nvSpPr>
        <p:spPr bwMode="auto">
          <a:xfrm>
            <a:off x="10032437" y="6291093"/>
            <a:ext cx="3397251" cy="347662"/>
          </a:xfrm>
          <a:prstGeom prst="rect">
            <a:avLst/>
          </a:prstGeom>
        </p:spPr>
        <p:txBody>
          <a:bodyPr>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fontAlgn="auto">
              <a:spcAft>
                <a:spcPts val="0"/>
              </a:spcAft>
              <a:defRPr/>
            </a:pPr>
            <a:r>
              <a:rPr lang="tr-TR" sz="1200" dirty="0"/>
              <a:t>www.sakarya.edu.tr</a:t>
            </a:r>
          </a:p>
        </p:txBody>
      </p:sp>
    </p:spTree>
    <p:extLst>
      <p:ext uri="{BB962C8B-B14F-4D97-AF65-F5344CB8AC3E}">
        <p14:creationId xmlns:p14="http://schemas.microsoft.com/office/powerpoint/2010/main" val="171086419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Karkun - Navy Full">
      <a:dk1>
        <a:srgbClr val="3F3F3F"/>
      </a:dk1>
      <a:lt1>
        <a:srgbClr val="FFFFFF"/>
      </a:lt1>
      <a:dk2>
        <a:srgbClr val="313C41"/>
      </a:dk2>
      <a:lt2>
        <a:srgbClr val="FFFFFF"/>
      </a:lt2>
      <a:accent1>
        <a:srgbClr val="002060"/>
      </a:accent1>
      <a:accent2>
        <a:srgbClr val="0070C0"/>
      </a:accent2>
      <a:accent3>
        <a:srgbClr val="002060"/>
      </a:accent3>
      <a:accent4>
        <a:srgbClr val="1F1F1F"/>
      </a:accent4>
      <a:accent5>
        <a:srgbClr val="002060"/>
      </a:accent5>
      <a:accent6>
        <a:srgbClr val="0070C0"/>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1554</TotalTime>
  <Words>2988</Words>
  <Application>Microsoft Office PowerPoint</Application>
  <PresentationFormat>Geniş ekran</PresentationFormat>
  <Paragraphs>209</Paragraphs>
  <Slides>26</Slides>
  <Notes>0</Notes>
  <HiddenSlides>0</HiddenSlides>
  <MMClips>0</MMClips>
  <ScaleCrop>false</ScaleCrop>
  <HeadingPairs>
    <vt:vector size="6" baseType="variant">
      <vt:variant>
        <vt:lpstr>Kullanılan Yazı Tipleri</vt:lpstr>
      </vt:variant>
      <vt:variant>
        <vt:i4>9</vt:i4>
      </vt:variant>
      <vt:variant>
        <vt:lpstr>Tema</vt:lpstr>
      </vt:variant>
      <vt:variant>
        <vt:i4>1</vt:i4>
      </vt:variant>
      <vt:variant>
        <vt:lpstr>Slayt Başlıkları</vt:lpstr>
      </vt:variant>
      <vt:variant>
        <vt:i4>26</vt:i4>
      </vt:variant>
    </vt:vector>
  </HeadingPairs>
  <TitlesOfParts>
    <vt:vector size="36" baseType="lpstr">
      <vt:lpstr>MS PGothic</vt:lpstr>
      <vt:lpstr>Arial</vt:lpstr>
      <vt:lpstr>Calibri</vt:lpstr>
      <vt:lpstr>Calibri Light</vt:lpstr>
      <vt:lpstr>Poppins ExtraLight</vt:lpstr>
      <vt:lpstr>PT Sans</vt:lpstr>
      <vt:lpstr>Simplified Arabic Fixed</vt:lpstr>
      <vt:lpstr>TimesNewRomanPSMT</vt:lpstr>
      <vt:lpstr>Verdana</vt:lpstr>
      <vt:lpstr>Office Theme</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Erasmus+ Programına Nasıl Başvurabilirim?</vt:lpstr>
      <vt:lpstr>PowerPoint Sunusu</vt:lpstr>
      <vt:lpstr>PowerPoint Sunusu</vt:lpstr>
      <vt:lpstr>Erasmus+ Dil Sınavı Nasıl Yapılır?</vt:lpstr>
      <vt:lpstr>Erasmus+ Programı Değerlendirme Kriterleri</vt:lpstr>
      <vt:lpstr>Erasmus+ Okul Tercih İşlemleri Nasıl Yapılır?</vt:lpstr>
      <vt:lpstr>Tercih İşlemlerinden Sonraki Süreç Nedir?</vt:lpstr>
      <vt:lpstr>Hak Kazanan Öğrenciler Ne Kadar Hibe Desteği Alacaklar?</vt:lpstr>
      <vt:lpstr>Mevlana Değişim Programı</vt:lpstr>
      <vt:lpstr>Farabi Değişim Programı</vt:lpstr>
      <vt:lpstr>İkili Anlaşmalar (MoU) Değişim Programı</vt:lpstr>
      <vt:lpstr>Free Mover Değişim Programı</vt:lpstr>
      <vt:lpstr>Kaynaklar</vt:lpstr>
      <vt:lpstr>PowerPoint Sunusu</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ROGDEKSTOP</dc:creator>
  <cp:lastModifiedBy>Sau</cp:lastModifiedBy>
  <cp:revision>183</cp:revision>
  <dcterms:created xsi:type="dcterms:W3CDTF">2019-09-04T06:04:45Z</dcterms:created>
  <dcterms:modified xsi:type="dcterms:W3CDTF">2023-08-11T12:29:38Z</dcterms:modified>
</cp:coreProperties>
</file>