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60" r:id="rId5"/>
    <p:sldId id="261" r:id="rId6"/>
    <p:sldId id="262" r:id="rId7"/>
    <p:sldId id="263" r:id="rId8"/>
    <p:sldId id="264" r:id="rId9"/>
    <p:sldId id="265" r:id="rId10"/>
    <p:sldId id="266" r:id="rId11"/>
    <p:sldId id="267" r:id="rId12"/>
    <p:sldId id="268" r:id="rId13"/>
    <p:sldId id="269" r:id="rId14"/>
    <p:sldId id="289" r:id="rId15"/>
    <p:sldId id="290" r:id="rId16"/>
    <p:sldId id="291" r:id="rId17"/>
    <p:sldId id="295" r:id="rId18"/>
    <p:sldId id="296" r:id="rId19"/>
    <p:sldId id="297" r:id="rId20"/>
    <p:sldId id="292" r:id="rId21"/>
    <p:sldId id="294" r:id="rId22"/>
    <p:sldId id="293"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000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58"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endParaRPr lang="tr-TR"/>
          </a:p>
        </p:txBody>
      </p:sp>
      <p:sp>
        <p:nvSpPr>
          <p:cNvPr id="5" name="Rectangle 5"/>
          <p:cNvSpPr>
            <a:spLocks noGrp="1" noChangeArrowheads="1"/>
          </p:cNvSpPr>
          <p:nvPr>
            <p:ph type="ftr" sz="quarter" idx="11"/>
          </p:nvPr>
        </p:nvSpPr>
        <p:spPr>
          <a:ln/>
        </p:spPr>
        <p:txBody>
          <a:bodyPr/>
          <a:lstStyle>
            <a:lvl1pPr>
              <a:defRPr/>
            </a:lvl1pPr>
          </a:lstStyle>
          <a:p>
            <a:endParaRPr lang="tr-TR"/>
          </a:p>
        </p:txBody>
      </p:sp>
      <p:sp>
        <p:nvSpPr>
          <p:cNvPr id="6" name="Rectangle 6"/>
          <p:cNvSpPr>
            <a:spLocks noGrp="1" noChangeArrowheads="1"/>
          </p:cNvSpPr>
          <p:nvPr>
            <p:ph type="sldNum" sz="quarter" idx="12"/>
          </p:nvPr>
        </p:nvSpPr>
        <p:spPr>
          <a:ln/>
        </p:spPr>
        <p:txBody>
          <a:bodyPr/>
          <a:lstStyle>
            <a:lvl1pPr>
              <a:defRPr/>
            </a:lvl1pPr>
          </a:lstStyle>
          <a:p>
            <a:fld id="{1964B556-E9F5-48CF-BBD7-280F367EB40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endParaRPr lang="tr-TR"/>
          </a:p>
        </p:txBody>
      </p:sp>
      <p:sp>
        <p:nvSpPr>
          <p:cNvPr id="5" name="Rectangle 5"/>
          <p:cNvSpPr>
            <a:spLocks noGrp="1" noChangeArrowheads="1"/>
          </p:cNvSpPr>
          <p:nvPr>
            <p:ph type="ftr" sz="quarter" idx="11"/>
          </p:nvPr>
        </p:nvSpPr>
        <p:spPr>
          <a:ln/>
        </p:spPr>
        <p:txBody>
          <a:bodyPr/>
          <a:lstStyle>
            <a:lvl1pPr>
              <a:defRPr/>
            </a:lvl1pPr>
          </a:lstStyle>
          <a:p>
            <a:endParaRPr lang="tr-TR"/>
          </a:p>
        </p:txBody>
      </p:sp>
      <p:sp>
        <p:nvSpPr>
          <p:cNvPr id="6" name="Rectangle 6"/>
          <p:cNvSpPr>
            <a:spLocks noGrp="1" noChangeArrowheads="1"/>
          </p:cNvSpPr>
          <p:nvPr>
            <p:ph type="sldNum" sz="quarter" idx="12"/>
          </p:nvPr>
        </p:nvSpPr>
        <p:spPr>
          <a:ln/>
        </p:spPr>
        <p:txBody>
          <a:bodyPr/>
          <a:lstStyle>
            <a:lvl1pPr>
              <a:defRPr/>
            </a:lvl1pPr>
          </a:lstStyle>
          <a:p>
            <a:fld id="{D5360981-C624-4855-B78C-61A7C8AA501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endParaRPr lang="tr-TR"/>
          </a:p>
        </p:txBody>
      </p:sp>
      <p:sp>
        <p:nvSpPr>
          <p:cNvPr id="5" name="Rectangle 5"/>
          <p:cNvSpPr>
            <a:spLocks noGrp="1" noChangeArrowheads="1"/>
          </p:cNvSpPr>
          <p:nvPr>
            <p:ph type="ftr" sz="quarter" idx="11"/>
          </p:nvPr>
        </p:nvSpPr>
        <p:spPr>
          <a:ln/>
        </p:spPr>
        <p:txBody>
          <a:bodyPr/>
          <a:lstStyle>
            <a:lvl1pPr>
              <a:defRPr/>
            </a:lvl1pPr>
          </a:lstStyle>
          <a:p>
            <a:endParaRPr lang="tr-TR"/>
          </a:p>
        </p:txBody>
      </p:sp>
      <p:sp>
        <p:nvSpPr>
          <p:cNvPr id="6" name="Rectangle 6"/>
          <p:cNvSpPr>
            <a:spLocks noGrp="1" noChangeArrowheads="1"/>
          </p:cNvSpPr>
          <p:nvPr>
            <p:ph type="sldNum" sz="quarter" idx="12"/>
          </p:nvPr>
        </p:nvSpPr>
        <p:spPr>
          <a:ln/>
        </p:spPr>
        <p:txBody>
          <a:bodyPr/>
          <a:lstStyle>
            <a:lvl1pPr>
              <a:defRPr/>
            </a:lvl1pPr>
          </a:lstStyle>
          <a:p>
            <a:fld id="{1784F873-C289-4490-B8ED-56A7DE34010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p>
            <a:r>
              <a:rPr lang="tr-TR" smtClean="0"/>
              <a:t>Asıl başlık stili için tıklatın</a:t>
            </a:r>
            <a:endParaRPr lang="tr-TR"/>
          </a:p>
        </p:txBody>
      </p:sp>
      <p:sp>
        <p:nvSpPr>
          <p:cNvPr id="3" name="2 Tablo Yer Tutucusu"/>
          <p:cNvSpPr>
            <a:spLocks noGrp="1"/>
          </p:cNvSpPr>
          <p:nvPr>
            <p:ph type="tbl" idx="1"/>
          </p:nvPr>
        </p:nvSpPr>
        <p:spPr>
          <a:xfrm>
            <a:off x="457200" y="1600200"/>
            <a:ext cx="8229600" cy="4525963"/>
          </a:xfrm>
        </p:spPr>
        <p:txBody>
          <a:bodyPr/>
          <a:lstStyle/>
          <a:p>
            <a:pPr lvl="0"/>
            <a:endParaRPr lang="tr-TR" noProof="0" smtClean="0"/>
          </a:p>
        </p:txBody>
      </p:sp>
      <p:sp>
        <p:nvSpPr>
          <p:cNvPr id="4" name="Rectangle 4"/>
          <p:cNvSpPr>
            <a:spLocks noGrp="1" noChangeArrowheads="1"/>
          </p:cNvSpPr>
          <p:nvPr>
            <p:ph type="dt" sz="half" idx="10"/>
          </p:nvPr>
        </p:nvSpPr>
        <p:spPr>
          <a:ln/>
        </p:spPr>
        <p:txBody>
          <a:bodyPr/>
          <a:lstStyle>
            <a:lvl1pPr>
              <a:defRPr/>
            </a:lvl1pPr>
          </a:lstStyle>
          <a:p>
            <a:endParaRPr lang="tr-TR"/>
          </a:p>
        </p:txBody>
      </p:sp>
      <p:sp>
        <p:nvSpPr>
          <p:cNvPr id="5" name="Rectangle 5"/>
          <p:cNvSpPr>
            <a:spLocks noGrp="1" noChangeArrowheads="1"/>
          </p:cNvSpPr>
          <p:nvPr>
            <p:ph type="ftr" sz="quarter" idx="11"/>
          </p:nvPr>
        </p:nvSpPr>
        <p:spPr>
          <a:ln/>
        </p:spPr>
        <p:txBody>
          <a:bodyPr/>
          <a:lstStyle>
            <a:lvl1pPr>
              <a:defRPr/>
            </a:lvl1pPr>
          </a:lstStyle>
          <a:p>
            <a:endParaRPr lang="tr-TR"/>
          </a:p>
        </p:txBody>
      </p:sp>
      <p:sp>
        <p:nvSpPr>
          <p:cNvPr id="6" name="Rectangle 6"/>
          <p:cNvSpPr>
            <a:spLocks noGrp="1" noChangeArrowheads="1"/>
          </p:cNvSpPr>
          <p:nvPr>
            <p:ph type="sldNum" sz="quarter" idx="12"/>
          </p:nvPr>
        </p:nvSpPr>
        <p:spPr>
          <a:ln/>
        </p:spPr>
        <p:txBody>
          <a:bodyPr/>
          <a:lstStyle>
            <a:lvl1pPr>
              <a:defRPr/>
            </a:lvl1pPr>
          </a:lstStyle>
          <a:p>
            <a:fld id="{35EA582E-0D74-4341-990D-C2DB20BA162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endParaRPr lang="tr-TR"/>
          </a:p>
        </p:txBody>
      </p:sp>
      <p:sp>
        <p:nvSpPr>
          <p:cNvPr id="5" name="Rectangle 5"/>
          <p:cNvSpPr>
            <a:spLocks noGrp="1" noChangeArrowheads="1"/>
          </p:cNvSpPr>
          <p:nvPr>
            <p:ph type="ftr" sz="quarter" idx="11"/>
          </p:nvPr>
        </p:nvSpPr>
        <p:spPr>
          <a:ln/>
        </p:spPr>
        <p:txBody>
          <a:bodyPr/>
          <a:lstStyle>
            <a:lvl1pPr>
              <a:defRPr/>
            </a:lvl1pPr>
          </a:lstStyle>
          <a:p>
            <a:endParaRPr lang="tr-TR"/>
          </a:p>
        </p:txBody>
      </p:sp>
      <p:sp>
        <p:nvSpPr>
          <p:cNvPr id="6" name="Rectangle 6"/>
          <p:cNvSpPr>
            <a:spLocks noGrp="1" noChangeArrowheads="1"/>
          </p:cNvSpPr>
          <p:nvPr>
            <p:ph type="sldNum" sz="quarter" idx="12"/>
          </p:nvPr>
        </p:nvSpPr>
        <p:spPr>
          <a:ln/>
        </p:spPr>
        <p:txBody>
          <a:bodyPr/>
          <a:lstStyle>
            <a:lvl1pPr>
              <a:defRPr/>
            </a:lvl1pPr>
          </a:lstStyle>
          <a:p>
            <a:fld id="{EC8557FB-85C4-4D86-A9DF-31937A9DE04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endParaRPr lang="tr-TR"/>
          </a:p>
        </p:txBody>
      </p:sp>
      <p:sp>
        <p:nvSpPr>
          <p:cNvPr id="5" name="Rectangle 5"/>
          <p:cNvSpPr>
            <a:spLocks noGrp="1" noChangeArrowheads="1"/>
          </p:cNvSpPr>
          <p:nvPr>
            <p:ph type="ftr" sz="quarter" idx="11"/>
          </p:nvPr>
        </p:nvSpPr>
        <p:spPr>
          <a:ln/>
        </p:spPr>
        <p:txBody>
          <a:bodyPr/>
          <a:lstStyle>
            <a:lvl1pPr>
              <a:defRPr/>
            </a:lvl1pPr>
          </a:lstStyle>
          <a:p>
            <a:endParaRPr lang="tr-TR"/>
          </a:p>
        </p:txBody>
      </p:sp>
      <p:sp>
        <p:nvSpPr>
          <p:cNvPr id="6" name="Rectangle 6"/>
          <p:cNvSpPr>
            <a:spLocks noGrp="1" noChangeArrowheads="1"/>
          </p:cNvSpPr>
          <p:nvPr>
            <p:ph type="sldNum" sz="quarter" idx="12"/>
          </p:nvPr>
        </p:nvSpPr>
        <p:spPr>
          <a:ln/>
        </p:spPr>
        <p:txBody>
          <a:bodyPr/>
          <a:lstStyle>
            <a:lvl1pPr>
              <a:defRPr/>
            </a:lvl1pPr>
          </a:lstStyle>
          <a:p>
            <a:fld id="{5672063C-D3E6-4A8A-BD85-1363E357BD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endParaRPr lang="tr-TR"/>
          </a:p>
        </p:txBody>
      </p:sp>
      <p:sp>
        <p:nvSpPr>
          <p:cNvPr id="6" name="Rectangle 5"/>
          <p:cNvSpPr>
            <a:spLocks noGrp="1" noChangeArrowheads="1"/>
          </p:cNvSpPr>
          <p:nvPr>
            <p:ph type="ftr" sz="quarter" idx="11"/>
          </p:nvPr>
        </p:nvSpPr>
        <p:spPr>
          <a:ln/>
        </p:spPr>
        <p:txBody>
          <a:bodyPr/>
          <a:lstStyle>
            <a:lvl1pPr>
              <a:defRPr/>
            </a:lvl1pPr>
          </a:lstStyle>
          <a:p>
            <a:endParaRPr lang="tr-TR"/>
          </a:p>
        </p:txBody>
      </p:sp>
      <p:sp>
        <p:nvSpPr>
          <p:cNvPr id="7" name="Rectangle 6"/>
          <p:cNvSpPr>
            <a:spLocks noGrp="1" noChangeArrowheads="1"/>
          </p:cNvSpPr>
          <p:nvPr>
            <p:ph type="sldNum" sz="quarter" idx="12"/>
          </p:nvPr>
        </p:nvSpPr>
        <p:spPr>
          <a:ln/>
        </p:spPr>
        <p:txBody>
          <a:bodyPr/>
          <a:lstStyle>
            <a:lvl1pPr>
              <a:defRPr/>
            </a:lvl1pPr>
          </a:lstStyle>
          <a:p>
            <a:fld id="{E1F0DFFE-B0AF-4340-A8D3-9FACF5FF008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endParaRPr lang="tr-TR"/>
          </a:p>
        </p:txBody>
      </p:sp>
      <p:sp>
        <p:nvSpPr>
          <p:cNvPr id="8" name="Rectangle 5"/>
          <p:cNvSpPr>
            <a:spLocks noGrp="1" noChangeArrowheads="1"/>
          </p:cNvSpPr>
          <p:nvPr>
            <p:ph type="ftr" sz="quarter" idx="11"/>
          </p:nvPr>
        </p:nvSpPr>
        <p:spPr>
          <a:ln/>
        </p:spPr>
        <p:txBody>
          <a:bodyPr/>
          <a:lstStyle>
            <a:lvl1pPr>
              <a:defRPr/>
            </a:lvl1pPr>
          </a:lstStyle>
          <a:p>
            <a:endParaRPr lang="tr-TR"/>
          </a:p>
        </p:txBody>
      </p:sp>
      <p:sp>
        <p:nvSpPr>
          <p:cNvPr id="9" name="Rectangle 6"/>
          <p:cNvSpPr>
            <a:spLocks noGrp="1" noChangeArrowheads="1"/>
          </p:cNvSpPr>
          <p:nvPr>
            <p:ph type="sldNum" sz="quarter" idx="12"/>
          </p:nvPr>
        </p:nvSpPr>
        <p:spPr>
          <a:ln/>
        </p:spPr>
        <p:txBody>
          <a:bodyPr/>
          <a:lstStyle>
            <a:lvl1pPr>
              <a:defRPr/>
            </a:lvl1pPr>
          </a:lstStyle>
          <a:p>
            <a:fld id="{86623D86-9B5B-461D-A34C-85A9AFF43B5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endParaRPr lang="tr-TR"/>
          </a:p>
        </p:txBody>
      </p:sp>
      <p:sp>
        <p:nvSpPr>
          <p:cNvPr id="4" name="Rectangle 5"/>
          <p:cNvSpPr>
            <a:spLocks noGrp="1" noChangeArrowheads="1"/>
          </p:cNvSpPr>
          <p:nvPr>
            <p:ph type="ftr" sz="quarter" idx="11"/>
          </p:nvPr>
        </p:nvSpPr>
        <p:spPr>
          <a:ln/>
        </p:spPr>
        <p:txBody>
          <a:bodyPr/>
          <a:lstStyle>
            <a:lvl1pPr>
              <a:defRPr/>
            </a:lvl1pPr>
          </a:lstStyle>
          <a:p>
            <a:endParaRPr lang="tr-TR"/>
          </a:p>
        </p:txBody>
      </p:sp>
      <p:sp>
        <p:nvSpPr>
          <p:cNvPr id="5" name="Rectangle 6"/>
          <p:cNvSpPr>
            <a:spLocks noGrp="1" noChangeArrowheads="1"/>
          </p:cNvSpPr>
          <p:nvPr>
            <p:ph type="sldNum" sz="quarter" idx="12"/>
          </p:nvPr>
        </p:nvSpPr>
        <p:spPr>
          <a:ln/>
        </p:spPr>
        <p:txBody>
          <a:bodyPr/>
          <a:lstStyle>
            <a:lvl1pPr>
              <a:defRPr/>
            </a:lvl1pPr>
          </a:lstStyle>
          <a:p>
            <a:fld id="{7DE02B81-08DA-4046-8675-6D849692051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tr-TR"/>
          </a:p>
        </p:txBody>
      </p:sp>
      <p:sp>
        <p:nvSpPr>
          <p:cNvPr id="3" name="Rectangle 5"/>
          <p:cNvSpPr>
            <a:spLocks noGrp="1" noChangeArrowheads="1"/>
          </p:cNvSpPr>
          <p:nvPr>
            <p:ph type="ftr" sz="quarter" idx="11"/>
          </p:nvPr>
        </p:nvSpPr>
        <p:spPr>
          <a:ln/>
        </p:spPr>
        <p:txBody>
          <a:bodyPr/>
          <a:lstStyle>
            <a:lvl1pPr>
              <a:defRPr/>
            </a:lvl1pPr>
          </a:lstStyle>
          <a:p>
            <a:endParaRPr lang="tr-TR"/>
          </a:p>
        </p:txBody>
      </p:sp>
      <p:sp>
        <p:nvSpPr>
          <p:cNvPr id="4" name="Rectangle 6"/>
          <p:cNvSpPr>
            <a:spLocks noGrp="1" noChangeArrowheads="1"/>
          </p:cNvSpPr>
          <p:nvPr>
            <p:ph type="sldNum" sz="quarter" idx="12"/>
          </p:nvPr>
        </p:nvSpPr>
        <p:spPr>
          <a:ln/>
        </p:spPr>
        <p:txBody>
          <a:bodyPr/>
          <a:lstStyle>
            <a:lvl1pPr>
              <a:defRPr/>
            </a:lvl1pPr>
          </a:lstStyle>
          <a:p>
            <a:fld id="{10081C69-20DE-422B-BA6D-0975D8426A53}"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endParaRPr lang="tr-TR"/>
          </a:p>
        </p:txBody>
      </p:sp>
      <p:sp>
        <p:nvSpPr>
          <p:cNvPr id="6" name="Rectangle 5"/>
          <p:cNvSpPr>
            <a:spLocks noGrp="1" noChangeArrowheads="1"/>
          </p:cNvSpPr>
          <p:nvPr>
            <p:ph type="ftr" sz="quarter" idx="11"/>
          </p:nvPr>
        </p:nvSpPr>
        <p:spPr>
          <a:ln/>
        </p:spPr>
        <p:txBody>
          <a:bodyPr/>
          <a:lstStyle>
            <a:lvl1pPr>
              <a:defRPr/>
            </a:lvl1pPr>
          </a:lstStyle>
          <a:p>
            <a:endParaRPr lang="tr-TR"/>
          </a:p>
        </p:txBody>
      </p:sp>
      <p:sp>
        <p:nvSpPr>
          <p:cNvPr id="7" name="Rectangle 6"/>
          <p:cNvSpPr>
            <a:spLocks noGrp="1" noChangeArrowheads="1"/>
          </p:cNvSpPr>
          <p:nvPr>
            <p:ph type="sldNum" sz="quarter" idx="12"/>
          </p:nvPr>
        </p:nvSpPr>
        <p:spPr>
          <a:ln/>
        </p:spPr>
        <p:txBody>
          <a:bodyPr/>
          <a:lstStyle>
            <a:lvl1pPr>
              <a:defRPr/>
            </a:lvl1pPr>
          </a:lstStyle>
          <a:p>
            <a:fld id="{5939E7C0-8867-46C9-A9B8-B14FDEB1C8E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endParaRPr lang="tr-TR"/>
          </a:p>
        </p:txBody>
      </p:sp>
      <p:sp>
        <p:nvSpPr>
          <p:cNvPr id="6" name="Rectangle 5"/>
          <p:cNvSpPr>
            <a:spLocks noGrp="1" noChangeArrowheads="1"/>
          </p:cNvSpPr>
          <p:nvPr>
            <p:ph type="ftr" sz="quarter" idx="11"/>
          </p:nvPr>
        </p:nvSpPr>
        <p:spPr>
          <a:ln/>
        </p:spPr>
        <p:txBody>
          <a:bodyPr/>
          <a:lstStyle>
            <a:lvl1pPr>
              <a:defRPr/>
            </a:lvl1pPr>
          </a:lstStyle>
          <a:p>
            <a:endParaRPr lang="tr-TR"/>
          </a:p>
        </p:txBody>
      </p:sp>
      <p:sp>
        <p:nvSpPr>
          <p:cNvPr id="7" name="Rectangle 6"/>
          <p:cNvSpPr>
            <a:spLocks noGrp="1" noChangeArrowheads="1"/>
          </p:cNvSpPr>
          <p:nvPr>
            <p:ph type="sldNum" sz="quarter" idx="12"/>
          </p:nvPr>
        </p:nvSpPr>
        <p:spPr>
          <a:ln/>
        </p:spPr>
        <p:txBody>
          <a:bodyPr/>
          <a:lstStyle>
            <a:lvl1pPr>
              <a:defRPr/>
            </a:lvl1pPr>
          </a:lstStyle>
          <a:p>
            <a:fld id="{13787E8D-8210-43EF-9E2B-55D6D47A81C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66FF"/>
            </a:gs>
            <a:gs pos="100000">
              <a:srgbClr val="CCECFF"/>
            </a:gs>
          </a:gsLst>
          <a:lin ang="189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tr-T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tr-T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C5E046E-534F-48D1-941C-86C82AEDD36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914400"/>
            <a:ext cx="7772400" cy="1470025"/>
          </a:xfrm>
        </p:spPr>
        <p:txBody>
          <a:bodyPr/>
          <a:lstStyle/>
          <a:p>
            <a:pPr eaLnBrk="1" hangingPunct="1"/>
            <a:r>
              <a:rPr lang="tr-TR" dirty="0" smtClean="0"/>
              <a:t>O</a:t>
            </a:r>
            <a:r>
              <a:rPr lang="en-US" dirty="0" err="1" smtClean="0"/>
              <a:t>bject</a:t>
            </a:r>
            <a:r>
              <a:rPr lang="en-US" dirty="0" smtClean="0"/>
              <a:t>-</a:t>
            </a:r>
            <a:r>
              <a:rPr lang="tr-TR" dirty="0" smtClean="0"/>
              <a:t>O</a:t>
            </a:r>
            <a:r>
              <a:rPr lang="en-US" dirty="0" err="1" smtClean="0"/>
              <a:t>riented</a:t>
            </a:r>
            <a:r>
              <a:rPr lang="en-US" dirty="0" smtClean="0"/>
              <a:t> </a:t>
            </a:r>
            <a:r>
              <a:rPr lang="tr-TR" dirty="0" smtClean="0"/>
              <a:t>P</a:t>
            </a:r>
            <a:r>
              <a:rPr lang="en-US" dirty="0" err="1" smtClean="0"/>
              <a:t>rogramming</a:t>
            </a:r>
            <a:endParaRPr lang="en-US" dirty="0" smtClean="0"/>
          </a:p>
        </p:txBody>
      </p:sp>
      <p:sp>
        <p:nvSpPr>
          <p:cNvPr id="2051" name="Rectangle 3"/>
          <p:cNvSpPr>
            <a:spLocks noGrp="1" noChangeArrowheads="1"/>
          </p:cNvSpPr>
          <p:nvPr>
            <p:ph type="subTitle" idx="1"/>
          </p:nvPr>
        </p:nvSpPr>
        <p:spPr>
          <a:xfrm>
            <a:off x="1371600" y="2590800"/>
            <a:ext cx="6400800" cy="1752600"/>
          </a:xfrm>
        </p:spPr>
        <p:txBody>
          <a:bodyPr/>
          <a:lstStyle/>
          <a:p>
            <a:pPr eaLnBrk="1" hangingPunct="1"/>
            <a:r>
              <a:rPr lang="en-US" dirty="0" smtClean="0"/>
              <a:t>Dr. </a:t>
            </a:r>
            <a:r>
              <a:rPr lang="en-US" dirty="0" err="1" smtClean="0"/>
              <a:t>Cemil</a:t>
            </a:r>
            <a:r>
              <a:rPr lang="en-US" dirty="0" smtClean="0"/>
              <a:t> OZ</a:t>
            </a:r>
          </a:p>
        </p:txBody>
      </p:sp>
      <p:sp>
        <p:nvSpPr>
          <p:cNvPr id="2052" name="Text Box 4"/>
          <p:cNvSpPr txBox="1">
            <a:spLocks noChangeArrowheads="1"/>
          </p:cNvSpPr>
          <p:nvPr/>
        </p:nvSpPr>
        <p:spPr bwMode="auto">
          <a:xfrm>
            <a:off x="1066800" y="4191000"/>
            <a:ext cx="6400800" cy="641350"/>
          </a:xfrm>
          <a:prstGeom prst="rect">
            <a:avLst/>
          </a:prstGeom>
          <a:noFill/>
          <a:ln w="9525">
            <a:noFill/>
            <a:miter lim="800000"/>
            <a:headEnd/>
            <a:tailEnd/>
          </a:ln>
        </p:spPr>
        <p:txBody>
          <a:bodyPr>
            <a:spAutoFit/>
          </a:bodyPr>
          <a:lstStyle/>
          <a:p>
            <a:pPr>
              <a:spcBef>
                <a:spcPct val="50000"/>
              </a:spcBef>
            </a:pPr>
            <a:r>
              <a:rPr lang="en-US" sz="3600"/>
              <a:t>Lecture 1: Course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274638"/>
            <a:ext cx="9144000" cy="639762"/>
          </a:xfrm>
        </p:spPr>
        <p:txBody>
          <a:bodyPr/>
          <a:lstStyle/>
          <a:p>
            <a:pPr eaLnBrk="1" hangingPunct="1"/>
            <a:r>
              <a:rPr lang="en-US" sz="4000" smtClean="0">
                <a:solidFill>
                  <a:schemeClr val="tx1"/>
                </a:solidFill>
                <a:cs typeface="Times New Roman" pitchFamily="18" charset="0"/>
              </a:rPr>
              <a:t>Visual Basic, Visual C++ and C#</a:t>
            </a:r>
          </a:p>
        </p:txBody>
      </p:sp>
      <p:sp>
        <p:nvSpPr>
          <p:cNvPr id="12291" name="Rectangle 3"/>
          <p:cNvSpPr>
            <a:spLocks noGrp="1" noChangeArrowheads="1"/>
          </p:cNvSpPr>
          <p:nvPr>
            <p:ph type="body" idx="1"/>
          </p:nvPr>
        </p:nvSpPr>
        <p:spPr>
          <a:xfrm>
            <a:off x="457200" y="1143000"/>
            <a:ext cx="8229600" cy="4525963"/>
          </a:xfrm>
        </p:spPr>
        <p:txBody>
          <a:bodyPr/>
          <a:lstStyle/>
          <a:p>
            <a:pPr eaLnBrk="1" hangingPunct="1"/>
            <a:r>
              <a:rPr lang="en-US" sz="2800" smtClean="0"/>
              <a:t>C#</a:t>
            </a:r>
          </a:p>
          <a:p>
            <a:pPr lvl="1" eaLnBrk="1" hangingPunct="1"/>
            <a:r>
              <a:rPr lang="en-US" sz="2400" smtClean="0"/>
              <a:t>Anders Hejlsberg and Scott Wiltamuth (Microsoft)</a:t>
            </a:r>
          </a:p>
          <a:p>
            <a:pPr lvl="1" eaLnBrk="1" hangingPunct="1"/>
            <a:r>
              <a:rPr lang="en-US" sz="2400" smtClean="0"/>
              <a:t>Designed specifically for .NET platform</a:t>
            </a:r>
          </a:p>
          <a:p>
            <a:pPr lvl="1" eaLnBrk="1" hangingPunct="1"/>
            <a:r>
              <a:rPr lang="en-US" sz="2400" smtClean="0"/>
              <a:t>Roots in C, C++ and Java</a:t>
            </a:r>
          </a:p>
          <a:p>
            <a:pPr lvl="2" eaLnBrk="1" hangingPunct="1"/>
            <a:r>
              <a:rPr lang="en-US" sz="2000" smtClean="0"/>
              <a:t>Easy migration to .NET</a:t>
            </a:r>
          </a:p>
          <a:p>
            <a:pPr lvl="1" eaLnBrk="1" hangingPunct="1"/>
            <a:r>
              <a:rPr lang="en-US" sz="2400" smtClean="0"/>
              <a:t>Event-driven, fully object-oriented, visual programming language</a:t>
            </a:r>
          </a:p>
          <a:p>
            <a:pPr lvl="1" eaLnBrk="1" hangingPunct="1"/>
            <a:r>
              <a:rPr lang="en-US" sz="2400" smtClean="0"/>
              <a:t>Integrated Development Environment (IDE)</a:t>
            </a:r>
          </a:p>
          <a:p>
            <a:pPr lvl="2" eaLnBrk="1" hangingPunct="1"/>
            <a:r>
              <a:rPr lang="en-US" sz="2000" smtClean="0"/>
              <a:t>Create, run, test and debug C# programs</a:t>
            </a:r>
          </a:p>
          <a:p>
            <a:pPr lvl="2" eaLnBrk="1" hangingPunct="1"/>
            <a:r>
              <a:rPr lang="en-US" sz="2000" smtClean="0"/>
              <a:t>Rapid Application Development (RAD)</a:t>
            </a:r>
          </a:p>
          <a:p>
            <a:pPr lvl="1" eaLnBrk="1" hangingPunct="1"/>
            <a:r>
              <a:rPr lang="en-US" sz="2400" smtClean="0"/>
              <a:t>Language interoperability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4638"/>
            <a:ext cx="8229600" cy="715962"/>
          </a:xfrm>
        </p:spPr>
        <p:txBody>
          <a:bodyPr/>
          <a:lstStyle/>
          <a:p>
            <a:pPr eaLnBrk="1" hangingPunct="1"/>
            <a:r>
              <a:rPr lang="en-US" smtClean="0"/>
              <a:t> Other High-level Languages</a:t>
            </a:r>
          </a:p>
        </p:txBody>
      </p:sp>
      <p:sp>
        <p:nvSpPr>
          <p:cNvPr id="13315" name="Rectangle 3"/>
          <p:cNvSpPr>
            <a:spLocks noGrp="1" noChangeArrowheads="1"/>
          </p:cNvSpPr>
          <p:nvPr>
            <p:ph type="body" idx="1"/>
          </p:nvPr>
        </p:nvSpPr>
        <p:spPr>
          <a:xfrm>
            <a:off x="457200" y="1066800"/>
            <a:ext cx="8229600" cy="4525963"/>
          </a:xfrm>
        </p:spPr>
        <p:txBody>
          <a:bodyPr/>
          <a:lstStyle/>
          <a:p>
            <a:pPr eaLnBrk="1" hangingPunct="1"/>
            <a:r>
              <a:rPr lang="en-US" sz="2800" smtClean="0"/>
              <a:t>FORTRAN </a:t>
            </a:r>
          </a:p>
          <a:p>
            <a:pPr lvl="1" eaLnBrk="1" hangingPunct="1"/>
            <a:r>
              <a:rPr lang="en-US" sz="2400" smtClean="0"/>
              <a:t>FORmula TRANslator</a:t>
            </a:r>
          </a:p>
          <a:p>
            <a:pPr lvl="1" eaLnBrk="1" hangingPunct="1"/>
            <a:r>
              <a:rPr lang="en-US" sz="2400" smtClean="0"/>
              <a:t>1954-1957: IBM</a:t>
            </a:r>
          </a:p>
          <a:p>
            <a:pPr lvl="1" eaLnBrk="1" hangingPunct="1"/>
            <a:r>
              <a:rPr lang="en-US" sz="2400" smtClean="0"/>
              <a:t>Complex mathematical computations</a:t>
            </a:r>
          </a:p>
          <a:p>
            <a:pPr lvl="2" eaLnBrk="1" hangingPunct="1"/>
            <a:r>
              <a:rPr lang="en-US" sz="2000" smtClean="0"/>
              <a:t>Scientific and engineering applications</a:t>
            </a:r>
          </a:p>
          <a:p>
            <a:pPr eaLnBrk="1" hangingPunct="1"/>
            <a:r>
              <a:rPr lang="en-US" sz="2800" smtClean="0"/>
              <a:t>COBOL</a:t>
            </a:r>
          </a:p>
          <a:p>
            <a:pPr lvl="1" eaLnBrk="1" hangingPunct="1"/>
            <a:r>
              <a:rPr lang="en-US" sz="2400" smtClean="0"/>
              <a:t>COmmon Business Oriented Language </a:t>
            </a:r>
          </a:p>
          <a:p>
            <a:pPr lvl="1" eaLnBrk="1" hangingPunct="1"/>
            <a:r>
              <a:rPr lang="en-US" sz="2400" smtClean="0"/>
              <a:t>1959: computer manufacturers, government and industrial computer users</a:t>
            </a:r>
          </a:p>
          <a:p>
            <a:pPr lvl="1" eaLnBrk="1" hangingPunct="1"/>
            <a:r>
              <a:rPr lang="en-US" sz="2400" smtClean="0"/>
              <a:t>Precise and efficient manipulation of large amounts of data</a:t>
            </a:r>
          </a:p>
          <a:p>
            <a:pPr lvl="2" eaLnBrk="1" hangingPunct="1"/>
            <a:r>
              <a:rPr lang="en-US" sz="2000" smtClean="0"/>
              <a:t>Commercial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74638"/>
            <a:ext cx="8229600" cy="715962"/>
          </a:xfrm>
        </p:spPr>
        <p:txBody>
          <a:bodyPr/>
          <a:lstStyle/>
          <a:p>
            <a:pPr eaLnBrk="1" hangingPunct="1"/>
            <a:r>
              <a:rPr lang="en-US" smtClean="0"/>
              <a:t>Other High-level Languages</a:t>
            </a:r>
          </a:p>
        </p:txBody>
      </p:sp>
      <p:sp>
        <p:nvSpPr>
          <p:cNvPr id="14339" name="Rectangle 3"/>
          <p:cNvSpPr>
            <a:spLocks noGrp="1" noChangeArrowheads="1"/>
          </p:cNvSpPr>
          <p:nvPr>
            <p:ph type="body" idx="1"/>
          </p:nvPr>
        </p:nvSpPr>
        <p:spPr>
          <a:xfrm>
            <a:off x="457200" y="1371600"/>
            <a:ext cx="8229600" cy="4525963"/>
          </a:xfrm>
        </p:spPr>
        <p:txBody>
          <a:bodyPr/>
          <a:lstStyle/>
          <a:p>
            <a:pPr eaLnBrk="1" hangingPunct="1"/>
            <a:r>
              <a:rPr lang="en-US" smtClean="0"/>
              <a:t>Pascal  </a:t>
            </a:r>
          </a:p>
          <a:p>
            <a:pPr lvl="1" eaLnBrk="1" hangingPunct="1"/>
            <a:r>
              <a:rPr lang="en-US" smtClean="0"/>
              <a:t>Prof. Niklaus Wirth</a:t>
            </a:r>
          </a:p>
          <a:p>
            <a:pPr lvl="1" eaLnBrk="1" hangingPunct="1"/>
            <a:r>
              <a:rPr lang="en-US" smtClean="0"/>
              <a:t>Academic 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74638"/>
            <a:ext cx="9144000" cy="411162"/>
          </a:xfrm>
        </p:spPr>
        <p:txBody>
          <a:bodyPr/>
          <a:lstStyle/>
          <a:p>
            <a:pPr eaLnBrk="1" hangingPunct="1"/>
            <a:r>
              <a:rPr lang="en-US" sz="4000" smtClean="0"/>
              <a:t>Basics of a Typical C++ Environment</a:t>
            </a:r>
          </a:p>
        </p:txBody>
      </p:sp>
      <p:sp>
        <p:nvSpPr>
          <p:cNvPr id="15363" name="Text Box 3"/>
          <p:cNvSpPr txBox="1">
            <a:spLocks noChangeArrowheads="1"/>
          </p:cNvSpPr>
          <p:nvPr/>
        </p:nvSpPr>
        <p:spPr bwMode="auto">
          <a:xfrm>
            <a:off x="152400" y="1143000"/>
            <a:ext cx="4724400" cy="5008563"/>
          </a:xfrm>
          <a:prstGeom prst="rect">
            <a:avLst/>
          </a:prstGeom>
          <a:noFill/>
          <a:ln w="9525">
            <a:noFill/>
            <a:miter lim="800000"/>
            <a:headEnd/>
            <a:tailEnd/>
          </a:ln>
        </p:spPr>
        <p:txBody>
          <a:bodyPr>
            <a:spAutoFit/>
          </a:bodyPr>
          <a:lstStyle/>
          <a:p>
            <a:pPr marL="457200" indent="-457200" eaLnBrk="0" hangingPunct="0">
              <a:spcBef>
                <a:spcPct val="50000"/>
              </a:spcBef>
            </a:pPr>
            <a:r>
              <a:rPr lang="en-US" sz="2800">
                <a:solidFill>
                  <a:srgbClr val="000000"/>
                </a:solidFill>
                <a:latin typeface="Times New Roman" pitchFamily="18" charset="0"/>
                <a:cs typeface="Times New Roman" pitchFamily="18" charset="0"/>
              </a:rPr>
              <a:t>Phases of C++ Programs:</a:t>
            </a:r>
          </a:p>
          <a:p>
            <a:pPr marL="914400" lvl="1" indent="-457200" eaLnBrk="0" hangingPunct="0">
              <a:spcBef>
                <a:spcPct val="50000"/>
              </a:spcBef>
              <a:buFontTx/>
              <a:buAutoNum type="arabicPeriod"/>
            </a:pPr>
            <a:r>
              <a:rPr lang="en-US" sz="2800">
                <a:solidFill>
                  <a:srgbClr val="000000"/>
                </a:solidFill>
                <a:latin typeface="Times New Roman" pitchFamily="18" charset="0"/>
                <a:cs typeface="Times New Roman" pitchFamily="18" charset="0"/>
              </a:rPr>
              <a:t>Edit</a:t>
            </a:r>
          </a:p>
          <a:p>
            <a:pPr marL="914400" lvl="1" indent="-457200" eaLnBrk="0" hangingPunct="0">
              <a:spcBef>
                <a:spcPct val="50000"/>
              </a:spcBef>
              <a:buFontTx/>
              <a:buAutoNum type="arabicPeriod"/>
            </a:pPr>
            <a:r>
              <a:rPr lang="en-US" sz="2800">
                <a:solidFill>
                  <a:srgbClr val="000000"/>
                </a:solidFill>
                <a:latin typeface="Times New Roman" pitchFamily="18" charset="0"/>
                <a:cs typeface="Times New Roman" pitchFamily="18" charset="0"/>
              </a:rPr>
              <a:t>Preprocess</a:t>
            </a:r>
          </a:p>
          <a:p>
            <a:pPr marL="914400" lvl="1" indent="-457200" eaLnBrk="0" hangingPunct="0">
              <a:spcBef>
                <a:spcPct val="50000"/>
              </a:spcBef>
              <a:buFontTx/>
              <a:buAutoNum type="arabicPeriod"/>
            </a:pPr>
            <a:r>
              <a:rPr lang="en-US" sz="2800">
                <a:solidFill>
                  <a:srgbClr val="000000"/>
                </a:solidFill>
                <a:latin typeface="Times New Roman" pitchFamily="18" charset="0"/>
                <a:cs typeface="Times New Roman" pitchFamily="18" charset="0"/>
              </a:rPr>
              <a:t>Compile</a:t>
            </a:r>
          </a:p>
          <a:p>
            <a:pPr marL="914400" lvl="1" indent="-457200" eaLnBrk="0" hangingPunct="0">
              <a:spcBef>
                <a:spcPct val="50000"/>
              </a:spcBef>
              <a:buFontTx/>
              <a:buAutoNum type="arabicPeriod"/>
            </a:pPr>
            <a:r>
              <a:rPr lang="en-US" sz="2800">
                <a:solidFill>
                  <a:srgbClr val="000000"/>
                </a:solidFill>
                <a:latin typeface="Times New Roman" pitchFamily="18" charset="0"/>
                <a:cs typeface="Times New Roman" pitchFamily="18" charset="0"/>
              </a:rPr>
              <a:t>Link</a:t>
            </a:r>
          </a:p>
          <a:p>
            <a:pPr marL="914400" lvl="1" indent="-457200" eaLnBrk="0" hangingPunct="0">
              <a:spcBef>
                <a:spcPct val="50000"/>
              </a:spcBef>
              <a:buFontTx/>
              <a:buAutoNum type="arabicPeriod"/>
            </a:pPr>
            <a:r>
              <a:rPr lang="en-US" sz="2800">
                <a:solidFill>
                  <a:srgbClr val="000000"/>
                </a:solidFill>
                <a:latin typeface="Times New Roman" pitchFamily="18" charset="0"/>
                <a:cs typeface="Times New Roman" pitchFamily="18" charset="0"/>
              </a:rPr>
              <a:t>Load</a:t>
            </a:r>
          </a:p>
          <a:p>
            <a:pPr marL="914400" lvl="1" indent="-457200" eaLnBrk="0" hangingPunct="0">
              <a:spcBef>
                <a:spcPct val="50000"/>
              </a:spcBef>
              <a:buFontTx/>
              <a:buAutoNum type="arabicPeriod"/>
            </a:pPr>
            <a:r>
              <a:rPr lang="en-US" sz="2800">
                <a:solidFill>
                  <a:srgbClr val="000000"/>
                </a:solidFill>
                <a:latin typeface="Times New Roman" pitchFamily="18" charset="0"/>
                <a:cs typeface="Times New Roman" pitchFamily="18" charset="0"/>
              </a:rPr>
              <a:t>Execute </a:t>
            </a:r>
          </a:p>
          <a:p>
            <a:pPr marL="457200" indent="-457200" eaLnBrk="0" hangingPunct="0">
              <a:spcBef>
                <a:spcPct val="50000"/>
              </a:spcBef>
            </a:pPr>
            <a:endParaRPr lang="en-US" sz="2800">
              <a:solidFill>
                <a:srgbClr val="000000"/>
              </a:solidFill>
              <a:latin typeface="Times New Roman" pitchFamily="18" charset="0"/>
              <a:cs typeface="Times New Roman" pitchFamily="18" charset="0"/>
            </a:endParaRPr>
          </a:p>
        </p:txBody>
      </p:sp>
      <p:grpSp>
        <p:nvGrpSpPr>
          <p:cNvPr id="15364" name="Group 4"/>
          <p:cNvGrpSpPr>
            <a:grpSpLocks/>
          </p:cNvGrpSpPr>
          <p:nvPr/>
        </p:nvGrpSpPr>
        <p:grpSpPr bwMode="auto">
          <a:xfrm>
            <a:off x="4267200" y="990600"/>
            <a:ext cx="4876800" cy="5572125"/>
            <a:chOff x="2638" y="762"/>
            <a:chExt cx="2933" cy="3510"/>
          </a:xfrm>
        </p:grpSpPr>
        <p:sp>
          <p:nvSpPr>
            <p:cNvPr id="15365" name="Freeform 5"/>
            <p:cNvSpPr>
              <a:spLocks/>
            </p:cNvSpPr>
            <p:nvPr/>
          </p:nvSpPr>
          <p:spPr bwMode="auto">
            <a:xfrm>
              <a:off x="2638" y="2381"/>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tr-TR"/>
            </a:p>
          </p:txBody>
        </p:sp>
        <p:sp>
          <p:nvSpPr>
            <p:cNvPr id="15366" name="Freeform 6"/>
            <p:cNvSpPr>
              <a:spLocks/>
            </p:cNvSpPr>
            <p:nvPr/>
          </p:nvSpPr>
          <p:spPr bwMode="auto">
            <a:xfrm>
              <a:off x="2638" y="1545"/>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tr-TR"/>
            </a:p>
          </p:txBody>
        </p:sp>
        <p:sp>
          <p:nvSpPr>
            <p:cNvPr id="15367" name="Freeform 7"/>
            <p:cNvSpPr>
              <a:spLocks/>
            </p:cNvSpPr>
            <p:nvPr/>
          </p:nvSpPr>
          <p:spPr bwMode="auto">
            <a:xfrm>
              <a:off x="2638" y="2381"/>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tr-TR"/>
            </a:p>
          </p:txBody>
        </p:sp>
        <p:sp>
          <p:nvSpPr>
            <p:cNvPr id="15368" name="Rectangle 8"/>
            <p:cNvSpPr>
              <a:spLocks noChangeArrowheads="1"/>
            </p:cNvSpPr>
            <p:nvPr/>
          </p:nvSpPr>
          <p:spPr bwMode="auto">
            <a:xfrm>
              <a:off x="2844" y="2472"/>
              <a:ext cx="342" cy="112"/>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Loader</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369" name="Freeform 9"/>
            <p:cNvSpPr>
              <a:spLocks/>
            </p:cNvSpPr>
            <p:nvPr/>
          </p:nvSpPr>
          <p:spPr bwMode="auto">
            <a:xfrm>
              <a:off x="3396" y="912"/>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tr-TR"/>
            </a:p>
          </p:txBody>
        </p:sp>
        <p:sp>
          <p:nvSpPr>
            <p:cNvPr id="15370" name="Freeform 10"/>
            <p:cNvSpPr>
              <a:spLocks/>
            </p:cNvSpPr>
            <p:nvPr/>
          </p:nvSpPr>
          <p:spPr bwMode="auto">
            <a:xfrm>
              <a:off x="3396" y="1305"/>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tr-TR"/>
            </a:p>
          </p:txBody>
        </p:sp>
        <p:sp>
          <p:nvSpPr>
            <p:cNvPr id="15371" name="Freeform 11"/>
            <p:cNvSpPr>
              <a:spLocks/>
            </p:cNvSpPr>
            <p:nvPr/>
          </p:nvSpPr>
          <p:spPr bwMode="auto">
            <a:xfrm>
              <a:off x="3396" y="2525"/>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a:ln>
          </p:spPr>
          <p:txBody>
            <a:bodyPr/>
            <a:lstStyle/>
            <a:p>
              <a:endParaRPr lang="tr-TR"/>
            </a:p>
          </p:txBody>
        </p:sp>
        <p:sp>
          <p:nvSpPr>
            <p:cNvPr id="15372" name="Rectangle 12"/>
            <p:cNvSpPr>
              <a:spLocks noChangeArrowheads="1"/>
            </p:cNvSpPr>
            <p:nvPr/>
          </p:nvSpPr>
          <p:spPr bwMode="auto">
            <a:xfrm>
              <a:off x="3720" y="2310"/>
              <a:ext cx="486" cy="160"/>
            </a:xfrm>
            <a:prstGeom prst="rect">
              <a:avLst/>
            </a:prstGeom>
            <a:noFill/>
            <a:ln w="0">
              <a:noFill/>
              <a:miter lim="800000"/>
              <a:headEnd/>
              <a:tailEnd/>
            </a:ln>
          </p:spPr>
          <p:txBody>
            <a:bodyPr lIns="0" tIns="0" rIns="0" bIns="0"/>
            <a:lstStyle/>
            <a:p>
              <a:pPr indent="228600" algn="ctr"/>
              <a:r>
                <a:rPr lang="en-US" sz="900">
                  <a:solidFill>
                    <a:srgbClr val="000000"/>
                  </a:solidFill>
                  <a:latin typeface="AvantGarde" pitchFamily="34" charset="0"/>
                  <a:cs typeface="Times New Roman" pitchFamily="18" charset="0"/>
                </a:rPr>
                <a:t>Primary</a:t>
              </a:r>
              <a:endParaRPr lang="en-US" sz="1000">
                <a:solidFill>
                  <a:srgbClr val="000000"/>
                </a:solidFill>
                <a:latin typeface="Times" pitchFamily="18" charset="0"/>
                <a:cs typeface="Times New Roman" pitchFamily="18" charset="0"/>
              </a:endParaRPr>
            </a:p>
            <a:p>
              <a:pPr indent="228600" algn="ctr" eaLnBrk="0" hangingPunct="0"/>
              <a:r>
                <a:rPr lang="en-US" sz="900">
                  <a:solidFill>
                    <a:srgbClr val="000000"/>
                  </a:solidFill>
                  <a:latin typeface="AvantGarde" pitchFamily="34" charset="0"/>
                  <a:cs typeface="Times New Roman" pitchFamily="18" charset="0"/>
                </a:rPr>
                <a:t>Memory</a:t>
              </a:r>
              <a:endParaRPr lang="en-US" sz="1000">
                <a:solidFill>
                  <a:srgbClr val="000000"/>
                </a:solidFill>
                <a:latin typeface="Times" pitchFamily="18" charset="0"/>
                <a:cs typeface="Times New Roman" pitchFamily="18" charset="0"/>
              </a:endParaRPr>
            </a:p>
            <a:p>
              <a:pPr indent="228600" eaLnBrk="0" hangingPunct="0"/>
              <a:endParaRPr lang="en-US" sz="2400">
                <a:latin typeface="Times New Roman" pitchFamily="18" charset="0"/>
                <a:cs typeface="Times New Roman" pitchFamily="18" charset="0"/>
              </a:endParaRPr>
            </a:p>
          </p:txBody>
        </p:sp>
        <p:sp>
          <p:nvSpPr>
            <p:cNvPr id="15373" name="Freeform 13"/>
            <p:cNvSpPr>
              <a:spLocks/>
            </p:cNvSpPr>
            <p:nvPr/>
          </p:nvSpPr>
          <p:spPr bwMode="auto">
            <a:xfrm>
              <a:off x="3396" y="3533"/>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tr-TR"/>
            </a:p>
          </p:txBody>
        </p:sp>
        <p:grpSp>
          <p:nvGrpSpPr>
            <p:cNvPr id="15374" name="Group 14"/>
            <p:cNvGrpSpPr>
              <a:grpSpLocks/>
            </p:cNvGrpSpPr>
            <p:nvPr/>
          </p:nvGrpSpPr>
          <p:grpSpPr bwMode="auto">
            <a:xfrm>
              <a:off x="4260" y="2304"/>
              <a:ext cx="108" cy="960"/>
              <a:chOff x="0" y="0"/>
              <a:chExt cx="19999" cy="19999"/>
            </a:xfrm>
          </p:grpSpPr>
          <p:sp>
            <p:nvSpPr>
              <p:cNvPr id="15509" name="Arc 15"/>
              <p:cNvSpPr>
                <a:spLocks/>
              </p:cNvSpPr>
              <p:nvPr/>
            </p:nvSpPr>
            <p:spPr bwMode="auto">
              <a:xfrm>
                <a:off x="0" y="0"/>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10" name="Arc 16"/>
              <p:cNvSpPr>
                <a:spLocks/>
              </p:cNvSpPr>
              <p:nvPr/>
            </p:nvSpPr>
            <p:spPr bwMode="auto">
              <a:xfrm flipV="1">
                <a:off x="0" y="14993"/>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11" name="Arc 17"/>
              <p:cNvSpPr>
                <a:spLocks/>
              </p:cNvSpPr>
              <p:nvPr/>
            </p:nvSpPr>
            <p:spPr bwMode="auto">
              <a:xfrm flipH="1">
                <a:off x="9958" y="9995"/>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12" name="Arc 18"/>
              <p:cNvSpPr>
                <a:spLocks/>
              </p:cNvSpPr>
              <p:nvPr/>
            </p:nvSpPr>
            <p:spPr bwMode="auto">
              <a:xfrm flipH="1" flipV="1">
                <a:off x="9958" y="4998"/>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grpSp>
        <p:grpSp>
          <p:nvGrpSpPr>
            <p:cNvPr id="15375" name="Group 19"/>
            <p:cNvGrpSpPr>
              <a:grpSpLocks/>
            </p:cNvGrpSpPr>
            <p:nvPr/>
          </p:nvGrpSpPr>
          <p:grpSpPr bwMode="auto">
            <a:xfrm>
              <a:off x="4260" y="3312"/>
              <a:ext cx="108" cy="960"/>
              <a:chOff x="0" y="0"/>
              <a:chExt cx="19999" cy="19999"/>
            </a:xfrm>
          </p:grpSpPr>
          <p:sp>
            <p:nvSpPr>
              <p:cNvPr id="15505" name="Arc 20"/>
              <p:cNvSpPr>
                <a:spLocks/>
              </p:cNvSpPr>
              <p:nvPr/>
            </p:nvSpPr>
            <p:spPr bwMode="auto">
              <a:xfrm>
                <a:off x="0" y="0"/>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6" name="Arc 21"/>
              <p:cNvSpPr>
                <a:spLocks/>
              </p:cNvSpPr>
              <p:nvPr/>
            </p:nvSpPr>
            <p:spPr bwMode="auto">
              <a:xfrm flipV="1">
                <a:off x="0" y="14993"/>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7" name="Arc 22"/>
              <p:cNvSpPr>
                <a:spLocks/>
              </p:cNvSpPr>
              <p:nvPr/>
            </p:nvSpPr>
            <p:spPr bwMode="auto">
              <a:xfrm flipH="1">
                <a:off x="9958" y="9995"/>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8" name="Arc 23"/>
              <p:cNvSpPr>
                <a:spLocks/>
              </p:cNvSpPr>
              <p:nvPr/>
            </p:nvSpPr>
            <p:spPr bwMode="auto">
              <a:xfrm flipH="1" flipV="1">
                <a:off x="9958" y="4998"/>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grpSp>
        <p:grpSp>
          <p:nvGrpSpPr>
            <p:cNvPr id="15376" name="Group 24"/>
            <p:cNvGrpSpPr>
              <a:grpSpLocks/>
            </p:cNvGrpSpPr>
            <p:nvPr/>
          </p:nvGrpSpPr>
          <p:grpSpPr bwMode="auto">
            <a:xfrm>
              <a:off x="4260" y="768"/>
              <a:ext cx="108" cy="288"/>
              <a:chOff x="0" y="0"/>
              <a:chExt cx="19999" cy="20001"/>
            </a:xfrm>
          </p:grpSpPr>
          <p:sp>
            <p:nvSpPr>
              <p:cNvPr id="15501" name="Arc 25"/>
              <p:cNvSpPr>
                <a:spLocks/>
              </p:cNvSpPr>
              <p:nvPr/>
            </p:nvSpPr>
            <p:spPr bwMode="auto">
              <a:xfrm>
                <a:off x="0" y="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2" name="Arc 26"/>
              <p:cNvSpPr>
                <a:spLocks/>
              </p:cNvSpPr>
              <p:nvPr/>
            </p:nvSpPr>
            <p:spPr bwMode="auto">
              <a:xfrm flipV="1">
                <a:off x="0" y="1498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3" name="Arc 27"/>
              <p:cNvSpPr>
                <a:spLocks/>
              </p:cNvSpPr>
              <p:nvPr/>
            </p:nvSpPr>
            <p:spPr bwMode="auto">
              <a:xfrm flipH="1">
                <a:off x="9958" y="9987"/>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4" name="Arc 28"/>
              <p:cNvSpPr>
                <a:spLocks/>
              </p:cNvSpPr>
              <p:nvPr/>
            </p:nvSpPr>
            <p:spPr bwMode="auto">
              <a:xfrm flipH="1" flipV="1">
                <a:off x="9958" y="4993"/>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grpSp>
        <p:sp>
          <p:nvSpPr>
            <p:cNvPr id="15377" name="Arc 29"/>
            <p:cNvSpPr>
              <a:spLocks/>
            </p:cNvSpPr>
            <p:nvPr/>
          </p:nvSpPr>
          <p:spPr bwMode="auto">
            <a:xfrm>
              <a:off x="4260" y="1155"/>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78" name="Arc 30"/>
            <p:cNvSpPr>
              <a:spLocks/>
            </p:cNvSpPr>
            <p:nvPr/>
          </p:nvSpPr>
          <p:spPr bwMode="auto">
            <a:xfrm flipV="1">
              <a:off x="4260" y="1371"/>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79" name="Arc 31"/>
            <p:cNvSpPr>
              <a:spLocks/>
            </p:cNvSpPr>
            <p:nvPr/>
          </p:nvSpPr>
          <p:spPr bwMode="auto">
            <a:xfrm flipH="1">
              <a:off x="4314" y="1299"/>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80" name="Arc 32"/>
            <p:cNvSpPr>
              <a:spLocks/>
            </p:cNvSpPr>
            <p:nvPr/>
          </p:nvSpPr>
          <p:spPr bwMode="auto">
            <a:xfrm flipH="1" flipV="1">
              <a:off x="4314" y="1227"/>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81" name="Rectangle 33"/>
            <p:cNvSpPr>
              <a:spLocks noChangeArrowheads="1"/>
            </p:cNvSpPr>
            <p:nvPr/>
          </p:nvSpPr>
          <p:spPr bwMode="auto">
            <a:xfrm>
              <a:off x="4419" y="787"/>
              <a:ext cx="1149" cy="304"/>
            </a:xfrm>
            <a:prstGeom prst="rect">
              <a:avLst/>
            </a:prstGeom>
            <a:noFill/>
            <a:ln w="0">
              <a:noFill/>
              <a:miter lim="800000"/>
              <a:headEnd/>
              <a:tailEnd/>
            </a:ln>
          </p:spPr>
          <p:txBody>
            <a:bodyPr lIns="0" tIns="0" rIns="0" bIns="0"/>
            <a:lstStyle/>
            <a:p>
              <a:pPr algn="just"/>
              <a:r>
                <a:rPr lang="en-US" sz="1200" b="1">
                  <a:solidFill>
                    <a:srgbClr val="000000"/>
                  </a:solidFill>
                  <a:latin typeface="Times" pitchFamily="18" charset="0"/>
                  <a:cs typeface="Times New Roman" pitchFamily="18" charset="0"/>
                </a:rPr>
                <a:t>Program is created in</a:t>
              </a:r>
            </a:p>
            <a:p>
              <a:pPr algn="just" eaLnBrk="0" hangingPunct="0"/>
              <a:r>
                <a:rPr lang="en-US" sz="1200" b="1">
                  <a:solidFill>
                    <a:srgbClr val="000000"/>
                  </a:solidFill>
                  <a:latin typeface="Times" pitchFamily="18" charset="0"/>
                  <a:cs typeface="Times New Roman" pitchFamily="18" charset="0"/>
                </a:rPr>
                <a:t>the editor and stored</a:t>
              </a:r>
            </a:p>
            <a:p>
              <a:pPr algn="just" eaLnBrk="0" hangingPunct="0"/>
              <a:r>
                <a:rPr lang="en-US" sz="1200" b="1">
                  <a:solidFill>
                    <a:srgbClr val="000000"/>
                  </a:solidFill>
                  <a:latin typeface="Times" pitchFamily="18" charset="0"/>
                  <a:cs typeface="Times New Roman" pitchFamily="18" charset="0"/>
                </a:rPr>
                <a:t>on disk.</a:t>
              </a:r>
            </a:p>
            <a:p>
              <a:pPr eaLnBrk="0" hangingPunct="0"/>
              <a:endParaRPr lang="en-US" sz="1200" b="1">
                <a:latin typeface="Times New Roman" pitchFamily="18" charset="0"/>
                <a:cs typeface="Times New Roman" pitchFamily="18" charset="0"/>
              </a:endParaRPr>
            </a:p>
          </p:txBody>
        </p:sp>
        <p:sp>
          <p:nvSpPr>
            <p:cNvPr id="15382" name="Rectangle 34"/>
            <p:cNvSpPr>
              <a:spLocks noChangeArrowheads="1"/>
            </p:cNvSpPr>
            <p:nvPr/>
          </p:nvSpPr>
          <p:spPr bwMode="auto">
            <a:xfrm>
              <a:off x="4419" y="1218"/>
              <a:ext cx="1149" cy="191"/>
            </a:xfrm>
            <a:prstGeom prst="rect">
              <a:avLst/>
            </a:prstGeom>
            <a:noFill/>
            <a:ln w="0">
              <a:noFill/>
              <a:miter lim="800000"/>
              <a:headEnd/>
              <a:tailEnd/>
            </a:ln>
          </p:spPr>
          <p:txBody>
            <a:bodyPr lIns="0" tIns="0" rIns="0" bIns="0"/>
            <a:lstStyle/>
            <a:p>
              <a:pPr algn="just"/>
              <a:r>
                <a:rPr lang="en-US" sz="1200" b="1">
                  <a:solidFill>
                    <a:srgbClr val="000000"/>
                  </a:solidFill>
                  <a:latin typeface="Times" pitchFamily="18" charset="0"/>
                  <a:cs typeface="Times New Roman" pitchFamily="18" charset="0"/>
                </a:rPr>
                <a:t>Preprocessor program</a:t>
              </a:r>
            </a:p>
            <a:p>
              <a:pPr algn="just" eaLnBrk="0" hangingPunct="0"/>
              <a:r>
                <a:rPr lang="en-US" sz="1200" b="1">
                  <a:solidFill>
                    <a:srgbClr val="000000"/>
                  </a:solidFill>
                  <a:latin typeface="Times" pitchFamily="18" charset="0"/>
                  <a:cs typeface="Times New Roman" pitchFamily="18" charset="0"/>
                </a:rPr>
                <a:t>processes the code.</a:t>
              </a:r>
            </a:p>
            <a:p>
              <a:pPr eaLnBrk="0" hangingPunct="0"/>
              <a:endParaRPr lang="en-US" sz="1200" b="1">
                <a:latin typeface="Times New Roman" pitchFamily="18" charset="0"/>
                <a:cs typeface="Times New Roman" pitchFamily="18" charset="0"/>
              </a:endParaRPr>
            </a:p>
          </p:txBody>
        </p:sp>
        <p:sp>
          <p:nvSpPr>
            <p:cNvPr id="15383" name="Rectangle 35"/>
            <p:cNvSpPr>
              <a:spLocks noChangeArrowheads="1"/>
            </p:cNvSpPr>
            <p:nvPr/>
          </p:nvSpPr>
          <p:spPr bwMode="auto">
            <a:xfrm>
              <a:off x="4422" y="2703"/>
              <a:ext cx="1149" cy="194"/>
            </a:xfrm>
            <a:prstGeom prst="rect">
              <a:avLst/>
            </a:prstGeom>
            <a:noFill/>
            <a:ln w="0">
              <a:noFill/>
              <a:miter lim="800000"/>
              <a:headEnd/>
              <a:tailEnd/>
            </a:ln>
          </p:spPr>
          <p:txBody>
            <a:bodyPr lIns="0" tIns="0" rIns="0" bIns="0"/>
            <a:lstStyle/>
            <a:p>
              <a:pPr algn="just"/>
              <a:r>
                <a:rPr lang="en-US" sz="1200" b="1">
                  <a:solidFill>
                    <a:srgbClr val="000000"/>
                  </a:solidFill>
                  <a:latin typeface="Times" pitchFamily="18" charset="0"/>
                  <a:cs typeface="Times New Roman" pitchFamily="18" charset="0"/>
                </a:rPr>
                <a:t>Loader puts program</a:t>
              </a:r>
            </a:p>
            <a:p>
              <a:pPr algn="just" eaLnBrk="0" hangingPunct="0"/>
              <a:r>
                <a:rPr lang="en-US" sz="1200" b="1">
                  <a:solidFill>
                    <a:srgbClr val="000000"/>
                  </a:solidFill>
                  <a:latin typeface="Times" pitchFamily="18" charset="0"/>
                  <a:cs typeface="Times New Roman" pitchFamily="18" charset="0"/>
                </a:rPr>
                <a:t>in memory.</a:t>
              </a:r>
            </a:p>
            <a:p>
              <a:pPr eaLnBrk="0" hangingPunct="0"/>
              <a:endParaRPr lang="en-US" sz="1200" b="1">
                <a:latin typeface="Times New Roman" pitchFamily="18" charset="0"/>
                <a:cs typeface="Times New Roman" pitchFamily="18" charset="0"/>
              </a:endParaRPr>
            </a:p>
          </p:txBody>
        </p:sp>
        <p:sp>
          <p:nvSpPr>
            <p:cNvPr id="15384" name="Rectangle 36"/>
            <p:cNvSpPr>
              <a:spLocks noChangeArrowheads="1"/>
            </p:cNvSpPr>
            <p:nvPr/>
          </p:nvSpPr>
          <p:spPr bwMode="auto">
            <a:xfrm>
              <a:off x="4419" y="3518"/>
              <a:ext cx="1149" cy="579"/>
            </a:xfrm>
            <a:prstGeom prst="rect">
              <a:avLst/>
            </a:prstGeom>
            <a:noFill/>
            <a:ln w="0">
              <a:noFill/>
              <a:miter lim="800000"/>
              <a:headEnd/>
              <a:tailEnd/>
            </a:ln>
          </p:spPr>
          <p:txBody>
            <a:bodyPr lIns="0" tIns="0" rIns="0" bIns="0"/>
            <a:lstStyle/>
            <a:p>
              <a:pPr algn="just"/>
              <a:r>
                <a:rPr lang="en-US" sz="1200" b="1">
                  <a:solidFill>
                    <a:srgbClr val="000000"/>
                  </a:solidFill>
                  <a:latin typeface="Times" pitchFamily="18" charset="0"/>
                  <a:cs typeface="Times New Roman" pitchFamily="18" charset="0"/>
                </a:rPr>
                <a:t>CPU takes each</a:t>
              </a:r>
            </a:p>
            <a:p>
              <a:pPr algn="just" eaLnBrk="0" hangingPunct="0"/>
              <a:r>
                <a:rPr lang="en-US" sz="1200" b="1">
                  <a:solidFill>
                    <a:srgbClr val="000000"/>
                  </a:solidFill>
                  <a:latin typeface="Times" pitchFamily="18" charset="0"/>
                  <a:cs typeface="Times New Roman" pitchFamily="18" charset="0"/>
                </a:rPr>
                <a:t>instruction and</a:t>
              </a:r>
            </a:p>
            <a:p>
              <a:pPr algn="just" eaLnBrk="0" hangingPunct="0"/>
              <a:r>
                <a:rPr lang="en-US" sz="1200" b="1">
                  <a:solidFill>
                    <a:srgbClr val="000000"/>
                  </a:solidFill>
                  <a:latin typeface="Times" pitchFamily="18" charset="0"/>
                  <a:cs typeface="Times New Roman" pitchFamily="18" charset="0"/>
                </a:rPr>
                <a:t>executes it, possibly</a:t>
              </a:r>
            </a:p>
            <a:p>
              <a:pPr algn="just" eaLnBrk="0" hangingPunct="0"/>
              <a:r>
                <a:rPr lang="en-US" sz="1200" b="1">
                  <a:solidFill>
                    <a:srgbClr val="000000"/>
                  </a:solidFill>
                  <a:latin typeface="Times" pitchFamily="18" charset="0"/>
                  <a:cs typeface="Times New Roman" pitchFamily="18" charset="0"/>
                </a:rPr>
                <a:t>storing new data</a:t>
              </a:r>
            </a:p>
            <a:p>
              <a:pPr algn="just" eaLnBrk="0" hangingPunct="0"/>
              <a:r>
                <a:rPr lang="en-US" sz="1200" b="1">
                  <a:solidFill>
                    <a:srgbClr val="000000"/>
                  </a:solidFill>
                  <a:latin typeface="Times" pitchFamily="18" charset="0"/>
                  <a:cs typeface="Times New Roman" pitchFamily="18" charset="0"/>
                </a:rPr>
                <a:t>values as the program</a:t>
              </a:r>
            </a:p>
            <a:p>
              <a:pPr algn="just" eaLnBrk="0" hangingPunct="0"/>
              <a:r>
                <a:rPr lang="en-US" sz="1200" b="1">
                  <a:solidFill>
                    <a:srgbClr val="000000"/>
                  </a:solidFill>
                  <a:latin typeface="Times" pitchFamily="18" charset="0"/>
                  <a:cs typeface="Times New Roman" pitchFamily="18" charset="0"/>
                </a:rPr>
                <a:t>executes.</a:t>
              </a:r>
            </a:p>
            <a:p>
              <a:pPr eaLnBrk="0" hangingPunct="0"/>
              <a:endParaRPr lang="en-US" sz="1200" b="1">
                <a:latin typeface="Times New Roman" pitchFamily="18" charset="0"/>
                <a:cs typeface="Times New Roman" pitchFamily="18" charset="0"/>
              </a:endParaRPr>
            </a:p>
          </p:txBody>
        </p:sp>
        <p:sp>
          <p:nvSpPr>
            <p:cNvPr id="15385" name="Freeform 37"/>
            <p:cNvSpPr>
              <a:spLocks/>
            </p:cNvSpPr>
            <p:nvPr/>
          </p:nvSpPr>
          <p:spPr bwMode="auto">
            <a:xfrm>
              <a:off x="2638" y="1545"/>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tr-TR"/>
            </a:p>
          </p:txBody>
        </p:sp>
        <p:sp>
          <p:nvSpPr>
            <p:cNvPr id="15386" name="Rectangle 38"/>
            <p:cNvSpPr>
              <a:spLocks noChangeArrowheads="1"/>
            </p:cNvSpPr>
            <p:nvPr/>
          </p:nvSpPr>
          <p:spPr bwMode="auto">
            <a:xfrm>
              <a:off x="2790" y="1635"/>
              <a:ext cx="450" cy="112"/>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Compiler</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387" name="Freeform 39"/>
            <p:cNvSpPr>
              <a:spLocks/>
            </p:cNvSpPr>
            <p:nvPr/>
          </p:nvSpPr>
          <p:spPr bwMode="auto">
            <a:xfrm>
              <a:off x="3396" y="1689"/>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tr-TR"/>
            </a:p>
          </p:txBody>
        </p:sp>
        <p:grpSp>
          <p:nvGrpSpPr>
            <p:cNvPr id="15388" name="Group 40"/>
            <p:cNvGrpSpPr>
              <a:grpSpLocks/>
            </p:cNvGrpSpPr>
            <p:nvPr/>
          </p:nvGrpSpPr>
          <p:grpSpPr bwMode="auto">
            <a:xfrm>
              <a:off x="4260" y="1538"/>
              <a:ext cx="108" cy="288"/>
              <a:chOff x="0" y="0"/>
              <a:chExt cx="19999" cy="20001"/>
            </a:xfrm>
          </p:grpSpPr>
          <p:sp>
            <p:nvSpPr>
              <p:cNvPr id="15497" name="Arc 41"/>
              <p:cNvSpPr>
                <a:spLocks/>
              </p:cNvSpPr>
              <p:nvPr/>
            </p:nvSpPr>
            <p:spPr bwMode="auto">
              <a:xfrm>
                <a:off x="0" y="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498" name="Arc 42"/>
              <p:cNvSpPr>
                <a:spLocks/>
              </p:cNvSpPr>
              <p:nvPr/>
            </p:nvSpPr>
            <p:spPr bwMode="auto">
              <a:xfrm flipV="1">
                <a:off x="0" y="1498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499" name="Arc 43"/>
              <p:cNvSpPr>
                <a:spLocks/>
              </p:cNvSpPr>
              <p:nvPr/>
            </p:nvSpPr>
            <p:spPr bwMode="auto">
              <a:xfrm flipH="1">
                <a:off x="9958" y="9987"/>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500" name="Arc 44"/>
              <p:cNvSpPr>
                <a:spLocks/>
              </p:cNvSpPr>
              <p:nvPr/>
            </p:nvSpPr>
            <p:spPr bwMode="auto">
              <a:xfrm flipH="1" flipV="1">
                <a:off x="9958" y="4993"/>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grpSp>
        <p:sp>
          <p:nvSpPr>
            <p:cNvPr id="15389" name="Rectangle 45"/>
            <p:cNvSpPr>
              <a:spLocks noChangeArrowheads="1"/>
            </p:cNvSpPr>
            <p:nvPr/>
          </p:nvSpPr>
          <p:spPr bwMode="auto">
            <a:xfrm>
              <a:off x="4419" y="1520"/>
              <a:ext cx="1149" cy="304"/>
            </a:xfrm>
            <a:prstGeom prst="rect">
              <a:avLst/>
            </a:prstGeom>
            <a:noFill/>
            <a:ln w="0">
              <a:noFill/>
              <a:miter lim="800000"/>
              <a:headEnd/>
              <a:tailEnd/>
            </a:ln>
          </p:spPr>
          <p:txBody>
            <a:bodyPr lIns="0" tIns="0" rIns="0" bIns="0"/>
            <a:lstStyle/>
            <a:p>
              <a:pPr algn="just"/>
              <a:r>
                <a:rPr lang="en-US" sz="1200" b="1">
                  <a:solidFill>
                    <a:srgbClr val="000000"/>
                  </a:solidFill>
                  <a:latin typeface="Times" pitchFamily="18" charset="0"/>
                  <a:cs typeface="Times New Roman" pitchFamily="18" charset="0"/>
                </a:rPr>
                <a:t>Compiler creates</a:t>
              </a:r>
            </a:p>
            <a:p>
              <a:pPr algn="just" eaLnBrk="0" hangingPunct="0"/>
              <a:r>
                <a:rPr lang="en-US" sz="1200" b="1">
                  <a:solidFill>
                    <a:srgbClr val="000000"/>
                  </a:solidFill>
                  <a:latin typeface="Times" pitchFamily="18" charset="0"/>
                  <a:cs typeface="Times New Roman" pitchFamily="18" charset="0"/>
                </a:rPr>
                <a:t>object code and stores</a:t>
              </a:r>
            </a:p>
            <a:p>
              <a:pPr algn="just" eaLnBrk="0" hangingPunct="0"/>
              <a:r>
                <a:rPr lang="en-US" sz="1200" b="1">
                  <a:solidFill>
                    <a:srgbClr val="000000"/>
                  </a:solidFill>
                  <a:latin typeface="Times" pitchFamily="18" charset="0"/>
                  <a:cs typeface="Times New Roman" pitchFamily="18" charset="0"/>
                </a:rPr>
                <a:t>it on disk.</a:t>
              </a:r>
            </a:p>
            <a:p>
              <a:pPr eaLnBrk="0" hangingPunct="0"/>
              <a:endParaRPr lang="en-US" sz="1200" b="1">
                <a:latin typeface="Times New Roman" pitchFamily="18" charset="0"/>
                <a:cs typeface="Times New Roman" pitchFamily="18" charset="0"/>
              </a:endParaRPr>
            </a:p>
          </p:txBody>
        </p:sp>
        <p:sp>
          <p:nvSpPr>
            <p:cNvPr id="15390" name="Freeform 46"/>
            <p:cNvSpPr>
              <a:spLocks/>
            </p:cNvSpPr>
            <p:nvPr/>
          </p:nvSpPr>
          <p:spPr bwMode="auto">
            <a:xfrm>
              <a:off x="3396" y="2072"/>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tr-TR"/>
            </a:p>
          </p:txBody>
        </p:sp>
        <p:sp>
          <p:nvSpPr>
            <p:cNvPr id="15391" name="Arc 47"/>
            <p:cNvSpPr>
              <a:spLocks/>
            </p:cNvSpPr>
            <p:nvPr/>
          </p:nvSpPr>
          <p:spPr bwMode="auto">
            <a:xfrm>
              <a:off x="4260" y="1921"/>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92" name="Arc 48"/>
            <p:cNvSpPr>
              <a:spLocks/>
            </p:cNvSpPr>
            <p:nvPr/>
          </p:nvSpPr>
          <p:spPr bwMode="auto">
            <a:xfrm flipV="1">
              <a:off x="4260" y="2137"/>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93" name="Arc 49"/>
            <p:cNvSpPr>
              <a:spLocks/>
            </p:cNvSpPr>
            <p:nvPr/>
          </p:nvSpPr>
          <p:spPr bwMode="auto">
            <a:xfrm flipH="1">
              <a:off x="4314" y="2065"/>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94" name="Arc 50"/>
            <p:cNvSpPr>
              <a:spLocks/>
            </p:cNvSpPr>
            <p:nvPr/>
          </p:nvSpPr>
          <p:spPr bwMode="auto">
            <a:xfrm flipH="1" flipV="1">
              <a:off x="4314" y="1993"/>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tr-TR"/>
            </a:p>
          </p:txBody>
        </p:sp>
        <p:sp>
          <p:nvSpPr>
            <p:cNvPr id="15395" name="Rectangle 51"/>
            <p:cNvSpPr>
              <a:spLocks noChangeArrowheads="1"/>
            </p:cNvSpPr>
            <p:nvPr/>
          </p:nvSpPr>
          <p:spPr bwMode="auto">
            <a:xfrm>
              <a:off x="4419" y="1920"/>
              <a:ext cx="1149" cy="384"/>
            </a:xfrm>
            <a:prstGeom prst="rect">
              <a:avLst/>
            </a:prstGeom>
            <a:noFill/>
            <a:ln w="0">
              <a:noFill/>
              <a:miter lim="800000"/>
              <a:headEnd/>
              <a:tailEnd/>
            </a:ln>
          </p:spPr>
          <p:txBody>
            <a:bodyPr lIns="0" tIns="0" rIns="0" bIns="0"/>
            <a:lstStyle/>
            <a:p>
              <a:pPr algn="just"/>
              <a:r>
                <a:rPr lang="en-US" sz="1200" b="1">
                  <a:solidFill>
                    <a:srgbClr val="000000"/>
                  </a:solidFill>
                  <a:latin typeface="Times" pitchFamily="18" charset="0"/>
                  <a:cs typeface="Times New Roman" pitchFamily="18" charset="0"/>
                </a:rPr>
                <a:t>Linker links the object</a:t>
              </a:r>
            </a:p>
            <a:p>
              <a:pPr algn="just" eaLnBrk="0" hangingPunct="0"/>
              <a:r>
                <a:rPr lang="en-US" sz="1200" b="1">
                  <a:solidFill>
                    <a:srgbClr val="000000"/>
                  </a:solidFill>
                  <a:latin typeface="Times" pitchFamily="18" charset="0"/>
                  <a:cs typeface="Times New Roman" pitchFamily="18" charset="0"/>
                </a:rPr>
                <a:t>code with the libraries,</a:t>
              </a:r>
            </a:p>
            <a:p>
              <a:pPr algn="just" eaLnBrk="0" hangingPunct="0"/>
              <a:r>
                <a:rPr lang="en-US" sz="1200" b="1">
                  <a:solidFill>
                    <a:srgbClr val="000000"/>
                  </a:solidFill>
                  <a:latin typeface="Times" pitchFamily="18" charset="0"/>
                  <a:cs typeface="Times New Roman" pitchFamily="18" charset="0"/>
                </a:rPr>
                <a:t>creates </a:t>
              </a:r>
              <a:r>
                <a:rPr lang="en-US" sz="1200" b="1">
                  <a:solidFill>
                    <a:srgbClr val="000000"/>
                  </a:solidFill>
                  <a:latin typeface="Courier New" pitchFamily="49" charset="0"/>
                  <a:cs typeface="Courier New" pitchFamily="49" charset="0"/>
                </a:rPr>
                <a:t>a.out</a:t>
              </a:r>
              <a:r>
                <a:rPr lang="en-US" sz="1200" b="1">
                  <a:solidFill>
                    <a:srgbClr val="000000"/>
                  </a:solidFill>
                  <a:latin typeface="Times" pitchFamily="18" charset="0"/>
                  <a:cs typeface="Times New Roman" pitchFamily="18" charset="0"/>
                </a:rPr>
                <a:t> and</a:t>
              </a:r>
            </a:p>
            <a:p>
              <a:pPr algn="just" eaLnBrk="0" hangingPunct="0"/>
              <a:r>
                <a:rPr lang="en-US" sz="1200" b="1">
                  <a:solidFill>
                    <a:srgbClr val="000000"/>
                  </a:solidFill>
                  <a:latin typeface="Times" pitchFamily="18" charset="0"/>
                  <a:cs typeface="Times New Roman" pitchFamily="18" charset="0"/>
                </a:rPr>
                <a:t>stores it on disk</a:t>
              </a:r>
            </a:p>
            <a:p>
              <a:pPr eaLnBrk="0" hangingPunct="0"/>
              <a:endParaRPr lang="en-US" sz="1200" b="1">
                <a:latin typeface="Times New Roman" pitchFamily="18" charset="0"/>
                <a:cs typeface="Courier New" pitchFamily="49" charset="0"/>
              </a:endParaRPr>
            </a:p>
          </p:txBody>
        </p:sp>
        <p:grpSp>
          <p:nvGrpSpPr>
            <p:cNvPr id="15396" name="Group 52"/>
            <p:cNvGrpSpPr>
              <a:grpSpLocks/>
            </p:cNvGrpSpPr>
            <p:nvPr/>
          </p:nvGrpSpPr>
          <p:grpSpPr bwMode="auto">
            <a:xfrm>
              <a:off x="2638" y="762"/>
              <a:ext cx="756" cy="288"/>
              <a:chOff x="0" y="0"/>
              <a:chExt cx="20000" cy="20000"/>
            </a:xfrm>
          </p:grpSpPr>
          <p:sp>
            <p:nvSpPr>
              <p:cNvPr id="15494" name="Freeform 53"/>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tr-TR"/>
              </a:p>
            </p:txBody>
          </p:sp>
          <p:sp>
            <p:nvSpPr>
              <p:cNvPr id="15495" name="Freeform 54"/>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tr-TR"/>
              </a:p>
            </p:txBody>
          </p:sp>
          <p:sp>
            <p:nvSpPr>
              <p:cNvPr id="15496" name="Rectangle 55"/>
              <p:cNvSpPr>
                <a:spLocks noChangeArrowheads="1"/>
              </p:cNvSpPr>
              <p:nvPr/>
            </p:nvSpPr>
            <p:spPr bwMode="auto">
              <a:xfrm>
                <a:off x="5464" y="6306"/>
                <a:ext cx="9060" cy="7805"/>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Editor</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grpSp>
        <p:grpSp>
          <p:nvGrpSpPr>
            <p:cNvPr id="15397" name="Group 56"/>
            <p:cNvGrpSpPr>
              <a:grpSpLocks/>
            </p:cNvGrpSpPr>
            <p:nvPr/>
          </p:nvGrpSpPr>
          <p:grpSpPr bwMode="auto">
            <a:xfrm>
              <a:off x="2638" y="1161"/>
              <a:ext cx="756" cy="288"/>
              <a:chOff x="0" y="0"/>
              <a:chExt cx="20000" cy="20000"/>
            </a:xfrm>
          </p:grpSpPr>
          <p:sp>
            <p:nvSpPr>
              <p:cNvPr id="15490" name="Freeform 57"/>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tr-TR"/>
              </a:p>
            </p:txBody>
          </p:sp>
          <p:grpSp>
            <p:nvGrpSpPr>
              <p:cNvPr id="15491" name="Group 58"/>
              <p:cNvGrpSpPr>
                <a:grpSpLocks/>
              </p:cNvGrpSpPr>
              <p:nvPr/>
            </p:nvGrpSpPr>
            <p:grpSpPr bwMode="auto">
              <a:xfrm>
                <a:off x="0" y="0"/>
                <a:ext cx="20000" cy="20000"/>
                <a:chOff x="0" y="0"/>
                <a:chExt cx="20000" cy="20000"/>
              </a:xfrm>
            </p:grpSpPr>
            <p:sp>
              <p:nvSpPr>
                <p:cNvPr id="15492" name="Freeform 59"/>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tr-TR"/>
                </a:p>
              </p:txBody>
            </p:sp>
            <p:sp>
              <p:nvSpPr>
                <p:cNvPr id="15493" name="Rectangle 60"/>
                <p:cNvSpPr>
                  <a:spLocks noChangeArrowheads="1"/>
                </p:cNvSpPr>
                <p:nvPr/>
              </p:nvSpPr>
              <p:spPr bwMode="auto">
                <a:xfrm>
                  <a:off x="1179" y="5861"/>
                  <a:ext cx="17631" cy="7806"/>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Preprocessor</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grpSp>
        </p:grpSp>
        <p:grpSp>
          <p:nvGrpSpPr>
            <p:cNvPr id="15398" name="Group 61"/>
            <p:cNvGrpSpPr>
              <a:grpSpLocks/>
            </p:cNvGrpSpPr>
            <p:nvPr/>
          </p:nvGrpSpPr>
          <p:grpSpPr bwMode="auto">
            <a:xfrm>
              <a:off x="2638" y="1928"/>
              <a:ext cx="756" cy="288"/>
              <a:chOff x="0" y="0"/>
              <a:chExt cx="20000" cy="20000"/>
            </a:xfrm>
          </p:grpSpPr>
          <p:sp>
            <p:nvSpPr>
              <p:cNvPr id="15486" name="Freeform 62"/>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tr-TR"/>
              </a:p>
            </p:txBody>
          </p:sp>
          <p:grpSp>
            <p:nvGrpSpPr>
              <p:cNvPr id="15487" name="Group 63"/>
              <p:cNvGrpSpPr>
                <a:grpSpLocks/>
              </p:cNvGrpSpPr>
              <p:nvPr/>
            </p:nvGrpSpPr>
            <p:grpSpPr bwMode="auto">
              <a:xfrm>
                <a:off x="0" y="0"/>
                <a:ext cx="20000" cy="20000"/>
                <a:chOff x="0" y="0"/>
                <a:chExt cx="20000" cy="20000"/>
              </a:xfrm>
            </p:grpSpPr>
            <p:sp>
              <p:nvSpPr>
                <p:cNvPr id="15488" name="Freeform 64"/>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tr-TR"/>
                </a:p>
              </p:txBody>
            </p:sp>
            <p:sp>
              <p:nvSpPr>
                <p:cNvPr id="15489" name="Rectangle 65"/>
                <p:cNvSpPr>
                  <a:spLocks noChangeArrowheads="1"/>
                </p:cNvSpPr>
                <p:nvPr/>
              </p:nvSpPr>
              <p:spPr bwMode="auto">
                <a:xfrm>
                  <a:off x="5464" y="5889"/>
                  <a:ext cx="9060" cy="7805"/>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Linker</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grpSp>
        </p:grpSp>
        <p:grpSp>
          <p:nvGrpSpPr>
            <p:cNvPr id="15399" name="Group 66"/>
            <p:cNvGrpSpPr>
              <a:grpSpLocks/>
            </p:cNvGrpSpPr>
            <p:nvPr/>
          </p:nvGrpSpPr>
          <p:grpSpPr bwMode="auto">
            <a:xfrm>
              <a:off x="2638" y="3389"/>
              <a:ext cx="756" cy="288"/>
              <a:chOff x="0" y="0"/>
              <a:chExt cx="20000" cy="20000"/>
            </a:xfrm>
          </p:grpSpPr>
          <p:grpSp>
            <p:nvGrpSpPr>
              <p:cNvPr id="15480" name="Group 67"/>
              <p:cNvGrpSpPr>
                <a:grpSpLocks/>
              </p:cNvGrpSpPr>
              <p:nvPr/>
            </p:nvGrpSpPr>
            <p:grpSpPr bwMode="auto">
              <a:xfrm>
                <a:off x="0" y="0"/>
                <a:ext cx="20000" cy="20000"/>
                <a:chOff x="0" y="0"/>
                <a:chExt cx="20000" cy="20000"/>
              </a:xfrm>
            </p:grpSpPr>
            <p:sp>
              <p:nvSpPr>
                <p:cNvPr id="15484" name="Freeform 68"/>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tr-TR"/>
                </a:p>
              </p:txBody>
            </p:sp>
            <p:sp>
              <p:nvSpPr>
                <p:cNvPr id="15485" name="Rectangle 69"/>
                <p:cNvSpPr>
                  <a:spLocks noChangeArrowheads="1"/>
                </p:cNvSpPr>
                <p:nvPr/>
              </p:nvSpPr>
              <p:spPr bwMode="auto">
                <a:xfrm>
                  <a:off x="9750" y="12222"/>
                  <a:ext cx="488" cy="2250"/>
                </a:xfrm>
                <a:prstGeom prst="rect">
                  <a:avLst/>
                </a:prstGeom>
                <a:noFill/>
                <a:ln w="0">
                  <a:noFill/>
                  <a:miter lim="800000"/>
                  <a:headEnd/>
                  <a:tailEnd/>
                </a:ln>
              </p:spPr>
              <p:txBody>
                <a:bodyPr lIns="0" tIns="0" rIns="0" bIns="0"/>
                <a:lstStyle/>
                <a:p>
                  <a:r>
                    <a:rPr lang="en-US" sz="1200">
                      <a:latin typeface="Times New Roman" pitchFamily="18" charset="0"/>
                      <a:cs typeface="Times New Roman" pitchFamily="18" charset="0"/>
                    </a:rPr>
                    <a:t> </a:t>
                  </a:r>
                </a:p>
                <a:p>
                  <a:pPr eaLnBrk="0" hangingPunct="0"/>
                  <a:endParaRPr lang="en-US" sz="2400">
                    <a:latin typeface="Times New Roman" pitchFamily="18" charset="0"/>
                    <a:cs typeface="Times New Roman" pitchFamily="18" charset="0"/>
                  </a:endParaRPr>
                </a:p>
              </p:txBody>
            </p:sp>
          </p:grpSp>
          <p:grpSp>
            <p:nvGrpSpPr>
              <p:cNvPr id="15481" name="Group 70"/>
              <p:cNvGrpSpPr>
                <a:grpSpLocks/>
              </p:cNvGrpSpPr>
              <p:nvPr/>
            </p:nvGrpSpPr>
            <p:grpSpPr bwMode="auto">
              <a:xfrm>
                <a:off x="0" y="0"/>
                <a:ext cx="20000" cy="20000"/>
                <a:chOff x="0" y="0"/>
                <a:chExt cx="20000" cy="20000"/>
              </a:xfrm>
            </p:grpSpPr>
            <p:sp>
              <p:nvSpPr>
                <p:cNvPr id="15482" name="Freeform 71"/>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tr-TR"/>
                </a:p>
              </p:txBody>
            </p:sp>
            <p:sp>
              <p:nvSpPr>
                <p:cNvPr id="15483" name="Rectangle 72"/>
                <p:cNvSpPr>
                  <a:spLocks noChangeArrowheads="1"/>
                </p:cNvSpPr>
                <p:nvPr/>
              </p:nvSpPr>
              <p:spPr bwMode="auto">
                <a:xfrm>
                  <a:off x="7607" y="6667"/>
                  <a:ext cx="4774" cy="7805"/>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CPU</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grpSp>
        </p:grpSp>
        <p:sp>
          <p:nvSpPr>
            <p:cNvPr id="15400" name="Rectangle 73"/>
            <p:cNvSpPr>
              <a:spLocks noChangeArrowheads="1"/>
            </p:cNvSpPr>
            <p:nvPr/>
          </p:nvSpPr>
          <p:spPr bwMode="auto">
            <a:xfrm>
              <a:off x="3720" y="3310"/>
              <a:ext cx="486" cy="160"/>
            </a:xfrm>
            <a:prstGeom prst="rect">
              <a:avLst/>
            </a:prstGeom>
            <a:noFill/>
            <a:ln w="0">
              <a:noFill/>
              <a:miter lim="800000"/>
              <a:headEnd/>
              <a:tailEnd/>
            </a:ln>
          </p:spPr>
          <p:txBody>
            <a:bodyPr lIns="0" tIns="0" rIns="0" bIns="0"/>
            <a:lstStyle/>
            <a:p>
              <a:pPr indent="228600" algn="ctr"/>
              <a:r>
                <a:rPr lang="en-US" sz="900">
                  <a:solidFill>
                    <a:srgbClr val="000000"/>
                  </a:solidFill>
                  <a:latin typeface="AvantGarde" pitchFamily="34" charset="0"/>
                  <a:cs typeface="Times New Roman" pitchFamily="18" charset="0"/>
                </a:rPr>
                <a:t>Primary</a:t>
              </a:r>
              <a:endParaRPr lang="en-US" sz="1000">
                <a:solidFill>
                  <a:srgbClr val="000000"/>
                </a:solidFill>
                <a:latin typeface="Times" pitchFamily="18" charset="0"/>
                <a:cs typeface="Times New Roman" pitchFamily="18" charset="0"/>
              </a:endParaRPr>
            </a:p>
            <a:p>
              <a:pPr indent="228600" algn="ctr" eaLnBrk="0" hangingPunct="0"/>
              <a:r>
                <a:rPr lang="en-US" sz="900">
                  <a:solidFill>
                    <a:srgbClr val="000000"/>
                  </a:solidFill>
                  <a:latin typeface="AvantGarde" pitchFamily="34" charset="0"/>
                  <a:cs typeface="Times New Roman" pitchFamily="18" charset="0"/>
                </a:rPr>
                <a:t>Memory</a:t>
              </a:r>
              <a:endParaRPr lang="en-US" sz="1000">
                <a:solidFill>
                  <a:srgbClr val="000000"/>
                </a:solidFill>
                <a:latin typeface="Times" pitchFamily="18" charset="0"/>
                <a:cs typeface="Times New Roman" pitchFamily="18" charset="0"/>
              </a:endParaRPr>
            </a:p>
            <a:p>
              <a:pPr indent="228600" eaLnBrk="0" hangingPunct="0"/>
              <a:endParaRPr lang="en-US" sz="2400">
                <a:latin typeface="Times New Roman" pitchFamily="18" charset="0"/>
                <a:cs typeface="Times New Roman" pitchFamily="18" charset="0"/>
              </a:endParaRPr>
            </a:p>
          </p:txBody>
        </p:sp>
        <p:grpSp>
          <p:nvGrpSpPr>
            <p:cNvPr id="15401" name="Group 74"/>
            <p:cNvGrpSpPr>
              <a:grpSpLocks/>
            </p:cNvGrpSpPr>
            <p:nvPr/>
          </p:nvGrpSpPr>
          <p:grpSpPr bwMode="auto">
            <a:xfrm>
              <a:off x="3720" y="3477"/>
              <a:ext cx="487" cy="764"/>
              <a:chOff x="-2" y="1"/>
              <a:chExt cx="20003" cy="19999"/>
            </a:xfrm>
          </p:grpSpPr>
          <p:sp>
            <p:nvSpPr>
              <p:cNvPr id="15470" name="Rectangle 75"/>
              <p:cNvSpPr>
                <a:spLocks noChangeArrowheads="1"/>
              </p:cNvSpPr>
              <p:nvPr/>
            </p:nvSpPr>
            <p:spPr bwMode="auto">
              <a:xfrm>
                <a:off x="8336" y="12593"/>
                <a:ext cx="2237" cy="5458"/>
              </a:xfrm>
              <a:prstGeom prst="rect">
                <a:avLst/>
              </a:prstGeom>
              <a:noFill/>
              <a:ln w="0">
                <a:noFill/>
                <a:miter lim="800000"/>
                <a:headEnd/>
                <a:tailEnd/>
              </a:ln>
            </p:spPr>
            <p:txBody>
              <a:bodyPr lIns="0" tIns="0" rIns="0" bIns="0"/>
              <a:lstStyle/>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eaLnBrk="0" hangingPunct="0"/>
                <a:endParaRPr lang="en-US" sz="2400">
                  <a:latin typeface="Times New Roman" pitchFamily="18" charset="0"/>
                  <a:cs typeface="Times New Roman" pitchFamily="18" charset="0"/>
                </a:endParaRPr>
              </a:p>
            </p:txBody>
          </p:sp>
          <p:sp>
            <p:nvSpPr>
              <p:cNvPr id="15471" name="Freeform 76"/>
              <p:cNvSpPr>
                <a:spLocks/>
              </p:cNvSpPr>
              <p:nvPr/>
            </p:nvSpPr>
            <p:spPr bwMode="auto">
              <a:xfrm>
                <a:off x="-2" y="1"/>
                <a:ext cx="19837" cy="19999"/>
              </a:xfrm>
              <a:custGeom>
                <a:avLst/>
                <a:gdLst>
                  <a:gd name="T0" fmla="*/ 19656 w 20000"/>
                  <a:gd name="T1" fmla="*/ 0 h 20000"/>
                  <a:gd name="T2" fmla="*/ 19656 w 20000"/>
                  <a:gd name="T3" fmla="*/ 19988 h 20000"/>
                  <a:gd name="T4" fmla="*/ 0 w 20000"/>
                  <a:gd name="T5" fmla="*/ 19988 h 20000"/>
                  <a:gd name="T6" fmla="*/ 0 w 20000"/>
                  <a:gd name="T7" fmla="*/ 0 h 20000"/>
                  <a:gd name="T8" fmla="*/ 1965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72" name="Freeform 77"/>
              <p:cNvSpPr>
                <a:spLocks/>
              </p:cNvSpPr>
              <p:nvPr/>
            </p:nvSpPr>
            <p:spPr bwMode="auto">
              <a:xfrm>
                <a:off x="35" y="22"/>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73" name="Freeform 78"/>
              <p:cNvSpPr>
                <a:spLocks/>
              </p:cNvSpPr>
              <p:nvPr/>
            </p:nvSpPr>
            <p:spPr bwMode="auto">
              <a:xfrm>
                <a:off x="35" y="2536"/>
                <a:ext cx="19966" cy="2515"/>
              </a:xfrm>
              <a:custGeom>
                <a:avLst/>
                <a:gdLst>
                  <a:gd name="T0" fmla="*/ 19913 w 20000"/>
                  <a:gd name="T1" fmla="*/ 0 h 20000"/>
                  <a:gd name="T2" fmla="*/ 19913 w 20000"/>
                  <a:gd name="T3" fmla="*/ 315 h 20000"/>
                  <a:gd name="T4" fmla="*/ 0 w 20000"/>
                  <a:gd name="T5" fmla="*/ 315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tr-TR"/>
              </a:p>
            </p:txBody>
          </p:sp>
          <p:sp>
            <p:nvSpPr>
              <p:cNvPr id="15474" name="Freeform 79"/>
              <p:cNvSpPr>
                <a:spLocks/>
              </p:cNvSpPr>
              <p:nvPr/>
            </p:nvSpPr>
            <p:spPr bwMode="auto">
              <a:xfrm>
                <a:off x="35" y="5009"/>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75" name="Freeform 80"/>
              <p:cNvSpPr>
                <a:spLocks/>
              </p:cNvSpPr>
              <p:nvPr/>
            </p:nvSpPr>
            <p:spPr bwMode="auto">
              <a:xfrm>
                <a:off x="35" y="7512"/>
                <a:ext cx="19966" cy="2494"/>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76" name="Freeform 81"/>
              <p:cNvSpPr>
                <a:spLocks/>
              </p:cNvSpPr>
              <p:nvPr/>
            </p:nvSpPr>
            <p:spPr bwMode="auto">
              <a:xfrm>
                <a:off x="35" y="10006"/>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77" name="Freeform 82"/>
              <p:cNvSpPr>
                <a:spLocks/>
              </p:cNvSpPr>
              <p:nvPr/>
            </p:nvSpPr>
            <p:spPr bwMode="auto">
              <a:xfrm>
                <a:off x="35" y="12510"/>
                <a:ext cx="19966" cy="4997"/>
              </a:xfrm>
              <a:custGeom>
                <a:avLst/>
                <a:gdLst>
                  <a:gd name="T0" fmla="*/ 19913 w 20000"/>
                  <a:gd name="T1" fmla="*/ 0 h 20000"/>
                  <a:gd name="T2" fmla="*/ 19913 w 20000"/>
                  <a:gd name="T3" fmla="*/ 1246 h 20000"/>
                  <a:gd name="T4" fmla="*/ 0 w 20000"/>
                  <a:gd name="T5" fmla="*/ 1246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tr-TR"/>
              </a:p>
            </p:txBody>
          </p:sp>
          <p:sp>
            <p:nvSpPr>
              <p:cNvPr id="15478" name="Freeform 83"/>
              <p:cNvSpPr>
                <a:spLocks/>
              </p:cNvSpPr>
              <p:nvPr/>
            </p:nvSpPr>
            <p:spPr bwMode="auto">
              <a:xfrm>
                <a:off x="35" y="17507"/>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79" name="Rectangle 84"/>
              <p:cNvSpPr>
                <a:spLocks noChangeArrowheads="1"/>
              </p:cNvSpPr>
              <p:nvPr/>
            </p:nvSpPr>
            <p:spPr bwMode="auto">
              <a:xfrm>
                <a:off x="8890" y="12510"/>
                <a:ext cx="2237" cy="5426"/>
              </a:xfrm>
              <a:prstGeom prst="rect">
                <a:avLst/>
              </a:prstGeom>
              <a:noFill/>
              <a:ln w="0">
                <a:noFill/>
                <a:miter lim="800000"/>
                <a:headEnd/>
                <a:tailEnd/>
              </a:ln>
            </p:spPr>
            <p:txBody>
              <a:bodyPr lIns="0" tIns="0" rIns="0" bIns="0"/>
              <a:lstStyle/>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eaLnBrk="0" hangingPunct="0"/>
                <a:endParaRPr lang="en-US" sz="2400">
                  <a:latin typeface="Times New Roman" pitchFamily="18" charset="0"/>
                  <a:cs typeface="Times New Roman" pitchFamily="18" charset="0"/>
                </a:endParaRPr>
              </a:p>
            </p:txBody>
          </p:sp>
        </p:grpSp>
        <p:grpSp>
          <p:nvGrpSpPr>
            <p:cNvPr id="15402" name="Group 85"/>
            <p:cNvGrpSpPr>
              <a:grpSpLocks/>
            </p:cNvGrpSpPr>
            <p:nvPr/>
          </p:nvGrpSpPr>
          <p:grpSpPr bwMode="auto">
            <a:xfrm>
              <a:off x="3720" y="2477"/>
              <a:ext cx="487" cy="765"/>
              <a:chOff x="0" y="0"/>
              <a:chExt cx="20000" cy="20000"/>
            </a:xfrm>
          </p:grpSpPr>
          <p:sp>
            <p:nvSpPr>
              <p:cNvPr id="15459" name="Freeform 86"/>
              <p:cNvSpPr>
                <a:spLocks/>
              </p:cNvSpPr>
              <p:nvPr/>
            </p:nvSpPr>
            <p:spPr bwMode="auto">
              <a:xfrm>
                <a:off x="0" y="0"/>
                <a:ext cx="19834" cy="19969"/>
              </a:xfrm>
              <a:custGeom>
                <a:avLst/>
                <a:gdLst>
                  <a:gd name="T0" fmla="*/ 19651 w 20000"/>
                  <a:gd name="T1" fmla="*/ 0 h 20000"/>
                  <a:gd name="T2" fmla="*/ 19651 w 20000"/>
                  <a:gd name="T3" fmla="*/ 19928 h 20000"/>
                  <a:gd name="T4" fmla="*/ 0 w 20000"/>
                  <a:gd name="T5" fmla="*/ 19928 h 20000"/>
                  <a:gd name="T6" fmla="*/ 0 w 20000"/>
                  <a:gd name="T7" fmla="*/ 0 h 20000"/>
                  <a:gd name="T8" fmla="*/ 1965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60" name="Freeform 87"/>
              <p:cNvSpPr>
                <a:spLocks/>
              </p:cNvSpPr>
              <p:nvPr/>
            </p:nvSpPr>
            <p:spPr bwMode="auto">
              <a:xfrm>
                <a:off x="37" y="21"/>
                <a:ext cx="19963" cy="2490"/>
              </a:xfrm>
              <a:custGeom>
                <a:avLst/>
                <a:gdLst>
                  <a:gd name="T0" fmla="*/ 19907 w 20000"/>
                  <a:gd name="T1" fmla="*/ 0 h 20000"/>
                  <a:gd name="T2" fmla="*/ 19907 w 20000"/>
                  <a:gd name="T3" fmla="*/ 309 h 20000"/>
                  <a:gd name="T4" fmla="*/ 0 w 20000"/>
                  <a:gd name="T5" fmla="*/ 309 h 20000"/>
                  <a:gd name="T6" fmla="*/ 0 w 20000"/>
                  <a:gd name="T7" fmla="*/ 0 h 20000"/>
                  <a:gd name="T8" fmla="*/ 1990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61" name="Freeform 88"/>
              <p:cNvSpPr>
                <a:spLocks/>
              </p:cNvSpPr>
              <p:nvPr/>
            </p:nvSpPr>
            <p:spPr bwMode="auto">
              <a:xfrm>
                <a:off x="37" y="2531"/>
                <a:ext cx="19963" cy="2511"/>
              </a:xfrm>
              <a:custGeom>
                <a:avLst/>
                <a:gdLst>
                  <a:gd name="T0" fmla="*/ 19907 w 20000"/>
                  <a:gd name="T1" fmla="*/ 0 h 20000"/>
                  <a:gd name="T2" fmla="*/ 19907 w 20000"/>
                  <a:gd name="T3" fmla="*/ 314 h 20000"/>
                  <a:gd name="T4" fmla="*/ 0 w 20000"/>
                  <a:gd name="T5" fmla="*/ 314 h 20000"/>
                  <a:gd name="T6" fmla="*/ 0 w 20000"/>
                  <a:gd name="T7" fmla="*/ 0 h 20000"/>
                  <a:gd name="T8" fmla="*/ 1990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tr-TR"/>
              </a:p>
            </p:txBody>
          </p:sp>
          <p:grpSp>
            <p:nvGrpSpPr>
              <p:cNvPr id="15462" name="Group 89"/>
              <p:cNvGrpSpPr>
                <a:grpSpLocks/>
              </p:cNvGrpSpPr>
              <p:nvPr/>
            </p:nvGrpSpPr>
            <p:grpSpPr bwMode="auto">
              <a:xfrm>
                <a:off x="37" y="5042"/>
                <a:ext cx="19963" cy="14958"/>
                <a:chOff x="-4" y="-1"/>
                <a:chExt cx="20008" cy="20001"/>
              </a:xfrm>
            </p:grpSpPr>
            <p:sp>
              <p:nvSpPr>
                <p:cNvPr id="15463" name="Rectangle 90"/>
                <p:cNvSpPr>
                  <a:spLocks noChangeArrowheads="1"/>
                </p:cNvSpPr>
                <p:nvPr/>
              </p:nvSpPr>
              <p:spPr bwMode="auto">
                <a:xfrm>
                  <a:off x="8314" y="10112"/>
                  <a:ext cx="2242" cy="7286"/>
                </a:xfrm>
                <a:prstGeom prst="rect">
                  <a:avLst/>
                </a:prstGeom>
                <a:noFill/>
                <a:ln w="0">
                  <a:noFill/>
                  <a:miter lim="800000"/>
                  <a:headEnd/>
                  <a:tailEnd/>
                </a:ln>
              </p:spPr>
              <p:txBody>
                <a:bodyPr lIns="0" tIns="0" rIns="0" bIns="0"/>
                <a:lstStyle/>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eaLnBrk="0" hangingPunct="0"/>
                  <a:endParaRPr lang="en-US" sz="2400">
                    <a:latin typeface="Times New Roman" pitchFamily="18" charset="0"/>
                    <a:cs typeface="Times New Roman" pitchFamily="18" charset="0"/>
                  </a:endParaRPr>
                </a:p>
              </p:txBody>
            </p:sp>
            <p:sp>
              <p:nvSpPr>
                <p:cNvPr id="15464" name="Freeform 91"/>
                <p:cNvSpPr>
                  <a:spLocks/>
                </p:cNvSpPr>
                <p:nvPr/>
              </p:nvSpPr>
              <p:spPr bwMode="auto">
                <a:xfrm>
                  <a:off x="-4" y="-1"/>
                  <a:ext cx="20008" cy="3330"/>
                </a:xfrm>
                <a:custGeom>
                  <a:avLst/>
                  <a:gdLst>
                    <a:gd name="T0" fmla="*/ 19997 w 20000"/>
                    <a:gd name="T1" fmla="*/ 0 h 20000"/>
                    <a:gd name="T2" fmla="*/ 19997 w 20000"/>
                    <a:gd name="T3" fmla="*/ 552 h 20000"/>
                    <a:gd name="T4" fmla="*/ 0 w 20000"/>
                    <a:gd name="T5" fmla="*/ 552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65" name="Freeform 92"/>
                <p:cNvSpPr>
                  <a:spLocks/>
                </p:cNvSpPr>
                <p:nvPr/>
              </p:nvSpPr>
              <p:spPr bwMode="auto">
                <a:xfrm>
                  <a:off x="-4" y="3329"/>
                  <a:ext cx="20008" cy="3328"/>
                </a:xfrm>
                <a:custGeom>
                  <a:avLst/>
                  <a:gdLst>
                    <a:gd name="T0" fmla="*/ 19997 w 20000"/>
                    <a:gd name="T1" fmla="*/ 0 h 20000"/>
                    <a:gd name="T2" fmla="*/ 19997 w 20000"/>
                    <a:gd name="T3" fmla="*/ 551 h 20000"/>
                    <a:gd name="T4" fmla="*/ 0 w 20000"/>
                    <a:gd name="T5" fmla="*/ 551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66" name="Freeform 93"/>
                <p:cNvSpPr>
                  <a:spLocks/>
                </p:cNvSpPr>
                <p:nvPr/>
              </p:nvSpPr>
              <p:spPr bwMode="auto">
                <a:xfrm>
                  <a:off x="-4" y="6657"/>
                  <a:ext cx="20008" cy="3329"/>
                </a:xfrm>
                <a:custGeom>
                  <a:avLst/>
                  <a:gdLst>
                    <a:gd name="T0" fmla="*/ 19997 w 20000"/>
                    <a:gd name="T1" fmla="*/ 0 h 20000"/>
                    <a:gd name="T2" fmla="*/ 19997 w 20000"/>
                    <a:gd name="T3" fmla="*/ 552 h 20000"/>
                    <a:gd name="T4" fmla="*/ 0 w 20000"/>
                    <a:gd name="T5" fmla="*/ 552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67" name="Freeform 94"/>
                <p:cNvSpPr>
                  <a:spLocks/>
                </p:cNvSpPr>
                <p:nvPr/>
              </p:nvSpPr>
              <p:spPr bwMode="auto">
                <a:xfrm>
                  <a:off x="-4" y="10000"/>
                  <a:ext cx="20008" cy="6672"/>
                </a:xfrm>
                <a:custGeom>
                  <a:avLst/>
                  <a:gdLst>
                    <a:gd name="T0" fmla="*/ 19997 w 20000"/>
                    <a:gd name="T1" fmla="*/ 0 h 20000"/>
                    <a:gd name="T2" fmla="*/ 19997 w 20000"/>
                    <a:gd name="T3" fmla="*/ 2221 h 20000"/>
                    <a:gd name="T4" fmla="*/ 0 w 20000"/>
                    <a:gd name="T5" fmla="*/ 2221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tr-TR"/>
                </a:p>
              </p:txBody>
            </p:sp>
            <p:sp>
              <p:nvSpPr>
                <p:cNvPr id="15468" name="Freeform 95"/>
                <p:cNvSpPr>
                  <a:spLocks/>
                </p:cNvSpPr>
                <p:nvPr/>
              </p:nvSpPr>
              <p:spPr bwMode="auto">
                <a:xfrm>
                  <a:off x="-4" y="16672"/>
                  <a:ext cx="20008" cy="3328"/>
                </a:xfrm>
                <a:custGeom>
                  <a:avLst/>
                  <a:gdLst>
                    <a:gd name="T0" fmla="*/ 19997 w 20000"/>
                    <a:gd name="T1" fmla="*/ 0 h 20000"/>
                    <a:gd name="T2" fmla="*/ 19997 w 20000"/>
                    <a:gd name="T3" fmla="*/ 551 h 20000"/>
                    <a:gd name="T4" fmla="*/ 0 w 20000"/>
                    <a:gd name="T5" fmla="*/ 551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tr-TR"/>
                </a:p>
              </p:txBody>
            </p:sp>
            <p:sp>
              <p:nvSpPr>
                <p:cNvPr id="15469" name="Rectangle 96"/>
                <p:cNvSpPr>
                  <a:spLocks noChangeArrowheads="1"/>
                </p:cNvSpPr>
                <p:nvPr/>
              </p:nvSpPr>
              <p:spPr bwMode="auto">
                <a:xfrm>
                  <a:off x="8870" y="10000"/>
                  <a:ext cx="2242" cy="7244"/>
                </a:xfrm>
                <a:prstGeom prst="rect">
                  <a:avLst/>
                </a:prstGeom>
                <a:noFill/>
                <a:ln w="0">
                  <a:noFill/>
                  <a:miter lim="800000"/>
                  <a:headEnd/>
                  <a:tailEnd/>
                </a:ln>
              </p:spPr>
              <p:txBody>
                <a:bodyPr lIns="0" tIns="0" rIns="0" bIns="0"/>
                <a:lstStyle/>
                <a:p>
                  <a:pPr indent="228600" algn="ctr"/>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algn="ctr" eaLnBrk="0" hangingPunct="0"/>
                  <a:r>
                    <a:rPr lang="en-US" sz="700" b="1">
                      <a:solidFill>
                        <a:srgbClr val="000000"/>
                      </a:solidFill>
                      <a:latin typeface="Courier" pitchFamily="49" charset="0"/>
                      <a:cs typeface="Times New Roman" pitchFamily="18" charset="0"/>
                    </a:rPr>
                    <a:t>.</a:t>
                  </a:r>
                  <a:endParaRPr lang="en-US" sz="1000">
                    <a:solidFill>
                      <a:srgbClr val="000000"/>
                    </a:solidFill>
                    <a:latin typeface="Times" pitchFamily="18" charset="0"/>
                    <a:cs typeface="Times New Roman" pitchFamily="18" charset="0"/>
                  </a:endParaRPr>
                </a:p>
                <a:p>
                  <a:pPr indent="228600" eaLnBrk="0" hangingPunct="0"/>
                  <a:endParaRPr lang="en-US" sz="2400">
                    <a:latin typeface="Times New Roman" pitchFamily="18" charset="0"/>
                    <a:cs typeface="Times New Roman" pitchFamily="18" charset="0"/>
                  </a:endParaRPr>
                </a:p>
              </p:txBody>
            </p:sp>
          </p:grpSp>
        </p:grpSp>
        <p:grpSp>
          <p:nvGrpSpPr>
            <p:cNvPr id="15403" name="Group 97"/>
            <p:cNvGrpSpPr>
              <a:grpSpLocks/>
            </p:cNvGrpSpPr>
            <p:nvPr/>
          </p:nvGrpSpPr>
          <p:grpSpPr bwMode="auto">
            <a:xfrm>
              <a:off x="3720" y="815"/>
              <a:ext cx="486" cy="195"/>
              <a:chOff x="0" y="1"/>
              <a:chExt cx="20000" cy="19999"/>
            </a:xfrm>
          </p:grpSpPr>
          <p:grpSp>
            <p:nvGrpSpPr>
              <p:cNvPr id="15449" name="Group 98"/>
              <p:cNvGrpSpPr>
                <a:grpSpLocks/>
              </p:cNvGrpSpPr>
              <p:nvPr/>
            </p:nvGrpSpPr>
            <p:grpSpPr bwMode="auto">
              <a:xfrm>
                <a:off x="0" y="83"/>
                <a:ext cx="20000" cy="19917"/>
                <a:chOff x="0" y="3"/>
                <a:chExt cx="20000" cy="19997"/>
              </a:xfrm>
            </p:grpSpPr>
            <p:sp>
              <p:nvSpPr>
                <p:cNvPr id="15456" name="Oval 99"/>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tr-TR"/>
                </a:p>
              </p:txBody>
            </p:sp>
            <p:sp>
              <p:nvSpPr>
                <p:cNvPr id="15457" name="Freeform 100"/>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58" name="Oval 101"/>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tr-TR"/>
                </a:p>
              </p:txBody>
            </p:sp>
          </p:grpSp>
          <p:sp>
            <p:nvSpPr>
              <p:cNvPr id="15450" name="Oval 102"/>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tr-TR"/>
              </a:p>
            </p:txBody>
          </p:sp>
          <p:sp>
            <p:nvSpPr>
              <p:cNvPr id="15451" name="Freeform 103"/>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tr-TR"/>
              </a:p>
            </p:txBody>
          </p:sp>
          <p:sp>
            <p:nvSpPr>
              <p:cNvPr id="15452" name="Freeform 104"/>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53" name="Rectangle 105"/>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Disk</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454" name="Freeform 106"/>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55" name="Oval 107"/>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tr-TR"/>
              </a:p>
            </p:txBody>
          </p:sp>
        </p:grpSp>
        <p:grpSp>
          <p:nvGrpSpPr>
            <p:cNvPr id="15404" name="Group 108"/>
            <p:cNvGrpSpPr>
              <a:grpSpLocks/>
            </p:cNvGrpSpPr>
            <p:nvPr/>
          </p:nvGrpSpPr>
          <p:grpSpPr bwMode="auto">
            <a:xfrm>
              <a:off x="3720" y="1207"/>
              <a:ext cx="486" cy="195"/>
              <a:chOff x="0" y="1"/>
              <a:chExt cx="20000" cy="19999"/>
            </a:xfrm>
          </p:grpSpPr>
          <p:grpSp>
            <p:nvGrpSpPr>
              <p:cNvPr id="15439" name="Group 109"/>
              <p:cNvGrpSpPr>
                <a:grpSpLocks/>
              </p:cNvGrpSpPr>
              <p:nvPr/>
            </p:nvGrpSpPr>
            <p:grpSpPr bwMode="auto">
              <a:xfrm>
                <a:off x="0" y="83"/>
                <a:ext cx="20000" cy="19917"/>
                <a:chOff x="0" y="3"/>
                <a:chExt cx="20000" cy="19997"/>
              </a:xfrm>
            </p:grpSpPr>
            <p:sp>
              <p:nvSpPr>
                <p:cNvPr id="15446" name="Oval 110"/>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tr-TR"/>
                </a:p>
              </p:txBody>
            </p:sp>
            <p:sp>
              <p:nvSpPr>
                <p:cNvPr id="15447" name="Freeform 111"/>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48" name="Oval 112"/>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tr-TR"/>
                </a:p>
              </p:txBody>
            </p:sp>
          </p:grpSp>
          <p:sp>
            <p:nvSpPr>
              <p:cNvPr id="15440" name="Oval 113"/>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tr-TR"/>
              </a:p>
            </p:txBody>
          </p:sp>
          <p:sp>
            <p:nvSpPr>
              <p:cNvPr id="15441" name="Freeform 114"/>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tr-TR"/>
              </a:p>
            </p:txBody>
          </p:sp>
          <p:sp>
            <p:nvSpPr>
              <p:cNvPr id="15442" name="Freeform 115"/>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43" name="Rectangle 116"/>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Disk</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444" name="Freeform 117"/>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45" name="Oval 118"/>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tr-TR"/>
              </a:p>
            </p:txBody>
          </p:sp>
        </p:grpSp>
        <p:grpSp>
          <p:nvGrpSpPr>
            <p:cNvPr id="15405" name="Group 119"/>
            <p:cNvGrpSpPr>
              <a:grpSpLocks/>
            </p:cNvGrpSpPr>
            <p:nvPr/>
          </p:nvGrpSpPr>
          <p:grpSpPr bwMode="auto">
            <a:xfrm>
              <a:off x="3720" y="1595"/>
              <a:ext cx="486" cy="195"/>
              <a:chOff x="0" y="1"/>
              <a:chExt cx="20000" cy="19999"/>
            </a:xfrm>
          </p:grpSpPr>
          <p:grpSp>
            <p:nvGrpSpPr>
              <p:cNvPr id="15429" name="Group 120"/>
              <p:cNvGrpSpPr>
                <a:grpSpLocks/>
              </p:cNvGrpSpPr>
              <p:nvPr/>
            </p:nvGrpSpPr>
            <p:grpSpPr bwMode="auto">
              <a:xfrm>
                <a:off x="0" y="83"/>
                <a:ext cx="20000" cy="19917"/>
                <a:chOff x="0" y="3"/>
                <a:chExt cx="20000" cy="19997"/>
              </a:xfrm>
            </p:grpSpPr>
            <p:sp>
              <p:nvSpPr>
                <p:cNvPr id="15436" name="Oval 121"/>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tr-TR"/>
                </a:p>
              </p:txBody>
            </p:sp>
            <p:sp>
              <p:nvSpPr>
                <p:cNvPr id="15437" name="Freeform 122"/>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38" name="Oval 123"/>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tr-TR"/>
                </a:p>
              </p:txBody>
            </p:sp>
          </p:grpSp>
          <p:sp>
            <p:nvSpPr>
              <p:cNvPr id="15430" name="Oval 124"/>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tr-TR"/>
              </a:p>
            </p:txBody>
          </p:sp>
          <p:sp>
            <p:nvSpPr>
              <p:cNvPr id="15431" name="Freeform 125"/>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tr-TR"/>
              </a:p>
            </p:txBody>
          </p:sp>
          <p:sp>
            <p:nvSpPr>
              <p:cNvPr id="15432" name="Freeform 126"/>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33" name="Rectangle 127"/>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Disk</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434" name="Freeform 128"/>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35" name="Oval 129"/>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tr-TR"/>
              </a:p>
            </p:txBody>
          </p:sp>
        </p:grpSp>
        <p:grpSp>
          <p:nvGrpSpPr>
            <p:cNvPr id="15406" name="Group 130"/>
            <p:cNvGrpSpPr>
              <a:grpSpLocks/>
            </p:cNvGrpSpPr>
            <p:nvPr/>
          </p:nvGrpSpPr>
          <p:grpSpPr bwMode="auto">
            <a:xfrm>
              <a:off x="3720" y="1975"/>
              <a:ext cx="486" cy="195"/>
              <a:chOff x="0" y="1"/>
              <a:chExt cx="20000" cy="19999"/>
            </a:xfrm>
          </p:grpSpPr>
          <p:grpSp>
            <p:nvGrpSpPr>
              <p:cNvPr id="15419" name="Group 131"/>
              <p:cNvGrpSpPr>
                <a:grpSpLocks/>
              </p:cNvGrpSpPr>
              <p:nvPr/>
            </p:nvGrpSpPr>
            <p:grpSpPr bwMode="auto">
              <a:xfrm>
                <a:off x="0" y="83"/>
                <a:ext cx="20000" cy="19917"/>
                <a:chOff x="0" y="3"/>
                <a:chExt cx="20000" cy="19997"/>
              </a:xfrm>
            </p:grpSpPr>
            <p:sp>
              <p:nvSpPr>
                <p:cNvPr id="15426" name="Oval 132"/>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tr-TR"/>
                </a:p>
              </p:txBody>
            </p:sp>
            <p:sp>
              <p:nvSpPr>
                <p:cNvPr id="15427" name="Freeform 133"/>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28" name="Oval 134"/>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tr-TR"/>
                </a:p>
              </p:txBody>
            </p:sp>
          </p:grpSp>
          <p:sp>
            <p:nvSpPr>
              <p:cNvPr id="15420" name="Oval 135"/>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tr-TR"/>
              </a:p>
            </p:txBody>
          </p:sp>
          <p:sp>
            <p:nvSpPr>
              <p:cNvPr id="15421" name="Freeform 136"/>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tr-TR"/>
              </a:p>
            </p:txBody>
          </p:sp>
          <p:sp>
            <p:nvSpPr>
              <p:cNvPr id="15422" name="Freeform 137"/>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23" name="Rectangle 138"/>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Disk</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424" name="Freeform 139"/>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25" name="Oval 140"/>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tr-TR"/>
              </a:p>
            </p:txBody>
          </p:sp>
        </p:grpSp>
        <p:grpSp>
          <p:nvGrpSpPr>
            <p:cNvPr id="15407" name="Group 141"/>
            <p:cNvGrpSpPr>
              <a:grpSpLocks/>
            </p:cNvGrpSpPr>
            <p:nvPr/>
          </p:nvGrpSpPr>
          <p:grpSpPr bwMode="auto">
            <a:xfrm>
              <a:off x="2775" y="2841"/>
              <a:ext cx="487" cy="195"/>
              <a:chOff x="0" y="1"/>
              <a:chExt cx="20000" cy="19999"/>
            </a:xfrm>
          </p:grpSpPr>
          <p:grpSp>
            <p:nvGrpSpPr>
              <p:cNvPr id="15409" name="Group 142"/>
              <p:cNvGrpSpPr>
                <a:grpSpLocks/>
              </p:cNvGrpSpPr>
              <p:nvPr/>
            </p:nvGrpSpPr>
            <p:grpSpPr bwMode="auto">
              <a:xfrm>
                <a:off x="18" y="42"/>
                <a:ext cx="19982" cy="19958"/>
                <a:chOff x="0" y="2"/>
                <a:chExt cx="20000" cy="19998"/>
              </a:xfrm>
            </p:grpSpPr>
            <p:sp>
              <p:nvSpPr>
                <p:cNvPr id="15416" name="Oval 143"/>
                <p:cNvSpPr>
                  <a:spLocks noChangeArrowheads="1"/>
                </p:cNvSpPr>
                <p:nvPr/>
              </p:nvSpPr>
              <p:spPr bwMode="auto">
                <a:xfrm>
                  <a:off x="0" y="15021"/>
                  <a:ext cx="20000" cy="4979"/>
                </a:xfrm>
                <a:prstGeom prst="ellipse">
                  <a:avLst/>
                </a:prstGeom>
                <a:solidFill>
                  <a:srgbClr val="4DB3E6"/>
                </a:solidFill>
                <a:ln w="3175">
                  <a:solidFill>
                    <a:srgbClr val="4DB3E6"/>
                  </a:solidFill>
                  <a:round/>
                  <a:headEnd/>
                  <a:tailEnd/>
                </a:ln>
              </p:spPr>
              <p:txBody>
                <a:bodyPr/>
                <a:lstStyle/>
                <a:p>
                  <a:endParaRPr lang="tr-TR"/>
                </a:p>
              </p:txBody>
            </p:sp>
            <p:sp>
              <p:nvSpPr>
                <p:cNvPr id="15417" name="Freeform 144"/>
                <p:cNvSpPr>
                  <a:spLocks/>
                </p:cNvSpPr>
                <p:nvPr/>
              </p:nvSpPr>
              <p:spPr bwMode="auto">
                <a:xfrm>
                  <a:off x="18" y="2553"/>
                  <a:ext cx="19982" cy="14814"/>
                </a:xfrm>
                <a:custGeom>
                  <a:avLst/>
                  <a:gdLst>
                    <a:gd name="T0" fmla="*/ 19945 w 20000"/>
                    <a:gd name="T1" fmla="*/ 0 h 20000"/>
                    <a:gd name="T2" fmla="*/ 19945 w 20000"/>
                    <a:gd name="T3" fmla="*/ 10942 h 20000"/>
                    <a:gd name="T4" fmla="*/ 0 w 20000"/>
                    <a:gd name="T5" fmla="*/ 10942 h 20000"/>
                    <a:gd name="T6" fmla="*/ 0 w 20000"/>
                    <a:gd name="T7" fmla="*/ 0 h 20000"/>
                    <a:gd name="T8" fmla="*/ 1994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18" name="Oval 145"/>
                <p:cNvSpPr>
                  <a:spLocks noChangeArrowheads="1"/>
                </p:cNvSpPr>
                <p:nvPr/>
              </p:nvSpPr>
              <p:spPr bwMode="auto">
                <a:xfrm>
                  <a:off x="0" y="2"/>
                  <a:ext cx="20000" cy="4979"/>
                </a:xfrm>
                <a:prstGeom prst="ellipse">
                  <a:avLst/>
                </a:prstGeom>
                <a:solidFill>
                  <a:srgbClr val="4DB3E6"/>
                </a:solidFill>
                <a:ln w="3175">
                  <a:solidFill>
                    <a:srgbClr val="4DB3E6"/>
                  </a:solidFill>
                  <a:round/>
                  <a:headEnd/>
                  <a:tailEnd/>
                </a:ln>
              </p:spPr>
              <p:txBody>
                <a:bodyPr/>
                <a:lstStyle/>
                <a:p>
                  <a:endParaRPr lang="tr-TR"/>
                </a:p>
              </p:txBody>
            </p:sp>
          </p:grpSp>
          <p:sp>
            <p:nvSpPr>
              <p:cNvPr id="15410" name="Oval 146"/>
              <p:cNvSpPr>
                <a:spLocks noChangeArrowheads="1"/>
              </p:cNvSpPr>
              <p:nvPr/>
            </p:nvSpPr>
            <p:spPr bwMode="auto">
              <a:xfrm>
                <a:off x="0" y="14949"/>
                <a:ext cx="19982" cy="4969"/>
              </a:xfrm>
              <a:prstGeom prst="ellipse">
                <a:avLst/>
              </a:prstGeom>
              <a:noFill/>
              <a:ln w="3175">
                <a:solidFill>
                  <a:srgbClr val="000000"/>
                </a:solidFill>
                <a:round/>
                <a:headEnd/>
                <a:tailEnd/>
              </a:ln>
            </p:spPr>
            <p:txBody>
              <a:bodyPr/>
              <a:lstStyle/>
              <a:p>
                <a:endParaRPr lang="tr-TR"/>
              </a:p>
            </p:txBody>
          </p:sp>
          <p:sp>
            <p:nvSpPr>
              <p:cNvPr id="15411" name="Freeform 147"/>
              <p:cNvSpPr>
                <a:spLocks/>
              </p:cNvSpPr>
              <p:nvPr/>
            </p:nvSpPr>
            <p:spPr bwMode="auto">
              <a:xfrm>
                <a:off x="18" y="2547"/>
                <a:ext cx="19964" cy="14784"/>
              </a:xfrm>
              <a:custGeom>
                <a:avLst/>
                <a:gdLst>
                  <a:gd name="T0" fmla="*/ 19909 w 20000"/>
                  <a:gd name="T1" fmla="*/ 0 h 20000"/>
                  <a:gd name="T2" fmla="*/ 19909 w 20000"/>
                  <a:gd name="T3" fmla="*/ 10898 h 20000"/>
                  <a:gd name="T4" fmla="*/ 0 w 20000"/>
                  <a:gd name="T5" fmla="*/ 10898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tr-TR"/>
              </a:p>
            </p:txBody>
          </p:sp>
          <p:sp>
            <p:nvSpPr>
              <p:cNvPr id="15412" name="Freeform 148"/>
              <p:cNvSpPr>
                <a:spLocks/>
              </p:cNvSpPr>
              <p:nvPr/>
            </p:nvSpPr>
            <p:spPr bwMode="auto">
              <a:xfrm>
                <a:off x="203" y="14949"/>
                <a:ext cx="19594" cy="2669"/>
              </a:xfrm>
              <a:custGeom>
                <a:avLst/>
                <a:gdLst>
                  <a:gd name="T0" fmla="*/ 19178 w 20000"/>
                  <a:gd name="T1" fmla="*/ 0 h 20000"/>
                  <a:gd name="T2" fmla="*/ 19178 w 20000"/>
                  <a:gd name="T3" fmla="*/ 351 h 20000"/>
                  <a:gd name="T4" fmla="*/ 0 w 20000"/>
                  <a:gd name="T5" fmla="*/ 351 h 20000"/>
                  <a:gd name="T6" fmla="*/ 0 w 20000"/>
                  <a:gd name="T7" fmla="*/ 0 h 20000"/>
                  <a:gd name="T8" fmla="*/ 1917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13" name="Rectangle 149"/>
              <p:cNvSpPr>
                <a:spLocks noChangeArrowheads="1"/>
              </p:cNvSpPr>
              <p:nvPr/>
            </p:nvSpPr>
            <p:spPr bwMode="auto">
              <a:xfrm>
                <a:off x="5176" y="6489"/>
                <a:ext cx="9630" cy="11540"/>
              </a:xfrm>
              <a:prstGeom prst="rect">
                <a:avLst/>
              </a:prstGeom>
              <a:noFill/>
              <a:ln w="0">
                <a:noFill/>
                <a:miter lim="800000"/>
                <a:headEnd/>
                <a:tailEnd/>
              </a:ln>
            </p:spPr>
            <p:txBody>
              <a:bodyPr lIns="0" tIns="0" rIns="0" bIns="0"/>
              <a:lstStyle/>
              <a:p>
                <a:r>
                  <a:rPr lang="en-US" sz="1000">
                    <a:solidFill>
                      <a:srgbClr val="000000"/>
                    </a:solidFill>
                    <a:latin typeface="Times New Roman" pitchFamily="18" charset="0"/>
                    <a:ea typeface="Mincho" charset="-128"/>
                    <a:cs typeface="Times New Roman" pitchFamily="18" charset="0"/>
                  </a:rPr>
                  <a:t>Disk</a:t>
                </a:r>
                <a:endParaRPr lang="en-US" sz="1200">
                  <a:solidFill>
                    <a:srgbClr val="000000"/>
                  </a:solidFill>
                  <a:latin typeface="Times New Roman" pitchFamily="18" charset="0"/>
                  <a:ea typeface="Mincho" charset="-128"/>
                  <a:cs typeface="Times New Roman" pitchFamily="18" charset="0"/>
                </a:endParaRPr>
              </a:p>
              <a:p>
                <a:pPr eaLnBrk="0" hangingPunct="0"/>
                <a:endParaRPr lang="en-US" sz="2400">
                  <a:latin typeface="Times New Roman" pitchFamily="18" charset="0"/>
                  <a:ea typeface="Mincho" charset="-128"/>
                  <a:cs typeface="Times New Roman" pitchFamily="18" charset="0"/>
                </a:endParaRPr>
              </a:p>
            </p:txBody>
          </p:sp>
          <p:sp>
            <p:nvSpPr>
              <p:cNvPr id="15414" name="Freeform 150"/>
              <p:cNvSpPr>
                <a:spLocks/>
              </p:cNvSpPr>
              <p:nvPr/>
            </p:nvSpPr>
            <p:spPr bwMode="auto">
              <a:xfrm>
                <a:off x="166" y="2095"/>
                <a:ext cx="19742" cy="2752"/>
              </a:xfrm>
              <a:custGeom>
                <a:avLst/>
                <a:gdLst>
                  <a:gd name="T0" fmla="*/ 19469 w 20000"/>
                  <a:gd name="T1" fmla="*/ 0 h 20000"/>
                  <a:gd name="T2" fmla="*/ 19469 w 20000"/>
                  <a:gd name="T3" fmla="*/ 373 h 20000"/>
                  <a:gd name="T4" fmla="*/ 0 w 20000"/>
                  <a:gd name="T5" fmla="*/ 373 h 20000"/>
                  <a:gd name="T6" fmla="*/ 0 w 20000"/>
                  <a:gd name="T7" fmla="*/ 0 h 20000"/>
                  <a:gd name="T8" fmla="*/ 1946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tr-TR"/>
              </a:p>
            </p:txBody>
          </p:sp>
          <p:sp>
            <p:nvSpPr>
              <p:cNvPr id="15415" name="Oval 151"/>
              <p:cNvSpPr>
                <a:spLocks noChangeArrowheads="1"/>
              </p:cNvSpPr>
              <p:nvPr/>
            </p:nvSpPr>
            <p:spPr bwMode="auto">
              <a:xfrm>
                <a:off x="0" y="1"/>
                <a:ext cx="19982" cy="4969"/>
              </a:xfrm>
              <a:prstGeom prst="ellipse">
                <a:avLst/>
              </a:prstGeom>
              <a:noFill/>
              <a:ln w="3175">
                <a:solidFill>
                  <a:srgbClr val="000000"/>
                </a:solidFill>
                <a:round/>
                <a:headEnd/>
                <a:tailEnd/>
              </a:ln>
            </p:spPr>
            <p:txBody>
              <a:bodyPr/>
              <a:lstStyle/>
              <a:p>
                <a:endParaRPr lang="tr-TR"/>
              </a:p>
            </p:txBody>
          </p:sp>
        </p:grpSp>
        <p:sp>
          <p:nvSpPr>
            <p:cNvPr id="15408" name="Freeform 152"/>
            <p:cNvSpPr>
              <a:spLocks/>
            </p:cNvSpPr>
            <p:nvPr/>
          </p:nvSpPr>
          <p:spPr bwMode="auto">
            <a:xfrm>
              <a:off x="3018" y="2669"/>
              <a:ext cx="0" cy="192"/>
            </a:xfrm>
            <a:custGeom>
              <a:avLst/>
              <a:gdLst>
                <a:gd name="T0" fmla="*/ 0 w 20000"/>
                <a:gd name="T1" fmla="*/ 0 h 20000"/>
                <a:gd name="T2" fmla="*/ 0 w 20000"/>
                <a:gd name="T3" fmla="*/ 2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58"/>
                  </a:lnTo>
                </a:path>
              </a:pathLst>
            </a:custGeom>
            <a:noFill/>
            <a:ln w="3175">
              <a:solidFill>
                <a:srgbClr val="000000"/>
              </a:solidFill>
              <a:round/>
              <a:headEnd type="triangle" w="med" len="sm"/>
              <a:tailEnd/>
            </a:ln>
          </p:spPr>
          <p:txBody>
            <a:bodyPr/>
            <a:lstStyle/>
            <a:p>
              <a:endParaRPr lang="tr-T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cstate="print"/>
          <a:srcRect l="21875" t="16667" r="19531" b="40666"/>
          <a:stretch>
            <a:fillRect/>
          </a:stretch>
        </p:blipFill>
        <p:spPr bwMode="auto">
          <a:xfrm>
            <a:off x="609600" y="533400"/>
            <a:ext cx="8077200" cy="5257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cstate="print"/>
          <a:srcRect l="15625" t="18000" r="13281" b="20667"/>
          <a:stretch>
            <a:fillRect/>
          </a:stretch>
        </p:blipFill>
        <p:spPr bwMode="auto">
          <a:xfrm>
            <a:off x="250135" y="533400"/>
            <a:ext cx="8589065" cy="5257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cstate="print"/>
          <a:srcRect l="15625" t="15333" r="16406" b="8667"/>
          <a:stretch>
            <a:fillRect/>
          </a:stretch>
        </p:blipFill>
        <p:spPr bwMode="auto">
          <a:xfrm>
            <a:off x="457200" y="304800"/>
            <a:ext cx="8153400" cy="5867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381000" y="381000"/>
            <a:ext cx="8153400" cy="3693319"/>
          </a:xfrm>
          <a:prstGeom prst="rect">
            <a:avLst/>
          </a:prstGeom>
          <a:noFill/>
        </p:spPr>
        <p:txBody>
          <a:bodyPr wrap="square" rtlCol="0">
            <a:spAutoFit/>
          </a:bodyPr>
          <a:lstStyle/>
          <a:p>
            <a:r>
              <a:rPr lang="en-US" b="1" dirty="0"/>
              <a:t>Compiling to Native Code and Execution</a:t>
            </a:r>
          </a:p>
          <a:p>
            <a:r>
              <a:rPr lang="en-US" dirty="0"/>
              <a:t>The program’s CIL is not compiled to native machine code until it is called to run. At run time</a:t>
            </a:r>
            <a:r>
              <a:rPr lang="en-US" dirty="0" smtClean="0"/>
              <a:t>,</a:t>
            </a:r>
            <a:r>
              <a:rPr lang="tr-TR" dirty="0" smtClean="0"/>
              <a:t> </a:t>
            </a:r>
            <a:r>
              <a:rPr lang="en-US" dirty="0" smtClean="0"/>
              <a:t>the </a:t>
            </a:r>
            <a:r>
              <a:rPr lang="en-US" dirty="0"/>
              <a:t>CLR performs the following steps (as shown in Figure 1-4):</a:t>
            </a:r>
          </a:p>
          <a:p>
            <a:r>
              <a:rPr lang="en-US" dirty="0"/>
              <a:t>• It checks the assembly’s security characteristics.</a:t>
            </a:r>
          </a:p>
          <a:p>
            <a:r>
              <a:rPr lang="en-US" dirty="0"/>
              <a:t>• It allocates space in memory.</a:t>
            </a:r>
          </a:p>
          <a:p>
            <a:r>
              <a:rPr lang="en-US" dirty="0"/>
              <a:t>• It sends the assembly’s executable code to the </a:t>
            </a:r>
            <a:r>
              <a:rPr lang="en-US" i="1" dirty="0"/>
              <a:t>Just-in-Time (JIT) compiler, which </a:t>
            </a:r>
            <a:r>
              <a:rPr lang="en-US" i="1" dirty="0" smtClean="0"/>
              <a:t>compiles</a:t>
            </a:r>
            <a:r>
              <a:rPr lang="tr-TR" i="1" dirty="0" smtClean="0"/>
              <a:t> </a:t>
            </a:r>
            <a:r>
              <a:rPr lang="en-US" dirty="0" smtClean="0"/>
              <a:t>portions </a:t>
            </a:r>
            <a:r>
              <a:rPr lang="en-US" dirty="0"/>
              <a:t>of it to native code</a:t>
            </a:r>
            <a:r>
              <a:rPr lang="en-US" dirty="0" smtClean="0"/>
              <a:t>.</a:t>
            </a:r>
            <a:endParaRPr lang="tr-TR" dirty="0" smtClean="0"/>
          </a:p>
          <a:p>
            <a:endParaRPr lang="en-US" dirty="0"/>
          </a:p>
          <a:p>
            <a:r>
              <a:rPr lang="en-US" dirty="0"/>
              <a:t>The executable code in the assembly is compiled by the JIT compiler as it is needed. It </a:t>
            </a:r>
            <a:r>
              <a:rPr lang="en-US" dirty="0" smtClean="0"/>
              <a:t>is</a:t>
            </a:r>
            <a:r>
              <a:rPr lang="tr-TR" dirty="0" smtClean="0"/>
              <a:t> </a:t>
            </a:r>
            <a:r>
              <a:rPr lang="en-US" dirty="0" smtClean="0"/>
              <a:t>then </a:t>
            </a:r>
            <a:r>
              <a:rPr lang="en-US" dirty="0"/>
              <a:t>cached in case it is needed for execution again later in the program. Using this </a:t>
            </a:r>
            <a:r>
              <a:rPr lang="en-US" dirty="0" smtClean="0"/>
              <a:t>process</a:t>
            </a:r>
            <a:r>
              <a:rPr lang="tr-TR" dirty="0" smtClean="0"/>
              <a:t> </a:t>
            </a:r>
            <a:r>
              <a:rPr lang="en-US" dirty="0" smtClean="0"/>
              <a:t>means </a:t>
            </a:r>
            <a:r>
              <a:rPr lang="en-US" dirty="0"/>
              <a:t>that code that isn’t called isn’t compiled to native code, and code that is called is </a:t>
            </a:r>
            <a:r>
              <a:rPr lang="en-US" dirty="0" smtClean="0"/>
              <a:t>only</a:t>
            </a:r>
            <a:r>
              <a:rPr lang="tr-TR" dirty="0" smtClean="0"/>
              <a:t> </a:t>
            </a:r>
            <a:r>
              <a:rPr lang="tr-TR" dirty="0" err="1" smtClean="0"/>
              <a:t>compiled</a:t>
            </a:r>
            <a:r>
              <a:rPr lang="tr-TR" dirty="0" smtClean="0"/>
              <a:t> </a:t>
            </a:r>
            <a:r>
              <a:rPr lang="tr-TR" dirty="0" err="1"/>
              <a:t>once</a:t>
            </a:r>
            <a:r>
              <a:rPr lang="tr-TR"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cstate="print"/>
          <a:srcRect l="15625" t="32667" r="32031" b="11333"/>
          <a:stretch>
            <a:fillRect/>
          </a:stretch>
        </p:blipFill>
        <p:spPr bwMode="auto">
          <a:xfrm>
            <a:off x="685800" y="381000"/>
            <a:ext cx="7010400" cy="57912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304800" y="381000"/>
            <a:ext cx="8534400" cy="3970318"/>
          </a:xfrm>
          <a:prstGeom prst="rect">
            <a:avLst/>
          </a:prstGeom>
          <a:noFill/>
        </p:spPr>
        <p:txBody>
          <a:bodyPr wrap="square" rtlCol="0">
            <a:spAutoFit/>
          </a:bodyPr>
          <a:lstStyle/>
          <a:p>
            <a:r>
              <a:rPr lang="en-US" dirty="0"/>
              <a:t>Once the CIL is compiled to native code, the CLR manages it as it runs, performing </a:t>
            </a:r>
            <a:r>
              <a:rPr lang="en-US" dirty="0" smtClean="0"/>
              <a:t>such</a:t>
            </a:r>
            <a:r>
              <a:rPr lang="tr-TR" dirty="0" smtClean="0"/>
              <a:t> </a:t>
            </a:r>
            <a:r>
              <a:rPr lang="en-US" dirty="0" smtClean="0"/>
              <a:t>tasks </a:t>
            </a:r>
            <a:r>
              <a:rPr lang="en-US" dirty="0"/>
              <a:t>as releasing orphaned memory, checking array bounds, checking parameter types, </a:t>
            </a:r>
            <a:r>
              <a:rPr lang="en-US" dirty="0" smtClean="0"/>
              <a:t>and</a:t>
            </a:r>
            <a:r>
              <a:rPr lang="tr-TR" dirty="0" smtClean="0"/>
              <a:t> </a:t>
            </a:r>
            <a:r>
              <a:rPr lang="en-US" dirty="0" smtClean="0"/>
              <a:t>managing </a:t>
            </a:r>
            <a:r>
              <a:rPr lang="en-US" dirty="0"/>
              <a:t>exceptions. This brings up two important terms</a:t>
            </a:r>
            <a:r>
              <a:rPr lang="en-US" dirty="0" smtClean="0"/>
              <a:t>:</a:t>
            </a:r>
            <a:endParaRPr lang="tr-TR" dirty="0" smtClean="0"/>
          </a:p>
          <a:p>
            <a:endParaRPr lang="en-US" dirty="0"/>
          </a:p>
          <a:p>
            <a:r>
              <a:rPr lang="en-US" dirty="0"/>
              <a:t>• </a:t>
            </a:r>
            <a:r>
              <a:rPr lang="en-US" i="1" dirty="0"/>
              <a:t>Managed code: Code written for the .NET Framework is called managed code, and needs</a:t>
            </a:r>
          </a:p>
          <a:p>
            <a:r>
              <a:rPr lang="tr-TR" dirty="0" err="1"/>
              <a:t>the</a:t>
            </a:r>
            <a:r>
              <a:rPr lang="tr-TR" dirty="0"/>
              <a:t> CLR.</a:t>
            </a:r>
          </a:p>
          <a:p>
            <a:r>
              <a:rPr lang="en-US" dirty="0"/>
              <a:t>• </a:t>
            </a:r>
            <a:r>
              <a:rPr lang="en-US" i="1" dirty="0"/>
              <a:t>Unmanaged code: Code that does not run under the control of the CLR, such as </a:t>
            </a:r>
            <a:r>
              <a:rPr lang="en-US" i="1" dirty="0" smtClean="0"/>
              <a:t>Win32</a:t>
            </a:r>
            <a:r>
              <a:rPr lang="tr-TR" i="1" dirty="0" smtClean="0"/>
              <a:t> </a:t>
            </a:r>
            <a:r>
              <a:rPr lang="en-US" dirty="0" smtClean="0"/>
              <a:t>C/C</a:t>
            </a:r>
            <a:r>
              <a:rPr lang="en-US" dirty="0"/>
              <a:t>++ DLLs, is called </a:t>
            </a:r>
            <a:r>
              <a:rPr lang="en-US" i="1" dirty="0"/>
              <a:t>unmanaged code</a:t>
            </a:r>
            <a:r>
              <a:rPr lang="en-US" i="1" dirty="0" smtClean="0"/>
              <a:t>.</a:t>
            </a:r>
            <a:endParaRPr lang="tr-TR" i="1" dirty="0" smtClean="0"/>
          </a:p>
          <a:p>
            <a:endParaRPr lang="en-US" i="1" dirty="0"/>
          </a:p>
          <a:p>
            <a:r>
              <a:rPr lang="en-US" dirty="0"/>
              <a:t>Microsoft also supplies a tool called the </a:t>
            </a:r>
            <a:r>
              <a:rPr lang="en-US" i="1" dirty="0"/>
              <a:t>Native Image Generator, or </a:t>
            </a:r>
            <a:r>
              <a:rPr lang="en-US" i="1" dirty="0" err="1"/>
              <a:t>Ngen</a:t>
            </a:r>
            <a:r>
              <a:rPr lang="en-US" i="1" dirty="0"/>
              <a:t>, which takes </a:t>
            </a:r>
            <a:r>
              <a:rPr lang="en-US" i="1" dirty="0" smtClean="0"/>
              <a:t>an</a:t>
            </a:r>
            <a:r>
              <a:rPr lang="tr-TR" i="1" dirty="0" smtClean="0"/>
              <a:t> </a:t>
            </a:r>
            <a:r>
              <a:rPr lang="en-US" dirty="0" smtClean="0"/>
              <a:t>assembly </a:t>
            </a:r>
            <a:r>
              <a:rPr lang="en-US" dirty="0"/>
              <a:t>and produces native code for the current processor. Code that has been run </a:t>
            </a:r>
            <a:r>
              <a:rPr lang="en-US" dirty="0" smtClean="0"/>
              <a:t>through</a:t>
            </a:r>
            <a:r>
              <a:rPr lang="tr-TR" dirty="0" smtClean="0"/>
              <a:t> </a:t>
            </a:r>
            <a:r>
              <a:rPr lang="en-US" dirty="0" err="1" smtClean="0"/>
              <a:t>Ngen</a:t>
            </a:r>
            <a:r>
              <a:rPr lang="en-US" dirty="0" smtClean="0"/>
              <a:t> </a:t>
            </a:r>
            <a:r>
              <a:rPr lang="en-US" dirty="0"/>
              <a:t>avoids the JIT compilation process at run time.</a:t>
            </a:r>
            <a:endParaRPr lang="tr-T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dirty="0" smtClean="0"/>
              <a:t>outline</a:t>
            </a:r>
          </a:p>
        </p:txBody>
      </p:sp>
      <p:sp>
        <p:nvSpPr>
          <p:cNvPr id="3075" name="Rectangle 3"/>
          <p:cNvSpPr>
            <a:spLocks noGrp="1" noChangeArrowheads="1"/>
          </p:cNvSpPr>
          <p:nvPr>
            <p:ph type="body" idx="1"/>
          </p:nvPr>
        </p:nvSpPr>
        <p:spPr/>
        <p:txBody>
          <a:bodyPr/>
          <a:lstStyle/>
          <a:p>
            <a:pPr eaLnBrk="1" hangingPunct="1"/>
            <a:r>
              <a:rPr lang="en-US" dirty="0" smtClean="0"/>
              <a:t>Syllabus</a:t>
            </a:r>
          </a:p>
          <a:p>
            <a:pPr eaLnBrk="1" hangingPunct="1"/>
            <a:r>
              <a:rPr lang="en-US" dirty="0" smtClean="0"/>
              <a:t>Course textbooks and materials</a:t>
            </a:r>
            <a:r>
              <a:rPr lang="tr-TR" dirty="0" smtClean="0"/>
              <a:t> (</a:t>
            </a:r>
            <a:r>
              <a:rPr lang="tr-TR" dirty="0" smtClean="0">
                <a:solidFill>
                  <a:srgbClr val="FF0000"/>
                </a:solidFill>
              </a:rPr>
              <a:t>Yararlanılacak Kaynaklar</a:t>
            </a:r>
            <a:r>
              <a:rPr lang="tr-TR" dirty="0" smtClean="0"/>
              <a:t>)</a:t>
            </a:r>
            <a:endParaRPr lang="en-US" dirty="0" smtClean="0"/>
          </a:p>
          <a:p>
            <a:pPr eaLnBrk="1" hangingPunct="1"/>
            <a:r>
              <a:rPr lang="en-US" dirty="0" smtClean="0"/>
              <a:t>Grading</a:t>
            </a:r>
            <a:r>
              <a:rPr lang="tr-TR" dirty="0" smtClean="0"/>
              <a:t> (</a:t>
            </a:r>
            <a:r>
              <a:rPr lang="tr-TR" dirty="0" smtClean="0">
                <a:solidFill>
                  <a:srgbClr val="FF0000"/>
                </a:solidFill>
              </a:rPr>
              <a:t>Not değerlendirme</a:t>
            </a:r>
            <a:r>
              <a:rPr lang="tr-TR" dirty="0" smtClean="0"/>
              <a:t>)</a:t>
            </a:r>
            <a:r>
              <a:rPr lang="en-US" dirty="0" smtClean="0"/>
              <a:t> </a:t>
            </a:r>
          </a:p>
          <a:p>
            <a:pPr eaLnBrk="1" hangingPunct="1"/>
            <a:r>
              <a:rPr lang="en-US" dirty="0" smtClean="0"/>
              <a:t>Special needs</a:t>
            </a:r>
            <a:r>
              <a:rPr lang="tr-TR" dirty="0" smtClean="0">
                <a:solidFill>
                  <a:srgbClr val="FF0000"/>
                </a:solidFill>
              </a:rPr>
              <a:t>(Özel ihtiyaçlar</a:t>
            </a:r>
            <a:r>
              <a:rPr lang="tr-TR" dirty="0" smtClean="0"/>
              <a:t>)</a:t>
            </a:r>
            <a:endParaRPr lang="en-US" dirty="0" smtClean="0"/>
          </a:p>
          <a:p>
            <a:pPr eaLnBrk="1" hangingPunct="1"/>
            <a:r>
              <a:rPr lang="en-US" dirty="0" smtClean="0"/>
              <a:t>Topics to be covered</a:t>
            </a:r>
            <a:r>
              <a:rPr lang="tr-TR" dirty="0" smtClean="0"/>
              <a:t>(</a:t>
            </a:r>
            <a:r>
              <a:rPr lang="tr-TR" dirty="0" smtClean="0">
                <a:solidFill>
                  <a:srgbClr val="FF0000"/>
                </a:solidFill>
              </a:rPr>
              <a:t>konular</a:t>
            </a:r>
            <a:r>
              <a:rPr lang="tr-TR" dirty="0" smtClean="0"/>
              <a:t>)</a:t>
            </a:r>
            <a:endParaRPr 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cstate="print"/>
          <a:srcRect l="15625" t="19333" r="19531" b="10000"/>
          <a:stretch>
            <a:fillRect/>
          </a:stretch>
        </p:blipFill>
        <p:spPr bwMode="auto">
          <a:xfrm>
            <a:off x="1295400" y="2209800"/>
            <a:ext cx="7010400" cy="4648200"/>
          </a:xfrm>
          <a:prstGeom prst="rect">
            <a:avLst/>
          </a:prstGeom>
          <a:noFill/>
          <a:ln w="9525">
            <a:noFill/>
            <a:miter lim="800000"/>
            <a:headEnd/>
            <a:tailEnd/>
          </a:ln>
        </p:spPr>
      </p:pic>
      <p:sp>
        <p:nvSpPr>
          <p:cNvPr id="3" name="2 Metin kutusu"/>
          <p:cNvSpPr txBox="1"/>
          <p:nvPr/>
        </p:nvSpPr>
        <p:spPr>
          <a:xfrm>
            <a:off x="457200" y="0"/>
            <a:ext cx="8229600" cy="2031325"/>
          </a:xfrm>
          <a:prstGeom prst="rect">
            <a:avLst/>
          </a:prstGeom>
          <a:noFill/>
        </p:spPr>
        <p:txBody>
          <a:bodyPr wrap="square" rtlCol="0">
            <a:spAutoFit/>
          </a:bodyPr>
          <a:lstStyle/>
          <a:p>
            <a:r>
              <a:rPr lang="en-US" b="1" dirty="0"/>
              <a:t>The Common Language Runtime (CLR)</a:t>
            </a:r>
          </a:p>
          <a:p>
            <a:r>
              <a:rPr lang="en-US" dirty="0"/>
              <a:t>The core component of the .NET Framework is the CLR, which sits on top of the </a:t>
            </a:r>
            <a:r>
              <a:rPr lang="en-US" dirty="0" smtClean="0"/>
              <a:t>operating</a:t>
            </a:r>
            <a:r>
              <a:rPr lang="tr-TR" dirty="0" smtClean="0"/>
              <a:t> </a:t>
            </a:r>
            <a:r>
              <a:rPr lang="en-US" dirty="0" smtClean="0"/>
              <a:t>system </a:t>
            </a:r>
            <a:r>
              <a:rPr lang="en-US" dirty="0"/>
              <a:t>and manages program execution, as shown in Figure 1-6. The CLR also provides the following</a:t>
            </a:r>
          </a:p>
          <a:p>
            <a:r>
              <a:rPr lang="tr-TR" dirty="0" err="1" smtClean="0"/>
              <a:t>Services</a:t>
            </a:r>
            <a:r>
              <a:rPr lang="tr-TR" dirty="0" smtClean="0"/>
              <a:t>:• </a:t>
            </a:r>
            <a:r>
              <a:rPr lang="tr-TR" dirty="0" err="1"/>
              <a:t>Automatic</a:t>
            </a:r>
            <a:r>
              <a:rPr lang="tr-TR" dirty="0"/>
              <a:t> </a:t>
            </a:r>
            <a:r>
              <a:rPr lang="tr-TR" dirty="0" err="1"/>
              <a:t>garbage</a:t>
            </a:r>
            <a:r>
              <a:rPr lang="tr-TR" dirty="0"/>
              <a:t> </a:t>
            </a:r>
            <a:r>
              <a:rPr lang="tr-TR" dirty="0" err="1" smtClean="0"/>
              <a:t>collection</a:t>
            </a:r>
            <a:r>
              <a:rPr lang="tr-TR" dirty="0" smtClean="0"/>
              <a:t>, • </a:t>
            </a:r>
            <a:r>
              <a:rPr lang="tr-TR" dirty="0" err="1"/>
              <a:t>Security</a:t>
            </a:r>
            <a:r>
              <a:rPr lang="tr-TR" dirty="0"/>
              <a:t> </a:t>
            </a:r>
            <a:r>
              <a:rPr lang="tr-TR" dirty="0" err="1"/>
              <a:t>and</a:t>
            </a:r>
            <a:r>
              <a:rPr lang="tr-TR" dirty="0"/>
              <a:t> </a:t>
            </a:r>
            <a:r>
              <a:rPr lang="tr-TR" dirty="0" err="1"/>
              <a:t>authentication</a:t>
            </a:r>
            <a:endParaRPr lang="tr-TR" dirty="0"/>
          </a:p>
          <a:p>
            <a:r>
              <a:rPr lang="en-US" dirty="0"/>
              <a:t>• Extensive programming functionality through access to the BCL—including </a:t>
            </a:r>
            <a:r>
              <a:rPr lang="en-US" dirty="0" smtClean="0"/>
              <a:t>functionality</a:t>
            </a:r>
            <a:r>
              <a:rPr lang="tr-TR" dirty="0" smtClean="0"/>
              <a:t> </a:t>
            </a:r>
            <a:r>
              <a:rPr lang="en-US" dirty="0" smtClean="0"/>
              <a:t>such </a:t>
            </a:r>
            <a:r>
              <a:rPr lang="en-US" dirty="0"/>
              <a:t>as web services and data services</a:t>
            </a:r>
            <a:endParaRPr lang="tr-T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etin kutusu"/>
          <p:cNvSpPr txBox="1"/>
          <p:nvPr/>
        </p:nvSpPr>
        <p:spPr>
          <a:xfrm>
            <a:off x="457200" y="457200"/>
            <a:ext cx="8305800" cy="1200329"/>
          </a:xfrm>
          <a:prstGeom prst="rect">
            <a:avLst/>
          </a:prstGeom>
          <a:noFill/>
        </p:spPr>
        <p:txBody>
          <a:bodyPr wrap="square" rtlCol="0">
            <a:spAutoFit/>
          </a:bodyPr>
          <a:lstStyle/>
          <a:p>
            <a:r>
              <a:rPr lang="en-US" b="1" dirty="0"/>
              <a:t>Important Parts of the CLI</a:t>
            </a:r>
          </a:p>
          <a:p>
            <a:r>
              <a:rPr lang="en-US" dirty="0"/>
              <a:t>Although most programmers don’t need to know the details of the CLI specifications, </a:t>
            </a:r>
            <a:r>
              <a:rPr lang="en-US" dirty="0" smtClean="0"/>
              <a:t>you</a:t>
            </a:r>
            <a:r>
              <a:rPr lang="tr-TR" dirty="0" smtClean="0"/>
              <a:t> </a:t>
            </a:r>
            <a:r>
              <a:rPr lang="en-US" dirty="0" smtClean="0"/>
              <a:t>should </a:t>
            </a:r>
            <a:r>
              <a:rPr lang="en-US" dirty="0"/>
              <a:t>at least be familiar with the meaning and purpose of the Common Type System and </a:t>
            </a:r>
            <a:r>
              <a:rPr lang="en-US" dirty="0" smtClean="0"/>
              <a:t>the</a:t>
            </a:r>
            <a:r>
              <a:rPr lang="tr-TR" dirty="0" smtClean="0"/>
              <a:t> </a:t>
            </a:r>
            <a:r>
              <a:rPr lang="tr-TR" dirty="0" err="1" smtClean="0"/>
              <a:t>Common</a:t>
            </a:r>
            <a:r>
              <a:rPr lang="tr-TR" dirty="0" smtClean="0"/>
              <a:t> </a:t>
            </a:r>
            <a:r>
              <a:rPr lang="tr-TR" dirty="0" err="1"/>
              <a:t>Language</a:t>
            </a:r>
            <a:r>
              <a:rPr lang="tr-TR" dirty="0"/>
              <a:t> </a:t>
            </a:r>
            <a:r>
              <a:rPr lang="tr-TR" dirty="0" err="1"/>
              <a:t>Specification</a:t>
            </a:r>
            <a:r>
              <a:rPr lang="tr-TR" dirty="0"/>
              <a:t>.</a:t>
            </a:r>
          </a:p>
        </p:txBody>
      </p:sp>
      <p:sp>
        <p:nvSpPr>
          <p:cNvPr id="3" name="2 Metin kutusu"/>
          <p:cNvSpPr txBox="1"/>
          <p:nvPr/>
        </p:nvSpPr>
        <p:spPr>
          <a:xfrm>
            <a:off x="457200" y="1676400"/>
            <a:ext cx="8229600" cy="2862322"/>
          </a:xfrm>
          <a:prstGeom prst="rect">
            <a:avLst/>
          </a:prstGeom>
          <a:noFill/>
        </p:spPr>
        <p:txBody>
          <a:bodyPr wrap="square" rtlCol="0">
            <a:spAutoFit/>
          </a:bodyPr>
          <a:lstStyle/>
          <a:p>
            <a:r>
              <a:rPr lang="tr-TR" b="1" dirty="0" err="1"/>
              <a:t>Common</a:t>
            </a:r>
            <a:r>
              <a:rPr lang="tr-TR" b="1" dirty="0"/>
              <a:t> </a:t>
            </a:r>
            <a:r>
              <a:rPr lang="tr-TR" b="1" dirty="0" err="1"/>
              <a:t>Type</a:t>
            </a:r>
            <a:r>
              <a:rPr lang="tr-TR" b="1" dirty="0"/>
              <a:t> </a:t>
            </a:r>
            <a:r>
              <a:rPr lang="tr-TR" b="1" dirty="0" err="1"/>
              <a:t>System</a:t>
            </a:r>
            <a:r>
              <a:rPr lang="tr-TR" b="1" dirty="0"/>
              <a:t> (CTS)</a:t>
            </a:r>
          </a:p>
          <a:p>
            <a:r>
              <a:rPr lang="en-US" dirty="0"/>
              <a:t>The </a:t>
            </a:r>
            <a:r>
              <a:rPr lang="en-US" i="1" dirty="0"/>
              <a:t>Common Type System (CTS) defines the characteristics of the types that must be used </a:t>
            </a:r>
            <a:r>
              <a:rPr lang="en-US" i="1" dirty="0" smtClean="0"/>
              <a:t>in</a:t>
            </a:r>
            <a:r>
              <a:rPr lang="tr-TR" i="1" dirty="0" smtClean="0"/>
              <a:t> </a:t>
            </a:r>
            <a:r>
              <a:rPr lang="en-US" dirty="0" smtClean="0"/>
              <a:t>managed </a:t>
            </a:r>
            <a:r>
              <a:rPr lang="en-US" dirty="0"/>
              <a:t>code. Some important aspects of the CTS are the following:</a:t>
            </a:r>
          </a:p>
          <a:p>
            <a:r>
              <a:rPr lang="en-US" dirty="0"/>
              <a:t>• The CTS defines a rich set of intrinsic types, with fixed, specific characteristics for each type.</a:t>
            </a:r>
          </a:p>
          <a:p>
            <a:r>
              <a:rPr lang="en-US" dirty="0"/>
              <a:t>• The types provided by a .NET-compliant programming language generally map to </a:t>
            </a:r>
            <a:r>
              <a:rPr lang="en-US" dirty="0" smtClean="0"/>
              <a:t>some</a:t>
            </a:r>
            <a:r>
              <a:rPr lang="tr-TR" dirty="0" smtClean="0"/>
              <a:t> </a:t>
            </a:r>
            <a:r>
              <a:rPr lang="en-US" dirty="0" smtClean="0"/>
              <a:t>specific </a:t>
            </a:r>
            <a:r>
              <a:rPr lang="en-US" dirty="0"/>
              <a:t>subset of this defined set of intrinsic types.</a:t>
            </a:r>
          </a:p>
          <a:p>
            <a:r>
              <a:rPr lang="en-US" dirty="0"/>
              <a:t>• One of the most important characteristics of the CTS is that </a:t>
            </a:r>
            <a:r>
              <a:rPr lang="en-US" i="1" dirty="0"/>
              <a:t>all types are derived from </a:t>
            </a:r>
            <a:r>
              <a:rPr lang="en-US" i="1" dirty="0" smtClean="0"/>
              <a:t>a</a:t>
            </a:r>
            <a:r>
              <a:rPr lang="tr-TR" i="1" dirty="0" smtClean="0"/>
              <a:t> </a:t>
            </a:r>
            <a:r>
              <a:rPr lang="tr-TR" dirty="0" err="1" smtClean="0"/>
              <a:t>common</a:t>
            </a:r>
            <a:r>
              <a:rPr lang="tr-TR" dirty="0" smtClean="0"/>
              <a:t> </a:t>
            </a:r>
            <a:r>
              <a:rPr lang="tr-TR" dirty="0" err="1"/>
              <a:t>base</a:t>
            </a:r>
            <a:r>
              <a:rPr lang="tr-TR" dirty="0"/>
              <a:t> </a:t>
            </a:r>
            <a:r>
              <a:rPr lang="tr-TR" dirty="0" err="1"/>
              <a:t>class</a:t>
            </a:r>
            <a:r>
              <a:rPr lang="tr-TR" dirty="0"/>
              <a:t>—</a:t>
            </a:r>
            <a:r>
              <a:rPr lang="tr-TR" dirty="0" err="1"/>
              <a:t>called</a:t>
            </a:r>
            <a:r>
              <a:rPr lang="tr-TR" dirty="0"/>
              <a:t> </a:t>
            </a:r>
            <a:r>
              <a:rPr lang="tr-TR" dirty="0" err="1"/>
              <a:t>object</a:t>
            </a:r>
            <a:r>
              <a:rPr lang="tr-TR" dirty="0"/>
              <a:t>.</a:t>
            </a:r>
          </a:p>
        </p:txBody>
      </p:sp>
      <p:sp>
        <p:nvSpPr>
          <p:cNvPr id="4" name="3 Metin kutusu"/>
          <p:cNvSpPr txBox="1"/>
          <p:nvPr/>
        </p:nvSpPr>
        <p:spPr>
          <a:xfrm>
            <a:off x="533400" y="4800600"/>
            <a:ext cx="8077200" cy="1200329"/>
          </a:xfrm>
          <a:prstGeom prst="rect">
            <a:avLst/>
          </a:prstGeom>
          <a:noFill/>
        </p:spPr>
        <p:txBody>
          <a:bodyPr wrap="square" rtlCol="0">
            <a:spAutoFit/>
          </a:bodyPr>
          <a:lstStyle/>
          <a:p>
            <a:r>
              <a:rPr lang="tr-TR" b="1" dirty="0" err="1"/>
              <a:t>Common</a:t>
            </a:r>
            <a:r>
              <a:rPr lang="tr-TR" b="1" dirty="0"/>
              <a:t> </a:t>
            </a:r>
            <a:r>
              <a:rPr lang="tr-TR" b="1" dirty="0" err="1"/>
              <a:t>Language</a:t>
            </a:r>
            <a:r>
              <a:rPr lang="tr-TR" b="1" dirty="0"/>
              <a:t> </a:t>
            </a:r>
            <a:r>
              <a:rPr lang="tr-TR" b="1" dirty="0" err="1"/>
              <a:t>Specification</a:t>
            </a:r>
            <a:r>
              <a:rPr lang="tr-TR" b="1" dirty="0"/>
              <a:t> (CLS)</a:t>
            </a:r>
          </a:p>
          <a:p>
            <a:r>
              <a:rPr lang="en-US" dirty="0"/>
              <a:t>The </a:t>
            </a:r>
            <a:r>
              <a:rPr lang="en-US" i="1" dirty="0"/>
              <a:t>Common Language Specification (CLS) specifies the rules, properties, and behaviors of </a:t>
            </a:r>
            <a:r>
              <a:rPr lang="en-US" i="1" dirty="0" smtClean="0"/>
              <a:t>a</a:t>
            </a:r>
            <a:r>
              <a:rPr lang="tr-TR" i="1" dirty="0" smtClean="0"/>
              <a:t> </a:t>
            </a:r>
            <a:r>
              <a:rPr lang="tr-TR" dirty="0" smtClean="0"/>
              <a:t>.</a:t>
            </a:r>
            <a:r>
              <a:rPr lang="tr-TR" dirty="0"/>
              <a:t>NET-</a:t>
            </a:r>
            <a:r>
              <a:rPr lang="tr-TR" dirty="0" err="1"/>
              <a:t>compliant</a:t>
            </a:r>
            <a:r>
              <a:rPr lang="tr-TR" dirty="0"/>
              <a:t> </a:t>
            </a:r>
            <a:r>
              <a:rPr lang="tr-TR" dirty="0" err="1"/>
              <a:t>programming</a:t>
            </a:r>
            <a:r>
              <a:rPr lang="tr-TR" dirty="0"/>
              <a:t> </a:t>
            </a:r>
            <a:r>
              <a:rPr lang="tr-TR" dirty="0" err="1"/>
              <a:t>language</a:t>
            </a:r>
            <a:r>
              <a:rPr lang="tr-TR" dirty="0"/>
              <a:t>.</a:t>
            </a:r>
          </a:p>
          <a:p>
            <a:r>
              <a:rPr lang="en-US" dirty="0"/>
              <a:t>The topics include data types, class construction, and parameter passing.</a:t>
            </a: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cstate="print"/>
          <a:srcRect l="14679" t="14000" r="15596" b="11333"/>
          <a:stretch>
            <a:fillRect/>
          </a:stretch>
        </p:blipFill>
        <p:spPr bwMode="auto">
          <a:xfrm>
            <a:off x="457200" y="457200"/>
            <a:ext cx="7696200" cy="5670884"/>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Metin kutusu"/>
          <p:cNvSpPr txBox="1">
            <a:spLocks noChangeArrowheads="1"/>
          </p:cNvSpPr>
          <p:nvPr/>
        </p:nvSpPr>
        <p:spPr bwMode="auto">
          <a:xfrm>
            <a:off x="228600" y="228600"/>
            <a:ext cx="8763000" cy="5108575"/>
          </a:xfrm>
          <a:prstGeom prst="rect">
            <a:avLst/>
          </a:prstGeom>
          <a:noFill/>
          <a:ln w="9525">
            <a:noFill/>
            <a:miter lim="800000"/>
            <a:headEnd/>
            <a:tailEnd/>
          </a:ln>
        </p:spPr>
        <p:txBody>
          <a:bodyPr>
            <a:spAutoFit/>
          </a:bodyPr>
          <a:lstStyle/>
          <a:p>
            <a:r>
              <a:rPr lang="en-US" sz="2000" b="1"/>
              <a:t>Why Do We Need Object-Oriented Programming?</a:t>
            </a:r>
          </a:p>
          <a:p>
            <a:endParaRPr lang="tr-TR"/>
          </a:p>
          <a:p>
            <a:r>
              <a:rPr lang="en-US"/>
              <a:t>Object-Oriented Programming was developed because limitations were discovered in earlier approaches to programming. </a:t>
            </a:r>
            <a:endParaRPr lang="tr-TR"/>
          </a:p>
          <a:p>
            <a:r>
              <a:rPr lang="en-US"/>
              <a:t>what these limitations are and how they arose from traditional programming languages. </a:t>
            </a:r>
          </a:p>
          <a:p>
            <a:endParaRPr lang="tr-TR" b="1"/>
          </a:p>
          <a:p>
            <a:endParaRPr lang="tr-TR" b="1"/>
          </a:p>
          <a:p>
            <a:r>
              <a:rPr lang="en-US" b="1"/>
              <a:t>Procedural Languages</a:t>
            </a:r>
          </a:p>
          <a:p>
            <a:endParaRPr lang="tr-TR"/>
          </a:p>
          <a:p>
            <a:pPr>
              <a:buFont typeface="Arial" pitchFamily="34" charset="0"/>
              <a:buChar char="•"/>
            </a:pPr>
            <a:r>
              <a:rPr lang="en-US"/>
              <a:t>C, Pascal, FORTRAN, and similar languages are </a:t>
            </a:r>
            <a:r>
              <a:rPr lang="en-US" i="1"/>
              <a:t>procedural languages.</a:t>
            </a:r>
            <a:r>
              <a:rPr lang="en-US"/>
              <a:t> </a:t>
            </a:r>
            <a:endParaRPr lang="tr-TR"/>
          </a:p>
          <a:p>
            <a:pPr>
              <a:buFont typeface="Arial" pitchFamily="34" charset="0"/>
              <a:buChar char="•"/>
            </a:pPr>
            <a:r>
              <a:rPr lang="en-US"/>
              <a:t>That is, each statement in the language tells the computer to do something: Get some input, add these numbers, divide by 6, display that output. </a:t>
            </a:r>
            <a:endParaRPr lang="tr-TR"/>
          </a:p>
          <a:p>
            <a:pPr>
              <a:buFont typeface="Arial" pitchFamily="34" charset="0"/>
              <a:buChar char="•"/>
            </a:pPr>
            <a:r>
              <a:rPr lang="en-US"/>
              <a:t>A program in a procedural language is a list of instructions.</a:t>
            </a:r>
          </a:p>
          <a:p>
            <a:pPr>
              <a:buFont typeface="Arial" pitchFamily="34" charset="0"/>
              <a:buChar char="•"/>
            </a:pPr>
            <a:r>
              <a:rPr lang="en-US"/>
              <a:t>For very small programs, no other organizing principle (often called a </a:t>
            </a:r>
            <a:r>
              <a:rPr lang="en-US" i="1"/>
              <a:t>paradigm</a:t>
            </a:r>
            <a:r>
              <a:rPr lang="en-US"/>
              <a:t>) is needed. </a:t>
            </a:r>
            <a:endParaRPr lang="tr-TR"/>
          </a:p>
          <a:p>
            <a:pPr>
              <a:buFont typeface="Arial" pitchFamily="34" charset="0"/>
              <a:buChar char="•"/>
            </a:pPr>
            <a:r>
              <a:rPr lang="en-US"/>
              <a:t>The programmer creates the list of instructions, and the computer carries them out.</a:t>
            </a:r>
          </a:p>
          <a:p>
            <a:endParaRPr lang="tr-T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5 Metin kutusu"/>
          <p:cNvSpPr txBox="1">
            <a:spLocks noChangeArrowheads="1"/>
          </p:cNvSpPr>
          <p:nvPr/>
        </p:nvSpPr>
        <p:spPr bwMode="auto">
          <a:xfrm>
            <a:off x="228600" y="228600"/>
            <a:ext cx="8763000" cy="6248400"/>
          </a:xfrm>
          <a:prstGeom prst="rect">
            <a:avLst/>
          </a:prstGeom>
          <a:noFill/>
          <a:ln w="9525">
            <a:noFill/>
            <a:miter lim="800000"/>
            <a:headEnd/>
            <a:tailEnd/>
          </a:ln>
        </p:spPr>
        <p:txBody>
          <a:bodyPr>
            <a:spAutoFit/>
          </a:bodyPr>
          <a:lstStyle/>
          <a:p>
            <a:r>
              <a:rPr lang="en-US" sz="2000" b="1"/>
              <a:t>Division into Functions</a:t>
            </a:r>
            <a:endParaRPr lang="en-US" sz="2000"/>
          </a:p>
          <a:p>
            <a:r>
              <a:rPr lang="en-US" sz="2000"/>
              <a:t>When programs become larger, a single list of instructions becomes unwieldy. </a:t>
            </a:r>
            <a:endParaRPr lang="tr-TR" sz="2000"/>
          </a:p>
          <a:p>
            <a:r>
              <a:rPr lang="en-US" sz="2000"/>
              <a:t>Few programmers can comprehend a program of more than a few hundred statements unless it is broken down into smaller units. </a:t>
            </a:r>
            <a:endParaRPr lang="tr-TR" sz="2000"/>
          </a:p>
          <a:p>
            <a:r>
              <a:rPr lang="en-US" sz="2000"/>
              <a:t>For this reason the </a:t>
            </a:r>
            <a:r>
              <a:rPr lang="en-US" sz="2000" i="1"/>
              <a:t>function</a:t>
            </a:r>
            <a:r>
              <a:rPr lang="en-US" sz="2000"/>
              <a:t> was adopted as a way to make programs more comprehensible to their human creators. (The term function is used in C++ and C. In other languages the same concept may be referred to as a subroutine, a subprogram, or a procedure.) A procedural program is divided into functions, and (ideally, at least) each function has a clearly defined purpose and a clearly defined interface to the other functions in the program.</a:t>
            </a:r>
          </a:p>
          <a:p>
            <a:r>
              <a:rPr lang="en-US" sz="2000"/>
              <a:t>The idea of breaking a program into functions can be further extended by grouping a number of functions together into a larger entity called a </a:t>
            </a:r>
            <a:r>
              <a:rPr lang="en-US" sz="2000" i="1"/>
              <a:t>module</a:t>
            </a:r>
            <a:r>
              <a:rPr lang="en-US" sz="2000"/>
              <a:t> (which is often a file), but the principle is similar: a grouping of components that carries out specific tasks.</a:t>
            </a:r>
          </a:p>
          <a:p>
            <a:r>
              <a:rPr lang="en-US" sz="2000"/>
              <a:t>Dividing a program into functions and modules is one of the cornerstones of </a:t>
            </a:r>
            <a:r>
              <a:rPr lang="en-US" sz="2000" i="1"/>
              <a:t>structured programming</a:t>
            </a:r>
            <a:r>
              <a:rPr lang="en-US" sz="2000"/>
              <a:t>, the somewhat loosely defined discipline that influenced programming organization for several decades before the advent of Object-Oriented Programming.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5 Metin kutusu"/>
          <p:cNvSpPr txBox="1">
            <a:spLocks noChangeArrowheads="1"/>
          </p:cNvSpPr>
          <p:nvPr/>
        </p:nvSpPr>
        <p:spPr bwMode="auto">
          <a:xfrm>
            <a:off x="228600" y="228600"/>
            <a:ext cx="8763000" cy="5632450"/>
          </a:xfrm>
          <a:prstGeom prst="rect">
            <a:avLst/>
          </a:prstGeom>
          <a:noFill/>
          <a:ln w="9525">
            <a:noFill/>
            <a:miter lim="800000"/>
            <a:headEnd/>
            <a:tailEnd/>
          </a:ln>
        </p:spPr>
        <p:txBody>
          <a:bodyPr>
            <a:spAutoFit/>
          </a:bodyPr>
          <a:lstStyle/>
          <a:p>
            <a:r>
              <a:rPr lang="en-US" sz="2000" b="1"/>
              <a:t>Problems with Structured Programming</a:t>
            </a:r>
            <a:endParaRPr lang="en-US" sz="2000"/>
          </a:p>
          <a:p>
            <a:r>
              <a:rPr lang="en-US" sz="2000"/>
              <a:t>As programs grow ever larger and more complex, even the structured programming approach begins to show signs of strain. </a:t>
            </a:r>
          </a:p>
          <a:p>
            <a:endParaRPr lang="tr-TR" sz="2000"/>
          </a:p>
          <a:p>
            <a:r>
              <a:rPr lang="en-US" sz="2000"/>
              <a:t>Analyzing the reasons for these failures reveals that there are weaknesses in the procedural paradigm itself. No matter how well the structured programming approach is implemented, large programs become excessively complex.</a:t>
            </a:r>
          </a:p>
          <a:p>
            <a:endParaRPr lang="tr-TR" sz="2000"/>
          </a:p>
          <a:p>
            <a:r>
              <a:rPr lang="en-US" sz="2000"/>
              <a:t>What are the reasons for these problems with procedural languages? There are two related problems. First, functions have unrestricted access to global data. Second, unrelated functions and data, the basis of the procedural paradigm, provide a poor model of the real world.</a:t>
            </a:r>
          </a:p>
          <a:p>
            <a:endParaRPr lang="tr-TR" sz="2000"/>
          </a:p>
          <a:p>
            <a:r>
              <a:rPr lang="en-US" sz="2000"/>
              <a:t>Let’s examine these problems in the context of an inventory program. One important global data item in such a program is the collection of items in the inventory. Various functions access this data to input a new item, display an item, modify an item, and so 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Metin kutusu"/>
          <p:cNvSpPr txBox="1">
            <a:spLocks noChangeArrowheads="1"/>
          </p:cNvSpPr>
          <p:nvPr/>
        </p:nvSpPr>
        <p:spPr bwMode="auto">
          <a:xfrm>
            <a:off x="228600" y="228600"/>
            <a:ext cx="8763000" cy="5632450"/>
          </a:xfrm>
          <a:prstGeom prst="rect">
            <a:avLst/>
          </a:prstGeom>
          <a:noFill/>
          <a:ln w="9525">
            <a:noFill/>
            <a:miter lim="800000"/>
            <a:headEnd/>
            <a:tailEnd/>
          </a:ln>
        </p:spPr>
        <p:txBody>
          <a:bodyPr>
            <a:spAutoFit/>
          </a:bodyPr>
          <a:lstStyle/>
          <a:p>
            <a:r>
              <a:rPr lang="en-US" sz="2000" b="1"/>
              <a:t>Problems with Structured Programming</a:t>
            </a:r>
            <a:endParaRPr lang="en-US" sz="2000"/>
          </a:p>
          <a:p>
            <a:r>
              <a:rPr lang="en-US" sz="2000"/>
              <a:t>As programs grow ever larger and more complex, even the structured programming approach begins to show signs of strain. </a:t>
            </a:r>
          </a:p>
          <a:p>
            <a:endParaRPr lang="tr-TR" sz="2000"/>
          </a:p>
          <a:p>
            <a:r>
              <a:rPr lang="en-US" sz="2000"/>
              <a:t>Analyzing the reasons for these failures reveals that there are weaknesses in the procedural paradigm itself. No matter how well the structured programming approach is implemented, large programs become excessively complex.</a:t>
            </a:r>
          </a:p>
          <a:p>
            <a:endParaRPr lang="tr-TR" sz="2000"/>
          </a:p>
          <a:p>
            <a:r>
              <a:rPr lang="en-US" sz="2000"/>
              <a:t>What are the reasons for these problems with procedural languages? There are two related problems. First, functions have unrestricted access to global data. Second, unrelated functions and data, the basis of the procedural paradigm, provide a poor model of the real world.</a:t>
            </a:r>
          </a:p>
          <a:p>
            <a:endParaRPr lang="tr-TR" sz="2000"/>
          </a:p>
          <a:p>
            <a:r>
              <a:rPr lang="en-US" sz="2000"/>
              <a:t>Let’s examine these problems in the context of an inventory program. One important global data item in such a program is the collection of items in the inventory. Various functions access this data to input a new item, display an item, modify an item, and so 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Metin kutusu"/>
          <p:cNvSpPr txBox="1">
            <a:spLocks noChangeArrowheads="1"/>
          </p:cNvSpPr>
          <p:nvPr/>
        </p:nvSpPr>
        <p:spPr bwMode="auto">
          <a:xfrm>
            <a:off x="228600" y="228600"/>
            <a:ext cx="8763000" cy="4986338"/>
          </a:xfrm>
          <a:prstGeom prst="rect">
            <a:avLst/>
          </a:prstGeom>
          <a:noFill/>
          <a:ln w="9525">
            <a:noFill/>
            <a:miter lim="800000"/>
            <a:headEnd/>
            <a:tailEnd/>
          </a:ln>
        </p:spPr>
        <p:txBody>
          <a:bodyPr>
            <a:spAutoFit/>
          </a:bodyPr>
          <a:lstStyle/>
          <a:p>
            <a:r>
              <a:rPr lang="en-US" sz="2000" b="1"/>
              <a:t>Characteristics of Object-Oriented Languages</a:t>
            </a:r>
            <a:endParaRPr lang="tr-TR" sz="2000" b="1"/>
          </a:p>
          <a:p>
            <a:r>
              <a:rPr lang="tr-TR" b="1">
                <a:solidFill>
                  <a:srgbClr val="7030A0"/>
                </a:solidFill>
              </a:rPr>
              <a:t>İn general and C++ in particular</a:t>
            </a:r>
            <a:endParaRPr lang="en-US" b="1">
              <a:solidFill>
                <a:srgbClr val="7030A0"/>
              </a:solidFill>
            </a:endParaRPr>
          </a:p>
          <a:p>
            <a:endParaRPr lang="tr-TR" sz="2000" b="1"/>
          </a:p>
          <a:p>
            <a:r>
              <a:rPr lang="en-US" sz="2000" b="1"/>
              <a:t>Objects</a:t>
            </a:r>
          </a:p>
          <a:p>
            <a:endParaRPr lang="tr-TR" sz="2000"/>
          </a:p>
          <a:p>
            <a:r>
              <a:rPr lang="en-US" sz="2000"/>
              <a:t>When you approach a programming problem in an object-oriented language, you no longer ask how the problem will be divided into functions, but how it will be divided into objects. </a:t>
            </a:r>
            <a:endParaRPr lang="tr-TR" sz="2000"/>
          </a:p>
          <a:p>
            <a:endParaRPr lang="tr-TR" sz="2000"/>
          </a:p>
          <a:p>
            <a:r>
              <a:rPr lang="en-US" sz="2000"/>
              <a:t>Thinking in terms of objects, rather than functions, has a surprisingly helpful effect on how easily programs can be designed. </a:t>
            </a:r>
            <a:endParaRPr lang="tr-TR" sz="2000"/>
          </a:p>
          <a:p>
            <a:endParaRPr lang="tr-TR" sz="2000"/>
          </a:p>
          <a:p>
            <a:r>
              <a:rPr lang="en-US" sz="2000"/>
              <a:t>This results from the close match between objects in the programming sense and objects in the real world. </a:t>
            </a:r>
            <a:endParaRPr lang="tr-TR" sz="2000"/>
          </a:p>
          <a:p>
            <a:endParaRPr lang="en-US" sz="2000"/>
          </a:p>
          <a:p>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5 Metin kutusu"/>
          <p:cNvSpPr txBox="1">
            <a:spLocks noChangeArrowheads="1"/>
          </p:cNvSpPr>
          <p:nvPr/>
        </p:nvSpPr>
        <p:spPr bwMode="auto">
          <a:xfrm>
            <a:off x="228600" y="228600"/>
            <a:ext cx="8763000" cy="6556375"/>
          </a:xfrm>
          <a:prstGeom prst="rect">
            <a:avLst/>
          </a:prstGeom>
          <a:noFill/>
          <a:ln w="9525">
            <a:noFill/>
            <a:miter lim="800000"/>
            <a:headEnd/>
            <a:tailEnd/>
          </a:ln>
        </p:spPr>
        <p:txBody>
          <a:bodyPr>
            <a:spAutoFit/>
          </a:bodyPr>
          <a:lstStyle/>
          <a:p>
            <a:r>
              <a:rPr lang="en-US" sz="2000"/>
              <a:t>What kinds of things become objects in object-oriented programs? </a:t>
            </a:r>
            <a:endParaRPr lang="tr-TR" sz="2000"/>
          </a:p>
          <a:p>
            <a:endParaRPr lang="tr-TR" sz="2000"/>
          </a:p>
          <a:p>
            <a:r>
              <a:rPr lang="en-US" sz="2000"/>
              <a:t>The answer to this is limited only by your imagination, but here are some typical categories to start you thinking:</a:t>
            </a:r>
            <a:endParaRPr lang="tr-TR" sz="2000"/>
          </a:p>
          <a:p>
            <a:endParaRPr lang="tr-TR" sz="2000" b="1"/>
          </a:p>
          <a:p>
            <a:pPr>
              <a:buFont typeface="Arial" pitchFamily="34" charset="0"/>
              <a:buChar char="•"/>
            </a:pPr>
            <a:r>
              <a:rPr lang="en-US" sz="2000" b="1"/>
              <a:t>Physical objects</a:t>
            </a:r>
            <a:r>
              <a:rPr lang="en-US" sz="2000"/>
              <a:t> Automobiles in a traffic-flow simulation Electrical components in a circuit-design program Countries in an economics model Aircraft in an air-traffic-control system</a:t>
            </a:r>
            <a:endParaRPr lang="tr-TR" sz="2000"/>
          </a:p>
          <a:p>
            <a:r>
              <a:rPr lang="en-US" sz="2000" b="1"/>
              <a:t>•</a:t>
            </a:r>
            <a:r>
              <a:rPr lang="en-US" sz="2000"/>
              <a:t>  </a:t>
            </a:r>
            <a:r>
              <a:rPr lang="en-US" sz="2000" b="1"/>
              <a:t>Elements of the computer-user environment</a:t>
            </a:r>
            <a:r>
              <a:rPr lang="en-US" sz="2000"/>
              <a:t> Windows Menus Graphics objects (lines, rectangles, circles) The mouse, keyboard, disk drives, printer </a:t>
            </a:r>
            <a:r>
              <a:rPr lang="en-US" sz="2000" b="1"/>
              <a:t>•</a:t>
            </a:r>
            <a:r>
              <a:rPr lang="en-US" sz="2000"/>
              <a:t>  </a:t>
            </a:r>
            <a:r>
              <a:rPr lang="en-US" sz="2000" b="1"/>
              <a:t>Data-storage constructs</a:t>
            </a:r>
            <a:r>
              <a:rPr lang="en-US" sz="2000"/>
              <a:t> Customized arrays Stacks Linked lists Binary trees </a:t>
            </a:r>
            <a:endParaRPr lang="tr-TR" sz="2000"/>
          </a:p>
          <a:p>
            <a:r>
              <a:rPr lang="en-US" sz="2000" b="1"/>
              <a:t>•</a:t>
            </a:r>
            <a:r>
              <a:rPr lang="en-US" sz="2000"/>
              <a:t>  </a:t>
            </a:r>
            <a:r>
              <a:rPr lang="en-US" sz="2000" b="1"/>
              <a:t>Human entities</a:t>
            </a:r>
            <a:r>
              <a:rPr lang="en-US" sz="2000"/>
              <a:t> Employees Students Customers Salespeople </a:t>
            </a:r>
            <a:r>
              <a:rPr lang="en-US" sz="2000" b="1"/>
              <a:t>•</a:t>
            </a:r>
            <a:r>
              <a:rPr lang="en-US" sz="2000"/>
              <a:t>  </a:t>
            </a:r>
            <a:r>
              <a:rPr lang="en-US" sz="2000" b="1"/>
              <a:t>Collections of data</a:t>
            </a:r>
            <a:r>
              <a:rPr lang="en-US" sz="2000"/>
              <a:t> An inventory A personnel file A dictionary A table of the latitudes and longitudes of world cities </a:t>
            </a:r>
            <a:endParaRPr lang="tr-TR" sz="2000"/>
          </a:p>
          <a:p>
            <a:r>
              <a:rPr lang="en-US" sz="2000" b="1"/>
              <a:t>•</a:t>
            </a:r>
            <a:r>
              <a:rPr lang="en-US" sz="2000"/>
              <a:t>  </a:t>
            </a:r>
            <a:r>
              <a:rPr lang="en-US" sz="2000" b="1"/>
              <a:t>User-defined data types</a:t>
            </a:r>
            <a:r>
              <a:rPr lang="en-US" sz="2000"/>
              <a:t> Time Angles Complex numbers Points on the plane </a:t>
            </a:r>
            <a:endParaRPr lang="tr-TR" sz="2000"/>
          </a:p>
          <a:p>
            <a:r>
              <a:rPr lang="en-US" sz="2000" b="1"/>
              <a:t>•</a:t>
            </a:r>
            <a:r>
              <a:rPr lang="en-US" sz="2000"/>
              <a:t>  </a:t>
            </a:r>
            <a:r>
              <a:rPr lang="en-US" sz="2000" b="1"/>
              <a:t>Components in computer games</a:t>
            </a:r>
            <a:r>
              <a:rPr lang="en-US" sz="2000"/>
              <a:t> Cars in an auto race Positions in a board game (chess, checkers) Animals in an ecological simulation Opponents and friends in adventure games </a:t>
            </a:r>
          </a:p>
          <a:p>
            <a:endParaRPr 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5 Metin kutusu"/>
          <p:cNvSpPr txBox="1">
            <a:spLocks noChangeArrowheads="1"/>
          </p:cNvSpPr>
          <p:nvPr/>
        </p:nvSpPr>
        <p:spPr bwMode="auto">
          <a:xfrm>
            <a:off x="228600" y="228600"/>
            <a:ext cx="8763000" cy="6248400"/>
          </a:xfrm>
          <a:prstGeom prst="rect">
            <a:avLst/>
          </a:prstGeom>
          <a:noFill/>
          <a:ln w="9525">
            <a:noFill/>
            <a:miter lim="800000"/>
            <a:headEnd/>
            <a:tailEnd/>
          </a:ln>
        </p:spPr>
        <p:txBody>
          <a:bodyPr>
            <a:spAutoFit/>
          </a:bodyPr>
          <a:lstStyle/>
          <a:p>
            <a:r>
              <a:rPr lang="en-US" sz="2000" b="1"/>
              <a:t>Classes</a:t>
            </a:r>
            <a:endParaRPr lang="tr-TR" sz="2000" b="1"/>
          </a:p>
          <a:p>
            <a:endParaRPr lang="en-US" sz="2000" b="1"/>
          </a:p>
          <a:p>
            <a:r>
              <a:rPr lang="en-US" sz="2000"/>
              <a:t>In OOP </a:t>
            </a:r>
            <a:r>
              <a:rPr lang="tr-TR" sz="2000"/>
              <a:t>,</a:t>
            </a:r>
            <a:r>
              <a:rPr lang="en-US" sz="2000"/>
              <a:t>objects are members of </a:t>
            </a:r>
            <a:r>
              <a:rPr lang="en-US" sz="2000" i="1"/>
              <a:t>classes.</a:t>
            </a:r>
            <a:r>
              <a:rPr lang="en-US" sz="2000"/>
              <a:t> </a:t>
            </a:r>
            <a:endParaRPr lang="tr-TR" sz="2000"/>
          </a:p>
          <a:p>
            <a:endParaRPr lang="tr-TR" sz="2000"/>
          </a:p>
          <a:p>
            <a:r>
              <a:rPr lang="en-US" sz="2000"/>
              <a:t>What does this mean? </a:t>
            </a:r>
            <a:endParaRPr lang="tr-TR" sz="2000"/>
          </a:p>
          <a:p>
            <a:endParaRPr lang="tr-TR" sz="2000"/>
          </a:p>
          <a:p>
            <a:r>
              <a:rPr lang="en-US" sz="2000"/>
              <a:t>Almost all computer languages have built-in data types. For instance, a data type int, meaning integer, is predefined in C++ </a:t>
            </a:r>
            <a:endParaRPr lang="tr-TR" sz="2000"/>
          </a:p>
          <a:p>
            <a:r>
              <a:rPr lang="en-US" sz="2000"/>
              <a:t>You can declare as many variables of type int as you need in your program:</a:t>
            </a:r>
          </a:p>
          <a:p>
            <a:r>
              <a:rPr lang="en-US" sz="2000">
                <a:solidFill>
                  <a:srgbClr val="7030A0"/>
                </a:solidFill>
              </a:rPr>
              <a:t>int day;</a:t>
            </a:r>
            <a:endParaRPr lang="tr-TR" sz="2000">
              <a:solidFill>
                <a:srgbClr val="7030A0"/>
              </a:solidFill>
            </a:endParaRPr>
          </a:p>
          <a:p>
            <a:r>
              <a:rPr lang="en-US" sz="2000">
                <a:solidFill>
                  <a:srgbClr val="7030A0"/>
                </a:solidFill>
              </a:rPr>
              <a:t>int count; </a:t>
            </a:r>
            <a:endParaRPr lang="tr-TR" sz="2000">
              <a:solidFill>
                <a:srgbClr val="7030A0"/>
              </a:solidFill>
            </a:endParaRPr>
          </a:p>
          <a:p>
            <a:r>
              <a:rPr lang="en-US" sz="2000">
                <a:solidFill>
                  <a:srgbClr val="7030A0"/>
                </a:solidFill>
              </a:rPr>
              <a:t>int divisor; </a:t>
            </a:r>
            <a:endParaRPr lang="tr-TR" sz="2000">
              <a:solidFill>
                <a:srgbClr val="7030A0"/>
              </a:solidFill>
            </a:endParaRPr>
          </a:p>
          <a:p>
            <a:r>
              <a:rPr lang="en-US" sz="2000">
                <a:solidFill>
                  <a:srgbClr val="7030A0"/>
                </a:solidFill>
              </a:rPr>
              <a:t>int answer; </a:t>
            </a:r>
            <a:endParaRPr lang="tr-TR" sz="2000">
              <a:solidFill>
                <a:srgbClr val="7030A0"/>
              </a:solidFill>
            </a:endParaRPr>
          </a:p>
          <a:p>
            <a:r>
              <a:rPr lang="en-US" sz="2000"/>
              <a:t>In a similar way, you can define many objects of the same class, as shown in Figure</a:t>
            </a:r>
            <a:r>
              <a:rPr lang="tr-TR" sz="2000"/>
              <a:t>.</a:t>
            </a:r>
          </a:p>
          <a:p>
            <a:r>
              <a:rPr lang="en-US" sz="2000"/>
              <a:t>A class serves as a plan, or template. It specifies what data and what functions will be included in objects of that class. Defining the class doesn’t create any objects, just as the mere existence of data type int doesn’t create any variables.</a:t>
            </a:r>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p:cNvPicPr>
            <a:picLocks noChangeAspect="1" noChangeArrowheads="1"/>
          </p:cNvPicPr>
          <p:nvPr/>
        </p:nvPicPr>
        <p:blipFill>
          <a:blip r:embed="rId2" cstate="print"/>
          <a:srcRect l="33594" t="14000" r="31250" b="8667"/>
          <a:stretch>
            <a:fillRect/>
          </a:stretch>
        </p:blipFill>
        <p:spPr bwMode="auto">
          <a:xfrm>
            <a:off x="4876800" y="192251"/>
            <a:ext cx="3962400" cy="6377487"/>
          </a:xfrm>
          <a:prstGeom prst="rect">
            <a:avLst/>
          </a:prstGeom>
          <a:noFill/>
          <a:ln w="9525">
            <a:noFill/>
            <a:miter lim="800000"/>
            <a:headEnd/>
            <a:tailEnd/>
          </a:ln>
        </p:spPr>
      </p:pic>
      <p:pic>
        <p:nvPicPr>
          <p:cNvPr id="2" name="Resim 1"/>
          <p:cNvPicPr>
            <a:picLocks noChangeAspect="1"/>
          </p:cNvPicPr>
          <p:nvPr/>
        </p:nvPicPr>
        <p:blipFill rotWithShape="1">
          <a:blip r:embed="rId3"/>
          <a:srcRect l="3484" t="1764" r="4195" b="1455"/>
          <a:stretch/>
        </p:blipFill>
        <p:spPr>
          <a:xfrm>
            <a:off x="304799" y="304801"/>
            <a:ext cx="4038601" cy="61722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2" descr="mk:@MSITStore:D:\cemiloz\dersler\cprog\Object-Oriented%20Programming%20in%20C++,%203rd%20Edition.chm::/ch01/images/01-05.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tr-TR"/>
          </a:p>
        </p:txBody>
      </p:sp>
      <p:sp>
        <p:nvSpPr>
          <p:cNvPr id="30723" name="AutoShape 4" descr="mk:@MSITStore:D:\cemiloz\dersler\cprog\Object-Oriented%20Programming%20in%20C++,%203rd%20Edition.chm::/ch01/images/01-05.jpg"/>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tr-TR"/>
          </a:p>
        </p:txBody>
      </p:sp>
      <p:pic>
        <p:nvPicPr>
          <p:cNvPr id="30724" name="Picture 5"/>
          <p:cNvPicPr>
            <a:picLocks noChangeAspect="1" noChangeArrowheads="1"/>
          </p:cNvPicPr>
          <p:nvPr/>
        </p:nvPicPr>
        <p:blipFill>
          <a:blip r:embed="rId2" cstate="print"/>
          <a:srcRect l="15213" t="15625" r="54375" b="41406"/>
          <a:stretch>
            <a:fillRect/>
          </a:stretch>
        </p:blipFill>
        <p:spPr bwMode="auto">
          <a:xfrm>
            <a:off x="457200" y="304800"/>
            <a:ext cx="6705600" cy="5715000"/>
          </a:xfrm>
          <a:prstGeom prst="rect">
            <a:avLst/>
          </a:prstGeom>
          <a:noFill/>
          <a:ln w="9525">
            <a:noFill/>
            <a:miter lim="800000"/>
            <a:headEnd/>
            <a:tailEnd/>
          </a:ln>
        </p:spPr>
      </p:pic>
      <p:sp>
        <p:nvSpPr>
          <p:cNvPr id="30725" name="5 Metin kutusu"/>
          <p:cNvSpPr txBox="1">
            <a:spLocks noChangeArrowheads="1"/>
          </p:cNvSpPr>
          <p:nvPr/>
        </p:nvSpPr>
        <p:spPr bwMode="auto">
          <a:xfrm>
            <a:off x="533400" y="6248400"/>
            <a:ext cx="6224588" cy="369888"/>
          </a:xfrm>
          <a:prstGeom prst="rect">
            <a:avLst/>
          </a:prstGeom>
          <a:noFill/>
          <a:ln w="9525">
            <a:noFill/>
            <a:miter lim="800000"/>
            <a:headEnd/>
            <a:tailEnd/>
          </a:ln>
        </p:spPr>
        <p:txBody>
          <a:bodyPr wrap="none">
            <a:spAutoFit/>
          </a:bodyPr>
          <a:lstStyle/>
          <a:p>
            <a:r>
              <a:rPr lang="en-US"/>
              <a:t>A class is thus a description of a number of similar objects. </a:t>
            </a:r>
            <a:endParaRPr lang="tr-T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Metin kutusu"/>
          <p:cNvSpPr txBox="1">
            <a:spLocks noChangeArrowheads="1"/>
          </p:cNvSpPr>
          <p:nvPr/>
        </p:nvSpPr>
        <p:spPr bwMode="auto">
          <a:xfrm>
            <a:off x="228600" y="228600"/>
            <a:ext cx="8763000" cy="5632450"/>
          </a:xfrm>
          <a:prstGeom prst="rect">
            <a:avLst/>
          </a:prstGeom>
          <a:noFill/>
          <a:ln w="9525">
            <a:noFill/>
            <a:miter lim="800000"/>
            <a:headEnd/>
            <a:tailEnd/>
          </a:ln>
        </p:spPr>
        <p:txBody>
          <a:bodyPr>
            <a:spAutoFit/>
          </a:bodyPr>
          <a:lstStyle/>
          <a:p>
            <a:r>
              <a:rPr lang="en-US" sz="2000" b="1"/>
              <a:t>Inheritance</a:t>
            </a:r>
          </a:p>
          <a:p>
            <a:endParaRPr lang="tr-TR" sz="2000"/>
          </a:p>
          <a:p>
            <a:r>
              <a:rPr lang="en-US" sz="2000"/>
              <a:t>The idea of classes leads to the idea of </a:t>
            </a:r>
            <a:r>
              <a:rPr lang="en-US" sz="2000" i="1"/>
              <a:t>inheritance.</a:t>
            </a:r>
            <a:endParaRPr lang="tr-TR" sz="2000" i="1"/>
          </a:p>
          <a:p>
            <a:endParaRPr lang="tr-TR" sz="2000"/>
          </a:p>
          <a:p>
            <a:r>
              <a:rPr lang="en-US" sz="2000"/>
              <a:t>In our daily lives, we use the concept of classes as divided into subclasses. </a:t>
            </a:r>
            <a:endParaRPr lang="tr-TR" sz="2000"/>
          </a:p>
          <a:p>
            <a:endParaRPr lang="tr-TR" sz="2000"/>
          </a:p>
          <a:p>
            <a:r>
              <a:rPr lang="en-US" sz="2000"/>
              <a:t>We know that the class of animals is divided into mammals, amphibians, insects, birds, and so on. The class of vehicles is divided into cars, trucks, buses, and motorcycles.</a:t>
            </a:r>
          </a:p>
          <a:p>
            <a:endParaRPr lang="tr-TR" sz="2000"/>
          </a:p>
          <a:p>
            <a:r>
              <a:rPr lang="en-US" sz="2000"/>
              <a:t>The principle in this sort of division is that each subclass shares common characteristics with the class from which it’s derived. Cars, trucks, buses, and motorcycles all have wheels and a motor; these are the defining characteristics of vehicles. In addition to the characteristics shared with other members of the class, each subclass also has its own particular characteristics: Buses, for instance, have seats for many people, while trucks have space for hauling heavy loads.</a:t>
            </a:r>
          </a:p>
          <a:p>
            <a:endParaRPr 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5 Metin kutusu"/>
          <p:cNvSpPr txBox="1">
            <a:spLocks noChangeArrowheads="1"/>
          </p:cNvSpPr>
          <p:nvPr/>
        </p:nvSpPr>
        <p:spPr bwMode="auto">
          <a:xfrm>
            <a:off x="228600" y="228600"/>
            <a:ext cx="8763000" cy="1631950"/>
          </a:xfrm>
          <a:prstGeom prst="rect">
            <a:avLst/>
          </a:prstGeom>
          <a:noFill/>
          <a:ln w="9525">
            <a:noFill/>
            <a:miter lim="800000"/>
            <a:headEnd/>
            <a:tailEnd/>
          </a:ln>
        </p:spPr>
        <p:txBody>
          <a:bodyPr>
            <a:spAutoFit/>
          </a:bodyPr>
          <a:lstStyle/>
          <a:p>
            <a:r>
              <a:rPr lang="en-US" sz="2000"/>
              <a:t>This idea is shown in Figure.</a:t>
            </a:r>
            <a:endParaRPr lang="tr-TR" sz="2000"/>
          </a:p>
          <a:p>
            <a:r>
              <a:rPr lang="tr-TR" sz="2000"/>
              <a:t>I</a:t>
            </a:r>
            <a:r>
              <a:rPr lang="en-US" sz="2000"/>
              <a:t>n the figure that features A and B, which are part of the base class, are common to all the derived classes, but that each derived class also has features of its own.</a:t>
            </a:r>
          </a:p>
          <a:p>
            <a:endParaRPr lang="en-US" sz="2000"/>
          </a:p>
        </p:txBody>
      </p:sp>
      <p:pic>
        <p:nvPicPr>
          <p:cNvPr id="32771" name="Picture 2"/>
          <p:cNvPicPr>
            <a:picLocks noChangeAspect="1" noChangeArrowheads="1"/>
          </p:cNvPicPr>
          <p:nvPr/>
        </p:nvPicPr>
        <p:blipFill>
          <a:blip r:embed="rId2" cstate="print"/>
          <a:srcRect l="14999" t="39063" r="53751" b="17188"/>
          <a:stretch>
            <a:fillRect/>
          </a:stretch>
        </p:blipFill>
        <p:spPr bwMode="auto">
          <a:xfrm>
            <a:off x="2209800" y="1600200"/>
            <a:ext cx="3197225" cy="3581400"/>
          </a:xfrm>
          <a:prstGeom prst="rect">
            <a:avLst/>
          </a:prstGeom>
          <a:noFill/>
          <a:ln w="9525">
            <a:noFill/>
            <a:miter lim="800000"/>
            <a:headEnd/>
            <a:tailEnd/>
          </a:ln>
        </p:spPr>
      </p:pic>
      <p:sp>
        <p:nvSpPr>
          <p:cNvPr id="32772" name="5 Metin kutusu"/>
          <p:cNvSpPr txBox="1">
            <a:spLocks noChangeArrowheads="1"/>
          </p:cNvSpPr>
          <p:nvPr/>
        </p:nvSpPr>
        <p:spPr bwMode="auto">
          <a:xfrm>
            <a:off x="228600" y="5334000"/>
            <a:ext cx="8763000" cy="1200150"/>
          </a:xfrm>
          <a:prstGeom prst="rect">
            <a:avLst/>
          </a:prstGeom>
          <a:noFill/>
          <a:ln w="9525">
            <a:noFill/>
            <a:miter lim="800000"/>
            <a:headEnd/>
            <a:tailEnd/>
          </a:ln>
        </p:spPr>
        <p:txBody>
          <a:bodyPr>
            <a:spAutoFit/>
          </a:bodyPr>
          <a:lstStyle/>
          <a:p>
            <a:r>
              <a:rPr lang="en-US"/>
              <a:t>In a similar way, an OOP class can be divided into subclasses. In C++ the original class is called the </a:t>
            </a:r>
            <a:r>
              <a:rPr lang="en-US" i="1"/>
              <a:t>base class;</a:t>
            </a:r>
            <a:r>
              <a:rPr lang="en-US"/>
              <a:t> other classes can be defined that share its characteristics, but add their own as well. These are called </a:t>
            </a:r>
            <a:r>
              <a:rPr lang="en-US" i="1"/>
              <a:t>derived classes.</a:t>
            </a:r>
            <a:endParaRPr lang="en-US"/>
          </a:p>
          <a:p>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0"/>
            <a:ext cx="7239000" cy="715963"/>
          </a:xfrm>
        </p:spPr>
        <p:txBody>
          <a:bodyPr/>
          <a:lstStyle/>
          <a:p>
            <a:pPr eaLnBrk="1" hangingPunct="1"/>
            <a:r>
              <a:rPr lang="en-US" sz="3600" smtClean="0"/>
              <a:t>History of C and C++</a:t>
            </a:r>
          </a:p>
        </p:txBody>
      </p:sp>
      <p:sp>
        <p:nvSpPr>
          <p:cNvPr id="6147" name="Rectangle 3"/>
          <p:cNvSpPr>
            <a:spLocks noGrp="1" noChangeArrowheads="1"/>
          </p:cNvSpPr>
          <p:nvPr>
            <p:ph type="body" idx="1"/>
          </p:nvPr>
        </p:nvSpPr>
        <p:spPr>
          <a:xfrm>
            <a:off x="381000" y="990600"/>
            <a:ext cx="8229600" cy="4525963"/>
          </a:xfrm>
        </p:spPr>
        <p:txBody>
          <a:bodyPr/>
          <a:lstStyle/>
          <a:p>
            <a:pPr eaLnBrk="1" hangingPunct="1"/>
            <a:r>
              <a:rPr lang="en-US" sz="2800" smtClean="0"/>
              <a:t>History of C</a:t>
            </a:r>
          </a:p>
          <a:p>
            <a:pPr lvl="1" eaLnBrk="1" hangingPunct="1"/>
            <a:r>
              <a:rPr lang="en-US" sz="2400" smtClean="0"/>
              <a:t>Evolved from two other programming languages</a:t>
            </a:r>
          </a:p>
          <a:p>
            <a:pPr lvl="2" eaLnBrk="1" hangingPunct="1"/>
            <a:r>
              <a:rPr lang="en-US" sz="2000" smtClean="0"/>
              <a:t>BCPL and B</a:t>
            </a:r>
          </a:p>
          <a:p>
            <a:pPr lvl="3" eaLnBrk="1" hangingPunct="1"/>
            <a:r>
              <a:rPr lang="en-US" sz="1800" smtClean="0"/>
              <a:t>“Typeless” languages</a:t>
            </a:r>
          </a:p>
          <a:p>
            <a:pPr lvl="1" eaLnBrk="1" hangingPunct="1"/>
            <a:r>
              <a:rPr lang="en-US" sz="2400" smtClean="0"/>
              <a:t>Dennis Ritchie (Bell Laboratories)</a:t>
            </a:r>
            <a:r>
              <a:rPr lang="tr-TR" sz="2400" smtClean="0"/>
              <a:t> in the early 1970s</a:t>
            </a:r>
            <a:endParaRPr lang="en-US" sz="2400" smtClean="0"/>
          </a:p>
          <a:p>
            <a:pPr lvl="2" eaLnBrk="1" hangingPunct="1"/>
            <a:r>
              <a:rPr lang="en-US" sz="2000" smtClean="0"/>
              <a:t>Added data typing, other features</a:t>
            </a:r>
          </a:p>
          <a:p>
            <a:pPr lvl="1" eaLnBrk="1" hangingPunct="1"/>
            <a:r>
              <a:rPr lang="en-US" sz="2400" smtClean="0"/>
              <a:t>Development language of UNIX</a:t>
            </a:r>
          </a:p>
          <a:p>
            <a:pPr lvl="1" eaLnBrk="1" hangingPunct="1"/>
            <a:r>
              <a:rPr lang="en-US" sz="2400" smtClean="0"/>
              <a:t>Hardware independent</a:t>
            </a:r>
          </a:p>
          <a:p>
            <a:pPr lvl="2" eaLnBrk="1" hangingPunct="1"/>
            <a:r>
              <a:rPr lang="en-US" sz="2000" smtClean="0"/>
              <a:t>Portable programs</a:t>
            </a:r>
          </a:p>
          <a:p>
            <a:pPr lvl="1" eaLnBrk="1" hangingPunct="1"/>
            <a:r>
              <a:rPr lang="en-US" sz="2400" smtClean="0"/>
              <a:t>1989: ANSI standard</a:t>
            </a:r>
          </a:p>
          <a:p>
            <a:pPr lvl="1" eaLnBrk="1" hangingPunct="1"/>
            <a:r>
              <a:rPr lang="en-US" sz="2400" smtClean="0"/>
              <a:t>1990: ANSI and ISO standard published</a:t>
            </a:r>
          </a:p>
          <a:p>
            <a:pPr lvl="2" eaLnBrk="1" hangingPunct="1"/>
            <a:r>
              <a:rPr lang="en-US" sz="2000" smtClean="0"/>
              <a:t>ANSI/ISO 9899: 1990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792162"/>
          </a:xfrm>
        </p:spPr>
        <p:txBody>
          <a:bodyPr/>
          <a:lstStyle/>
          <a:p>
            <a:pPr eaLnBrk="1" hangingPunct="1"/>
            <a:r>
              <a:rPr lang="en-US" smtClean="0"/>
              <a:t>History of C and C++</a:t>
            </a:r>
          </a:p>
        </p:txBody>
      </p:sp>
      <p:sp>
        <p:nvSpPr>
          <p:cNvPr id="7171" name="Rectangle 3"/>
          <p:cNvSpPr>
            <a:spLocks noGrp="1" noChangeArrowheads="1"/>
          </p:cNvSpPr>
          <p:nvPr>
            <p:ph type="body" idx="1"/>
          </p:nvPr>
        </p:nvSpPr>
        <p:spPr>
          <a:xfrm>
            <a:off x="457200" y="1066800"/>
            <a:ext cx="8229600" cy="4525963"/>
          </a:xfrm>
        </p:spPr>
        <p:txBody>
          <a:bodyPr/>
          <a:lstStyle/>
          <a:p>
            <a:pPr eaLnBrk="1" hangingPunct="1"/>
            <a:r>
              <a:rPr lang="en-US" sz="2800" dirty="0" smtClean="0"/>
              <a:t>History of C++ </a:t>
            </a:r>
          </a:p>
          <a:p>
            <a:pPr lvl="1" eaLnBrk="1" hangingPunct="1"/>
            <a:r>
              <a:rPr lang="en-US" sz="2400" dirty="0" smtClean="0"/>
              <a:t>Extension of C</a:t>
            </a:r>
          </a:p>
          <a:p>
            <a:pPr lvl="1" eaLnBrk="1" hangingPunct="1"/>
            <a:r>
              <a:rPr lang="en-US" sz="2400" dirty="0" smtClean="0"/>
              <a:t>Early 1980s: </a:t>
            </a:r>
            <a:r>
              <a:rPr lang="en-US" sz="2400" dirty="0" err="1" smtClean="0"/>
              <a:t>Bjarne</a:t>
            </a:r>
            <a:r>
              <a:rPr lang="en-US" sz="2400" dirty="0" smtClean="0"/>
              <a:t> </a:t>
            </a:r>
            <a:r>
              <a:rPr lang="en-US" sz="2400" dirty="0" err="1" smtClean="0"/>
              <a:t>Stroustrup</a:t>
            </a:r>
            <a:r>
              <a:rPr lang="en-US" sz="2400" dirty="0" smtClean="0"/>
              <a:t> (Bell Laboratories)</a:t>
            </a:r>
          </a:p>
          <a:p>
            <a:pPr lvl="1" eaLnBrk="1" hangingPunct="1"/>
            <a:r>
              <a:rPr lang="en-US" sz="2400" dirty="0" smtClean="0"/>
              <a:t>“Spruces up” C</a:t>
            </a:r>
          </a:p>
          <a:p>
            <a:pPr lvl="1" eaLnBrk="1" hangingPunct="1"/>
            <a:r>
              <a:rPr lang="en-US" sz="2400" dirty="0" smtClean="0"/>
              <a:t>Provides capabilities for object-oriented programming</a:t>
            </a:r>
          </a:p>
          <a:p>
            <a:pPr lvl="2" eaLnBrk="1" hangingPunct="1"/>
            <a:r>
              <a:rPr lang="en-US" sz="2000" dirty="0" smtClean="0"/>
              <a:t>Objects: reusable software components </a:t>
            </a:r>
          </a:p>
          <a:p>
            <a:pPr lvl="3" eaLnBrk="1" hangingPunct="1"/>
            <a:r>
              <a:rPr lang="en-US" sz="1800" dirty="0" smtClean="0"/>
              <a:t>Model items in real world</a:t>
            </a:r>
          </a:p>
          <a:p>
            <a:pPr lvl="2" eaLnBrk="1" hangingPunct="1"/>
            <a:r>
              <a:rPr lang="en-US" sz="2000" dirty="0" smtClean="0"/>
              <a:t>Object-oriented programs</a:t>
            </a:r>
          </a:p>
          <a:p>
            <a:pPr lvl="3" eaLnBrk="1" hangingPunct="1"/>
            <a:r>
              <a:rPr lang="en-US" sz="1800" dirty="0" smtClean="0"/>
              <a:t>Easy to understand, correct and modify</a:t>
            </a:r>
          </a:p>
          <a:p>
            <a:pPr lvl="1" eaLnBrk="1" hangingPunct="1"/>
            <a:r>
              <a:rPr lang="en-US" sz="2400" dirty="0" smtClean="0"/>
              <a:t>Hybrid language</a:t>
            </a:r>
          </a:p>
          <a:p>
            <a:pPr lvl="2" eaLnBrk="1" hangingPunct="1"/>
            <a:r>
              <a:rPr lang="en-US" sz="2000" dirty="0" smtClean="0"/>
              <a:t>C-like style</a:t>
            </a:r>
          </a:p>
          <a:p>
            <a:pPr lvl="2" eaLnBrk="1" hangingPunct="1"/>
            <a:r>
              <a:rPr lang="en-US" sz="2000" dirty="0" smtClean="0"/>
              <a:t>Object-oriented style</a:t>
            </a:r>
          </a:p>
          <a:p>
            <a:pPr lvl="2" eaLnBrk="1" hangingPunct="1"/>
            <a:r>
              <a:rPr lang="en-US" sz="2000" dirty="0" smtClean="0"/>
              <a:t>Both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792162"/>
          </a:xfrm>
        </p:spPr>
        <p:txBody>
          <a:bodyPr/>
          <a:lstStyle/>
          <a:p>
            <a:pPr eaLnBrk="1" hangingPunct="1"/>
            <a:r>
              <a:rPr lang="en-US" smtClean="0"/>
              <a:t>C++ Standard Library</a:t>
            </a:r>
          </a:p>
        </p:txBody>
      </p:sp>
      <p:sp>
        <p:nvSpPr>
          <p:cNvPr id="8195" name="Rectangle 3"/>
          <p:cNvSpPr>
            <a:spLocks noGrp="1" noChangeArrowheads="1"/>
          </p:cNvSpPr>
          <p:nvPr>
            <p:ph type="body" idx="1"/>
          </p:nvPr>
        </p:nvSpPr>
        <p:spPr/>
        <p:txBody>
          <a:bodyPr/>
          <a:lstStyle/>
          <a:p>
            <a:pPr eaLnBrk="1" hangingPunct="1"/>
            <a:r>
              <a:rPr lang="en-US" smtClean="0"/>
              <a:t>C++ programs</a:t>
            </a:r>
          </a:p>
          <a:p>
            <a:pPr lvl="1" eaLnBrk="1" hangingPunct="1"/>
            <a:r>
              <a:rPr lang="en-US" smtClean="0"/>
              <a:t>Built from pieces called classes and functions</a:t>
            </a:r>
          </a:p>
          <a:p>
            <a:pPr eaLnBrk="1" hangingPunct="1"/>
            <a:r>
              <a:rPr lang="en-US" smtClean="0"/>
              <a:t>C++ standard library</a:t>
            </a:r>
          </a:p>
          <a:p>
            <a:pPr lvl="1" eaLnBrk="1" hangingPunct="1"/>
            <a:r>
              <a:rPr lang="en-US" smtClean="0"/>
              <a:t>Rich collections of existing classes and functions</a:t>
            </a:r>
          </a:p>
          <a:p>
            <a:pPr eaLnBrk="1" hangingPunct="1"/>
            <a:r>
              <a:rPr lang="en-US" smtClean="0"/>
              <a:t>“Building block approach” to creating programs</a:t>
            </a:r>
          </a:p>
          <a:p>
            <a:pPr lvl="1" eaLnBrk="1" hangingPunct="1"/>
            <a:r>
              <a:rPr lang="en-US" smtClean="0"/>
              <a:t>“Software reuse”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914400"/>
          </a:xfrm>
        </p:spPr>
        <p:txBody>
          <a:bodyPr/>
          <a:lstStyle/>
          <a:p>
            <a:pPr eaLnBrk="1" hangingPunct="1"/>
            <a:r>
              <a:rPr lang="en-US" smtClean="0"/>
              <a:t>Java</a:t>
            </a:r>
          </a:p>
        </p:txBody>
      </p:sp>
      <p:sp>
        <p:nvSpPr>
          <p:cNvPr id="9219" name="Rectangle 3"/>
          <p:cNvSpPr>
            <a:spLocks noGrp="1" noChangeArrowheads="1"/>
          </p:cNvSpPr>
          <p:nvPr>
            <p:ph type="body" idx="1"/>
          </p:nvPr>
        </p:nvSpPr>
        <p:spPr>
          <a:xfrm>
            <a:off x="457200" y="1143000"/>
            <a:ext cx="8229600" cy="4525963"/>
          </a:xfrm>
        </p:spPr>
        <p:txBody>
          <a:bodyPr/>
          <a:lstStyle/>
          <a:p>
            <a:pPr eaLnBrk="1" hangingPunct="1"/>
            <a:r>
              <a:rPr lang="en-US" smtClean="0"/>
              <a:t>Java </a:t>
            </a:r>
          </a:p>
          <a:p>
            <a:pPr lvl="1" eaLnBrk="1" hangingPunct="1"/>
            <a:r>
              <a:rPr lang="en-US" smtClean="0"/>
              <a:t>1991: Sun Microsystems </a:t>
            </a:r>
          </a:p>
          <a:p>
            <a:pPr lvl="2" eaLnBrk="1" hangingPunct="1"/>
            <a:r>
              <a:rPr lang="en-US" smtClean="0"/>
              <a:t>Green project</a:t>
            </a:r>
          </a:p>
          <a:p>
            <a:pPr lvl="1" eaLnBrk="1" hangingPunct="1"/>
            <a:r>
              <a:rPr lang="en-US" smtClean="0"/>
              <a:t>1995: Sun Microsystems</a:t>
            </a:r>
          </a:p>
          <a:p>
            <a:pPr lvl="2" eaLnBrk="1" hangingPunct="1"/>
            <a:r>
              <a:rPr lang="en-US" smtClean="0"/>
              <a:t>Formally announced Java at trade show</a:t>
            </a:r>
          </a:p>
          <a:p>
            <a:pPr lvl="1" eaLnBrk="1" hangingPunct="1"/>
            <a:r>
              <a:rPr lang="en-US" smtClean="0"/>
              <a:t>Web pages with dynamic and interactive content</a:t>
            </a:r>
          </a:p>
          <a:p>
            <a:pPr lvl="1" eaLnBrk="1" hangingPunct="1"/>
            <a:r>
              <a:rPr lang="en-US" smtClean="0"/>
              <a:t>Develop large-scale enterprise applications</a:t>
            </a:r>
          </a:p>
          <a:p>
            <a:pPr lvl="1" eaLnBrk="1" hangingPunct="1"/>
            <a:r>
              <a:rPr lang="en-US" smtClean="0"/>
              <a:t>Enhance functionality of web servers</a:t>
            </a:r>
          </a:p>
          <a:p>
            <a:pPr lvl="1" eaLnBrk="1" hangingPunct="1"/>
            <a:r>
              <a:rPr lang="en-US" smtClean="0"/>
              <a:t>Provide applications for consumer devices </a:t>
            </a:r>
          </a:p>
          <a:p>
            <a:pPr lvl="2" eaLnBrk="1" hangingPunct="1"/>
            <a:r>
              <a:rPr lang="en-US" smtClean="0"/>
              <a:t>Cell phones, pagers, personal digital assistants,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838200"/>
          </a:xfrm>
        </p:spPr>
        <p:txBody>
          <a:bodyPr/>
          <a:lstStyle/>
          <a:p>
            <a:pPr eaLnBrk="1" hangingPunct="1"/>
            <a:r>
              <a:rPr lang="en-US" sz="3600" smtClean="0">
                <a:solidFill>
                  <a:schemeClr val="tx1"/>
                </a:solidFill>
                <a:cs typeface="Times New Roman" pitchFamily="18" charset="0"/>
              </a:rPr>
              <a:t>Visual Basic, Visual C++ and C#</a:t>
            </a:r>
          </a:p>
        </p:txBody>
      </p:sp>
      <p:sp>
        <p:nvSpPr>
          <p:cNvPr id="10243" name="Rectangle 3"/>
          <p:cNvSpPr>
            <a:spLocks noGrp="1" noChangeArrowheads="1"/>
          </p:cNvSpPr>
          <p:nvPr>
            <p:ph type="body" idx="1"/>
          </p:nvPr>
        </p:nvSpPr>
        <p:spPr>
          <a:xfrm>
            <a:off x="457200" y="990600"/>
            <a:ext cx="8229600" cy="4525963"/>
          </a:xfrm>
        </p:spPr>
        <p:txBody>
          <a:bodyPr/>
          <a:lstStyle/>
          <a:p>
            <a:pPr eaLnBrk="1" hangingPunct="1"/>
            <a:r>
              <a:rPr lang="en-US" sz="2800" smtClean="0"/>
              <a:t>BASIC</a:t>
            </a:r>
          </a:p>
          <a:p>
            <a:pPr lvl="1" eaLnBrk="1" hangingPunct="1"/>
            <a:r>
              <a:rPr lang="en-US" sz="2400" smtClean="0"/>
              <a:t>Beginner’s All-Purpose Symbolic Instruction Code</a:t>
            </a:r>
          </a:p>
          <a:p>
            <a:pPr lvl="1" eaLnBrk="1" hangingPunct="1"/>
            <a:r>
              <a:rPr lang="en-US" sz="2400" smtClean="0"/>
              <a:t>Mid-1960s: Prof. John Kemeny and Thomas Kurtz (Dartmouth College)</a:t>
            </a:r>
          </a:p>
          <a:p>
            <a:pPr eaLnBrk="1" hangingPunct="1"/>
            <a:r>
              <a:rPr lang="en-US" sz="2800" smtClean="0"/>
              <a:t>Visual Basic</a:t>
            </a:r>
          </a:p>
          <a:p>
            <a:pPr lvl="1" eaLnBrk="1" hangingPunct="1"/>
            <a:r>
              <a:rPr lang="en-US" sz="2400" smtClean="0"/>
              <a:t>1991</a:t>
            </a:r>
          </a:p>
          <a:p>
            <a:pPr lvl="2" eaLnBrk="1" hangingPunct="1"/>
            <a:r>
              <a:rPr lang="en-US" sz="2000" smtClean="0"/>
              <a:t>Result of Microsoft Windows graphical user interface (GUI)</a:t>
            </a:r>
          </a:p>
          <a:p>
            <a:pPr lvl="3" eaLnBrk="1" hangingPunct="1"/>
            <a:r>
              <a:rPr lang="en-US" sz="1800" smtClean="0"/>
              <a:t>Developed late 1980s, early 1990s</a:t>
            </a:r>
          </a:p>
          <a:p>
            <a:pPr lvl="1" eaLnBrk="1" hangingPunct="1"/>
            <a:r>
              <a:rPr lang="en-US" sz="2400" smtClean="0"/>
              <a:t>Powerful features</a:t>
            </a:r>
          </a:p>
          <a:p>
            <a:pPr lvl="2" eaLnBrk="1" hangingPunct="1"/>
            <a:r>
              <a:rPr lang="en-US" sz="2000" smtClean="0"/>
              <a:t>GUI, event handling, access to Win32 API, object-oriented programming, error handling</a:t>
            </a:r>
          </a:p>
          <a:p>
            <a:pPr lvl="1" eaLnBrk="1" hangingPunct="1"/>
            <a:r>
              <a:rPr lang="en-US" sz="2400" smtClean="0"/>
              <a:t>Visual Basic .NET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274638"/>
            <a:ext cx="9144000" cy="715962"/>
          </a:xfrm>
        </p:spPr>
        <p:txBody>
          <a:bodyPr/>
          <a:lstStyle/>
          <a:p>
            <a:pPr eaLnBrk="1" hangingPunct="1"/>
            <a:r>
              <a:rPr lang="en-US" sz="4000" smtClean="0">
                <a:solidFill>
                  <a:schemeClr val="tx1"/>
                </a:solidFill>
                <a:cs typeface="Times New Roman" pitchFamily="18" charset="0"/>
              </a:rPr>
              <a:t>Visual Basic, Visual C++ and C#</a:t>
            </a:r>
          </a:p>
        </p:txBody>
      </p:sp>
      <p:sp>
        <p:nvSpPr>
          <p:cNvPr id="11267" name="Rectangle 3"/>
          <p:cNvSpPr>
            <a:spLocks noGrp="1" noChangeArrowheads="1"/>
          </p:cNvSpPr>
          <p:nvPr>
            <p:ph type="body" idx="1"/>
          </p:nvPr>
        </p:nvSpPr>
        <p:spPr>
          <a:xfrm>
            <a:off x="457200" y="1066800"/>
            <a:ext cx="8229600" cy="4525963"/>
          </a:xfrm>
        </p:spPr>
        <p:txBody>
          <a:bodyPr/>
          <a:lstStyle/>
          <a:p>
            <a:pPr eaLnBrk="1" hangingPunct="1"/>
            <a:r>
              <a:rPr lang="en-US" sz="2800" smtClean="0"/>
              <a:t>Visual C++</a:t>
            </a:r>
          </a:p>
          <a:p>
            <a:pPr lvl="1" eaLnBrk="1" hangingPunct="1"/>
            <a:r>
              <a:rPr lang="en-US" sz="2400" smtClean="0"/>
              <a:t>Microsoft’s implementation of C++</a:t>
            </a:r>
          </a:p>
          <a:p>
            <a:pPr lvl="2" eaLnBrk="1" hangingPunct="1"/>
            <a:r>
              <a:rPr lang="en-US" sz="2000" smtClean="0"/>
              <a:t>Includes extensions</a:t>
            </a:r>
          </a:p>
          <a:p>
            <a:pPr lvl="2" eaLnBrk="1" hangingPunct="1"/>
            <a:r>
              <a:rPr lang="en-US" sz="2000" smtClean="0"/>
              <a:t>Microsoft Foundation Classes (MFC)</a:t>
            </a:r>
          </a:p>
          <a:p>
            <a:pPr lvl="2" eaLnBrk="1" hangingPunct="1"/>
            <a:r>
              <a:rPr lang="en-US" sz="2000" smtClean="0"/>
              <a:t>Common library </a:t>
            </a:r>
          </a:p>
          <a:p>
            <a:pPr lvl="3" eaLnBrk="1" hangingPunct="1"/>
            <a:r>
              <a:rPr lang="en-US" sz="1800" smtClean="0"/>
              <a:t>GUI, graphics, networking, multithreading, … </a:t>
            </a:r>
          </a:p>
          <a:p>
            <a:pPr lvl="3" eaLnBrk="1" hangingPunct="1"/>
            <a:r>
              <a:rPr lang="en-US" sz="1800" smtClean="0"/>
              <a:t>Shared among Visual Basic, Visual C++, C#</a:t>
            </a:r>
          </a:p>
          <a:p>
            <a:pPr eaLnBrk="1" hangingPunct="1"/>
            <a:r>
              <a:rPr lang="en-US" sz="2800" smtClean="0"/>
              <a:t>.NET platform</a:t>
            </a:r>
          </a:p>
          <a:p>
            <a:pPr lvl="1" eaLnBrk="1" hangingPunct="1"/>
            <a:r>
              <a:rPr lang="en-US" sz="2400" smtClean="0"/>
              <a:t>Web-based applications </a:t>
            </a:r>
          </a:p>
          <a:p>
            <a:pPr lvl="2" eaLnBrk="1" hangingPunct="1"/>
            <a:r>
              <a:rPr lang="en-US" sz="2000" smtClean="0"/>
              <a:t>Distributed to great variety of devices</a:t>
            </a:r>
          </a:p>
          <a:p>
            <a:pPr lvl="3" eaLnBrk="1" hangingPunct="1"/>
            <a:r>
              <a:rPr lang="en-US" sz="1800" smtClean="0"/>
              <a:t>Cell phones, desktop computers</a:t>
            </a:r>
          </a:p>
          <a:p>
            <a:pPr lvl="1" eaLnBrk="1" hangingPunct="1"/>
            <a:r>
              <a:rPr lang="en-US" sz="2400" smtClean="0"/>
              <a:t>Applications in disparate languages can communicate</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979</TotalTime>
  <Words>2347</Words>
  <Application>Microsoft Office PowerPoint</Application>
  <PresentationFormat>Ekran Gösterisi (4:3)</PresentationFormat>
  <Paragraphs>269</Paragraphs>
  <Slides>32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32</vt:i4>
      </vt:variant>
    </vt:vector>
  </HeadingPairs>
  <TitlesOfParts>
    <vt:vector size="40" baseType="lpstr">
      <vt:lpstr>Arial</vt:lpstr>
      <vt:lpstr>AvantGarde</vt:lpstr>
      <vt:lpstr>Courier</vt:lpstr>
      <vt:lpstr>Courier New</vt:lpstr>
      <vt:lpstr>Mincho</vt:lpstr>
      <vt:lpstr>Times</vt:lpstr>
      <vt:lpstr>Times New Roman</vt:lpstr>
      <vt:lpstr>Default Design</vt:lpstr>
      <vt:lpstr>Object-Oriented Programming</vt:lpstr>
      <vt:lpstr>outline</vt:lpstr>
      <vt:lpstr>PowerPoint Sunusu</vt:lpstr>
      <vt:lpstr>History of C and C++</vt:lpstr>
      <vt:lpstr>History of C and C++</vt:lpstr>
      <vt:lpstr>C++ Standard Library</vt:lpstr>
      <vt:lpstr>Java</vt:lpstr>
      <vt:lpstr>Visual Basic, Visual C++ and C#</vt:lpstr>
      <vt:lpstr>Visual Basic, Visual C++ and C#</vt:lpstr>
      <vt:lpstr>Visual Basic, Visual C++ and C#</vt:lpstr>
      <vt:lpstr> Other High-level Languages</vt:lpstr>
      <vt:lpstr>Other High-level Languages</vt:lpstr>
      <vt:lpstr>Basics of a Typical C++ Environment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umr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dc:title>
  <dc:creator>cemil</dc:creator>
  <cp:lastModifiedBy>Sau</cp:lastModifiedBy>
  <cp:revision>23</cp:revision>
  <dcterms:created xsi:type="dcterms:W3CDTF">2006-01-31T14:51:13Z</dcterms:created>
  <dcterms:modified xsi:type="dcterms:W3CDTF">2024-02-11T20:29:35Z</dcterms:modified>
</cp:coreProperties>
</file>