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289" r:id="rId4"/>
    <p:sldId id="260" r:id="rId5"/>
    <p:sldId id="290" r:id="rId6"/>
    <p:sldId id="321" r:id="rId7"/>
    <p:sldId id="322" r:id="rId8"/>
    <p:sldId id="323" r:id="rId9"/>
    <p:sldId id="291" r:id="rId10"/>
    <p:sldId id="292" r:id="rId11"/>
    <p:sldId id="326" r:id="rId12"/>
    <p:sldId id="327" r:id="rId13"/>
    <p:sldId id="324" r:id="rId14"/>
    <p:sldId id="325" r:id="rId15"/>
    <p:sldId id="293" r:id="rId16"/>
    <p:sldId id="294" r:id="rId17"/>
    <p:sldId id="295" r:id="rId18"/>
    <p:sldId id="296" r:id="rId19"/>
    <p:sldId id="297" r:id="rId20"/>
    <p:sldId id="299" r:id="rId21"/>
    <p:sldId id="316" r:id="rId22"/>
    <p:sldId id="301" r:id="rId23"/>
    <p:sldId id="304" r:id="rId24"/>
    <p:sldId id="317" r:id="rId25"/>
    <p:sldId id="306" r:id="rId26"/>
    <p:sldId id="318" r:id="rId27"/>
    <p:sldId id="319" r:id="rId28"/>
    <p:sldId id="320" r:id="rId29"/>
    <p:sldId id="298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" initials="A" lastIdx="3" clrIdx="0">
    <p:extLst>
      <p:ext uri="{19B8F6BF-5375-455C-9EA6-DF929625EA0E}">
        <p15:presenceInfo xmlns:p15="http://schemas.microsoft.com/office/powerpoint/2012/main" userId="Ahm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62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217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9481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9482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4064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90FB45C-A85C-4C7A-9D86-37D5BFE1D2F6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A2B160-4745-406D-88E7-CD9F33CECEE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2443"/>
      </p:ext>
    </p:extLst>
  </p:cSld>
  <p:clrMapOvr>
    <a:masterClrMapping/>
  </p:clrMapOvr>
  <p:transition spd="med" advClick="0" advTm="1000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1C0C-8711-4B26-BD9A-3C644D7E14DC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D1E7-7045-458D-BB61-5055ED74DE54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11791"/>
      </p:ext>
    </p:extLst>
  </p:cSld>
  <p:clrMapOvr>
    <a:masterClrMapping/>
  </p:clrMapOvr>
  <p:transition spd="med" advClick="0" advTm="1000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DDFE-0EC3-43DB-A534-0622E9895FE9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D51FD-55D1-4047-B181-5F35DC412E0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5145"/>
      </p:ext>
    </p:extLst>
  </p:cSld>
  <p:clrMapOvr>
    <a:masterClrMapping/>
  </p:clrMapOvr>
  <p:transition spd="med" advClick="0" advTm="1000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4316"/>
      </p:ext>
    </p:extLst>
  </p:cSld>
  <p:clrMapOvr>
    <a:masterClrMapping/>
  </p:clrMapOvr>
  <p:transition spd="med" advClick="0" advTm="1000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Başlık, Metin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Grafik Yer Tutucusu"/>
          <p:cNvSpPr>
            <a:spLocks noGrp="1"/>
          </p:cNvSpPr>
          <p:nvPr>
            <p:ph type="chart"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197A8-6A1B-41AF-9DC7-6948ACDBBEBE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7D1B-9F93-4071-8547-94C6DFF89CFE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9316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7AE2-728E-4EFA-A131-FA8794DBFEBB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CBB0-09FD-4FB3-A512-12DBE7913E78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9015"/>
      </p:ext>
    </p:extLst>
  </p:cSld>
  <p:clrMapOvr>
    <a:masterClrMapping/>
  </p:clrMapOvr>
  <p:transition spd="med" advClick="0" advTm="1000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6080-877D-4E08-AB69-371CA975D04C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7849-D356-47DC-B53B-3DEA1B255C1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4129"/>
      </p:ext>
    </p:extLst>
  </p:cSld>
  <p:clrMapOvr>
    <a:masterClrMapping/>
  </p:clrMapOvr>
  <p:transition spd="med" advClick="0" advTm="1000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0AC7-B658-4810-99AF-A5D3BCE33EB6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F090-CA47-4FA3-B099-78D64967F773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0787"/>
      </p:ext>
    </p:extLst>
  </p:cSld>
  <p:clrMapOvr>
    <a:masterClrMapping/>
  </p:clrMapOvr>
  <p:transition spd="med" advClick="0" advTm="1000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8D33-7A74-4705-9388-C93F79522E95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B206-C8F8-41F1-9F41-E74E253E648F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9486"/>
      </p:ext>
    </p:extLst>
  </p:cSld>
  <p:clrMapOvr>
    <a:masterClrMapping/>
  </p:clrMapOvr>
  <p:transition spd="med" advClick="0" advTm="1000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2EB94-23DA-4A40-B0EC-FD0D1E9F8F74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AA5E-98A3-43EF-97FF-CAD613BD76C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7661"/>
      </p:ext>
    </p:extLst>
  </p:cSld>
  <p:clrMapOvr>
    <a:masterClrMapping/>
  </p:clrMapOvr>
  <p:transition spd="med" advClick="0" advTm="1000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3DD97-4A0C-4FD2-AE7F-B106F44E84D3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1CB8-63DB-4FCE-BE81-179D70A48255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4903"/>
      </p:ext>
    </p:extLst>
  </p:cSld>
  <p:clrMapOvr>
    <a:masterClrMapping/>
  </p:clrMapOvr>
  <p:transition spd="med" advClick="0" advTm="1000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B4070-48B7-4BE4-BA90-445ED9EC439F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2C9E-4E16-458E-A79B-F085F6517BFD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7575"/>
      </p:ext>
    </p:extLst>
  </p:cSld>
  <p:clrMapOvr>
    <a:masterClrMapping/>
  </p:clrMapOvr>
  <p:transition spd="med" advClick="0" advTm="1000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88A2-A05D-4474-8267-4FE95814FDE5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C2AF-84FB-40D2-9400-4234F7687122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70497"/>
      </p:ext>
    </p:extLst>
  </p:cSld>
  <p:clrMapOvr>
    <a:masterClrMapping/>
  </p:clrMapOvr>
  <p:transition spd="med" advClick="0" advTm="1000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45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9845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8457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98458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98459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8460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461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842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Click="0" advTm="1000">
    <p:split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159880"/>
            <a:ext cx="10902462" cy="319472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Kocabıçak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4. HAFTA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1809720" y="335839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9" y="3403086"/>
            <a:ext cx="2547519" cy="33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 advClick="0" advTm="1000"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Alanlar, Özellikler</a:t>
            </a:r>
            <a:endParaRPr lang="en-US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algn="just"/>
            <a:r>
              <a:rPr lang="tr-TR" sz="2800" dirty="0"/>
              <a:t>Alanlar sınıf (</a:t>
            </a:r>
            <a:r>
              <a:rPr lang="tr-TR" sz="2800" dirty="0">
                <a:solidFill>
                  <a:schemeClr val="accent1"/>
                </a:solidFill>
              </a:rPr>
              <a:t>class</a:t>
            </a:r>
            <a:r>
              <a:rPr lang="tr-TR" sz="2800" dirty="0"/>
              <a:t>) veya yapı (</a:t>
            </a:r>
            <a:r>
              <a:rPr lang="tr-TR" sz="2800" dirty="0" err="1">
                <a:solidFill>
                  <a:schemeClr val="accent1"/>
                </a:solidFill>
              </a:rPr>
              <a:t>struct</a:t>
            </a:r>
            <a:r>
              <a:rPr lang="tr-TR" sz="2800" dirty="0"/>
              <a:t>) içerisindeki değişkenlerdir</a:t>
            </a:r>
          </a:p>
          <a:p>
            <a:pPr algn="just"/>
            <a:r>
              <a:rPr lang="tr-TR" sz="2800" dirty="0"/>
              <a:t>Alanlar, bir sınıf örneğine (</a:t>
            </a:r>
            <a:r>
              <a:rPr lang="tr-TR" sz="2800" dirty="0">
                <a:solidFill>
                  <a:schemeClr val="accent1"/>
                </a:solidFill>
              </a:rPr>
              <a:t>non-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/>
              <a:t>) veya doğrudan bir sınıfa (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/>
              <a:t>) ait olabilirler. statik olmayan alan her bir örnekte ayrı olarak tutulurken, statik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alanlar tüm örneklerde aynıdır.</a:t>
            </a:r>
          </a:p>
          <a:p>
            <a:pPr algn="just"/>
            <a:r>
              <a:rPr lang="tr-TR" sz="2800" dirty="0"/>
              <a:t>Özellikler (</a:t>
            </a:r>
            <a:r>
              <a:rPr lang="tr-TR" sz="2800" dirty="0" err="1">
                <a:solidFill>
                  <a:schemeClr val="accent1"/>
                </a:solidFill>
              </a:rPr>
              <a:t>properties</a:t>
            </a:r>
            <a:r>
              <a:rPr lang="tr-TR" sz="2800" dirty="0"/>
              <a:t>) </a:t>
            </a:r>
            <a:r>
              <a:rPr lang="tr-TR" sz="2800" dirty="0" err="1">
                <a:solidFill>
                  <a:schemeClr val="accent1"/>
                </a:solidFill>
              </a:rPr>
              <a:t>private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alanları kontrollü hale getirir, </a:t>
            </a:r>
            <a:r>
              <a:rPr lang="tr-TR" sz="2800" dirty="0">
                <a:solidFill>
                  <a:schemeClr val="accent1"/>
                </a:solidFill>
              </a:rPr>
              <a:t>get</a:t>
            </a:r>
            <a:r>
              <a:rPr lang="tr-TR" sz="2800" dirty="0"/>
              <a:t> (okuma) ve </a:t>
            </a:r>
            <a:r>
              <a:rPr lang="tr-TR" sz="2800" dirty="0">
                <a:solidFill>
                  <a:schemeClr val="accent1"/>
                </a:solidFill>
              </a:rPr>
              <a:t>set</a:t>
            </a:r>
            <a:r>
              <a:rPr lang="tr-TR" sz="2800" dirty="0"/>
              <a:t> (yazma) operatörleri ile beraber kullanılır. Özellikler ile değişkenler </a:t>
            </a:r>
            <a:r>
              <a:rPr lang="tr-TR" sz="2800" dirty="0">
                <a:solidFill>
                  <a:schemeClr val="accent1"/>
                </a:solidFill>
              </a:rPr>
              <a:t>public</a:t>
            </a:r>
            <a:r>
              <a:rPr lang="tr-TR" sz="2800" dirty="0"/>
              <a:t> değişken gibi kullanılır ancak aslında erişimciler olarak bilinen yöntemlerdir. Böylece sınıf verileri güvenli ve esnek biçimde erişilebilir.</a:t>
            </a:r>
            <a:endParaRPr lang="tr-TR" sz="2800" dirty="0">
              <a:solidFill>
                <a:schemeClr val="accent1"/>
              </a:solidFill>
            </a:endParaRPr>
          </a:p>
          <a:p>
            <a:pPr algn="just"/>
            <a:endParaRPr lang="tr-TR" sz="2800" dirty="0"/>
          </a:p>
          <a:p>
            <a:pPr algn="just"/>
            <a:endParaRPr lang="tr-TR" sz="2800" dirty="0"/>
          </a:p>
          <a:p>
            <a:pPr algn="just"/>
            <a:endParaRPr lang="tr-TR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066725"/>
      </p:ext>
    </p:extLst>
  </p:cSld>
  <p:clrMapOvr>
    <a:masterClrMapping/>
  </p:clrMapOvr>
  <p:transition spd="med" advClick="0" advTm="1000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7786" y="198221"/>
            <a:ext cx="4697449" cy="70326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sinifkedi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Kedi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cinsi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(0,10);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(value &lt;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(value &gt;= 0 &amp;&amp; value &lt; 15)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148197" y="198221"/>
            <a:ext cx="692689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varsayılan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kurucu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cinsi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kurucu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Dört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parametreli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cinsi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=c;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 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cinsi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cinsi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Yaşı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KediToText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adi +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+ cinsi+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yas.ToString() +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+ renk;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yıkıcı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}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26909379"/>
      </p:ext>
    </p:extLst>
  </p:cSld>
  <p:clrMapOvr>
    <a:masterClrMapping/>
  </p:clrMapOvr>
  <p:transition spd="med" advClick="0" advTm="1000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08364" y="870927"/>
            <a:ext cx="782781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Tekir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"Ankara"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Beyaz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k1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+k1.GetType());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k1.yazdir();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k2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k2.yazdir();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(k2.KediToText());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439703"/>
      </p:ext>
    </p:extLst>
  </p:cSld>
  <p:clrMapOvr>
    <a:masterClrMapping/>
  </p:clrMapOvr>
  <p:transition spd="med" advClick="0" advTm="1000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54192" y="703645"/>
            <a:ext cx="6400415" cy="55861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personel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alan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özellik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name = value;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kurucu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belirsiz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belirsiz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soyadi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soyadi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096000" y="577489"/>
            <a:ext cx="6096000" cy="36009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metod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{0} 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soyadı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={1}"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,Name,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{0} 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soyadı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={1}"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Name,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ADSOYAD(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+name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ADSOYAD()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807739"/>
      </p:ext>
    </p:extLst>
  </p:cSld>
  <p:clrMapOvr>
    <a:masterClrMapping/>
  </p:clrMapOvr>
  <p:transition spd="med" advClick="0" advTm="1000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63782" y="179249"/>
            <a:ext cx="9407236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ayşe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dağ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gül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p1.yazdir();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p2.yazdir();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p2.yazdir(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ayın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(p2.ADSOYAD());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(p1.ADSOYAD(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kazanan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:{0}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soyadi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= {1}", p2.Name, p2.Lastname);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44833"/>
      </p:ext>
    </p:extLst>
  </p:cSld>
  <p:clrMapOvr>
    <a:masterClrMapping/>
  </p:clrMapOvr>
  <p:transition spd="med" advClick="0" advTm="1000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6467" y="48986"/>
            <a:ext cx="11387667" cy="1143000"/>
          </a:xfrm>
        </p:spPr>
        <p:txBody>
          <a:bodyPr/>
          <a:lstStyle/>
          <a:p>
            <a:r>
              <a:rPr lang="tr-TR" dirty="0"/>
              <a:t>Alan ve Özellik 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371600"/>
            <a:ext cx="4147457" cy="489364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class Person{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private string name = "</a:t>
            </a:r>
            <a:r>
              <a:rPr lang="tr-TR" sz="2400" dirty="0"/>
              <a:t>BOŞ</a:t>
            </a:r>
            <a:r>
              <a:rPr lang="en-US" sz="2400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private int age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   </a:t>
            </a:r>
            <a:r>
              <a:rPr lang="en-US" sz="2400" dirty="0"/>
              <a:t> public string Name{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get { return name;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set {name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    </a:t>
            </a:r>
            <a:r>
              <a:rPr lang="en-US" sz="2400" dirty="0"/>
              <a:t>public int Age{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get { return age;}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set { age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Dikdörtgen 3"/>
          <p:cNvSpPr/>
          <p:nvPr/>
        </p:nvSpPr>
        <p:spPr>
          <a:xfrm>
            <a:off x="4232124" y="1371600"/>
            <a:ext cx="7959876" cy="489364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class Test{</a:t>
            </a:r>
          </a:p>
          <a:p>
            <a:r>
              <a:rPr lang="en-US" sz="2400" dirty="0"/>
              <a:t>    static void Main(</a:t>
            </a:r>
            <a:r>
              <a:rPr lang="tr-TR" sz="2400" dirty="0"/>
              <a:t>)</a:t>
            </a:r>
            <a:r>
              <a:rPr lang="en-US" sz="2400" dirty="0"/>
              <a:t>{</a:t>
            </a:r>
          </a:p>
          <a:p>
            <a:r>
              <a:rPr lang="tr-TR" sz="2400" dirty="0"/>
              <a:t>	</a:t>
            </a:r>
            <a:r>
              <a:rPr lang="en-US" sz="2400" dirty="0"/>
              <a:t>Person </a:t>
            </a:r>
            <a:r>
              <a:rPr lang="en-US" sz="2400" dirty="0" err="1"/>
              <a:t>person</a:t>
            </a:r>
            <a:r>
              <a:rPr lang="en-US" sz="2400" dirty="0"/>
              <a:t> = new Person();</a:t>
            </a:r>
          </a:p>
          <a:p>
            <a:r>
              <a:rPr lang="tr-TR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("Person </a:t>
            </a:r>
            <a:r>
              <a:rPr lang="tr-TR" sz="2400" dirty="0"/>
              <a:t>Name</a:t>
            </a:r>
            <a:r>
              <a:rPr lang="en-US" sz="2400" dirty="0"/>
              <a:t> </a:t>
            </a:r>
            <a:r>
              <a:rPr lang="tr-TR" sz="2400" dirty="0"/>
              <a:t>:</a:t>
            </a:r>
            <a:r>
              <a:rPr lang="en-US" sz="2400" dirty="0"/>
              <a:t> {0}", person</a:t>
            </a:r>
            <a:r>
              <a:rPr lang="tr-TR" sz="2400" dirty="0"/>
              <a:t>.Name</a:t>
            </a:r>
            <a:r>
              <a:rPr lang="en-US" sz="2400" dirty="0"/>
              <a:t>);</a:t>
            </a:r>
          </a:p>
          <a:p>
            <a:r>
              <a:rPr lang="tr-TR" sz="2400" dirty="0"/>
              <a:t>	</a:t>
            </a:r>
            <a:r>
              <a:rPr lang="en-US" sz="2400" dirty="0" err="1"/>
              <a:t>person.Name</a:t>
            </a:r>
            <a:r>
              <a:rPr lang="en-US" sz="2400" dirty="0"/>
              <a:t> = "</a:t>
            </a:r>
            <a:r>
              <a:rPr lang="tr-TR" sz="2400" dirty="0"/>
              <a:t>Ali</a:t>
            </a:r>
            <a:r>
              <a:rPr lang="en-US" sz="2400" dirty="0"/>
              <a:t>";</a:t>
            </a:r>
          </a:p>
          <a:p>
            <a:r>
              <a:rPr lang="en-US" sz="2400" dirty="0"/>
              <a:t>        </a:t>
            </a:r>
            <a:r>
              <a:rPr lang="tr-TR" sz="2400" dirty="0"/>
              <a:t>	</a:t>
            </a:r>
            <a:r>
              <a:rPr lang="en-US" sz="2400" dirty="0" err="1"/>
              <a:t>person.Age</a:t>
            </a:r>
            <a:r>
              <a:rPr lang="en-US" sz="2400" dirty="0"/>
              <a:t> = </a:t>
            </a:r>
            <a:r>
              <a:rPr lang="tr-TR" sz="2400" dirty="0"/>
              <a:t>20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</a:t>
            </a:r>
            <a:r>
              <a:rPr lang="tr-TR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("Person </a:t>
            </a:r>
            <a:r>
              <a:rPr lang="tr-TR" sz="2400" dirty="0"/>
              <a:t>Name:</a:t>
            </a:r>
            <a:r>
              <a:rPr lang="en-US" sz="2400" dirty="0"/>
              <a:t> {0}", person</a:t>
            </a:r>
            <a:r>
              <a:rPr lang="tr-TR" sz="2400" dirty="0"/>
              <a:t>.Name</a:t>
            </a:r>
            <a:r>
              <a:rPr lang="en-US" sz="2400" dirty="0"/>
              <a:t>);</a:t>
            </a:r>
          </a:p>
          <a:p>
            <a:r>
              <a:rPr lang="tr-TR" sz="2400" dirty="0"/>
              <a:t>	</a:t>
            </a:r>
            <a:r>
              <a:rPr lang="en-US" sz="2400" dirty="0" err="1"/>
              <a:t>person.Age</a:t>
            </a:r>
            <a:r>
              <a:rPr lang="en-US" sz="2400" dirty="0"/>
              <a:t> += 1;</a:t>
            </a:r>
          </a:p>
          <a:p>
            <a:r>
              <a:rPr lang="en-US" sz="2400" dirty="0"/>
              <a:t>        </a:t>
            </a:r>
            <a:r>
              <a:rPr lang="tr-TR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("Person </a:t>
            </a:r>
            <a:r>
              <a:rPr lang="tr-TR" sz="2400" dirty="0"/>
              <a:t>Age:</a:t>
            </a:r>
            <a:r>
              <a:rPr lang="en-US" sz="2400" dirty="0"/>
              <a:t> {0}", person</a:t>
            </a:r>
            <a:r>
              <a:rPr lang="tr-TR" sz="2400" dirty="0"/>
              <a:t>.Age</a:t>
            </a:r>
            <a:r>
              <a:rPr lang="en-US" sz="2400" dirty="0"/>
              <a:t>);</a:t>
            </a:r>
            <a:endParaRPr lang="tr-TR" sz="2400" dirty="0"/>
          </a:p>
          <a:p>
            <a:r>
              <a:rPr lang="tr-TR" sz="2400" dirty="0"/>
              <a:t>    </a:t>
            </a:r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  <a:endParaRPr lang="tr-TR" sz="2400" dirty="0"/>
          </a:p>
          <a:p>
            <a:endParaRPr lang="tr-T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38828"/>
      </p:ext>
    </p:extLst>
  </p:cSld>
  <p:clrMapOvr>
    <a:masterClrMapping/>
  </p:clrMapOvr>
  <p:transition spd="med" advClick="0" advTm="1000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Yöntemler ve Kullanımı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02167" y="1257300"/>
            <a:ext cx="11387667" cy="5257800"/>
          </a:xfrm>
        </p:spPr>
        <p:txBody>
          <a:bodyPr/>
          <a:lstStyle/>
          <a:p>
            <a:pPr algn="just"/>
            <a:r>
              <a:rPr lang="tr-TR" dirty="0"/>
              <a:t>Yöntemler, sınıflar veya yapılar içinde tanımlanan bir dizi komut içeren kod bloklarıdır. </a:t>
            </a:r>
          </a:p>
          <a:p>
            <a:pPr algn="just"/>
            <a:r>
              <a:rPr lang="tr-TR" dirty="0"/>
              <a:t>Girdileri veya çıktısı olabilir, yoksa </a:t>
            </a:r>
            <a:r>
              <a:rPr lang="tr-TR" dirty="0">
                <a:solidFill>
                  <a:schemeClr val="accent1"/>
                </a:solidFill>
              </a:rPr>
              <a:t>void</a:t>
            </a:r>
            <a:r>
              <a:rPr lang="tr-TR" dirty="0"/>
              <a:t> olarak nitelendirilmelidir. 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Main  </a:t>
            </a:r>
            <a:r>
              <a:rPr lang="tr-TR" dirty="0"/>
              <a:t>yöntemi tüm C# programlarının ana giriş noktasıdır.</a:t>
            </a:r>
          </a:p>
          <a:p>
            <a:pPr algn="just"/>
            <a:r>
              <a:rPr lang="tr-TR" dirty="0"/>
              <a:t>Tanımlamada kullanılan argüman listesi sırasına yöntem çağrılırken de uyulması gerekir (ayak izleri uyuşmalı)</a:t>
            </a:r>
          </a:p>
          <a:p>
            <a:pPr algn="just"/>
            <a:r>
              <a:rPr lang="tr-TR" dirty="0"/>
              <a:t>Eğer bir yöntem </a:t>
            </a:r>
            <a:r>
              <a:rPr lang="tr-TR" dirty="0">
                <a:solidFill>
                  <a:schemeClr val="accent1"/>
                </a:solidFill>
              </a:rPr>
              <a:t>void</a:t>
            </a:r>
            <a:r>
              <a:rPr lang="tr-TR" dirty="0"/>
              <a:t> döndürüyorsa ve yöntem </a:t>
            </a:r>
            <a:r>
              <a:rPr lang="tr-TR" dirty="0" err="1">
                <a:solidFill>
                  <a:schemeClr val="accent1"/>
                </a:solidFill>
              </a:rPr>
              <a:t>return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komutu içerirse derleme hatası oluşur.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void</a:t>
            </a:r>
            <a:r>
              <a:rPr lang="tr-TR" dirty="0"/>
              <a:t>  döndürmüyorsa, yöntemin son komutu </a:t>
            </a:r>
            <a:r>
              <a:rPr lang="tr-TR" dirty="0" err="1">
                <a:solidFill>
                  <a:schemeClr val="accent1"/>
                </a:solidFill>
              </a:rPr>
              <a:t>return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 OLMALIDIR.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3636"/>
      </p:ext>
    </p:extLst>
  </p:cSld>
  <p:clrMapOvr>
    <a:masterClrMapping/>
  </p:clrMapOvr>
  <p:transition spd="med" advClick="0" advTm="1000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897547"/>
          </a:xfrm>
        </p:spPr>
        <p:txBody>
          <a:bodyPr/>
          <a:lstStyle/>
          <a:p>
            <a:r>
              <a:rPr lang="tr-TR" dirty="0"/>
              <a:t>Yöntem Örnekleri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206224" y="1126147"/>
            <a:ext cx="5590419" cy="5470072"/>
          </a:xfrm>
          <a:solidFill>
            <a:schemeClr val="accent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class Motorcycle{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bool motor=false;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int </a:t>
            </a:r>
            <a:r>
              <a:rPr lang="tr-TR" sz="2400" dirty="0" err="1"/>
              <a:t>gasLevel</a:t>
            </a:r>
            <a:r>
              <a:rPr lang="tr-TR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double </a:t>
            </a:r>
            <a:r>
              <a:rPr lang="tr-TR" sz="2400" dirty="0" err="1"/>
              <a:t>topSpeed</a:t>
            </a:r>
            <a:r>
              <a:rPr lang="tr-TR" sz="2400" dirty="0"/>
              <a:t>=400;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</a:t>
            </a:r>
            <a:r>
              <a:rPr lang="en-US" sz="2400" dirty="0"/>
              <a:t>public void </a:t>
            </a:r>
            <a:r>
              <a:rPr lang="en-US" sz="2400" dirty="0" err="1"/>
              <a:t>StartEngine</a:t>
            </a:r>
            <a:r>
              <a:rPr lang="en-US" sz="2400" dirty="0"/>
              <a:t>() {</a:t>
            </a:r>
            <a:r>
              <a:rPr lang="tr-TR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	motor=true;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</a:t>
            </a: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tr-TR" sz="2400" dirty="0"/>
              <a:t>	</a:t>
            </a:r>
            <a:r>
              <a:rPr lang="en-US" sz="2400" dirty="0"/>
              <a:t>protected void </a:t>
            </a:r>
            <a:r>
              <a:rPr lang="en-US" sz="2400" dirty="0" err="1"/>
              <a:t>AddGas</a:t>
            </a:r>
            <a:r>
              <a:rPr lang="en-US" sz="2400" dirty="0"/>
              <a:t>(int gallons) {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	</a:t>
            </a:r>
            <a:r>
              <a:rPr lang="tr-TR" sz="2400" dirty="0" err="1"/>
              <a:t>gaslevel</a:t>
            </a:r>
            <a:r>
              <a:rPr lang="tr-TR" sz="2400" dirty="0"/>
              <a:t>+=</a:t>
            </a:r>
            <a:r>
              <a:rPr lang="tr-TR" sz="2400" dirty="0" err="1"/>
              <a:t>gallons</a:t>
            </a:r>
            <a:r>
              <a:rPr lang="tr-TR" sz="2400" dirty="0"/>
              <a:t>;</a:t>
            </a:r>
            <a:r>
              <a:rPr lang="en-US" sz="2400" dirty="0"/>
              <a:t> 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</a:t>
            </a: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tr-TR" sz="2400" dirty="0"/>
              <a:t>	</a:t>
            </a:r>
            <a:r>
              <a:rPr lang="en-US" sz="2400" dirty="0"/>
              <a:t>public  double </a:t>
            </a:r>
            <a:r>
              <a:rPr lang="en-US" sz="2400" dirty="0" err="1"/>
              <a:t>GetTopSpeed</a:t>
            </a:r>
            <a:r>
              <a:rPr lang="en-US" sz="2400" dirty="0"/>
              <a:t>()</a:t>
            </a:r>
            <a:r>
              <a:rPr lang="tr-TR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	</a:t>
            </a:r>
            <a:r>
              <a:rPr lang="tr-TR" sz="2400" dirty="0" err="1"/>
              <a:t>return</a:t>
            </a:r>
            <a:r>
              <a:rPr lang="tr-TR" sz="2400" dirty="0"/>
              <a:t> </a:t>
            </a:r>
            <a:r>
              <a:rPr lang="tr-TR" sz="2400" dirty="0" err="1"/>
              <a:t>topSpeed</a:t>
            </a:r>
            <a:r>
              <a:rPr lang="en-US" sz="2400" dirty="0"/>
              <a:t>;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/>
              <a:t>	}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002866" y="1109294"/>
            <a:ext cx="6189134" cy="563231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public void Caller()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</a:t>
            </a:r>
            <a:r>
              <a:rPr lang="en-US" sz="2400" dirty="0" err="1"/>
              <a:t>numA</a:t>
            </a:r>
            <a:r>
              <a:rPr lang="en-US" sz="2400" dirty="0"/>
              <a:t> = 4;</a:t>
            </a:r>
          </a:p>
          <a:p>
            <a:r>
              <a:rPr lang="tr-TR" sz="2400" dirty="0"/>
              <a:t>    </a:t>
            </a:r>
            <a:r>
              <a:rPr lang="en-US" sz="2400" dirty="0"/>
              <a:t>int </a:t>
            </a:r>
            <a:r>
              <a:rPr lang="en-US" sz="2400" dirty="0" err="1"/>
              <a:t>productA</a:t>
            </a:r>
            <a:r>
              <a:rPr lang="en-US" sz="2400" dirty="0"/>
              <a:t> = Square(</a:t>
            </a:r>
            <a:r>
              <a:rPr lang="en-US" sz="2400" dirty="0" err="1"/>
              <a:t>numA</a:t>
            </a:r>
            <a:r>
              <a:rPr lang="en-US" sz="2400" dirty="0"/>
              <a:t>);</a:t>
            </a:r>
          </a:p>
          <a:p>
            <a:r>
              <a:rPr lang="en-US" sz="2400" dirty="0"/>
              <a:t>    int </a:t>
            </a:r>
            <a:r>
              <a:rPr lang="en-US" sz="2400" dirty="0" err="1"/>
              <a:t>numB</a:t>
            </a:r>
            <a:r>
              <a:rPr lang="en-US" sz="2400" dirty="0"/>
              <a:t> = 32;</a:t>
            </a:r>
          </a:p>
          <a:p>
            <a:r>
              <a:rPr lang="tr-TR" sz="2400" dirty="0"/>
              <a:t>    </a:t>
            </a:r>
            <a:r>
              <a:rPr lang="en-US" sz="2400" dirty="0"/>
              <a:t>int </a:t>
            </a:r>
            <a:r>
              <a:rPr lang="en-US" sz="2400" dirty="0" err="1"/>
              <a:t>productB</a:t>
            </a:r>
            <a:r>
              <a:rPr lang="en-US" sz="2400" dirty="0"/>
              <a:t> = Square(</a:t>
            </a:r>
            <a:r>
              <a:rPr lang="en-US" sz="2400" dirty="0" err="1"/>
              <a:t>numB</a:t>
            </a:r>
            <a:r>
              <a:rPr lang="en-US" sz="2400" dirty="0"/>
              <a:t>);</a:t>
            </a:r>
          </a:p>
          <a:p>
            <a:r>
              <a:rPr lang="tr-TR" sz="2400" dirty="0"/>
              <a:t>    </a:t>
            </a:r>
            <a:r>
              <a:rPr lang="en-US" sz="2400" dirty="0"/>
              <a:t>int </a:t>
            </a:r>
            <a:r>
              <a:rPr lang="en-US" sz="2400" dirty="0" err="1"/>
              <a:t>productC</a:t>
            </a:r>
            <a:r>
              <a:rPr lang="en-US" sz="2400" dirty="0"/>
              <a:t> = Square(12);</a:t>
            </a:r>
          </a:p>
          <a:p>
            <a:r>
              <a:rPr lang="tr-TR" sz="2400" dirty="0"/>
              <a:t>    </a:t>
            </a:r>
            <a:r>
              <a:rPr lang="en-US" sz="2400" dirty="0" err="1"/>
              <a:t>productC</a:t>
            </a:r>
            <a:r>
              <a:rPr lang="en-US" sz="2400" dirty="0"/>
              <a:t> = Square(</a:t>
            </a:r>
            <a:r>
              <a:rPr lang="en-US" sz="2400" dirty="0" err="1"/>
              <a:t>productA</a:t>
            </a:r>
            <a:r>
              <a:rPr lang="en-US" sz="2400" dirty="0"/>
              <a:t> * 3);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int Square(int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input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  return input * input;</a:t>
            </a:r>
          </a:p>
          <a:p>
            <a:r>
              <a:rPr lang="en-US" sz="2400" dirty="0"/>
              <a:t>}</a:t>
            </a:r>
            <a:endParaRPr lang="tr-T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675778"/>
      </p:ext>
    </p:extLst>
  </p:cSld>
  <p:clrMapOvr>
    <a:masterClrMapping/>
  </p:clrMapOvr>
  <p:transition spd="med" advClick="0" advTm="1000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Değerle ve Referansla Çağırma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3600" dirty="0"/>
              <a:t>Değerle çağırmada; yöntemin çağıran ortamdan aldığı değişkenin değerine etki edilemez, değerin </a:t>
            </a:r>
            <a:r>
              <a:rPr lang="tr-TR" sz="3600" dirty="0">
                <a:solidFill>
                  <a:schemeClr val="accent1"/>
                </a:solidFill>
              </a:rPr>
              <a:t>kopyası</a:t>
            </a:r>
            <a:r>
              <a:rPr lang="tr-TR" sz="3600" dirty="0"/>
              <a:t> üzerinde işlemler yapılır</a:t>
            </a:r>
          </a:p>
          <a:p>
            <a:pPr algn="just"/>
            <a:endParaRPr lang="tr-TR" sz="3600" dirty="0"/>
          </a:p>
          <a:p>
            <a:pPr algn="just"/>
            <a:r>
              <a:rPr lang="tr-TR" sz="3600" dirty="0"/>
              <a:t>Referansla çağırmada; yöntemin çağıran ortamdan aldığı değişkenin değerine etki edilebilir, değişkenin </a:t>
            </a:r>
            <a:r>
              <a:rPr lang="tr-TR" sz="3600" dirty="0">
                <a:solidFill>
                  <a:schemeClr val="accent1"/>
                </a:solidFill>
              </a:rPr>
              <a:t>kendisi</a:t>
            </a:r>
            <a:r>
              <a:rPr lang="tr-TR" sz="3600" dirty="0"/>
              <a:t> üzerinde işlemler yapılır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1250485"/>
      </p:ext>
    </p:extLst>
  </p:cSld>
  <p:clrMapOvr>
    <a:masterClrMapping/>
  </p:clrMapOvr>
  <p:transition spd="med" advClick="0" advTm="1000"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4562" y="-32657"/>
            <a:ext cx="8938382" cy="1143000"/>
          </a:xfrm>
        </p:spPr>
        <p:txBody>
          <a:bodyPr/>
          <a:lstStyle/>
          <a:p>
            <a:r>
              <a:rPr lang="tr-TR" dirty="0"/>
              <a:t>Değerle ve Referansla Çağrı Örnekleri 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>
          <a:xfrm>
            <a:off x="5999018" y="914400"/>
            <a:ext cx="6051467" cy="5747657"/>
          </a:xfrm>
          <a:solidFill>
            <a:schemeClr val="accent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namespace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SınıflaraGiriş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public class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public int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public class Program{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public static void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değ1 = new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değ1.val = 44;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Değiştir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(33);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tr-TR" sz="2400" dirty="0"/>
              <a:t>//Call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Console.WriteLine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(değ1.val);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static void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Değiştir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(int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değ1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= new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Değer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değ1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=value;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60218" y="716102"/>
            <a:ext cx="5326219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sınıfcem2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Deger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deg1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deg1.val = 44;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Degistir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(deg1);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//Call by ref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(deg1.val);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Degistir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3275734"/>
      </p:ext>
    </p:extLst>
  </p:cSld>
  <p:clrMapOvr>
    <a:masterClrMapping/>
  </p:clrMapOvr>
  <p:transition spd="med" advClick="0" advTm="1000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905" y="294860"/>
            <a:ext cx="11387667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>
                <a:effectLst/>
                <a:latin typeface="Arial" panose="020B0604020202020204" pitchFamily="34" charset="0"/>
              </a:rPr>
              <a:t>4.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6591" y="1616765"/>
            <a:ext cx="11025809" cy="361296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dirty="0">
                <a:effectLst/>
              </a:rPr>
              <a:t>Sınıflara giriş </a:t>
            </a:r>
          </a:p>
          <a:p>
            <a:r>
              <a:rPr lang="tr-TR" dirty="0">
                <a:effectLst/>
              </a:rPr>
              <a:t>Erişim anahtarları</a:t>
            </a:r>
          </a:p>
          <a:p>
            <a:r>
              <a:rPr lang="tr-TR" dirty="0">
                <a:effectLst/>
              </a:rPr>
              <a:t>Alanlar, Özellikler, Metotlar </a:t>
            </a:r>
          </a:p>
          <a:p>
            <a:r>
              <a:rPr lang="tr-TR" dirty="0">
                <a:effectLst/>
              </a:rPr>
              <a:t>Yapıcılar ve Yıkıcılar</a:t>
            </a:r>
          </a:p>
          <a:p>
            <a:r>
              <a:rPr lang="tr-TR" dirty="0">
                <a:effectLst/>
              </a:rPr>
              <a:t>Kopya Yapıcı</a:t>
            </a:r>
          </a:p>
          <a:p>
            <a:r>
              <a:rPr lang="tr-TR" dirty="0" err="1">
                <a:effectLst/>
              </a:rPr>
              <a:t>this</a:t>
            </a:r>
            <a:r>
              <a:rPr lang="tr-TR" dirty="0">
                <a:effectLst/>
              </a:rPr>
              <a:t> ve new anahtarları</a:t>
            </a:r>
            <a:endParaRPr lang="tr-TR" altLang="tr-TR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tr-TR" altLang="tr-TR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tr-TR" altLang="tr-TR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 advClick="0" advTm="1000"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402167" y="179080"/>
            <a:ext cx="11387667" cy="964597"/>
          </a:xfrm>
        </p:spPr>
        <p:txBody>
          <a:bodyPr/>
          <a:lstStyle/>
          <a:p>
            <a:r>
              <a:rPr lang="tr-TR" dirty="0"/>
              <a:t>Yapıcı ve Yıkıcı Yöntem Özellikleri-1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>
          <a:xfrm>
            <a:off x="385884" y="1046676"/>
            <a:ext cx="11387667" cy="4976968"/>
          </a:xfrm>
        </p:spPr>
        <p:txBody>
          <a:bodyPr/>
          <a:lstStyle/>
          <a:p>
            <a:r>
              <a:rPr lang="tr-TR" sz="2800" dirty="0"/>
              <a:t>Yapıcı yöntem (</a:t>
            </a:r>
            <a:r>
              <a:rPr lang="tr-TR" sz="2800" dirty="0" err="1">
                <a:solidFill>
                  <a:schemeClr val="accent1"/>
                </a:solidFill>
              </a:rPr>
              <a:t>constructor</a:t>
            </a:r>
            <a:r>
              <a:rPr lang="tr-TR" sz="2800" dirty="0"/>
              <a:t>), nesneyi başlatan yöntemdir ve ilk çalışır (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constructor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hariç)</a:t>
            </a:r>
          </a:p>
          <a:p>
            <a:r>
              <a:rPr lang="tr-TR" sz="2800" dirty="0"/>
              <a:t>Yıkıcı yöntem (</a:t>
            </a:r>
            <a:r>
              <a:rPr lang="tr-TR" sz="2800" dirty="0" err="1">
                <a:solidFill>
                  <a:schemeClr val="accent1"/>
                </a:solidFill>
              </a:rPr>
              <a:t>destructor</a:t>
            </a:r>
            <a:r>
              <a:rPr lang="tr-TR" sz="2800" dirty="0"/>
              <a:t>) nesne bellekten kaldırılırken en son çalışan yöntemdir</a:t>
            </a:r>
          </a:p>
          <a:p>
            <a:r>
              <a:rPr lang="tr-TR" sz="2800" dirty="0"/>
              <a:t>Yapıcı yöntem bir çok farklı ayak izine (aşırı yüklü) sahip olabilir, yıkıcı yöntem ise bir tanedir</a:t>
            </a:r>
          </a:p>
          <a:p>
            <a:r>
              <a:rPr lang="tr-TR" sz="2800" dirty="0"/>
              <a:t>Yapıcı yöntem mevcut nesnenin değişkenlerini ilk duruma kurmaya yarar</a:t>
            </a:r>
          </a:p>
          <a:p>
            <a:r>
              <a:rPr lang="tr-TR" sz="2800" dirty="0"/>
              <a:t>Eğer tanımlanmazsa derleyici varsayılan bir yapıcı yöntem oluşturur</a:t>
            </a:r>
          </a:p>
          <a:p>
            <a:r>
              <a:rPr lang="tr-TR" sz="2800" dirty="0"/>
              <a:t>Eğer varsayılan yapıcı tanımlanmaz ve parametreli bir yapıcı tanımlanırsa, varsayılan yapıcı ile nesne oluşturma teşebbüsü derleme hatasına neden olur. Neden?</a:t>
            </a:r>
          </a:p>
          <a:p>
            <a:endParaRPr lang="en-US" sz="2800" dirty="0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96842"/>
      </p:ext>
    </p:extLst>
  </p:cSld>
  <p:clrMapOvr>
    <a:masterClrMapping/>
  </p:clrMapOvr>
  <p:transition spd="med" advClick="0" advTm="1000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402167" y="196040"/>
            <a:ext cx="11387667" cy="911008"/>
          </a:xfrm>
        </p:spPr>
        <p:txBody>
          <a:bodyPr/>
          <a:lstStyle/>
          <a:p>
            <a:r>
              <a:rPr lang="tr-TR" dirty="0"/>
              <a:t>Yapıcı ve Yıkıcı Yöntem Özellikleri-2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>
          <a:xfrm>
            <a:off x="385884" y="1290877"/>
            <a:ext cx="11387667" cy="5383971"/>
          </a:xfrm>
        </p:spPr>
        <p:txBody>
          <a:bodyPr/>
          <a:lstStyle/>
          <a:p>
            <a:r>
              <a:rPr lang="tr-TR" sz="2800" dirty="0"/>
              <a:t>Yıkıcı yöntem argüman (parametre) alamaz</a:t>
            </a:r>
          </a:p>
          <a:p>
            <a:r>
              <a:rPr lang="tr-TR" sz="2800" dirty="0"/>
              <a:t>Ne Yapıcı ne de Yıkıcı yöntem bir değer döndürmez</a:t>
            </a:r>
          </a:p>
          <a:p>
            <a:r>
              <a:rPr lang="tr-TR" sz="2800" dirty="0"/>
              <a:t>Yapıcı yöntem </a:t>
            </a:r>
            <a:r>
              <a:rPr lang="tr-TR" sz="2800" dirty="0" err="1">
                <a:solidFill>
                  <a:srgbClr val="9966FF"/>
                </a:solidFill>
              </a:rPr>
              <a:t>private</a:t>
            </a:r>
            <a:r>
              <a:rPr lang="tr-TR" sz="2800" dirty="0">
                <a:solidFill>
                  <a:srgbClr val="9966FF"/>
                </a:solidFill>
              </a:rPr>
              <a:t> </a:t>
            </a:r>
            <a:r>
              <a:rPr lang="tr-TR" sz="2800" dirty="0"/>
              <a:t>olarak tanımlanabilir ancak bu durum, ilgili sınıfın 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olmasından dolayı örneğinin oluşturulmasının engellenmesi amacıyla yapılır. Tüm erişim anahtarları yapıcılarda kullanılabilir...</a:t>
            </a:r>
          </a:p>
          <a:p>
            <a:r>
              <a:rPr lang="tr-TR" sz="2800" dirty="0"/>
              <a:t>Hem yapıcı hem de yıkıcı yöntem her örnek için ayrı olarak çalışır (</a:t>
            </a:r>
            <a:r>
              <a:rPr lang="tr-TR" sz="2800" dirty="0" err="1">
                <a:solidFill>
                  <a:srgbClr val="9966FF"/>
                </a:solidFill>
              </a:rPr>
              <a:t>static</a:t>
            </a:r>
            <a:r>
              <a:rPr lang="tr-TR" sz="2800" dirty="0">
                <a:solidFill>
                  <a:srgbClr val="9966FF"/>
                </a:solidFill>
              </a:rPr>
              <a:t> </a:t>
            </a:r>
            <a:r>
              <a:rPr lang="tr-TR" sz="2800" dirty="0"/>
              <a:t>sınıflar hariç)</a:t>
            </a:r>
          </a:p>
          <a:p>
            <a:r>
              <a:rPr lang="tr-TR" sz="2800" dirty="0"/>
              <a:t>Yapılarda yıkıcı yöntem yoktur</a:t>
            </a:r>
          </a:p>
          <a:p>
            <a:r>
              <a:rPr lang="tr-TR" sz="2800" dirty="0"/>
              <a:t>Yıkıcı yöntem erişim anahtarına sahip değildir ve doğrudan çağrılamaz</a:t>
            </a:r>
          </a:p>
          <a:p>
            <a:r>
              <a:rPr lang="en-US" sz="2800" dirty="0" err="1"/>
              <a:t>Boş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yıkıcı</a:t>
            </a:r>
            <a:r>
              <a:rPr lang="en-US" sz="2800" dirty="0"/>
              <a:t> </a:t>
            </a:r>
            <a:r>
              <a:rPr lang="en-US" sz="2800" dirty="0" err="1"/>
              <a:t>yöntem</a:t>
            </a:r>
            <a:r>
              <a:rPr lang="en-US" sz="2800" dirty="0"/>
              <a:t> </a:t>
            </a:r>
            <a:r>
              <a:rPr lang="en-US" sz="2800" dirty="0" err="1"/>
              <a:t>tanımlamayınız</a:t>
            </a:r>
            <a:r>
              <a:rPr lang="en-US" sz="2800" dirty="0"/>
              <a:t>, </a:t>
            </a:r>
            <a:r>
              <a:rPr lang="en-US" sz="2800" dirty="0" err="1"/>
              <a:t>performans</a:t>
            </a:r>
            <a:r>
              <a:rPr lang="en-US" sz="2800" dirty="0"/>
              <a:t> </a:t>
            </a:r>
            <a:r>
              <a:rPr lang="en-US" sz="2800" dirty="0" err="1"/>
              <a:t>düşer</a:t>
            </a:r>
            <a:r>
              <a:rPr lang="en-US" sz="2800" dirty="0"/>
              <a:t>!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548"/>
      </p:ext>
    </p:extLst>
  </p:cSld>
  <p:clrMapOvr>
    <a:masterClrMapping/>
  </p:clrMapOvr>
  <p:transition spd="med" advClick="0" advTm="1000"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Yapıcı ve Yıkıcı Yöntem Özellikleri-3</a:t>
            </a:r>
            <a:endParaRPr lang="en-US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402167" y="1221009"/>
            <a:ext cx="11387667" cy="5242197"/>
          </a:xfrm>
        </p:spPr>
        <p:txBody>
          <a:bodyPr/>
          <a:lstStyle/>
          <a:p>
            <a:pPr algn="just"/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value (</a:t>
            </a:r>
            <a:r>
              <a:rPr lang="en-US" dirty="0" err="1"/>
              <a:t>değer</a:t>
            </a:r>
            <a:r>
              <a:rPr lang="en-US" dirty="0"/>
              <a:t>) </a:t>
            </a:r>
            <a:r>
              <a:rPr lang="en-US" dirty="0" err="1"/>
              <a:t>tipindeki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çağrılabilir</a:t>
            </a:r>
            <a:r>
              <a:rPr lang="en-US" dirty="0"/>
              <a:t> (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). </a:t>
            </a:r>
            <a:r>
              <a:rPr lang="en-US" dirty="0" err="1"/>
              <a:t>Yapılar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kapsamdadır</a:t>
            </a:r>
            <a:r>
              <a:rPr lang="en-US" dirty="0"/>
              <a:t>. </a:t>
            </a:r>
            <a:r>
              <a:rPr lang="en-US" dirty="0" err="1"/>
              <a:t>C#’da</a:t>
            </a:r>
            <a:r>
              <a:rPr lang="en-US" dirty="0"/>
              <a:t> </a:t>
            </a:r>
            <a:r>
              <a:rPr lang="en-US" dirty="0" err="1"/>
              <a:t>herşeyin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hatırlayın</a:t>
            </a:r>
            <a:r>
              <a:rPr lang="en-US" dirty="0"/>
              <a:t>…</a:t>
            </a:r>
          </a:p>
          <a:p>
            <a:pPr algn="just"/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komutların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int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=new int();		//Int32’nin </a:t>
            </a:r>
            <a:r>
              <a:rPr lang="en-US" sz="2400" dirty="0" err="1">
                <a:solidFill>
                  <a:srgbClr val="FFFF00"/>
                </a:solidFill>
              </a:rPr>
              <a:t>yapıcısı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çağrıldı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başlangıç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değeri</a:t>
            </a:r>
            <a:r>
              <a:rPr lang="en-US" sz="2400" dirty="0">
                <a:solidFill>
                  <a:srgbClr val="FFFF00"/>
                </a:solidFill>
              </a:rPr>
              <a:t> 0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Console.WriteLine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);   //</a:t>
            </a:r>
            <a:r>
              <a:rPr lang="en-US" sz="2400" dirty="0" err="1">
                <a:solidFill>
                  <a:srgbClr val="FFFF00"/>
                </a:solidFill>
              </a:rPr>
              <a:t>çalışır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			//Int32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yapıcısı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çağrılmadı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Console.WriteLine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);  //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değişkeni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“uninitialized”,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çalışmaz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7828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01A5AA-17DD-4BB6-B1BA-4976DAB42A56}" type="datetime1">
              <a:rPr lang="tr-TR" altLang="tr-TR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latin typeface="Arial" panose="020B0604020202020204" pitchFamily="34" charset="0"/>
            </a:endParaRPr>
          </a:p>
        </p:txBody>
      </p:sp>
      <p:sp>
        <p:nvSpPr>
          <p:cNvPr id="77829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723F6-42DD-4D15-9D10-F90B2893B5DD}" type="slidenum">
              <a:rPr lang="tr-TR" altLang="tr-TR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40024"/>
      </p:ext>
    </p:extLst>
  </p:cSld>
  <p:clrMapOvr>
    <a:masterClrMapping/>
  </p:clrMapOvr>
  <p:transition spd="med" advClick="0" advTm="1000"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402167" y="476288"/>
            <a:ext cx="11387667" cy="895311"/>
          </a:xfrm>
        </p:spPr>
        <p:txBody>
          <a:bodyPr/>
          <a:lstStyle/>
          <a:p>
            <a:r>
              <a:rPr lang="en-US" dirty="0" err="1"/>
              <a:t>Kopya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(copy-constructor)-1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402167" y="1305354"/>
            <a:ext cx="11322109" cy="1801867"/>
          </a:xfrm>
        </p:spPr>
        <p:txBody>
          <a:bodyPr/>
          <a:lstStyle/>
          <a:p>
            <a:r>
              <a:rPr lang="en-US" dirty="0" err="1"/>
              <a:t>Kopya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kopyasının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yöntemdir</a:t>
            </a:r>
            <a:r>
              <a:rPr lang="en-US" dirty="0"/>
              <a:t>.</a:t>
            </a:r>
          </a:p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kopyalama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 : </a:t>
            </a:r>
            <a:r>
              <a:rPr lang="en-US" dirty="0" err="1"/>
              <a:t>Sığ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(Shallow-Deep)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63" y="3107218"/>
            <a:ext cx="9460994" cy="33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9284"/>
      </p:ext>
    </p:extLst>
  </p:cSld>
  <p:clrMapOvr>
    <a:masterClrMapping/>
  </p:clrMapOvr>
  <p:transition spd="med" advClick="0" advTm="1000"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402167" y="476288"/>
            <a:ext cx="11387667" cy="895311"/>
          </a:xfrm>
        </p:spPr>
        <p:txBody>
          <a:bodyPr/>
          <a:lstStyle/>
          <a:p>
            <a:r>
              <a:rPr lang="en-US" dirty="0" err="1"/>
              <a:t>Kopya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(copy-constructor)-2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009538" y="3197943"/>
            <a:ext cx="6001037" cy="32433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Örnek</a:t>
            </a:r>
            <a:r>
              <a:rPr lang="en-US" sz="2800" dirty="0"/>
              <a:t> </a:t>
            </a:r>
            <a:r>
              <a:rPr lang="en-US" sz="2800" dirty="0" err="1"/>
              <a:t>Kullanım</a:t>
            </a:r>
            <a:r>
              <a:rPr lang="en-US" sz="2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Araba</a:t>
            </a:r>
            <a:r>
              <a:rPr lang="en-US" sz="2800" dirty="0"/>
              <a:t> </a:t>
            </a:r>
            <a:r>
              <a:rPr lang="en-US" sz="2800" dirty="0" err="1"/>
              <a:t>oluşturmak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Araba</a:t>
            </a:r>
            <a:r>
              <a:rPr lang="en-US" sz="2800" dirty="0"/>
              <a:t>  MPV=new </a:t>
            </a:r>
            <a:r>
              <a:rPr lang="en-US" sz="2800" dirty="0" err="1"/>
              <a:t>Araba</a:t>
            </a:r>
            <a:r>
              <a:rPr lang="en-US" sz="2800" dirty="0"/>
              <a:t>(“Verso”, 2014);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Verso’nun</a:t>
            </a:r>
            <a:r>
              <a:rPr lang="en-US" sz="2800" dirty="0"/>
              <a:t> </a:t>
            </a:r>
            <a:r>
              <a:rPr lang="en-US" sz="2800" dirty="0" err="1"/>
              <a:t>kopyasını</a:t>
            </a:r>
            <a:r>
              <a:rPr lang="en-US" sz="2800" dirty="0"/>
              <a:t> </a:t>
            </a:r>
            <a:r>
              <a:rPr lang="en-US" sz="2800" dirty="0" err="1"/>
              <a:t>oluşturmak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Araba</a:t>
            </a:r>
            <a:r>
              <a:rPr lang="en-US" sz="2800" dirty="0"/>
              <a:t> </a:t>
            </a:r>
            <a:r>
              <a:rPr lang="en-US" sz="2800" dirty="0" err="1"/>
              <a:t>myMPV</a:t>
            </a:r>
            <a:r>
              <a:rPr lang="en-US" sz="2800" dirty="0"/>
              <a:t>= new (MPV);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İçerik Yer Tutucusu 7"/>
          <p:cNvSpPr txBox="1">
            <a:spLocks/>
          </p:cNvSpPr>
          <p:nvPr/>
        </p:nvSpPr>
        <p:spPr bwMode="auto">
          <a:xfrm>
            <a:off x="0" y="1305354"/>
            <a:ext cx="7075385" cy="518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public class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Araba</a:t>
            </a:r>
            <a:endParaRPr lang="en-US" sz="2200" dirty="0">
              <a:solidFill>
                <a:srgbClr val="FFFF00"/>
              </a:solidFill>
              <a:latin typeface="Arial Rounded MT Bold"/>
              <a:cs typeface="Arial Rounded MT Bol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public string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 {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get;set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}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public int Model {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get;set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public 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Araba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 (string 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, int model) //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yapıcı</a:t>
            </a:r>
            <a:endParaRPr lang="en-US" sz="2200" dirty="0">
              <a:solidFill>
                <a:srgbClr val="FFFF00"/>
              </a:solidFill>
              <a:latin typeface="Arial Rounded MT Bold"/>
              <a:cs typeface="Arial Rounded MT Bol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	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	Model=model;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public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Araba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(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Araba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kaynak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	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kaynak.Marka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	Model=</a:t>
            </a:r>
            <a:r>
              <a:rPr lang="en-US" sz="2200" dirty="0" err="1">
                <a:solidFill>
                  <a:srgbClr val="FFFF00"/>
                </a:solidFill>
                <a:latin typeface="Arial Rounded MT Bold"/>
                <a:cs typeface="Arial Rounded MT Bold"/>
              </a:rPr>
              <a:t>kaynak.model</a:t>
            </a: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FF00"/>
                </a:solidFill>
                <a:latin typeface="Arial Rounded MT Bold"/>
                <a:cs typeface="Arial Rounded MT Bold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latin typeface="Arial Rounded MT Bold"/>
              <a:cs typeface="Arial Rounded MT Bol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Arial Rounded MT Bold"/>
                <a:cs typeface="Arial Rounded MT Bold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6823240"/>
      </p:ext>
    </p:extLst>
  </p:cSld>
  <p:clrMapOvr>
    <a:masterClrMapping/>
  </p:clrMapOvr>
  <p:transition spd="med" advClick="0" advTm="1000">
    <p:spli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new </a:t>
            </a:r>
            <a:r>
              <a:rPr lang="en-US" dirty="0" err="1"/>
              <a:t>anahtarı</a:t>
            </a:r>
            <a:endParaRPr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22912" y="1328035"/>
            <a:ext cx="11387667" cy="44989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yapıcıları</a:t>
            </a:r>
            <a:r>
              <a:rPr lang="en-US" dirty="0"/>
              <a:t> </a:t>
            </a:r>
            <a:r>
              <a:rPr lang="en-US" dirty="0" err="1"/>
              <a:t>çağırmak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>
                <a:solidFill>
                  <a:srgbClr val="FFFF00"/>
                </a:solidFill>
              </a:rPr>
              <a:t>MyObject</a:t>
            </a:r>
            <a:r>
              <a:rPr lang="en-US" dirty="0">
                <a:solidFill>
                  <a:srgbClr val="FFFF00"/>
                </a:solidFill>
              </a:rPr>
              <a:t> myobj1=new </a:t>
            </a:r>
            <a:r>
              <a:rPr lang="en-US" dirty="0" err="1">
                <a:solidFill>
                  <a:srgbClr val="FFFF00"/>
                </a:solidFill>
              </a:rPr>
              <a:t>MyObject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int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=new int();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int [] array= new int[10]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gizlemek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endParaRPr lang="en-US" dirty="0"/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tanımlamada</a:t>
            </a:r>
            <a:r>
              <a:rPr lang="en-US" dirty="0"/>
              <a:t> tip </a:t>
            </a:r>
            <a:r>
              <a:rPr lang="en-US" dirty="0" err="1"/>
              <a:t>parametresinin</a:t>
            </a:r>
            <a:r>
              <a:rPr lang="en-US" dirty="0"/>
              <a:t> </a:t>
            </a:r>
            <a:r>
              <a:rPr lang="en-US" dirty="0" err="1"/>
              <a:t>argüman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9584"/>
      </p:ext>
    </p:extLst>
  </p:cSld>
  <p:clrMapOvr>
    <a:masterClrMapping/>
  </p:clrMapOvr>
  <p:transition spd="med" advClick="0" advTm="1000"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this </a:t>
            </a:r>
            <a:r>
              <a:rPr lang="en-US" dirty="0" err="1"/>
              <a:t>anahtarı</a:t>
            </a:r>
            <a:endParaRPr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22912" y="1328035"/>
            <a:ext cx="11387667" cy="4498975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this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eder</a:t>
            </a:r>
            <a:endParaRPr lang="en-US" dirty="0"/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yöntemlere</a:t>
            </a:r>
            <a:r>
              <a:rPr lang="en-US" dirty="0"/>
              <a:t> </a:t>
            </a:r>
            <a:r>
              <a:rPr lang="en-US" dirty="0" err="1"/>
              <a:t>aktarmak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algn="just"/>
            <a:r>
              <a:rPr lang="en-US" dirty="0" err="1"/>
              <a:t>Dizinleyicileri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algn="just"/>
            <a:r>
              <a:rPr lang="en-US" dirty="0">
                <a:solidFill>
                  <a:srgbClr val="FFFF00"/>
                </a:solidFill>
              </a:rPr>
              <a:t>this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Uzantı</a:t>
            </a:r>
            <a:r>
              <a:rPr lang="en-US" dirty="0"/>
              <a:t> </a:t>
            </a:r>
            <a:r>
              <a:rPr lang="en-US" dirty="0" err="1"/>
              <a:t>Yöntemlerin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Extension Methods</a:t>
            </a:r>
            <a:r>
              <a:rPr lang="en-US" dirty="0"/>
              <a:t>)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tipi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algn="just"/>
            <a:r>
              <a:rPr lang="en-US" dirty="0">
                <a:solidFill>
                  <a:srgbClr val="FFFF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this</a:t>
            </a:r>
            <a:r>
              <a:rPr lang="en-US" dirty="0"/>
              <a:t> </a:t>
            </a:r>
            <a:r>
              <a:rPr lang="en-US" dirty="0" err="1"/>
              <a:t>anahtarına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olamazlar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  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68994"/>
      </p:ext>
    </p:extLst>
  </p:cSld>
  <p:clrMapOvr>
    <a:masterClrMapping/>
  </p:clrMapOvr>
  <p:transition spd="med" advClick="0" advTm="1000">
    <p:spli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this </a:t>
            </a:r>
            <a:r>
              <a:rPr lang="en-US" dirty="0" err="1"/>
              <a:t>anahtarı</a:t>
            </a:r>
            <a:r>
              <a:rPr lang="en-US" dirty="0"/>
              <a:t>: </a:t>
            </a:r>
            <a:r>
              <a:rPr lang="en-US" dirty="0" err="1"/>
              <a:t>Örnek</a:t>
            </a:r>
            <a:endParaRPr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22913" y="1315467"/>
            <a:ext cx="8380062" cy="4511544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public </a:t>
            </a:r>
            <a:r>
              <a:rPr lang="en-US" dirty="0" err="1">
                <a:solidFill>
                  <a:srgbClr val="FFFF00"/>
                </a:solidFill>
              </a:rPr>
              <a:t>Çalışanlar</a:t>
            </a:r>
            <a:r>
              <a:rPr lang="en-US" dirty="0">
                <a:solidFill>
                  <a:srgbClr val="FFFF00"/>
                </a:solidFill>
              </a:rPr>
              <a:t> (string </a:t>
            </a:r>
            <a:r>
              <a:rPr lang="en-US" dirty="0" err="1">
                <a:solidFill>
                  <a:srgbClr val="FFFF00"/>
                </a:solidFill>
              </a:rPr>
              <a:t>adSoyad</a:t>
            </a:r>
            <a:r>
              <a:rPr lang="en-US" dirty="0">
                <a:solidFill>
                  <a:srgbClr val="FFFF00"/>
                </a:solidFill>
              </a:rPr>
              <a:t>, long </a:t>
            </a:r>
            <a:r>
              <a:rPr lang="en-US" dirty="0" err="1">
                <a:solidFill>
                  <a:srgbClr val="FFFF00"/>
                </a:solidFill>
              </a:rPr>
              <a:t>tcKimlik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this.adSoyad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adSoyad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this.tcKimlik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tcKimlik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  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32283"/>
      </p:ext>
    </p:extLst>
  </p:cSld>
  <p:clrMapOvr>
    <a:masterClrMapping/>
  </p:clrMapOvr>
  <p:transition spd="med" advClick="0" advTm="1000"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02167" y="37739"/>
            <a:ext cx="6539346" cy="644561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ConsoleApplication1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uzun;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Box() // </a:t>
            </a:r>
            <a:r>
              <a:rPr lang="tr-TR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Parametresiz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kuruc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gen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uzun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Box(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_uzun,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_gen)// bir parametreli kurucu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uzun = _uzun;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gen = _gen;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Box(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_uzun)// iki parametreli kurucu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uzun = _uzun;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gen =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Yazdir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tr-TR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"Uzunluk ={0} , Genişlik ={1}"</a:t>
            </a: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uzun, gen);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//sınıfın diğer </a:t>
            </a:r>
            <a:r>
              <a:rPr lang="tr-TR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metodları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303818" y="224435"/>
            <a:ext cx="5999018" cy="458587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tr-TR" sz="16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aa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	// kurucu 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(5),	// kurucu 2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cc=</a:t>
            </a:r>
            <a:r>
              <a:rPr lang="tr-TR" sz="16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(5,4),	// kurucu 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aa.Yazdir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bb.Yazdir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cc.Yazdir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tr-TR" sz="1600" dirty="0" err="1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tr-TR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</a:rPr>
              <a:t>  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407109"/>
      </p:ext>
    </p:extLst>
  </p:cSld>
  <p:clrMapOvr>
    <a:masterClrMapping/>
  </p:clrMapOvr>
  <p:transition spd="med" advClick="0" advTm="1000"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502568" y="417095"/>
            <a:ext cx="77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FFFF00"/>
                </a:solidFill>
              </a:rPr>
              <a:t>BÖLÜM ALIŞTIRMA ve SORULARI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73769" y="1213502"/>
            <a:ext cx="10475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struct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farkları</a:t>
            </a:r>
            <a:r>
              <a:rPr lang="en-US" dirty="0"/>
              <a:t> </a:t>
            </a:r>
            <a:r>
              <a:rPr lang="en-US" dirty="0" err="1"/>
              <a:t>araştırınız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bellekte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,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referansları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durum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 </a:t>
            </a:r>
            <a:r>
              <a:rPr lang="en-US" dirty="0" err="1"/>
              <a:t>özelliğin</a:t>
            </a:r>
            <a:r>
              <a:rPr lang="en-US" dirty="0"/>
              <a:t> (property)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yarayabilir</a:t>
            </a:r>
            <a:r>
              <a:rPr lang="en-US" dirty="0"/>
              <a:t> mi?</a:t>
            </a:r>
          </a:p>
          <a:p>
            <a:pPr marL="342900" indent="-342900">
              <a:buAutoNum type="arabicPeriod"/>
            </a:pP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geleneksel</a:t>
            </a:r>
            <a:r>
              <a:rPr lang="en-US" dirty="0"/>
              <a:t> </a:t>
            </a:r>
            <a:r>
              <a:rPr lang="en-US" dirty="0" err="1"/>
              <a:t>değişkenlere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belirtiniz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midir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yöntemlerin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kullanılırken</a:t>
            </a:r>
            <a:r>
              <a:rPr lang="en-US" dirty="0"/>
              <a:t> “</a:t>
            </a:r>
            <a:r>
              <a:rPr lang="en-US" dirty="0" err="1"/>
              <a:t>intelisense</a:t>
            </a:r>
            <a:r>
              <a:rPr lang="en-US" dirty="0"/>
              <a:t>”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gösterilebilir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sığ</a:t>
            </a:r>
            <a:r>
              <a:rPr lang="en-US" dirty="0"/>
              <a:t> </a:t>
            </a:r>
            <a:r>
              <a:rPr lang="en-US" dirty="0" err="1"/>
              <a:t>kopyalamayı</a:t>
            </a:r>
            <a:r>
              <a:rPr lang="en-US" dirty="0"/>
              <a:t> en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gösteriniz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Kopya-yapıcı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kopyalamayı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: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sığ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kullanmadan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tanımının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etkileri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this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ne </a:t>
            </a:r>
            <a:r>
              <a:rPr lang="en-US" dirty="0" err="1"/>
              <a:t>içermektedir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yıkıcı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tanımlanmazsa</a:t>
            </a:r>
            <a:r>
              <a:rPr lang="en-US" dirty="0"/>
              <a:t> ne </a:t>
            </a:r>
            <a:r>
              <a:rPr lang="en-US" dirty="0" err="1"/>
              <a:t>olur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tanımlanmadan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tanımlandığında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yöntemle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ne </a:t>
            </a:r>
            <a:r>
              <a:rPr lang="en-US" dirty="0" err="1"/>
              <a:t>olur</a:t>
            </a:r>
            <a:r>
              <a:rPr lang="en-US" dirty="0"/>
              <a:t>? </a:t>
            </a:r>
            <a:r>
              <a:rPr lang="en-US" dirty="0" err="1"/>
              <a:t>Neden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993968"/>
      </p:ext>
    </p:extLst>
  </p:cSld>
  <p:clrMapOvr>
    <a:masterClrMapping/>
  </p:clrMapOvr>
  <p:transition spd="med" advClick="0" advTm="1000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 veya Nesne Nedir?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237129"/>
            <a:ext cx="11387667" cy="5199529"/>
          </a:xfrm>
        </p:spPr>
        <p:txBody>
          <a:bodyPr/>
          <a:lstStyle/>
          <a:p>
            <a:r>
              <a:rPr lang="tr-TR" sz="2800" dirty="0"/>
              <a:t>Sınıf kendinize ait değişkenleri , yöntemleri (fonksiyonlar) bir araya getirip tek bir anlamlı bütün haline getirmedir.</a:t>
            </a:r>
          </a:p>
          <a:p>
            <a:r>
              <a:rPr lang="tr-TR" sz="2800" dirty="0"/>
              <a:t>Sınıf bir </a:t>
            </a:r>
            <a:r>
              <a:rPr lang="tr-TR" sz="2800" dirty="0">
                <a:solidFill>
                  <a:schemeClr val="accent1"/>
                </a:solidFill>
              </a:rPr>
              <a:t>kalıp </a:t>
            </a:r>
            <a:r>
              <a:rPr lang="tr-TR" sz="2800" dirty="0"/>
              <a:t>gibidir, bir programda oluşturulmadan bir anlamı ve fonksiyonu olamaz. Nesne sınıfın canlı halidir, ikisi aynı şey değildir. </a:t>
            </a:r>
          </a:p>
          <a:p>
            <a:r>
              <a:rPr lang="tr-TR" sz="2800" dirty="0"/>
              <a:t>Sınıf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olarak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tanımlanmadığı müddetçe kodlarınızda kullanabilmeniz için bir nesne (</a:t>
            </a:r>
            <a:r>
              <a:rPr lang="tr-TR" sz="2800" dirty="0" err="1"/>
              <a:t>object</a:t>
            </a:r>
            <a:r>
              <a:rPr lang="tr-TR" sz="2800" dirty="0"/>
              <a:t>) veya örnek (</a:t>
            </a:r>
            <a:r>
              <a:rPr lang="tr-TR" sz="2800" dirty="0" err="1"/>
              <a:t>instance</a:t>
            </a:r>
            <a:r>
              <a:rPr lang="tr-TR" sz="2800" dirty="0"/>
              <a:t>) olarak başlatmanız gerekmektedir.</a:t>
            </a:r>
          </a:p>
          <a:p>
            <a:r>
              <a:rPr lang="tr-TR" sz="2800" dirty="0"/>
              <a:t>Sınıf referans türündedir ve kapsam dışı oluncaya kadar bellekte tutulur. Örnek nesne kapsam dışı (</a:t>
            </a:r>
            <a:r>
              <a:rPr lang="tr-TR" sz="2800" dirty="0">
                <a:solidFill>
                  <a:schemeClr val="accent1"/>
                </a:solidFill>
              </a:rPr>
              <a:t>erişilemez</a:t>
            </a:r>
            <a:r>
              <a:rPr lang="tr-TR" sz="2800" dirty="0"/>
              <a:t>) olduğunda çöp toplayıcı ilgili nesneyi bellekten kaldırılacaklar listesine ekler.</a:t>
            </a:r>
          </a:p>
          <a:p>
            <a:r>
              <a:rPr lang="tr-TR" sz="2800" dirty="0"/>
              <a:t>Sınıf, </a:t>
            </a:r>
            <a:r>
              <a:rPr lang="tr-TR" sz="2800" dirty="0" err="1">
                <a:solidFill>
                  <a:schemeClr val="accent1"/>
                </a:solidFill>
              </a:rPr>
              <a:t>static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/>
              <a:t>olarak tanımlandı ise sadece bir kopyası bellekte tutulur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618800"/>
      </p:ext>
    </p:extLst>
  </p:cSld>
  <p:clrMapOvr>
    <a:masterClrMapping/>
  </p:clrMapOvr>
  <p:transition spd="med" advClick="0" advTm="1000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3438" y="1371600"/>
            <a:ext cx="9279715" cy="501020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tr-TR" sz="2800" dirty="0"/>
              <a:t>Müşteri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tr-TR" sz="2800" dirty="0"/>
              <a:t>	</a:t>
            </a:r>
            <a:r>
              <a:rPr lang="en-US" sz="2800" dirty="0"/>
              <a:t>//</a:t>
            </a:r>
            <a:r>
              <a:rPr lang="tr-TR" sz="2800" dirty="0"/>
              <a:t>Alanlar (</a:t>
            </a:r>
            <a:r>
              <a:rPr lang="tr-TR" sz="2800" dirty="0" err="1"/>
              <a:t>fields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//Özellikler (</a:t>
            </a:r>
            <a:r>
              <a:rPr lang="en-US" sz="2800" dirty="0"/>
              <a:t>properties</a:t>
            </a:r>
            <a:r>
              <a:rPr lang="tr-TR" sz="2800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 </a:t>
            </a:r>
            <a:r>
              <a:rPr lang="tr-TR" sz="2800" dirty="0" err="1"/>
              <a:t>Dizinleyiciler</a:t>
            </a:r>
            <a:r>
              <a:rPr lang="tr-TR" sz="2800" dirty="0"/>
              <a:t> (</a:t>
            </a:r>
            <a:r>
              <a:rPr lang="tr-TR" sz="2800" dirty="0" err="1"/>
              <a:t>indexers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//Yöntemler (</a:t>
            </a:r>
            <a:r>
              <a:rPr lang="en-US" sz="2800" dirty="0"/>
              <a:t>methods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//Olaylar (</a:t>
            </a:r>
            <a:r>
              <a:rPr lang="en-US" sz="2800" dirty="0"/>
              <a:t>events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 Yapıcılar ve Yıkıcılar (</a:t>
            </a:r>
            <a:r>
              <a:rPr lang="tr-TR" sz="2800" dirty="0" err="1"/>
              <a:t>constructors</a:t>
            </a:r>
            <a:r>
              <a:rPr lang="tr-TR" sz="2800" dirty="0"/>
              <a:t>, </a:t>
            </a:r>
            <a:r>
              <a:rPr lang="tr-TR" sz="2800" dirty="0" err="1"/>
              <a:t>destructors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//Temsilciler (</a:t>
            </a:r>
            <a:r>
              <a:rPr lang="tr-TR" sz="2800" dirty="0" err="1"/>
              <a:t>delegates</a:t>
            </a:r>
            <a:r>
              <a:rPr lang="tr-TR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//</a:t>
            </a:r>
            <a:r>
              <a:rPr lang="tr-TR" sz="2800" dirty="0" err="1"/>
              <a:t>İçiçe</a:t>
            </a:r>
            <a:r>
              <a:rPr lang="tr-TR" sz="2800" dirty="0"/>
              <a:t> Sınıflar (</a:t>
            </a:r>
            <a:r>
              <a:rPr lang="tr-TR" sz="2800" dirty="0" err="1"/>
              <a:t>nested</a:t>
            </a:r>
            <a:r>
              <a:rPr lang="tr-TR" sz="2800" dirty="0"/>
              <a:t> </a:t>
            </a:r>
            <a:r>
              <a:rPr lang="tr-TR" sz="2800" dirty="0" err="1"/>
              <a:t>classes</a:t>
            </a:r>
            <a:r>
              <a:rPr lang="tr-TR" sz="2800" dirty="0"/>
              <a:t>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55384"/>
      </p:ext>
    </p:extLst>
  </p:cSld>
  <p:clrMapOvr>
    <a:masterClrMapping/>
  </p:clrMapOvr>
  <p:transition spd="med" advClick="0" advTm="1000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891987"/>
          </a:xfrm>
        </p:spPr>
        <p:txBody>
          <a:bodyPr/>
          <a:lstStyle/>
          <a:p>
            <a:r>
              <a:rPr lang="tr-TR" dirty="0"/>
              <a:t>Sınıf Kullanımı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02167" y="959222"/>
            <a:ext cx="11664327" cy="54415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r-TR" sz="2800" dirty="0">
                <a:solidFill>
                  <a:schemeClr val="tx2">
                    <a:lumMod val="50000"/>
                  </a:schemeClr>
                </a:solidFill>
              </a:rPr>
              <a:t>Müşteri müşt1= new Müşteri();</a:t>
            </a:r>
          </a:p>
          <a:p>
            <a:pPr marL="0" indent="0">
              <a:spcBef>
                <a:spcPts val="0"/>
              </a:spcBef>
              <a:buNone/>
            </a:pPr>
            <a:endParaRPr lang="tr-T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tr-TR" sz="2800" dirty="0">
                <a:solidFill>
                  <a:schemeClr val="accent1"/>
                </a:solidFill>
              </a:rPr>
              <a:t>müşt1</a:t>
            </a:r>
            <a:r>
              <a:rPr lang="tr-TR" sz="2800" dirty="0"/>
              <a:t>, Müşteri sınıfının bir nesnesine (örneğine) ait referanstır. Program, ilgili nesneye </a:t>
            </a:r>
            <a:r>
              <a:rPr lang="tr-TR" sz="2800" dirty="0">
                <a:solidFill>
                  <a:schemeClr val="accent1"/>
                </a:solidFill>
              </a:rPr>
              <a:t>müşt1</a:t>
            </a:r>
            <a:r>
              <a:rPr lang="tr-TR" sz="2800" dirty="0"/>
              <a:t> referansı ile erişir. Bir nesne oluşturmadan da bir nesne referansı elde edebilirsiniz :</a:t>
            </a:r>
          </a:p>
          <a:p>
            <a:pPr marL="0" indent="0">
              <a:spcBef>
                <a:spcPts val="0"/>
              </a:spcBef>
              <a:buNone/>
            </a:pPr>
            <a:endParaRPr lang="tr-T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>
                <a:solidFill>
                  <a:schemeClr val="tx2">
                    <a:lumMod val="50000"/>
                  </a:schemeClr>
                </a:solidFill>
              </a:rPr>
              <a:t>Müşteri müşt2</a:t>
            </a:r>
            <a:r>
              <a:rPr lang="tr-TR" sz="2800" dirty="0"/>
              <a:t>;                //Nesne örneği yok ama referans var!!!</a:t>
            </a:r>
          </a:p>
          <a:p>
            <a:pPr marL="0" indent="0">
              <a:spcBef>
                <a:spcPts val="0"/>
              </a:spcBef>
              <a:buNone/>
            </a:pPr>
            <a:endParaRPr lang="tr-TR" sz="2800" dirty="0"/>
          </a:p>
          <a:p>
            <a:pPr marL="0" indent="0">
              <a:spcBef>
                <a:spcPts val="0"/>
              </a:spcBef>
            </a:pPr>
            <a:r>
              <a:rPr lang="tr-TR" sz="2800" dirty="0"/>
              <a:t>Ancak bu durumda </a:t>
            </a:r>
            <a:r>
              <a:rPr lang="tr-TR" sz="2800" dirty="0">
                <a:solidFill>
                  <a:schemeClr val="accent1"/>
                </a:solidFill>
              </a:rPr>
              <a:t>müşt2</a:t>
            </a:r>
            <a:r>
              <a:rPr lang="tr-TR" sz="2800" dirty="0"/>
              <a:t> doğrudan kullanılamaz ve derleme zamanında hata oluşturur.  Çünkü ortada canlı nesne yok. Karşılıksız çek gibi!!</a:t>
            </a:r>
          </a:p>
          <a:p>
            <a:pPr marL="0" indent="0">
              <a:spcBef>
                <a:spcPts val="0"/>
              </a:spcBef>
              <a:buNone/>
            </a:pPr>
            <a:endParaRPr lang="tr-TR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Müşteri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müşt1;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Console.WriteLine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(müşt1.ToString());</a:t>
            </a:r>
            <a:r>
              <a:rPr lang="tr-TR" sz="2800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tr-TR" sz="2800" dirty="0"/>
              <a:t>//Derleme hatası!!!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748940"/>
      </p:ext>
    </p:extLst>
  </p:cSld>
  <p:clrMapOvr>
    <a:masterClrMapping/>
  </p:clrMapOvr>
  <p:transition spd="med" advClick="0" advTm="1000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0" y="335915"/>
            <a:ext cx="10889673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p1.lastname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oz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{0}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soyadı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p1.name, p1.lastname);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693834" y="764554"/>
            <a:ext cx="6096000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060"/>
      </p:ext>
    </p:extLst>
  </p:cSld>
  <p:clrMapOvr>
    <a:masterClrMapping/>
  </p:clrMapOvr>
  <p:transition spd="med" advClick="0" advTm="1000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02167" y="751298"/>
            <a:ext cx="6096000" cy="507831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p1.yazdir();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5763491" y="155644"/>
            <a:ext cx="6428509" cy="535531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fatma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Keser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{0}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soyadı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,name,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9964"/>
      </p:ext>
    </p:extLst>
  </p:cSld>
  <p:clrMapOvr>
    <a:masterClrMapping/>
  </p:clrMapOvr>
  <p:transition spd="med" advClick="0" advTm="1000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" y="1502688"/>
            <a:ext cx="6096000" cy="535531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p1.degerAl();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p1.yazdir();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048001" y="119083"/>
            <a:ext cx="8908473" cy="37548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sinif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personel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adı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 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soyadı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={1}"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,name,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2588453"/>
      </p:ext>
    </p:extLst>
  </p:cSld>
  <p:clrMapOvr>
    <a:masterClrMapping/>
  </p:clrMapOvr>
  <p:transition spd="med" advClick="0" advTm="1000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Aynı nesneyi referans eden birden fazla referans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Müşteri müşt1= new Müşteri();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Müşteri müşt2=müşt1;    //müşt1 ve müşt2 bellekteki aynı nesneyi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				     //referans ediyor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müşt1'e </a:t>
            </a:r>
            <a:r>
              <a:rPr lang="tr-TR" dirty="0"/>
              <a:t>yapılan tüm değişiklikler otomatik olarak 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müşt2'</a:t>
            </a:r>
            <a:r>
              <a:rPr lang="tr-TR" dirty="0"/>
              <a:t>ye de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yapılmış olur.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17635"/>
      </p:ext>
    </p:extLst>
  </p:cSld>
  <p:clrMapOvr>
    <a:masterClrMapping/>
  </p:clrMapOvr>
  <p:transition spd="med" advClick="0" advTm="1000">
    <p:split/>
  </p:transition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13807</TotalTime>
  <Words>2463</Words>
  <Application>Microsoft Office PowerPoint</Application>
  <PresentationFormat>Geniş ekran</PresentationFormat>
  <Paragraphs>607</Paragraphs>
  <Slides>29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8" baseType="lpstr">
      <vt:lpstr>Arial</vt:lpstr>
      <vt:lpstr>Arial Rounded MT Bold</vt:lpstr>
      <vt:lpstr>Calibri</vt:lpstr>
      <vt:lpstr>Consolas</vt:lpstr>
      <vt:lpstr>Courier New</vt:lpstr>
      <vt:lpstr>Tahoma</vt:lpstr>
      <vt:lpstr>Times New Roman</vt:lpstr>
      <vt:lpstr>Wingdings</vt:lpstr>
      <vt:lpstr>Compass</vt:lpstr>
      <vt:lpstr>PowerPoint Sunusu</vt:lpstr>
      <vt:lpstr>4. Hafta İçeriği</vt:lpstr>
      <vt:lpstr>Sınıf veya Nesne Nedir?</vt:lpstr>
      <vt:lpstr>Sınıf Tanımlama</vt:lpstr>
      <vt:lpstr>Sınıf Kullanımı</vt:lpstr>
      <vt:lpstr>PowerPoint Sunusu</vt:lpstr>
      <vt:lpstr>PowerPoint Sunusu</vt:lpstr>
      <vt:lpstr>PowerPoint Sunusu</vt:lpstr>
      <vt:lpstr>Aynı nesneyi referans eden birden fazla referans</vt:lpstr>
      <vt:lpstr>Alanlar, Özellikler</vt:lpstr>
      <vt:lpstr>PowerPoint Sunusu</vt:lpstr>
      <vt:lpstr>PowerPoint Sunusu</vt:lpstr>
      <vt:lpstr>PowerPoint Sunusu</vt:lpstr>
      <vt:lpstr>PowerPoint Sunusu</vt:lpstr>
      <vt:lpstr>Alan ve Özellik Örnekleri</vt:lpstr>
      <vt:lpstr>Yöntemler ve Kullanımı</vt:lpstr>
      <vt:lpstr>Yöntem Örnekleri</vt:lpstr>
      <vt:lpstr>Değerle ve Referansla Çağırma</vt:lpstr>
      <vt:lpstr>Değerle ve Referansla Çağrı Örnekleri </vt:lpstr>
      <vt:lpstr>Yapıcı ve Yıkıcı Yöntem Özellikleri-1</vt:lpstr>
      <vt:lpstr>Yapıcı ve Yıkıcı Yöntem Özellikleri-2</vt:lpstr>
      <vt:lpstr>Yapıcı ve Yıkıcı Yöntem Özellikleri-3</vt:lpstr>
      <vt:lpstr>Kopya Yapıcı (copy-constructor)-1</vt:lpstr>
      <vt:lpstr>Kopya Yapıcı (copy-constructor)-2</vt:lpstr>
      <vt:lpstr> new anahtarı</vt:lpstr>
      <vt:lpstr> this anahtarı</vt:lpstr>
      <vt:lpstr> this anahtarı: Örnek</vt:lpstr>
      <vt:lpstr>PowerPoint Sunusu</vt:lpstr>
      <vt:lpstr>PowerPoint Sunusu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</dc:creator>
  <cp:lastModifiedBy>Sau</cp:lastModifiedBy>
  <cp:revision>294</cp:revision>
  <dcterms:created xsi:type="dcterms:W3CDTF">2016-02-10T09:35:02Z</dcterms:created>
  <dcterms:modified xsi:type="dcterms:W3CDTF">2024-02-11T21:22:27Z</dcterms:modified>
</cp:coreProperties>
</file>