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 id="274" r:id="rId17"/>
    <p:sldId id="272" r:id="rId18"/>
    <p:sldId id="273" r:id="rId19"/>
    <p:sldId id="275" r:id="rId20"/>
    <p:sldId id="276" r:id="rId21"/>
    <p:sldId id="277" r:id="rId22"/>
    <p:sldId id="278" r:id="rId23"/>
    <p:sldId id="279" r:id="rId24"/>
    <p:sldId id="280" r:id="rId2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p:cViewPr varScale="1">
        <p:scale>
          <a:sx n="60" d="100"/>
          <a:sy n="60" d="100"/>
        </p:scale>
        <p:origin x="1282"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0D9AB-731B-4814-ABDE-24E85F981417}" type="datetimeFigureOut">
              <a:rPr lang="tr-TR" smtClean="0"/>
              <a:pPr/>
              <a:t>11.12.2023</a:t>
            </a:fld>
            <a:endParaRPr lang="en-US"/>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3C0E7-0796-4F7D-9815-E80D4687F0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BE1B4FAC-A04D-4694-941E-8F3582A1FAA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30" name="29 Veri Yer Tutucusu"/>
          <p:cNvSpPr>
            <a:spLocks noGrp="1"/>
          </p:cNvSpPr>
          <p:nvPr>
            <p:ph type="dt" sz="half" idx="10"/>
          </p:nvPr>
        </p:nvSpPr>
        <p:spPr/>
        <p:txBody>
          <a:bodyPr/>
          <a:lstStyle/>
          <a:p>
            <a:fld id="{3826D186-41F3-4299-8960-1710E993B5CD}" type="datetime1">
              <a:rPr lang="tr-TR" smtClean="0"/>
              <a:pPr/>
              <a:t>11.12.2023</a:t>
            </a:fld>
            <a:endParaRPr lang="en-US"/>
          </a:p>
        </p:txBody>
      </p:sp>
      <p:sp>
        <p:nvSpPr>
          <p:cNvPr id="19" name="18 Altbilgi Yer Tutucusu"/>
          <p:cNvSpPr>
            <a:spLocks noGrp="1"/>
          </p:cNvSpPr>
          <p:nvPr>
            <p:ph type="ftr" sz="quarter" idx="11"/>
          </p:nvPr>
        </p:nvSpPr>
        <p:spPr/>
        <p:txBody>
          <a:bodyPr/>
          <a:lstStyle/>
          <a:p>
            <a:r>
              <a:rPr lang="en-US"/>
              <a:t>SAÜ Bilgisayar Mühendisliği Dr. Cemil Öz </a:t>
            </a:r>
          </a:p>
        </p:txBody>
      </p:sp>
      <p:sp>
        <p:nvSpPr>
          <p:cNvPr id="27" name="2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424360C4-B6D4-4C76-86F9-7CB8F44EF216}" type="datetime1">
              <a:rPr lang="tr-TR" smtClean="0"/>
              <a:pPr/>
              <a:t>11.12.2023</a:t>
            </a:fld>
            <a:endParaRPr lang="en-US"/>
          </a:p>
        </p:txBody>
      </p:sp>
      <p:sp>
        <p:nvSpPr>
          <p:cNvPr id="5" name="4 Altbilgi Yer Tutucusu"/>
          <p:cNvSpPr>
            <a:spLocks noGrp="1"/>
          </p:cNvSpPr>
          <p:nvPr>
            <p:ph type="ftr" sz="quarter" idx="11"/>
          </p:nvPr>
        </p:nvSpPr>
        <p:spPr/>
        <p:txBody>
          <a:bodyPr/>
          <a:lstStyle/>
          <a:p>
            <a:r>
              <a:rPr lang="en-US"/>
              <a:t>SAÜ Bilgisayar Mühendisliği Dr. Cemil Öz </a:t>
            </a:r>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57BA77F5-1AF4-40AD-A8E5-7FD8FDDD5D11}" type="datetime1">
              <a:rPr lang="tr-TR" smtClean="0"/>
              <a:pPr/>
              <a:t>11.12.2023</a:t>
            </a:fld>
            <a:endParaRPr lang="en-US"/>
          </a:p>
        </p:txBody>
      </p:sp>
      <p:sp>
        <p:nvSpPr>
          <p:cNvPr id="5" name="4 Altbilgi Yer Tutucusu"/>
          <p:cNvSpPr>
            <a:spLocks noGrp="1"/>
          </p:cNvSpPr>
          <p:nvPr>
            <p:ph type="ftr" sz="quarter" idx="11"/>
          </p:nvPr>
        </p:nvSpPr>
        <p:spPr/>
        <p:txBody>
          <a:bodyPr/>
          <a:lstStyle/>
          <a:p>
            <a:r>
              <a:rPr lang="en-US"/>
              <a:t>SAÜ Bilgisayar Mühendisliği Dr. Cemil Öz </a:t>
            </a:r>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0F3034F4-7F17-4A8D-8637-B3F7E5E51E57}" type="datetime1">
              <a:rPr lang="tr-TR" smtClean="0"/>
              <a:pPr/>
              <a:t>11.12.2023</a:t>
            </a:fld>
            <a:endParaRPr lang="en-US"/>
          </a:p>
        </p:txBody>
      </p:sp>
      <p:sp>
        <p:nvSpPr>
          <p:cNvPr id="5" name="4 Altbilgi Yer Tutucusu"/>
          <p:cNvSpPr>
            <a:spLocks noGrp="1"/>
          </p:cNvSpPr>
          <p:nvPr>
            <p:ph type="ftr" sz="quarter" idx="11"/>
          </p:nvPr>
        </p:nvSpPr>
        <p:spPr/>
        <p:txBody>
          <a:bodyPr/>
          <a:lstStyle/>
          <a:p>
            <a:r>
              <a:rPr lang="en-US"/>
              <a:t>SAÜ Bilgisayar Mühendisliği Dr. Cemil Öz </a:t>
            </a:r>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fld id="{4BD9F423-929F-411C-9852-C8CDA71E5390}" type="datetime1">
              <a:rPr lang="tr-TR" smtClean="0"/>
              <a:pPr/>
              <a:t>11.12.2023</a:t>
            </a:fld>
            <a:endParaRPr lang="en-US"/>
          </a:p>
        </p:txBody>
      </p:sp>
      <p:sp>
        <p:nvSpPr>
          <p:cNvPr id="5" name="4 Altbilgi Yer Tutucusu"/>
          <p:cNvSpPr>
            <a:spLocks noGrp="1"/>
          </p:cNvSpPr>
          <p:nvPr>
            <p:ph type="ftr" sz="quarter" idx="11"/>
          </p:nvPr>
        </p:nvSpPr>
        <p:spPr/>
        <p:txBody>
          <a:bodyPr/>
          <a:lstStyle/>
          <a:p>
            <a:r>
              <a:rPr lang="en-US"/>
              <a:t>SAÜ Bilgisayar Mühendisliği Dr. Cemil Öz </a:t>
            </a:r>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C6249A9B-742C-45C3-9E1B-1FA392003F5C}" type="datetime1">
              <a:rPr lang="tr-TR" smtClean="0"/>
              <a:pPr/>
              <a:t>11.12.2023</a:t>
            </a:fld>
            <a:endParaRPr lang="en-US"/>
          </a:p>
        </p:txBody>
      </p:sp>
      <p:sp>
        <p:nvSpPr>
          <p:cNvPr id="6" name="5 Altbilgi Yer Tutucusu"/>
          <p:cNvSpPr>
            <a:spLocks noGrp="1"/>
          </p:cNvSpPr>
          <p:nvPr>
            <p:ph type="ftr" sz="quarter" idx="11"/>
          </p:nvPr>
        </p:nvSpPr>
        <p:spPr/>
        <p:txBody>
          <a:bodyPr/>
          <a:lstStyle/>
          <a:p>
            <a:r>
              <a:rPr lang="en-US"/>
              <a:t>SAÜ Bilgisayar Mühendisliği Dr. Cemil Öz </a:t>
            </a:r>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fld id="{D5B73912-5646-459A-AA39-BF367C41DEB8}" type="datetime1">
              <a:rPr lang="tr-TR" smtClean="0"/>
              <a:pPr/>
              <a:t>11.12.2023</a:t>
            </a:fld>
            <a:endParaRPr lang="en-US"/>
          </a:p>
        </p:txBody>
      </p:sp>
      <p:sp>
        <p:nvSpPr>
          <p:cNvPr id="8" name="7 Altbilgi Yer Tutucusu"/>
          <p:cNvSpPr>
            <a:spLocks noGrp="1"/>
          </p:cNvSpPr>
          <p:nvPr>
            <p:ph type="ftr" sz="quarter" idx="11"/>
          </p:nvPr>
        </p:nvSpPr>
        <p:spPr/>
        <p:txBody>
          <a:bodyPr/>
          <a:lstStyle/>
          <a:p>
            <a:r>
              <a:rPr lang="en-US"/>
              <a:t>SAÜ Bilgisayar Mühendisliği Dr. Cemil Öz </a:t>
            </a:r>
          </a:p>
        </p:txBody>
      </p:sp>
      <p:sp>
        <p:nvSpPr>
          <p:cNvPr id="9" name="8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a:t>Asıl başlık stili için tıklatın</a:t>
            </a:r>
            <a:endParaRPr kumimoji="0" lang="en-US"/>
          </a:p>
        </p:txBody>
      </p:sp>
      <p:sp>
        <p:nvSpPr>
          <p:cNvPr id="7" name="6 Veri Yer Tutucusu"/>
          <p:cNvSpPr>
            <a:spLocks noGrp="1"/>
          </p:cNvSpPr>
          <p:nvPr>
            <p:ph type="dt" sz="half" idx="10"/>
          </p:nvPr>
        </p:nvSpPr>
        <p:spPr/>
        <p:txBody>
          <a:bodyPr/>
          <a:lstStyle/>
          <a:p>
            <a:fld id="{583A0D6B-65A1-442C-9B93-6AC65C173EE6}" type="datetime1">
              <a:rPr lang="tr-TR" smtClean="0"/>
              <a:pPr/>
              <a:t>11.12.2023</a:t>
            </a:fld>
            <a:endParaRPr lang="en-US"/>
          </a:p>
        </p:txBody>
      </p:sp>
      <p:sp>
        <p:nvSpPr>
          <p:cNvPr id="8" name="7 Slayt Numarası Yer Tutucusu"/>
          <p:cNvSpPr>
            <a:spLocks noGrp="1"/>
          </p:cNvSpPr>
          <p:nvPr>
            <p:ph type="sldNum" sz="quarter" idx="11"/>
          </p:nvPr>
        </p:nvSpPr>
        <p:spPr/>
        <p:txBody>
          <a:bodyPr/>
          <a:lstStyle/>
          <a:p>
            <a:fld id="{583A5473-B7E2-4064-90C8-8CDD97F93B60}" type="slidenum">
              <a:rPr lang="en-US" smtClean="0"/>
              <a:pPr/>
              <a:t>‹#›</a:t>
            </a:fld>
            <a:endParaRPr lang="en-US"/>
          </a:p>
        </p:txBody>
      </p:sp>
      <p:sp>
        <p:nvSpPr>
          <p:cNvPr id="9" name="8 Altbilgi Yer Tutucusu"/>
          <p:cNvSpPr>
            <a:spLocks noGrp="1"/>
          </p:cNvSpPr>
          <p:nvPr>
            <p:ph type="ftr" sz="quarter" idx="12"/>
          </p:nvPr>
        </p:nvSpPr>
        <p:spPr/>
        <p:txBody>
          <a:bodyPr/>
          <a:lstStyle/>
          <a:p>
            <a:r>
              <a:rPr lang="en-US"/>
              <a:t>SAÜ Bilgisayar Mühendisliği Dr. Cemil Öz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CDA0346-49E7-49E1-9983-B60014CFB831}" type="datetime1">
              <a:rPr lang="tr-TR" smtClean="0"/>
              <a:pPr/>
              <a:t>11.12.2023</a:t>
            </a:fld>
            <a:endParaRPr lang="en-US"/>
          </a:p>
        </p:txBody>
      </p:sp>
      <p:sp>
        <p:nvSpPr>
          <p:cNvPr id="3" name="2 Altbilgi Yer Tutucusu"/>
          <p:cNvSpPr>
            <a:spLocks noGrp="1"/>
          </p:cNvSpPr>
          <p:nvPr>
            <p:ph type="ftr" sz="quarter" idx="11"/>
          </p:nvPr>
        </p:nvSpPr>
        <p:spPr/>
        <p:txBody>
          <a:bodyPr/>
          <a:lstStyle/>
          <a:p>
            <a:r>
              <a:rPr lang="en-US"/>
              <a:t>SAÜ Bilgisayar Mühendisliği Dr. Cemil Öz </a:t>
            </a:r>
          </a:p>
        </p:txBody>
      </p:sp>
      <p:sp>
        <p:nvSpPr>
          <p:cNvPr id="4" name="3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fld id="{277ABFF8-6E4A-4E18-BE5C-BE5EE3D3FE6B}" type="datetime1">
              <a:rPr lang="tr-TR" smtClean="0"/>
              <a:pPr/>
              <a:t>11.12.2023</a:t>
            </a:fld>
            <a:endParaRPr lang="en-US"/>
          </a:p>
        </p:txBody>
      </p:sp>
      <p:sp>
        <p:nvSpPr>
          <p:cNvPr id="6" name="5 Altbilgi Yer Tutucusu"/>
          <p:cNvSpPr>
            <a:spLocks noGrp="1"/>
          </p:cNvSpPr>
          <p:nvPr>
            <p:ph type="ftr" sz="quarter" idx="11"/>
          </p:nvPr>
        </p:nvSpPr>
        <p:spPr/>
        <p:txBody>
          <a:bodyPr/>
          <a:lstStyle/>
          <a:p>
            <a:r>
              <a:rPr lang="en-US"/>
              <a:t>SAÜ Bilgisayar Mühendisliği Dr. Cemil Öz </a:t>
            </a:r>
          </a:p>
        </p:txBody>
      </p:sp>
      <p:sp>
        <p:nvSpPr>
          <p:cNvPr id="7" name="6 Slayt Numarası Yer Tutucusu"/>
          <p:cNvSpPr>
            <a:spLocks noGrp="1"/>
          </p:cNvSpPr>
          <p:nvPr>
            <p:ph type="sldNum" sz="quarter" idx="12"/>
          </p:nvPr>
        </p:nvSpPr>
        <p:spPr>
          <a:xfrm>
            <a:off x="8156448" y="6422064"/>
            <a:ext cx="762000" cy="365125"/>
          </a:xfrm>
        </p:spPr>
        <p:txBody>
          <a:bodyPr/>
          <a:lstStyle/>
          <a:p>
            <a:fld id="{583A5473-B7E2-4064-90C8-8CDD97F93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102E9AFD-8E49-4580-B23E-8EEA00DE4A70}" type="datetime1">
              <a:rPr lang="tr-TR" smtClean="0"/>
              <a:pPr/>
              <a:t>11.12.2023</a:t>
            </a:fld>
            <a:endParaRPr lang="en-US"/>
          </a:p>
        </p:txBody>
      </p:sp>
      <p:sp>
        <p:nvSpPr>
          <p:cNvPr id="6" name="5 Altbilgi Yer Tutucusu"/>
          <p:cNvSpPr>
            <a:spLocks noGrp="1"/>
          </p:cNvSpPr>
          <p:nvPr>
            <p:ph type="ftr" sz="quarter" idx="11"/>
          </p:nvPr>
        </p:nvSpPr>
        <p:spPr/>
        <p:txBody>
          <a:bodyPr/>
          <a:lstStyle/>
          <a:p>
            <a:r>
              <a:rPr lang="en-US"/>
              <a:t>SAÜ Bilgisayar Mühendisliği Dr. Cemil Öz </a:t>
            </a:r>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EBEAB6F-47C6-4964-9648-6360967C64CC}" type="datetime1">
              <a:rPr lang="tr-TR" smtClean="0"/>
              <a:pPr/>
              <a:t>11.12.2023</a:t>
            </a:fld>
            <a:endParaRPr lang="en-US"/>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a:t>SAÜ Bilgisayar Mühendisliği Dr. Cemil Öz </a:t>
            </a:r>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83A5473-B7E2-4064-90C8-8CDD97F93B6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tr-TR" sz="4800" cap="none" dirty="0">
                <a:ln>
                  <a:noFill/>
                </a:ln>
                <a:solidFill>
                  <a:schemeClr val="tx1"/>
                </a:solidFill>
                <a:effectLst/>
                <a:latin typeface="Arial" pitchFamily="34" charset="0"/>
                <a:ea typeface="Times New Roman" pitchFamily="18" charset="0"/>
                <a:cs typeface="Arial" pitchFamily="34" charset="0"/>
              </a:rPr>
              <a:t>Algoritmalar ve Programlama II</a:t>
            </a:r>
            <a:br>
              <a:rPr lang="tr-TR" sz="4800" cap="none" dirty="0">
                <a:ln>
                  <a:noFill/>
                </a:ln>
                <a:solidFill>
                  <a:schemeClr val="tx1"/>
                </a:solidFill>
                <a:effectLst/>
                <a:latin typeface="Arial" pitchFamily="34" charset="0"/>
                <a:ea typeface="Times New Roman" pitchFamily="18" charset="0"/>
                <a:cs typeface="Arial" pitchFamily="34" charset="0"/>
              </a:rPr>
            </a:br>
            <a:r>
              <a:rPr lang="tr-TR" sz="3600" cap="none">
                <a:ln>
                  <a:noFill/>
                </a:ln>
                <a:solidFill>
                  <a:srgbClr val="FFC000"/>
                </a:solidFill>
                <a:effectLst/>
                <a:latin typeface="Arial" pitchFamily="34" charset="0"/>
                <a:ea typeface="Times New Roman" pitchFamily="18" charset="0"/>
                <a:cs typeface="Arial" pitchFamily="34" charset="0"/>
              </a:rPr>
              <a:t>Ders 11: </a:t>
            </a:r>
            <a:r>
              <a:rPr lang="tr-TR" sz="3600" cap="none" dirty="0">
                <a:ln>
                  <a:noFill/>
                </a:ln>
                <a:solidFill>
                  <a:srgbClr val="FFC000"/>
                </a:solidFill>
                <a:effectLst/>
                <a:latin typeface="Arial" pitchFamily="34" charset="0"/>
                <a:ea typeface="Times New Roman" pitchFamily="18" charset="0"/>
                <a:cs typeface="Arial" pitchFamily="34" charset="0"/>
              </a:rPr>
              <a:t>Kalıtım</a:t>
            </a:r>
            <a:endParaRPr lang="en-US" dirty="0">
              <a:solidFill>
                <a:srgbClr val="FFFF00"/>
              </a:solidFill>
            </a:endParaRPr>
          </a:p>
        </p:txBody>
      </p:sp>
      <p:sp>
        <p:nvSpPr>
          <p:cNvPr id="3" name="2 Alt Başlık"/>
          <p:cNvSpPr>
            <a:spLocks noGrp="1"/>
          </p:cNvSpPr>
          <p:nvPr>
            <p:ph type="subTitle" idx="1"/>
          </p:nvPr>
        </p:nvSpPr>
        <p:spPr/>
        <p:txBody>
          <a:bodyPr/>
          <a:lstStyle/>
          <a:p>
            <a:r>
              <a:rPr lang="tr-TR" dirty="0"/>
              <a:t>Doç. Dr. Cemil Öz</a:t>
            </a:r>
            <a:endParaRPr lang="en-US" dirty="0"/>
          </a:p>
        </p:txBody>
      </p:sp>
      <p:pic>
        <p:nvPicPr>
          <p:cNvPr id="1026" name="Picture 2" descr="amblem"/>
          <p:cNvPicPr>
            <a:picLocks noChangeAspect="1" noChangeArrowheads="1"/>
          </p:cNvPicPr>
          <p:nvPr/>
        </p:nvPicPr>
        <p:blipFill>
          <a:blip r:embed="rId3"/>
          <a:srcRect/>
          <a:stretch>
            <a:fillRect/>
          </a:stretch>
        </p:blipFill>
        <p:spPr bwMode="auto">
          <a:xfrm>
            <a:off x="8501090" y="6072206"/>
            <a:ext cx="485775" cy="597480"/>
          </a:xfrm>
          <a:prstGeom prst="rect">
            <a:avLst/>
          </a:prstGeom>
          <a:noFill/>
          <a:ln w="9525">
            <a:noFill/>
            <a:miter lim="800000"/>
            <a:headEnd/>
            <a:tailEnd/>
          </a:ln>
        </p:spPr>
      </p:pic>
      <p:sp>
        <p:nvSpPr>
          <p:cNvPr id="7" name="6 Altbilgi Yer Tutucusu"/>
          <p:cNvSpPr>
            <a:spLocks noGrp="1"/>
          </p:cNvSpPr>
          <p:nvPr>
            <p:ph type="ftr" sz="quarter" idx="11"/>
          </p:nvPr>
        </p:nvSpPr>
        <p:spPr/>
        <p:txBody>
          <a:bodyPr/>
          <a:lstStyle/>
          <a:p>
            <a:r>
              <a:rPr lang="en-US" dirty="0"/>
              <a:t>SAÜ </a:t>
            </a:r>
            <a:r>
              <a:rPr lang="en-US" dirty="0" err="1"/>
              <a:t>Bilgisayar</a:t>
            </a:r>
            <a:r>
              <a:rPr lang="en-US" dirty="0"/>
              <a:t> </a:t>
            </a:r>
            <a:r>
              <a:rPr lang="en-US" dirty="0" err="1"/>
              <a:t>Mühendisliği</a:t>
            </a:r>
            <a:r>
              <a:rPr lang="en-US" dirty="0"/>
              <a:t> Dr. </a:t>
            </a:r>
            <a:r>
              <a:rPr lang="en-US" dirty="0" err="1"/>
              <a:t>Cemil</a:t>
            </a:r>
            <a:r>
              <a:rPr lang="en-US" dirty="0"/>
              <a:t> </a:t>
            </a:r>
            <a:r>
              <a:rPr lang="en-US" dirty="0" err="1"/>
              <a:t>Öz</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409518" y="325395"/>
            <a:ext cx="8397990" cy="3693319"/>
          </a:xfrm>
          <a:prstGeom prst="rect">
            <a:avLst/>
          </a:prstGeom>
          <a:noFill/>
        </p:spPr>
        <p:txBody>
          <a:bodyPr wrap="square" rtlCol="0">
            <a:spAutoFit/>
          </a:bodyPr>
          <a:lstStyle/>
          <a:p>
            <a:r>
              <a:rPr lang="tr-TR" dirty="0" err="1"/>
              <a:t>Protected</a:t>
            </a:r>
            <a:r>
              <a:rPr lang="tr-TR" dirty="0"/>
              <a:t> Belirtecinin Tehlikeleri</a:t>
            </a:r>
          </a:p>
          <a:p>
            <a:endParaRPr lang="tr-TR" dirty="0"/>
          </a:p>
          <a:p>
            <a:r>
              <a:rPr lang="tr-TR" dirty="0"/>
              <a:t>Sınıf üyelerini </a:t>
            </a:r>
            <a:r>
              <a:rPr lang="tr-TR" dirty="0" err="1"/>
              <a:t>protected</a:t>
            </a:r>
            <a:r>
              <a:rPr lang="tr-TR" dirty="0"/>
              <a:t>(korumalı) yapmanın dezavantajları vardır.  </a:t>
            </a:r>
          </a:p>
          <a:p>
            <a:endParaRPr lang="tr-TR" dirty="0"/>
          </a:p>
          <a:p>
            <a:r>
              <a:rPr lang="tr-TR" dirty="0"/>
              <a:t>Örneğin etrafa dağıtmak üzere bir sınıf kütüphanesi yazdınız. Bu kütüphaneyi alan her hangi bir programcı,  sınıflarınızın </a:t>
            </a:r>
            <a:r>
              <a:rPr lang="tr-TR" dirty="0" err="1"/>
              <a:t>protected</a:t>
            </a:r>
            <a:r>
              <a:rPr lang="tr-TR" dirty="0"/>
              <a:t> üyelerine , sadece bu sınıflardan başka sınıflar türeterek erişebilir. Bu durum </a:t>
            </a:r>
            <a:r>
              <a:rPr lang="tr-TR" dirty="0" err="1"/>
              <a:t>protected</a:t>
            </a:r>
            <a:r>
              <a:rPr lang="tr-TR" dirty="0"/>
              <a:t> üyeleri </a:t>
            </a:r>
            <a:r>
              <a:rPr lang="tr-TR" dirty="0" err="1"/>
              <a:t>private</a:t>
            </a:r>
            <a:r>
              <a:rPr lang="tr-TR" dirty="0"/>
              <a:t> üyelerden çok daha az güvenilir kılar.</a:t>
            </a:r>
          </a:p>
          <a:p>
            <a:endParaRPr lang="tr-TR" dirty="0"/>
          </a:p>
          <a:p>
            <a:r>
              <a:rPr lang="tr-TR" dirty="0"/>
              <a:t>Verilerin bozulmasını önlemek için, türetilmiş sınıfları, temel sınıfın sadece </a:t>
            </a:r>
            <a:r>
              <a:rPr lang="tr-TR" dirty="0" err="1"/>
              <a:t>public</a:t>
            </a:r>
            <a:r>
              <a:rPr lang="tr-TR" dirty="0"/>
              <a:t> fonksiyonlarını kullanarak temel </a:t>
            </a:r>
            <a:r>
              <a:rPr lang="tr-TR" dirty="0" err="1"/>
              <a:t>sınıfdaki</a:t>
            </a:r>
            <a:r>
              <a:rPr lang="tr-TR" dirty="0"/>
              <a:t> verilere ulaşmalarını sağlamak daha güvenilirdir.</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263466" y="179343"/>
            <a:ext cx="8471016" cy="7294305"/>
          </a:xfrm>
          <a:prstGeom prst="rect">
            <a:avLst/>
          </a:prstGeom>
          <a:noFill/>
        </p:spPr>
        <p:txBody>
          <a:bodyPr wrap="square" rtlCol="0">
            <a:spAutoFit/>
          </a:bodyPr>
          <a:lstStyle/>
          <a:p>
            <a:r>
              <a:rPr lang="tr-TR" dirty="0"/>
              <a:t>Türetilmiş Sınıf Kurucu Fonksiyonları</a:t>
            </a:r>
          </a:p>
          <a:p>
            <a:endParaRPr lang="tr-TR" dirty="0"/>
          </a:p>
          <a:p>
            <a:r>
              <a:rPr lang="tr-TR" sz="1600" dirty="0"/>
              <a:t>Daha önceki örneğimizde </a:t>
            </a:r>
            <a:r>
              <a:rPr lang="en-US" sz="1600" dirty="0" err="1">
                <a:solidFill>
                  <a:srgbClr val="FFC000"/>
                </a:solidFill>
              </a:rPr>
              <a:t>sayacAsagi</a:t>
            </a:r>
            <a:r>
              <a:rPr lang="tr-TR" sz="1600" dirty="0"/>
              <a:t> isimli türetilmiş bir sınıf oluşturmuştuk. </a:t>
            </a:r>
          </a:p>
          <a:p>
            <a:endParaRPr lang="tr-TR" sz="1600" dirty="0"/>
          </a:p>
          <a:p>
            <a:r>
              <a:rPr lang="en-US" sz="1600" dirty="0">
                <a:solidFill>
                  <a:srgbClr val="FFC000"/>
                </a:solidFill>
              </a:rPr>
              <a:t>class </a:t>
            </a:r>
            <a:r>
              <a:rPr lang="en-US" sz="1600" dirty="0" err="1">
                <a:solidFill>
                  <a:srgbClr val="FFC000"/>
                </a:solidFill>
              </a:rPr>
              <a:t>sayacAsagi</a:t>
            </a:r>
            <a:r>
              <a:rPr lang="en-US" sz="1600" dirty="0">
                <a:solidFill>
                  <a:srgbClr val="FFC000"/>
                </a:solidFill>
              </a:rPr>
              <a:t>: public </a:t>
            </a:r>
            <a:r>
              <a:rPr lang="en-US" sz="1600" dirty="0" err="1">
                <a:solidFill>
                  <a:srgbClr val="FFC000"/>
                </a:solidFill>
              </a:rPr>
              <a:t>sayac</a:t>
            </a:r>
            <a:endParaRPr lang="en-US" sz="1600" dirty="0">
              <a:solidFill>
                <a:srgbClr val="FFC000"/>
              </a:solidFill>
            </a:endParaRPr>
          </a:p>
          <a:p>
            <a:r>
              <a:rPr lang="en-US" sz="1600" dirty="0">
                <a:solidFill>
                  <a:srgbClr val="FFC000"/>
                </a:solidFill>
              </a:rPr>
              <a:t>	{</a:t>
            </a:r>
          </a:p>
          <a:p>
            <a:r>
              <a:rPr lang="en-US" sz="1600" dirty="0">
                <a:solidFill>
                  <a:srgbClr val="FFC000"/>
                </a:solidFill>
              </a:rPr>
              <a:t>	public:</a:t>
            </a:r>
          </a:p>
          <a:p>
            <a:r>
              <a:rPr lang="en-US" sz="1600" dirty="0">
                <a:solidFill>
                  <a:srgbClr val="FFC000"/>
                </a:solidFill>
              </a:rPr>
              <a:t>		</a:t>
            </a:r>
            <a:r>
              <a:rPr lang="en-US" sz="1600" dirty="0" err="1">
                <a:solidFill>
                  <a:srgbClr val="FFC000"/>
                </a:solidFill>
              </a:rPr>
              <a:t>sayac</a:t>
            </a:r>
            <a:r>
              <a:rPr lang="en-US" sz="1600" dirty="0">
                <a:solidFill>
                  <a:srgbClr val="FFC000"/>
                </a:solidFill>
              </a:rPr>
              <a:t> operator -- ()</a:t>
            </a:r>
          </a:p>
          <a:p>
            <a:r>
              <a:rPr lang="en-US" sz="1600" dirty="0">
                <a:solidFill>
                  <a:srgbClr val="FFC000"/>
                </a:solidFill>
              </a:rPr>
              <a:t>		{return </a:t>
            </a:r>
            <a:r>
              <a:rPr lang="en-US" sz="1600" dirty="0" err="1">
                <a:solidFill>
                  <a:srgbClr val="FFC000"/>
                </a:solidFill>
              </a:rPr>
              <a:t>sayac</a:t>
            </a:r>
            <a:r>
              <a:rPr lang="en-US" sz="1600" dirty="0">
                <a:solidFill>
                  <a:srgbClr val="FFC000"/>
                </a:solidFill>
              </a:rPr>
              <a:t>(--</a:t>
            </a:r>
            <a:r>
              <a:rPr lang="en-US" sz="1600" dirty="0" err="1">
                <a:solidFill>
                  <a:srgbClr val="FFC000"/>
                </a:solidFill>
              </a:rPr>
              <a:t>sayici</a:t>
            </a:r>
            <a:r>
              <a:rPr lang="en-US" sz="1600" dirty="0">
                <a:solidFill>
                  <a:srgbClr val="FFC000"/>
                </a:solidFill>
              </a:rPr>
              <a:t>);}</a:t>
            </a:r>
          </a:p>
          <a:p>
            <a:r>
              <a:rPr lang="en-US" sz="1600" dirty="0">
                <a:solidFill>
                  <a:srgbClr val="FFC000"/>
                </a:solidFill>
              </a:rPr>
              <a:t>	};</a:t>
            </a:r>
          </a:p>
          <a:p>
            <a:endParaRPr lang="tr-TR" sz="1600" dirty="0"/>
          </a:p>
          <a:p>
            <a:r>
              <a:rPr lang="tr-TR" sz="1600" dirty="0"/>
              <a:t>Burada potansiyel bir problem söz konusudur. </a:t>
            </a:r>
            <a:r>
              <a:rPr lang="en-US" sz="1600" dirty="0" err="1"/>
              <a:t>sayacAsagi</a:t>
            </a:r>
            <a:r>
              <a:rPr lang="tr-TR" sz="1600" dirty="0"/>
              <a:t> </a:t>
            </a:r>
            <a:r>
              <a:rPr lang="tr-TR" sz="1600" dirty="0" err="1"/>
              <a:t>sayac</a:t>
            </a:r>
            <a:r>
              <a:rPr lang="tr-TR" sz="1600" dirty="0"/>
              <a:t> objesine bir değer atamak istesek ne olur?  Sıkıntı çıkacaktır. </a:t>
            </a:r>
          </a:p>
          <a:p>
            <a:endParaRPr lang="tr-TR" sz="1600" dirty="0"/>
          </a:p>
          <a:p>
            <a:r>
              <a:rPr lang="tr-TR" sz="1600" dirty="0"/>
              <a:t>Bunun içinde türetilmiş sınıf için yeni kurucu fonksiyonlar üretilmelidir.</a:t>
            </a:r>
          </a:p>
          <a:p>
            <a:endParaRPr lang="tr-TR" sz="1600" dirty="0"/>
          </a:p>
          <a:p>
            <a:r>
              <a:rPr lang="tr-TR" sz="1600" dirty="0" err="1"/>
              <a:t>class</a:t>
            </a:r>
            <a:r>
              <a:rPr lang="tr-TR" sz="1600" dirty="0"/>
              <a:t> </a:t>
            </a:r>
            <a:r>
              <a:rPr lang="tr-TR" sz="1600" dirty="0" err="1"/>
              <a:t>CountDn</a:t>
            </a:r>
            <a:r>
              <a:rPr lang="tr-TR" sz="1600" dirty="0"/>
              <a:t> : </a:t>
            </a:r>
            <a:r>
              <a:rPr lang="tr-TR" sz="1600" dirty="0" err="1"/>
              <a:t>public</a:t>
            </a:r>
            <a:r>
              <a:rPr lang="tr-TR" sz="1600" dirty="0"/>
              <a:t> </a:t>
            </a:r>
            <a:r>
              <a:rPr lang="tr-TR" sz="1600" dirty="0" err="1"/>
              <a:t>Counter</a:t>
            </a:r>
            <a:r>
              <a:rPr lang="tr-TR" sz="1600" dirty="0"/>
              <a:t> </a:t>
            </a:r>
          </a:p>
          <a:p>
            <a:r>
              <a:rPr lang="tr-TR" sz="1600" dirty="0"/>
              <a:t>{ </a:t>
            </a:r>
          </a:p>
          <a:p>
            <a:r>
              <a:rPr lang="tr-TR" sz="1600" dirty="0"/>
              <a:t>	</a:t>
            </a:r>
            <a:r>
              <a:rPr lang="tr-TR" sz="1600" dirty="0" err="1"/>
              <a:t>public</a:t>
            </a:r>
            <a:r>
              <a:rPr lang="tr-TR" sz="1600" dirty="0"/>
              <a:t>: 						(not: </a:t>
            </a:r>
            <a:r>
              <a:rPr lang="tr-TR" sz="1600" dirty="0" err="1"/>
              <a:t>dn</a:t>
            </a:r>
            <a:r>
              <a:rPr lang="tr-TR" sz="1600" dirty="0"/>
              <a:t>-&gt; </a:t>
            </a:r>
            <a:r>
              <a:rPr lang="tr-TR" sz="1600" dirty="0" err="1"/>
              <a:t>down</a:t>
            </a:r>
            <a:r>
              <a:rPr lang="tr-TR" sz="1600" dirty="0"/>
              <a:t>)</a:t>
            </a:r>
          </a:p>
          <a:p>
            <a:r>
              <a:rPr lang="tr-TR" sz="1600" dirty="0"/>
              <a:t>	</a:t>
            </a:r>
            <a:r>
              <a:rPr lang="tr-TR" sz="1600" dirty="0" err="1">
                <a:solidFill>
                  <a:srgbClr val="FFC000"/>
                </a:solidFill>
              </a:rPr>
              <a:t>CountDn</a:t>
            </a:r>
            <a:r>
              <a:rPr lang="tr-TR" sz="1600" dirty="0">
                <a:solidFill>
                  <a:srgbClr val="FFC000"/>
                </a:solidFill>
              </a:rPr>
              <a:t>() : </a:t>
            </a:r>
            <a:r>
              <a:rPr lang="tr-TR" sz="1600" dirty="0" err="1">
                <a:solidFill>
                  <a:srgbClr val="FFC000"/>
                </a:solidFill>
              </a:rPr>
              <a:t>Counter</a:t>
            </a:r>
            <a:r>
              <a:rPr lang="tr-TR" sz="1600" dirty="0">
                <a:solidFill>
                  <a:srgbClr val="FFC000"/>
                </a:solidFill>
              </a:rPr>
              <a:t>() </a:t>
            </a:r>
            <a:r>
              <a:rPr lang="tr-TR" sz="1600" dirty="0"/>
              <a:t>	//argümansız kurucu fonksiyon</a:t>
            </a:r>
          </a:p>
          <a:p>
            <a:r>
              <a:rPr lang="tr-TR" sz="1600" dirty="0"/>
              <a:t>		{ } </a:t>
            </a:r>
          </a:p>
          <a:p>
            <a:r>
              <a:rPr lang="tr-TR" sz="1600" dirty="0"/>
              <a:t>	</a:t>
            </a:r>
            <a:r>
              <a:rPr lang="tr-TR" sz="1600" dirty="0" err="1">
                <a:solidFill>
                  <a:srgbClr val="FFC000"/>
                </a:solidFill>
              </a:rPr>
              <a:t>CountDn</a:t>
            </a:r>
            <a:r>
              <a:rPr lang="tr-TR" sz="1600" dirty="0">
                <a:solidFill>
                  <a:srgbClr val="FFC000"/>
                </a:solidFill>
              </a:rPr>
              <a:t>(</a:t>
            </a:r>
            <a:r>
              <a:rPr lang="tr-TR" sz="1600" dirty="0" err="1">
                <a:solidFill>
                  <a:srgbClr val="FFC000"/>
                </a:solidFill>
              </a:rPr>
              <a:t>int</a:t>
            </a:r>
            <a:r>
              <a:rPr lang="tr-TR" sz="1600" dirty="0">
                <a:solidFill>
                  <a:srgbClr val="FFC000"/>
                </a:solidFill>
              </a:rPr>
              <a:t> c) : </a:t>
            </a:r>
            <a:r>
              <a:rPr lang="tr-TR" sz="1600" dirty="0" err="1">
                <a:solidFill>
                  <a:srgbClr val="FFC000"/>
                </a:solidFill>
              </a:rPr>
              <a:t>Counter</a:t>
            </a:r>
            <a:r>
              <a:rPr lang="tr-TR" sz="1600" dirty="0">
                <a:solidFill>
                  <a:srgbClr val="FFC000"/>
                </a:solidFill>
              </a:rPr>
              <a:t>(c)</a:t>
            </a:r>
            <a:r>
              <a:rPr lang="tr-TR" sz="1600" dirty="0"/>
              <a:t> //kurucu fonksiyon bir argümanlı</a:t>
            </a:r>
          </a:p>
          <a:p>
            <a:r>
              <a:rPr lang="tr-TR" sz="1600" dirty="0"/>
              <a:t>		{ } </a:t>
            </a:r>
          </a:p>
          <a:p>
            <a:r>
              <a:rPr lang="tr-TR" sz="1600" dirty="0"/>
              <a:t>	</a:t>
            </a:r>
            <a:r>
              <a:rPr lang="tr-TR" sz="1600" dirty="0" err="1"/>
              <a:t>CountDn</a:t>
            </a:r>
            <a:r>
              <a:rPr lang="tr-TR" sz="1600" dirty="0"/>
              <a:t> </a:t>
            </a:r>
            <a:r>
              <a:rPr lang="tr-TR" sz="1600" dirty="0" err="1"/>
              <a:t>operator</a:t>
            </a:r>
            <a:r>
              <a:rPr lang="tr-TR" sz="1600" dirty="0"/>
              <a:t> -- () 	//sayacı bir azalt(</a:t>
            </a:r>
            <a:r>
              <a:rPr lang="tr-TR" sz="1600" dirty="0" err="1"/>
              <a:t>prefix</a:t>
            </a:r>
            <a:r>
              <a:rPr lang="tr-TR" sz="1600" dirty="0"/>
              <a:t>) </a:t>
            </a:r>
          </a:p>
          <a:p>
            <a:r>
              <a:rPr lang="tr-TR" sz="1600" dirty="0"/>
              <a:t>		{ </a:t>
            </a:r>
            <a:r>
              <a:rPr lang="tr-TR" sz="1600" dirty="0" err="1"/>
              <a:t>return</a:t>
            </a:r>
            <a:r>
              <a:rPr lang="tr-TR" sz="1600" dirty="0"/>
              <a:t> </a:t>
            </a:r>
            <a:r>
              <a:rPr lang="tr-TR" sz="1600" dirty="0" err="1"/>
              <a:t>CountDn</a:t>
            </a:r>
            <a:r>
              <a:rPr lang="tr-TR" sz="1600" dirty="0"/>
              <a:t>(--</a:t>
            </a:r>
            <a:r>
              <a:rPr lang="tr-TR" sz="1600" dirty="0" err="1"/>
              <a:t>count</a:t>
            </a:r>
            <a:r>
              <a:rPr lang="tr-TR" sz="1600" dirty="0"/>
              <a:t>); } </a:t>
            </a:r>
          </a:p>
          <a:p>
            <a:r>
              <a:rPr lang="tr-TR" sz="1600" dirty="0"/>
              <a:t>}; </a:t>
            </a:r>
          </a:p>
          <a:p>
            <a:endParaRPr lang="tr-TR" sz="1600" dirty="0"/>
          </a:p>
          <a:p>
            <a:endParaRPr lang="tr-TR" sz="1600" dirty="0"/>
          </a:p>
          <a:p>
            <a:endParaRPr lang="tr-T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263466" y="179343"/>
            <a:ext cx="8471016" cy="4832092"/>
          </a:xfrm>
          <a:prstGeom prst="rect">
            <a:avLst/>
          </a:prstGeom>
          <a:noFill/>
        </p:spPr>
        <p:txBody>
          <a:bodyPr wrap="square" rtlCol="0">
            <a:spAutoFit/>
          </a:bodyPr>
          <a:lstStyle/>
          <a:p>
            <a:r>
              <a:rPr lang="tr-TR" dirty="0">
                <a:solidFill>
                  <a:srgbClr val="FFC000"/>
                </a:solidFill>
              </a:rPr>
              <a:t>Türetilmiş Sınıf Kurucu Fonksiyonları</a:t>
            </a:r>
          </a:p>
          <a:p>
            <a:endParaRPr lang="tr-TR" dirty="0"/>
          </a:p>
          <a:p>
            <a:r>
              <a:rPr lang="tr-TR" sz="1600" dirty="0"/>
              <a:t>// türetilmiş sınıf için kurucu fonksiyon yazımı örneği</a:t>
            </a:r>
          </a:p>
          <a:p>
            <a:r>
              <a:rPr lang="tr-TR" sz="1600" dirty="0"/>
              <a:t>#</a:t>
            </a:r>
            <a:r>
              <a:rPr lang="tr-TR" sz="1600" dirty="0" err="1"/>
              <a:t>include</a:t>
            </a:r>
            <a:r>
              <a:rPr lang="tr-TR" sz="1600" dirty="0"/>
              <a:t> &lt;</a:t>
            </a:r>
            <a:r>
              <a:rPr lang="tr-TR" sz="1600" dirty="0" err="1"/>
              <a:t>iostream</a:t>
            </a:r>
            <a:r>
              <a:rPr lang="tr-TR" sz="1600" dirty="0"/>
              <a:t>&gt; </a:t>
            </a:r>
          </a:p>
          <a:p>
            <a:r>
              <a:rPr lang="tr-TR" sz="1600" dirty="0" err="1"/>
              <a:t>using</a:t>
            </a:r>
            <a:r>
              <a:rPr lang="tr-TR" sz="1600" dirty="0"/>
              <a:t> </a:t>
            </a:r>
            <a:r>
              <a:rPr lang="tr-TR" sz="1600" dirty="0" err="1"/>
              <a:t>namespace</a:t>
            </a:r>
            <a:r>
              <a:rPr lang="tr-TR" sz="1600" dirty="0"/>
              <a:t> </a:t>
            </a:r>
            <a:r>
              <a:rPr lang="tr-TR" sz="1600" dirty="0" err="1"/>
              <a:t>std</a:t>
            </a:r>
            <a:r>
              <a:rPr lang="tr-TR" sz="1600" dirty="0"/>
              <a:t>; </a:t>
            </a:r>
          </a:p>
          <a:p>
            <a:r>
              <a:rPr lang="tr-TR" sz="1600" dirty="0"/>
              <a:t>//////////////////////////////////////////////////////////////// </a:t>
            </a:r>
          </a:p>
          <a:p>
            <a:r>
              <a:rPr lang="tr-TR" sz="1600" dirty="0" err="1"/>
              <a:t>class</a:t>
            </a:r>
            <a:r>
              <a:rPr lang="tr-TR" sz="1600" dirty="0"/>
              <a:t> </a:t>
            </a:r>
            <a:r>
              <a:rPr lang="tr-TR" sz="1600" dirty="0" err="1"/>
              <a:t>Counter</a:t>
            </a:r>
            <a:r>
              <a:rPr lang="tr-TR" sz="1600" dirty="0"/>
              <a:t> </a:t>
            </a:r>
          </a:p>
          <a:p>
            <a:r>
              <a:rPr lang="tr-TR" sz="1600" dirty="0"/>
              <a:t>{ 	</a:t>
            </a:r>
            <a:r>
              <a:rPr lang="tr-TR" sz="1600" dirty="0" err="1"/>
              <a:t>protected</a:t>
            </a:r>
            <a:r>
              <a:rPr lang="tr-TR" sz="1600" dirty="0"/>
              <a:t>: 		//NOTE: not </a:t>
            </a:r>
            <a:r>
              <a:rPr lang="tr-TR" sz="1600" dirty="0" err="1"/>
              <a:t>private</a:t>
            </a:r>
            <a:r>
              <a:rPr lang="tr-TR" sz="1600" dirty="0"/>
              <a:t> </a:t>
            </a:r>
          </a:p>
          <a:p>
            <a:r>
              <a:rPr lang="tr-TR" sz="1600" dirty="0"/>
              <a:t>	</a:t>
            </a:r>
            <a:r>
              <a:rPr lang="tr-TR" sz="1600" dirty="0" err="1"/>
              <a:t>unsigned</a:t>
            </a:r>
            <a:r>
              <a:rPr lang="tr-TR" sz="1600" dirty="0"/>
              <a:t> </a:t>
            </a:r>
            <a:r>
              <a:rPr lang="tr-TR" sz="1600" dirty="0" err="1"/>
              <a:t>int</a:t>
            </a:r>
            <a:r>
              <a:rPr lang="tr-TR" sz="1600" dirty="0"/>
              <a:t> </a:t>
            </a:r>
            <a:r>
              <a:rPr lang="tr-TR" sz="1600" dirty="0" err="1"/>
              <a:t>count</a:t>
            </a:r>
            <a:r>
              <a:rPr lang="tr-TR" sz="1600" dirty="0"/>
              <a:t>; 		//</a:t>
            </a:r>
            <a:r>
              <a:rPr lang="tr-TR" sz="1600" dirty="0" err="1"/>
              <a:t>count</a:t>
            </a:r>
            <a:r>
              <a:rPr lang="tr-TR" sz="1600" dirty="0"/>
              <a:t> </a:t>
            </a:r>
          </a:p>
          <a:p>
            <a:r>
              <a:rPr lang="tr-TR" sz="1600" dirty="0"/>
              <a:t>	</a:t>
            </a:r>
            <a:r>
              <a:rPr lang="tr-TR" sz="1600" dirty="0" err="1"/>
              <a:t>public</a:t>
            </a:r>
            <a:r>
              <a:rPr lang="tr-TR" sz="1600" dirty="0"/>
              <a:t>: </a:t>
            </a:r>
          </a:p>
          <a:p>
            <a:r>
              <a:rPr lang="tr-TR" sz="1600" dirty="0"/>
              <a:t>	</a:t>
            </a:r>
            <a:r>
              <a:rPr lang="tr-TR" sz="1600" dirty="0" err="1"/>
              <a:t>Counter</a:t>
            </a:r>
            <a:r>
              <a:rPr lang="tr-TR" sz="1600" dirty="0"/>
              <a:t>() : </a:t>
            </a:r>
            <a:r>
              <a:rPr lang="tr-TR" sz="1600" dirty="0" err="1"/>
              <a:t>count</a:t>
            </a:r>
            <a:r>
              <a:rPr lang="tr-TR" sz="1600" dirty="0"/>
              <a:t>() 		//argümansız kurucu fonksiyon</a:t>
            </a:r>
          </a:p>
          <a:p>
            <a:r>
              <a:rPr lang="tr-TR" sz="1600" dirty="0"/>
              <a:t>		{ } </a:t>
            </a:r>
          </a:p>
          <a:p>
            <a:r>
              <a:rPr lang="tr-TR" sz="1600" dirty="0"/>
              <a:t>	</a:t>
            </a:r>
            <a:r>
              <a:rPr lang="tr-TR" sz="1600" dirty="0" err="1"/>
              <a:t>Counter</a:t>
            </a:r>
            <a:r>
              <a:rPr lang="tr-TR" sz="1600" dirty="0"/>
              <a:t>(</a:t>
            </a:r>
            <a:r>
              <a:rPr lang="tr-TR" sz="1600" dirty="0" err="1"/>
              <a:t>int</a:t>
            </a:r>
            <a:r>
              <a:rPr lang="tr-TR" sz="1600" dirty="0"/>
              <a:t> c) : </a:t>
            </a:r>
            <a:r>
              <a:rPr lang="tr-TR" sz="1600" dirty="0" err="1"/>
              <a:t>count</a:t>
            </a:r>
            <a:r>
              <a:rPr lang="tr-TR" sz="1600" dirty="0"/>
              <a:t>(c) 	//kurucu fonksiyon bir argüman </a:t>
            </a:r>
          </a:p>
          <a:p>
            <a:r>
              <a:rPr lang="tr-TR" sz="1600" dirty="0"/>
              <a:t>		{ } </a:t>
            </a:r>
          </a:p>
          <a:p>
            <a:r>
              <a:rPr lang="tr-TR" sz="1600" dirty="0"/>
              <a:t>	</a:t>
            </a:r>
            <a:r>
              <a:rPr lang="tr-TR" sz="1600" dirty="0" err="1"/>
              <a:t>unsigned</a:t>
            </a:r>
            <a:r>
              <a:rPr lang="tr-TR" sz="1600" dirty="0"/>
              <a:t> </a:t>
            </a:r>
            <a:r>
              <a:rPr lang="tr-TR" sz="1600" dirty="0" err="1"/>
              <a:t>int</a:t>
            </a:r>
            <a:r>
              <a:rPr lang="tr-TR" sz="1600" dirty="0"/>
              <a:t> </a:t>
            </a:r>
            <a:r>
              <a:rPr lang="tr-TR" sz="1600" dirty="0" err="1"/>
              <a:t>get</a:t>
            </a:r>
            <a:r>
              <a:rPr lang="tr-TR" sz="1600" dirty="0"/>
              <a:t>_</a:t>
            </a:r>
            <a:r>
              <a:rPr lang="tr-TR" sz="1600" dirty="0" err="1"/>
              <a:t>count</a:t>
            </a:r>
            <a:r>
              <a:rPr lang="tr-TR" sz="1600" dirty="0"/>
              <a:t>() </a:t>
            </a:r>
            <a:r>
              <a:rPr lang="tr-TR" sz="1600" dirty="0" err="1"/>
              <a:t>const</a:t>
            </a:r>
            <a:r>
              <a:rPr lang="tr-TR" sz="1600" dirty="0"/>
              <a:t> //</a:t>
            </a:r>
            <a:r>
              <a:rPr lang="tr-TR" sz="1600" dirty="0" err="1"/>
              <a:t>return</a:t>
            </a:r>
            <a:r>
              <a:rPr lang="tr-TR" sz="1600" dirty="0"/>
              <a:t> </a:t>
            </a:r>
            <a:r>
              <a:rPr lang="tr-TR" sz="1600" dirty="0" err="1"/>
              <a:t>count</a:t>
            </a:r>
            <a:r>
              <a:rPr lang="tr-TR" sz="1600" dirty="0"/>
              <a:t> </a:t>
            </a:r>
          </a:p>
          <a:p>
            <a:r>
              <a:rPr lang="tr-TR" sz="1600" dirty="0"/>
              <a:t>		{ </a:t>
            </a:r>
            <a:r>
              <a:rPr lang="tr-TR" sz="1600" dirty="0" err="1"/>
              <a:t>return</a:t>
            </a:r>
            <a:r>
              <a:rPr lang="tr-TR" sz="1600" dirty="0"/>
              <a:t> </a:t>
            </a:r>
            <a:r>
              <a:rPr lang="tr-TR" sz="1600" dirty="0" err="1"/>
              <a:t>count</a:t>
            </a:r>
            <a:r>
              <a:rPr lang="tr-TR" sz="1600" dirty="0"/>
              <a:t>; } </a:t>
            </a:r>
          </a:p>
          <a:p>
            <a:r>
              <a:rPr lang="tr-TR" sz="1600" dirty="0"/>
              <a:t>	</a:t>
            </a:r>
            <a:r>
              <a:rPr lang="tr-TR" sz="1600" dirty="0" err="1"/>
              <a:t>Counter</a:t>
            </a:r>
            <a:r>
              <a:rPr lang="tr-TR" sz="1600" dirty="0"/>
              <a:t> </a:t>
            </a:r>
            <a:r>
              <a:rPr lang="tr-TR" sz="1600" dirty="0" err="1"/>
              <a:t>operator</a:t>
            </a:r>
            <a:r>
              <a:rPr lang="tr-TR" sz="1600" dirty="0"/>
              <a:t> ++ () 	//</a:t>
            </a:r>
            <a:r>
              <a:rPr lang="tr-TR" sz="1600" dirty="0" err="1"/>
              <a:t>sayac</a:t>
            </a:r>
            <a:r>
              <a:rPr lang="tr-TR" sz="1600" dirty="0"/>
              <a:t> değerini bir artır(</a:t>
            </a:r>
            <a:r>
              <a:rPr lang="tr-TR" sz="1600" dirty="0" err="1"/>
              <a:t>prefix</a:t>
            </a:r>
            <a:r>
              <a:rPr lang="tr-TR" sz="1600" dirty="0"/>
              <a:t>)</a:t>
            </a:r>
          </a:p>
          <a:p>
            <a:r>
              <a:rPr lang="tr-TR" sz="1600" dirty="0"/>
              <a:t>		{ </a:t>
            </a:r>
            <a:r>
              <a:rPr lang="tr-TR" sz="1600" dirty="0" err="1"/>
              <a:t>return</a:t>
            </a:r>
            <a:r>
              <a:rPr lang="tr-TR" sz="1600" dirty="0"/>
              <a:t> </a:t>
            </a:r>
            <a:r>
              <a:rPr lang="tr-TR" sz="1600" dirty="0" err="1"/>
              <a:t>Counter</a:t>
            </a:r>
            <a:r>
              <a:rPr lang="tr-TR" sz="1600" dirty="0"/>
              <a:t>(++</a:t>
            </a:r>
            <a:r>
              <a:rPr lang="tr-TR" sz="1600" dirty="0" err="1"/>
              <a:t>count</a:t>
            </a:r>
            <a:r>
              <a:rPr lang="tr-TR" sz="1600" dirty="0"/>
              <a:t>); } </a:t>
            </a:r>
          </a:p>
          <a:p>
            <a:r>
              <a:rPr lang="tr-TR" sz="16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336492" y="142830"/>
            <a:ext cx="8471016" cy="4247317"/>
          </a:xfrm>
          <a:prstGeom prst="rect">
            <a:avLst/>
          </a:prstGeom>
          <a:noFill/>
        </p:spPr>
        <p:txBody>
          <a:bodyPr wrap="square" rtlCol="0">
            <a:spAutoFit/>
          </a:bodyPr>
          <a:lstStyle/>
          <a:p>
            <a:r>
              <a:rPr lang="tr-TR" dirty="0">
                <a:solidFill>
                  <a:srgbClr val="FFC000"/>
                </a:solidFill>
              </a:rPr>
              <a:t>Türetilmiş Sınıf Kurucu Fonksiyonları</a:t>
            </a:r>
          </a:p>
          <a:p>
            <a:endParaRPr lang="tr-TR" dirty="0"/>
          </a:p>
          <a:p>
            <a:r>
              <a:rPr lang="tr-TR" dirty="0" err="1"/>
              <a:t>class</a:t>
            </a:r>
            <a:r>
              <a:rPr lang="tr-TR" dirty="0"/>
              <a:t> </a:t>
            </a:r>
            <a:r>
              <a:rPr lang="tr-TR" dirty="0" err="1"/>
              <a:t>CountDn</a:t>
            </a:r>
            <a:r>
              <a:rPr lang="tr-TR" dirty="0"/>
              <a:t> : </a:t>
            </a:r>
            <a:r>
              <a:rPr lang="tr-TR" dirty="0" err="1"/>
              <a:t>public</a:t>
            </a:r>
            <a:r>
              <a:rPr lang="tr-TR" dirty="0"/>
              <a:t> </a:t>
            </a:r>
            <a:r>
              <a:rPr lang="tr-TR" dirty="0" err="1"/>
              <a:t>Counter</a:t>
            </a:r>
            <a:r>
              <a:rPr lang="tr-TR" dirty="0"/>
              <a:t> </a:t>
            </a:r>
          </a:p>
          <a:p>
            <a:r>
              <a:rPr lang="tr-TR" dirty="0"/>
              <a:t>{ </a:t>
            </a:r>
          </a:p>
          <a:p>
            <a:r>
              <a:rPr lang="tr-TR" dirty="0"/>
              <a:t>	</a:t>
            </a:r>
            <a:r>
              <a:rPr lang="tr-TR" dirty="0" err="1"/>
              <a:t>public</a:t>
            </a:r>
            <a:r>
              <a:rPr lang="tr-TR" dirty="0"/>
              <a:t>: </a:t>
            </a:r>
          </a:p>
          <a:p>
            <a:r>
              <a:rPr lang="tr-TR" dirty="0"/>
              <a:t>	</a:t>
            </a:r>
            <a:r>
              <a:rPr lang="tr-TR" dirty="0" err="1"/>
              <a:t>CountDn</a:t>
            </a:r>
            <a:r>
              <a:rPr lang="tr-TR" dirty="0"/>
              <a:t>() : </a:t>
            </a:r>
            <a:r>
              <a:rPr lang="tr-TR" dirty="0" err="1"/>
              <a:t>Counter</a:t>
            </a:r>
            <a:r>
              <a:rPr lang="tr-TR" dirty="0"/>
              <a:t>() 	//argümansız kurucu fonksiyon</a:t>
            </a:r>
          </a:p>
          <a:p>
            <a:r>
              <a:rPr lang="tr-TR" dirty="0"/>
              <a:t>		{ } </a:t>
            </a:r>
          </a:p>
          <a:p>
            <a:r>
              <a:rPr lang="tr-TR" dirty="0"/>
              <a:t>	</a:t>
            </a:r>
            <a:r>
              <a:rPr lang="tr-TR" dirty="0" err="1"/>
              <a:t>CountDn</a:t>
            </a:r>
            <a:r>
              <a:rPr lang="tr-TR" dirty="0"/>
              <a:t>(</a:t>
            </a:r>
            <a:r>
              <a:rPr lang="tr-TR" dirty="0" err="1"/>
              <a:t>int</a:t>
            </a:r>
            <a:r>
              <a:rPr lang="tr-TR" dirty="0"/>
              <a:t> c) : </a:t>
            </a:r>
            <a:r>
              <a:rPr lang="tr-TR" dirty="0" err="1"/>
              <a:t>Counter</a:t>
            </a:r>
            <a:r>
              <a:rPr lang="tr-TR" dirty="0"/>
              <a:t>(c) //kurucu fonksiyon bir argümanlı</a:t>
            </a:r>
          </a:p>
          <a:p>
            <a:r>
              <a:rPr lang="tr-TR" dirty="0"/>
              <a:t>		{ } </a:t>
            </a:r>
          </a:p>
          <a:p>
            <a:r>
              <a:rPr lang="tr-TR" dirty="0"/>
              <a:t>	</a:t>
            </a:r>
            <a:r>
              <a:rPr lang="tr-TR" dirty="0" err="1"/>
              <a:t>CountDn</a:t>
            </a:r>
            <a:r>
              <a:rPr lang="tr-TR" dirty="0"/>
              <a:t> </a:t>
            </a:r>
            <a:r>
              <a:rPr lang="tr-TR" dirty="0" err="1"/>
              <a:t>operator</a:t>
            </a:r>
            <a:r>
              <a:rPr lang="tr-TR" dirty="0"/>
              <a:t> -- () 	//sayacı bir azalt(</a:t>
            </a:r>
            <a:r>
              <a:rPr lang="tr-TR" dirty="0" err="1"/>
              <a:t>prefix</a:t>
            </a:r>
            <a:r>
              <a:rPr lang="tr-TR" dirty="0"/>
              <a:t>) </a:t>
            </a:r>
          </a:p>
          <a:p>
            <a:r>
              <a:rPr lang="tr-TR" dirty="0"/>
              <a:t>		{ </a:t>
            </a:r>
            <a:r>
              <a:rPr lang="tr-TR" dirty="0" err="1"/>
              <a:t>return</a:t>
            </a:r>
            <a:r>
              <a:rPr lang="tr-TR" dirty="0"/>
              <a:t> </a:t>
            </a:r>
            <a:r>
              <a:rPr lang="tr-TR" dirty="0" err="1"/>
              <a:t>CountDn</a:t>
            </a:r>
            <a:r>
              <a:rPr lang="tr-TR" dirty="0"/>
              <a:t>(--</a:t>
            </a:r>
            <a:r>
              <a:rPr lang="tr-TR" dirty="0" err="1"/>
              <a:t>count</a:t>
            </a:r>
            <a:r>
              <a:rPr lang="tr-TR" dirty="0"/>
              <a:t>); } </a:t>
            </a:r>
          </a:p>
          <a:p>
            <a:r>
              <a:rPr lang="tr-TR" dirty="0"/>
              <a:t>}; </a:t>
            </a:r>
          </a:p>
          <a:p>
            <a:endParaRPr lang="tr-TR"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336492" y="142830"/>
            <a:ext cx="8471016" cy="5632311"/>
          </a:xfrm>
          <a:prstGeom prst="rect">
            <a:avLst/>
          </a:prstGeom>
          <a:noFill/>
        </p:spPr>
        <p:txBody>
          <a:bodyPr wrap="square" rtlCol="0">
            <a:spAutoFit/>
          </a:bodyPr>
          <a:lstStyle/>
          <a:p>
            <a:r>
              <a:rPr lang="tr-TR" dirty="0">
                <a:solidFill>
                  <a:srgbClr val="FFC000"/>
                </a:solidFill>
              </a:rPr>
              <a:t>Türetilmiş Sınıf Kurucu Fonksiyonları</a:t>
            </a:r>
          </a:p>
          <a:p>
            <a:endParaRPr lang="tr-TR" dirty="0"/>
          </a:p>
          <a:p>
            <a:endParaRPr lang="tr-TR" dirty="0"/>
          </a:p>
          <a:p>
            <a:r>
              <a:rPr lang="en-US" sz="1600" dirty="0" err="1"/>
              <a:t>int</a:t>
            </a:r>
            <a:r>
              <a:rPr lang="en-US" sz="1600" dirty="0"/>
              <a:t> main() </a:t>
            </a:r>
            <a:endParaRPr lang="tr-TR" sz="1600" dirty="0"/>
          </a:p>
          <a:p>
            <a:r>
              <a:rPr lang="en-US" sz="1600" dirty="0"/>
              <a:t>{ </a:t>
            </a:r>
            <a:endParaRPr lang="tr-TR" sz="1600" dirty="0"/>
          </a:p>
          <a:p>
            <a:r>
              <a:rPr lang="tr-TR" sz="1600" dirty="0"/>
              <a:t>	</a:t>
            </a:r>
            <a:r>
              <a:rPr lang="en-US" sz="1600" dirty="0" err="1"/>
              <a:t>CountDn</a:t>
            </a:r>
            <a:r>
              <a:rPr lang="en-US" sz="1600" dirty="0"/>
              <a:t> c1; </a:t>
            </a:r>
            <a:r>
              <a:rPr lang="tr-TR" sz="1600" dirty="0"/>
              <a:t>			</a:t>
            </a:r>
            <a:r>
              <a:rPr lang="en-US" sz="1600" dirty="0"/>
              <a:t>//</a:t>
            </a:r>
            <a:r>
              <a:rPr lang="en-US" sz="1600" dirty="0" err="1"/>
              <a:t>CountDn</a:t>
            </a:r>
            <a:r>
              <a:rPr lang="en-US" sz="1600" dirty="0"/>
              <a:t> </a:t>
            </a:r>
            <a:r>
              <a:rPr lang="tr-TR" sz="1600" dirty="0"/>
              <a:t>sınıfından c1 obje</a:t>
            </a:r>
          </a:p>
          <a:p>
            <a:r>
              <a:rPr lang="tr-TR" sz="1600" dirty="0"/>
              <a:t>	</a:t>
            </a:r>
            <a:r>
              <a:rPr lang="en-US" sz="1600" dirty="0" err="1"/>
              <a:t>CountDn</a:t>
            </a:r>
            <a:r>
              <a:rPr lang="en-US" sz="1600" dirty="0"/>
              <a:t> c2(100); </a:t>
            </a:r>
            <a:r>
              <a:rPr lang="tr-TR" sz="1600" dirty="0"/>
              <a:t>			// ve c2 obje</a:t>
            </a:r>
          </a:p>
          <a:p>
            <a:endParaRPr lang="tr-TR" sz="1600" dirty="0"/>
          </a:p>
          <a:p>
            <a:r>
              <a:rPr lang="tr-TR" sz="1600" dirty="0"/>
              <a:t>	</a:t>
            </a:r>
            <a:r>
              <a:rPr lang="en-US" sz="1600" dirty="0" err="1"/>
              <a:t>cout</a:t>
            </a:r>
            <a:r>
              <a:rPr lang="en-US" sz="1600" dirty="0"/>
              <a:t> &lt;&lt; “\nc1=” &lt;&lt; c1.get_count(); </a:t>
            </a:r>
            <a:r>
              <a:rPr lang="tr-TR" sz="1600" dirty="0"/>
              <a:t>	</a:t>
            </a:r>
            <a:r>
              <a:rPr lang="en-US" sz="1600" dirty="0"/>
              <a:t>//</a:t>
            </a:r>
            <a:r>
              <a:rPr lang="tr-TR" sz="1600" dirty="0" err="1"/>
              <a:t>sayac</a:t>
            </a:r>
            <a:r>
              <a:rPr lang="tr-TR" sz="1600" dirty="0"/>
              <a:t> değerlerini göster</a:t>
            </a:r>
          </a:p>
          <a:p>
            <a:r>
              <a:rPr lang="tr-TR" sz="1600" dirty="0"/>
              <a:t>	</a:t>
            </a:r>
            <a:r>
              <a:rPr lang="en-US" sz="1600" dirty="0" err="1"/>
              <a:t>cout</a:t>
            </a:r>
            <a:r>
              <a:rPr lang="en-US" sz="1600" dirty="0"/>
              <a:t> &lt;&lt; “\nc2=” &lt;&lt; c2.get_count(); </a:t>
            </a:r>
            <a:r>
              <a:rPr lang="tr-TR" sz="1600" dirty="0"/>
              <a:t>	</a:t>
            </a:r>
            <a:r>
              <a:rPr lang="en-US" sz="1600" dirty="0"/>
              <a:t>//</a:t>
            </a:r>
            <a:endParaRPr lang="tr-TR" sz="1600" dirty="0"/>
          </a:p>
          <a:p>
            <a:endParaRPr lang="tr-TR" sz="1600" dirty="0"/>
          </a:p>
          <a:p>
            <a:r>
              <a:rPr lang="tr-TR" sz="1600" dirty="0"/>
              <a:t>	</a:t>
            </a:r>
            <a:r>
              <a:rPr lang="en-US" sz="1600" dirty="0"/>
              <a:t>++c1; ++c1; ++c1; </a:t>
            </a:r>
            <a:r>
              <a:rPr lang="tr-TR" sz="1600" dirty="0"/>
              <a:t>			</a:t>
            </a:r>
            <a:r>
              <a:rPr lang="en-US" sz="1600" dirty="0"/>
              <a:t>//</a:t>
            </a:r>
            <a:r>
              <a:rPr lang="tr-TR" sz="1600" dirty="0"/>
              <a:t>c1 </a:t>
            </a:r>
            <a:r>
              <a:rPr lang="tr-TR" sz="1600" dirty="0" err="1"/>
              <a:t>sayac</a:t>
            </a:r>
            <a:r>
              <a:rPr lang="tr-TR" sz="1600" dirty="0"/>
              <a:t> objesini artır</a:t>
            </a:r>
          </a:p>
          <a:p>
            <a:r>
              <a:rPr lang="tr-TR" sz="1600" dirty="0"/>
              <a:t>	</a:t>
            </a:r>
            <a:r>
              <a:rPr lang="en-US" sz="1600" dirty="0" err="1"/>
              <a:t>cout</a:t>
            </a:r>
            <a:r>
              <a:rPr lang="en-US" sz="1600" dirty="0"/>
              <a:t> &lt;&lt; “\nc1=” &lt;&lt; c1.get_count(); </a:t>
            </a:r>
            <a:r>
              <a:rPr lang="tr-TR" sz="1600" dirty="0"/>
              <a:t>	</a:t>
            </a:r>
            <a:r>
              <a:rPr lang="en-US" sz="1600" dirty="0"/>
              <a:t>//</a:t>
            </a:r>
            <a:r>
              <a:rPr lang="tr-TR" sz="1600" dirty="0"/>
              <a:t>c1 </a:t>
            </a:r>
            <a:r>
              <a:rPr lang="tr-TR" sz="1600" dirty="0" err="1"/>
              <a:t>sayac</a:t>
            </a:r>
            <a:r>
              <a:rPr lang="tr-TR" sz="1600" dirty="0"/>
              <a:t> obje değerini göster</a:t>
            </a:r>
          </a:p>
          <a:p>
            <a:endParaRPr lang="tr-TR" sz="1600" dirty="0"/>
          </a:p>
          <a:p>
            <a:r>
              <a:rPr lang="tr-TR" sz="1600" dirty="0"/>
              <a:t>	</a:t>
            </a:r>
            <a:r>
              <a:rPr lang="en-US" sz="1600" dirty="0"/>
              <a:t>--c2; --c2; </a:t>
            </a:r>
            <a:r>
              <a:rPr lang="tr-TR" sz="1600" dirty="0"/>
              <a:t>			</a:t>
            </a:r>
            <a:r>
              <a:rPr lang="en-US" sz="1600" dirty="0"/>
              <a:t>// c2 </a:t>
            </a:r>
            <a:r>
              <a:rPr lang="tr-TR" sz="1600" dirty="0" err="1"/>
              <a:t>sayac</a:t>
            </a:r>
            <a:r>
              <a:rPr lang="tr-TR" sz="1600" dirty="0"/>
              <a:t> değerini azalt</a:t>
            </a:r>
          </a:p>
          <a:p>
            <a:r>
              <a:rPr lang="tr-TR" sz="1600" dirty="0"/>
              <a:t>	</a:t>
            </a:r>
            <a:r>
              <a:rPr lang="en-US" sz="1600" dirty="0" err="1"/>
              <a:t>cout</a:t>
            </a:r>
            <a:r>
              <a:rPr lang="en-US" sz="1600" dirty="0"/>
              <a:t> &lt;&lt; “\nc2=” &lt;&lt; c2.get_count(); </a:t>
            </a:r>
            <a:r>
              <a:rPr lang="tr-TR" sz="1600" dirty="0"/>
              <a:t>	</a:t>
            </a:r>
            <a:r>
              <a:rPr lang="en-US" sz="1600" dirty="0"/>
              <a:t>//</a:t>
            </a:r>
            <a:r>
              <a:rPr lang="tr-TR" sz="1600" dirty="0"/>
              <a:t>c2 </a:t>
            </a:r>
            <a:r>
              <a:rPr lang="tr-TR" sz="1600" dirty="0" err="1"/>
              <a:t>sayac</a:t>
            </a:r>
            <a:r>
              <a:rPr lang="tr-TR" sz="1600" dirty="0"/>
              <a:t> değerini göster</a:t>
            </a:r>
          </a:p>
          <a:p>
            <a:r>
              <a:rPr lang="tr-TR" sz="1600" dirty="0"/>
              <a:t>	</a:t>
            </a:r>
            <a:r>
              <a:rPr lang="en-US" sz="1600" dirty="0" err="1"/>
              <a:t>CountDn</a:t>
            </a:r>
            <a:r>
              <a:rPr lang="en-US" sz="1600" dirty="0"/>
              <a:t> c3 = --c2; </a:t>
            </a:r>
            <a:r>
              <a:rPr lang="tr-TR" sz="1600" dirty="0"/>
              <a:t>			</a:t>
            </a:r>
            <a:r>
              <a:rPr lang="en-US" sz="1600" dirty="0"/>
              <a:t>//</a:t>
            </a:r>
            <a:r>
              <a:rPr lang="tr-TR" sz="1600" dirty="0"/>
              <a:t>c3 oluştur ve c2nin değerini ata</a:t>
            </a:r>
          </a:p>
          <a:p>
            <a:r>
              <a:rPr lang="tr-TR" sz="1600" dirty="0"/>
              <a:t>	</a:t>
            </a:r>
            <a:r>
              <a:rPr lang="en-US" sz="1600" dirty="0" err="1"/>
              <a:t>cout</a:t>
            </a:r>
            <a:r>
              <a:rPr lang="en-US" sz="1600" dirty="0"/>
              <a:t> &lt;&lt; “\nc3=” &lt;&lt; c3.get_count(); </a:t>
            </a:r>
            <a:r>
              <a:rPr lang="tr-TR" sz="1600" dirty="0"/>
              <a:t>	</a:t>
            </a:r>
            <a:r>
              <a:rPr lang="en-US" sz="1600" dirty="0"/>
              <a:t>// c3 </a:t>
            </a:r>
            <a:r>
              <a:rPr lang="tr-TR" sz="1600" dirty="0"/>
              <a:t>değerini göster</a:t>
            </a:r>
          </a:p>
          <a:p>
            <a:r>
              <a:rPr lang="tr-TR" sz="1600" dirty="0"/>
              <a:t>	</a:t>
            </a:r>
            <a:r>
              <a:rPr lang="en-US" sz="1600" dirty="0" err="1"/>
              <a:t>cout</a:t>
            </a:r>
            <a:r>
              <a:rPr lang="en-US" sz="1600" dirty="0"/>
              <a:t> &lt;&lt; </a:t>
            </a:r>
            <a:r>
              <a:rPr lang="en-US" sz="1600" dirty="0" err="1"/>
              <a:t>endl</a:t>
            </a:r>
            <a:r>
              <a:rPr lang="en-US" sz="1600" dirty="0"/>
              <a:t>; </a:t>
            </a:r>
            <a:endParaRPr lang="tr-TR" sz="1600" dirty="0"/>
          </a:p>
          <a:p>
            <a:r>
              <a:rPr lang="tr-TR" sz="1600" dirty="0"/>
              <a:t>	</a:t>
            </a:r>
            <a:r>
              <a:rPr lang="en-US" sz="1600" dirty="0"/>
              <a:t>return 0; </a:t>
            </a:r>
            <a:endParaRPr lang="tr-TR" sz="1600" dirty="0"/>
          </a:p>
          <a:p>
            <a:r>
              <a:rPr lang="en-US" sz="1600" dirty="0"/>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336492" y="215856"/>
            <a:ext cx="8434503" cy="5909310"/>
          </a:xfrm>
          <a:prstGeom prst="rect">
            <a:avLst/>
          </a:prstGeom>
          <a:noFill/>
        </p:spPr>
        <p:txBody>
          <a:bodyPr wrap="square" rtlCol="0">
            <a:spAutoFit/>
          </a:bodyPr>
          <a:lstStyle/>
          <a:p>
            <a:r>
              <a:rPr lang="tr-TR" dirty="0">
                <a:solidFill>
                  <a:srgbClr val="FFC000"/>
                </a:solidFill>
              </a:rPr>
              <a:t>Sınıf </a:t>
            </a:r>
            <a:r>
              <a:rPr lang="tr-TR" dirty="0" err="1">
                <a:solidFill>
                  <a:srgbClr val="FFC000"/>
                </a:solidFill>
              </a:rPr>
              <a:t>hiyaraşileri</a:t>
            </a:r>
            <a:endParaRPr lang="tr-TR" dirty="0">
              <a:solidFill>
                <a:srgbClr val="FFC000"/>
              </a:solidFill>
            </a:endParaRPr>
          </a:p>
          <a:p>
            <a:endParaRPr lang="tr-TR" dirty="0"/>
          </a:p>
          <a:p>
            <a:r>
              <a:rPr lang="tr-TR" dirty="0"/>
              <a:t>Örneğimiz </a:t>
            </a:r>
            <a:r>
              <a:rPr lang="tr-TR" dirty="0" err="1"/>
              <a:t>employee</a:t>
            </a:r>
            <a:r>
              <a:rPr lang="tr-TR" dirty="0"/>
              <a:t> isimli temel sınıf ile başlar. Bu sınıf, çalışanın soy adını ve kimlik numarasını ele alır. Bu sınıftan diğer üç sınıf daha türetilir. </a:t>
            </a:r>
            <a:r>
              <a:rPr lang="tr-TR" dirty="0" err="1"/>
              <a:t>Manager</a:t>
            </a:r>
            <a:r>
              <a:rPr lang="tr-TR" dirty="0"/>
              <a:t>(müdür), </a:t>
            </a:r>
            <a:r>
              <a:rPr lang="tr-TR" dirty="0" err="1"/>
              <a:t>scientist</a:t>
            </a:r>
            <a:r>
              <a:rPr lang="tr-TR" dirty="0"/>
              <a:t>(bilim insanı) ve </a:t>
            </a:r>
            <a:r>
              <a:rPr lang="tr-TR" dirty="0" err="1"/>
              <a:t>laborer</a:t>
            </a:r>
            <a:r>
              <a:rPr lang="tr-TR" dirty="0"/>
              <a:t>(laborant) sınıfları bu </a:t>
            </a:r>
            <a:r>
              <a:rPr lang="tr-TR" dirty="0" err="1"/>
              <a:t>katogoride</a:t>
            </a:r>
            <a:r>
              <a:rPr lang="tr-TR" dirty="0"/>
              <a:t> çalışanlarla ilgili ek bilgi ve bu bilgiyi ele almak için gerekli üye fonksiyonlar içeririler. </a:t>
            </a:r>
          </a:p>
          <a:p>
            <a:endParaRPr lang="tr-TR" dirty="0"/>
          </a:p>
          <a:p>
            <a:r>
              <a:rPr lang="tr-TR" dirty="0">
                <a:solidFill>
                  <a:srgbClr val="FFC000"/>
                </a:solidFill>
              </a:rPr>
              <a:t>Soyut(</a:t>
            </a:r>
            <a:r>
              <a:rPr lang="tr-TR" dirty="0" err="1">
                <a:solidFill>
                  <a:srgbClr val="FFC000"/>
                </a:solidFill>
              </a:rPr>
              <a:t>abstract</a:t>
            </a:r>
            <a:r>
              <a:rPr lang="tr-TR" dirty="0">
                <a:solidFill>
                  <a:srgbClr val="FFC000"/>
                </a:solidFill>
              </a:rPr>
              <a:t>) temel sınıf</a:t>
            </a:r>
          </a:p>
          <a:p>
            <a:endParaRPr lang="tr-TR" dirty="0"/>
          </a:p>
          <a:p>
            <a:r>
              <a:rPr lang="tr-TR" dirty="0"/>
              <a:t>Program incelendiğinde </a:t>
            </a:r>
            <a:r>
              <a:rPr lang="tr-TR" dirty="0" err="1"/>
              <a:t>employee</a:t>
            </a:r>
            <a:r>
              <a:rPr lang="tr-TR" dirty="0"/>
              <a:t> temel sınıfına ait hiçbir nesne tanımlanmıyor. Bu sınıf genel bir sınıf olarak kullanılmaktadır. Diğer sınıfların türetilebileceği bir temel sınıf</a:t>
            </a:r>
          </a:p>
          <a:p>
            <a:endParaRPr lang="tr-TR" dirty="0"/>
          </a:p>
          <a:p>
            <a:r>
              <a:rPr lang="tr-TR" dirty="0" err="1"/>
              <a:t>Laborer</a:t>
            </a:r>
            <a:r>
              <a:rPr lang="tr-TR" dirty="0"/>
              <a:t> sınıfı, ilave veri veya fonksiyon içermemektedir. Ancak gereksiz görülmemelidir. İlerde </a:t>
            </a:r>
            <a:r>
              <a:rPr lang="tr-TR" dirty="0" err="1"/>
              <a:t>laborer</a:t>
            </a:r>
            <a:r>
              <a:rPr lang="tr-TR" dirty="0"/>
              <a:t> sınıfını değiştirmek durumu ortaya çıkarsa </a:t>
            </a:r>
            <a:r>
              <a:rPr lang="tr-TR" dirty="0" err="1"/>
              <a:t>employee</a:t>
            </a:r>
            <a:r>
              <a:rPr lang="tr-TR" dirty="0"/>
              <a:t> sınıfında işlem yapılmaz.</a:t>
            </a:r>
          </a:p>
          <a:p>
            <a:endParaRPr lang="tr-TR" dirty="0"/>
          </a:p>
          <a:p>
            <a:r>
              <a:rPr lang="tr-TR" dirty="0" err="1"/>
              <a:t>Employee</a:t>
            </a:r>
            <a:r>
              <a:rPr lang="tr-TR" dirty="0"/>
              <a:t> gibi diğer sınıfları türetmek için kullanılan sınıflar soyut(</a:t>
            </a:r>
            <a:r>
              <a:rPr lang="tr-TR" dirty="0" err="1"/>
              <a:t>abstract</a:t>
            </a:r>
            <a:r>
              <a:rPr lang="tr-TR" dirty="0"/>
              <a:t>) sınıflar olarak isimlendirilirler.</a:t>
            </a:r>
          </a:p>
          <a:p>
            <a:r>
              <a:rPr lang="tr-TR" dirty="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336492" y="215856"/>
            <a:ext cx="8434503" cy="646331"/>
          </a:xfrm>
          <a:prstGeom prst="rect">
            <a:avLst/>
          </a:prstGeom>
          <a:noFill/>
        </p:spPr>
        <p:txBody>
          <a:bodyPr wrap="square" rtlCol="0">
            <a:spAutoFit/>
          </a:bodyPr>
          <a:lstStyle/>
          <a:p>
            <a:r>
              <a:rPr lang="tr-TR" dirty="0"/>
              <a:t>Sınıf </a:t>
            </a:r>
            <a:r>
              <a:rPr lang="tr-TR" dirty="0" err="1"/>
              <a:t>hiyaraşileri</a:t>
            </a:r>
            <a:endParaRPr lang="tr-TR" dirty="0"/>
          </a:p>
          <a:p>
            <a:endParaRPr lang="tr-TR" dirty="0"/>
          </a:p>
        </p:txBody>
      </p:sp>
      <p:pic>
        <p:nvPicPr>
          <p:cNvPr id="1027" name="Picture 3"/>
          <p:cNvPicPr>
            <a:picLocks noChangeAspect="1" noChangeArrowheads="1"/>
          </p:cNvPicPr>
          <p:nvPr/>
        </p:nvPicPr>
        <p:blipFill>
          <a:blip r:embed="rId2"/>
          <a:srcRect l="4867" t="36508" r="47216" b="22543"/>
          <a:stretch>
            <a:fillRect/>
          </a:stretch>
        </p:blipFill>
        <p:spPr bwMode="auto">
          <a:xfrm>
            <a:off x="1285830" y="1019142"/>
            <a:ext cx="6531868" cy="423550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pic>
        <p:nvPicPr>
          <p:cNvPr id="2050" name="Picture 2"/>
          <p:cNvPicPr>
            <a:picLocks noChangeAspect="1" noChangeArrowheads="1"/>
          </p:cNvPicPr>
          <p:nvPr/>
        </p:nvPicPr>
        <p:blipFill>
          <a:blip r:embed="rId2"/>
          <a:srcRect l="4118" t="28571" r="47965" b="24067"/>
          <a:stretch>
            <a:fillRect/>
          </a:stretch>
        </p:blipFill>
        <p:spPr bwMode="auto">
          <a:xfrm>
            <a:off x="190440" y="142830"/>
            <a:ext cx="4162482" cy="3505248"/>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l="3125" t="11025" r="48128" b="6585"/>
          <a:stretch>
            <a:fillRect/>
          </a:stretch>
        </p:blipFill>
        <p:spPr bwMode="auto">
          <a:xfrm>
            <a:off x="4827591" y="142830"/>
            <a:ext cx="4316409" cy="609767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pic>
        <p:nvPicPr>
          <p:cNvPr id="3074" name="Picture 2"/>
          <p:cNvPicPr>
            <a:picLocks noChangeAspect="1" noChangeArrowheads="1"/>
          </p:cNvPicPr>
          <p:nvPr/>
        </p:nvPicPr>
        <p:blipFill>
          <a:blip r:embed="rId2"/>
          <a:srcRect l="3824" t="15251" r="49007" b="14199"/>
          <a:stretch>
            <a:fillRect/>
          </a:stretch>
        </p:blipFill>
        <p:spPr bwMode="auto">
          <a:xfrm>
            <a:off x="190440" y="179343"/>
            <a:ext cx="4600638" cy="5221359"/>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l="3125" t="51973" r="62728" b="11025"/>
          <a:stretch>
            <a:fillRect/>
          </a:stretch>
        </p:blipFill>
        <p:spPr bwMode="auto">
          <a:xfrm>
            <a:off x="5375286" y="1676376"/>
            <a:ext cx="3330558" cy="27384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153927" y="204047"/>
            <a:ext cx="8763120" cy="5632311"/>
          </a:xfrm>
          <a:prstGeom prst="rect">
            <a:avLst/>
          </a:prstGeom>
          <a:noFill/>
        </p:spPr>
        <p:txBody>
          <a:bodyPr wrap="square" rtlCol="0">
            <a:spAutoFit/>
          </a:bodyPr>
          <a:lstStyle/>
          <a:p>
            <a:r>
              <a:rPr lang="tr-TR" dirty="0" err="1">
                <a:solidFill>
                  <a:srgbClr val="FFC000"/>
                </a:solidFill>
              </a:rPr>
              <a:t>İşaretciler</a:t>
            </a:r>
            <a:endParaRPr lang="tr-TR" dirty="0">
              <a:solidFill>
                <a:srgbClr val="FFC000"/>
              </a:solidFill>
            </a:endParaRPr>
          </a:p>
          <a:p>
            <a:endParaRPr lang="tr-TR" dirty="0"/>
          </a:p>
          <a:p>
            <a:r>
              <a:rPr lang="tr-TR" dirty="0" err="1"/>
              <a:t>İşaretciler</a:t>
            </a:r>
            <a:r>
              <a:rPr lang="tr-TR" dirty="0"/>
              <a:t> c/c++ da yaygın olarak kullanılan ve bir çok programcı için zor gelen bir konudur. Aşağıdaki işlemler için kullanılır</a:t>
            </a:r>
          </a:p>
          <a:p>
            <a:endParaRPr lang="tr-TR" dirty="0"/>
          </a:p>
          <a:p>
            <a:pPr lvl="1">
              <a:buFont typeface="Wingdings" pitchFamily="2" charset="2"/>
              <a:buChar char="Ø"/>
            </a:pPr>
            <a:r>
              <a:rPr lang="tr-TR" dirty="0"/>
              <a:t>Dizi elemanlarına erişmek</a:t>
            </a:r>
          </a:p>
          <a:p>
            <a:pPr lvl="1">
              <a:buFont typeface="Wingdings" pitchFamily="2" charset="2"/>
              <a:buChar char="Ø"/>
            </a:pPr>
            <a:r>
              <a:rPr lang="tr-TR" dirty="0"/>
              <a:t>Bir fonksiyonun, orijinal argümanı değiştirmesi gerekmiyorsa, bu tür fonksiyonlara argüman aktarmak için</a:t>
            </a:r>
          </a:p>
          <a:p>
            <a:pPr lvl="1">
              <a:buFont typeface="Wingdings" pitchFamily="2" charset="2"/>
              <a:buChar char="Ø"/>
            </a:pPr>
            <a:r>
              <a:rPr lang="tr-TR" dirty="0"/>
              <a:t>Fonksiyonlara dizi ve karakter katarı aktarmak için</a:t>
            </a:r>
          </a:p>
          <a:p>
            <a:pPr lvl="1">
              <a:buFont typeface="Wingdings" pitchFamily="2" charset="2"/>
              <a:buChar char="Ø"/>
            </a:pPr>
            <a:r>
              <a:rPr lang="tr-TR" dirty="0"/>
              <a:t>Sistemden bellek almak için</a:t>
            </a:r>
          </a:p>
          <a:p>
            <a:pPr lvl="1">
              <a:buFont typeface="Wingdings" pitchFamily="2" charset="2"/>
              <a:buChar char="Ø"/>
            </a:pPr>
            <a:r>
              <a:rPr lang="tr-TR" dirty="0"/>
              <a:t>Veri yapıları tanımlamak için( bağlı liste vs)</a:t>
            </a:r>
          </a:p>
          <a:p>
            <a:endParaRPr lang="tr-TR" dirty="0"/>
          </a:p>
          <a:p>
            <a:r>
              <a:rPr lang="tr-TR" dirty="0">
                <a:solidFill>
                  <a:srgbClr val="FFC000"/>
                </a:solidFill>
              </a:rPr>
              <a:t>Adresler ve işaretçiler</a:t>
            </a:r>
          </a:p>
          <a:p>
            <a:endParaRPr lang="tr-TR" dirty="0"/>
          </a:p>
          <a:p>
            <a:r>
              <a:rPr lang="tr-TR" dirty="0"/>
              <a:t>Bilgisayarın belleği </a:t>
            </a:r>
            <a:r>
              <a:rPr lang="tr-TR" dirty="0" err="1"/>
              <a:t>ardışıl</a:t>
            </a:r>
            <a:r>
              <a:rPr lang="tr-TR" dirty="0"/>
              <a:t> </a:t>
            </a:r>
            <a:r>
              <a:rPr lang="tr-TR" dirty="0" err="1"/>
              <a:t>byte</a:t>
            </a:r>
            <a:r>
              <a:rPr lang="tr-TR" dirty="0"/>
              <a:t> </a:t>
            </a:r>
            <a:r>
              <a:rPr lang="tr-TR" dirty="0" err="1"/>
              <a:t>lar</a:t>
            </a:r>
            <a:r>
              <a:rPr lang="tr-TR" dirty="0"/>
              <a:t> topluluğu şeklindedir. Her </a:t>
            </a:r>
            <a:r>
              <a:rPr lang="tr-TR" dirty="0" err="1"/>
              <a:t>byte’ın</a:t>
            </a:r>
            <a:r>
              <a:rPr lang="tr-TR" dirty="0"/>
              <a:t> bir adresi vardır. </a:t>
            </a:r>
            <a:r>
              <a:rPr lang="tr-TR" dirty="0" err="1"/>
              <a:t>Hexadecimal</a:t>
            </a:r>
            <a:r>
              <a:rPr lang="tr-TR" dirty="0"/>
              <a:t> sayı olarak verilirler.  Programımız ve veriler belleğe yüklendiği zaman belirli bir </a:t>
            </a:r>
            <a:r>
              <a:rPr lang="tr-TR" dirty="0" err="1"/>
              <a:t>byte</a:t>
            </a:r>
            <a:r>
              <a:rPr lang="tr-TR" dirty="0"/>
              <a:t> aralığını kaplar. Değişkenlerimiz  veri türüne göre hafızada bir veya daha fazla </a:t>
            </a:r>
            <a:r>
              <a:rPr lang="tr-TR" dirty="0" err="1"/>
              <a:t>byte</a:t>
            </a:r>
            <a:r>
              <a:rPr lang="tr-TR" dirty="0"/>
              <a:t> topluluğunu simgeleyecektir.</a:t>
            </a:r>
          </a:p>
          <a:p>
            <a:endParaRPr lang="tr-TR" dirty="0"/>
          </a:p>
          <a:p>
            <a:r>
              <a:rPr lang="tr-TR" dirty="0"/>
              <a:t>Bir değişkenin işgal ettiği adresi, adres operatörü (&amp;) kullanarak bulabiliriz.</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SAÜ Bilgisayar Mühendisliği Dr. Cemil Öz </a:t>
            </a:r>
          </a:p>
        </p:txBody>
      </p:sp>
      <p:sp>
        <p:nvSpPr>
          <p:cNvPr id="5" name="4 Metin kutusu"/>
          <p:cNvSpPr txBox="1"/>
          <p:nvPr/>
        </p:nvSpPr>
        <p:spPr>
          <a:xfrm>
            <a:off x="190440" y="325395"/>
            <a:ext cx="8617068" cy="6955750"/>
          </a:xfrm>
          <a:prstGeom prst="rect">
            <a:avLst/>
          </a:prstGeom>
          <a:noFill/>
        </p:spPr>
        <p:txBody>
          <a:bodyPr wrap="square" rtlCol="0">
            <a:spAutoFit/>
          </a:bodyPr>
          <a:lstStyle/>
          <a:p>
            <a:pPr algn="just"/>
            <a:r>
              <a:rPr lang="tr-TR" sz="2200" dirty="0"/>
              <a:t>Kalıtım(</a:t>
            </a:r>
            <a:r>
              <a:rPr lang="tr-TR" sz="2200" dirty="0" err="1"/>
              <a:t>inheritance</a:t>
            </a:r>
            <a:r>
              <a:rPr lang="tr-TR" sz="2200" dirty="0"/>
              <a:t>), nesne yönelimli programlamanın dört özelliğinden önemli olanıdır. </a:t>
            </a:r>
          </a:p>
          <a:p>
            <a:pPr algn="just"/>
            <a:r>
              <a:rPr lang="tr-TR" sz="2200" dirty="0"/>
              <a:t>Kalıtım, mevcut olan sınıflardan veya temel sınıflardan, türetilmiş sınıf denilen yeni sınıflar oluşturma işlemidir.</a:t>
            </a:r>
          </a:p>
          <a:p>
            <a:pPr algn="just"/>
            <a:endParaRPr lang="tr-TR" sz="2200" dirty="0"/>
          </a:p>
          <a:p>
            <a:pPr algn="just"/>
            <a:r>
              <a:rPr lang="tr-TR" sz="2200" dirty="0"/>
              <a:t>Türetilmiş sınıf temel sınıfın tüm özelliklerini taşır ve üye fonksiyonlarını kullanır. Üstelik kendisine ait özellikler ve ilaveler katılabilir.</a:t>
            </a:r>
          </a:p>
          <a:p>
            <a:pPr algn="just"/>
            <a:endParaRPr lang="tr-TR" sz="2200" dirty="0"/>
          </a:p>
          <a:p>
            <a:pPr algn="just"/>
            <a:r>
              <a:rPr lang="tr-TR" sz="2200" dirty="0"/>
              <a:t>Temel sınıf ise çocuk sınıflardan etkilenmez.</a:t>
            </a:r>
          </a:p>
          <a:p>
            <a:pPr algn="just"/>
            <a:endParaRPr lang="tr-TR" sz="2200" dirty="0"/>
          </a:p>
          <a:p>
            <a:pPr algn="just"/>
            <a:r>
              <a:rPr lang="tr-TR" sz="2200" dirty="0"/>
              <a:t>Kalıtım, Nesne yönelimli programlamanın başlıca parçasıdır. En büyük avantajı ise kodun yeniden kullanılmasına izin vermesidir.</a:t>
            </a:r>
          </a:p>
          <a:p>
            <a:pPr algn="just"/>
            <a:endParaRPr lang="tr-TR" sz="2200" dirty="0"/>
          </a:p>
          <a:p>
            <a:pPr algn="just"/>
            <a:r>
              <a:rPr lang="tr-TR" sz="2200" dirty="0"/>
              <a:t>Bir sınıfı yazdıktan ve hatalardan arındırdıktan sonra, bu sınıfa dokunmadan kalıtım özelliği ile değişik durumlara </a:t>
            </a:r>
            <a:r>
              <a:rPr lang="tr-TR" sz="2200" dirty="0" err="1"/>
              <a:t>cözüm</a:t>
            </a:r>
            <a:r>
              <a:rPr lang="tr-TR" sz="2200" dirty="0"/>
              <a:t> olarak düzenlenebilir.</a:t>
            </a:r>
          </a:p>
          <a:p>
            <a:endParaRPr lang="tr-TR" dirty="0"/>
          </a:p>
          <a:p>
            <a:endParaRPr lang="tr-TR" dirty="0"/>
          </a:p>
          <a:p>
            <a:endParaRPr lang="tr-TR"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226953" y="226759"/>
            <a:ext cx="8653581" cy="5078313"/>
          </a:xfrm>
          <a:prstGeom prst="rect">
            <a:avLst/>
          </a:prstGeom>
          <a:noFill/>
        </p:spPr>
        <p:txBody>
          <a:bodyPr wrap="square" rtlCol="0">
            <a:spAutoFit/>
          </a:bodyPr>
          <a:lstStyle/>
          <a:p>
            <a:r>
              <a:rPr lang="tr-TR" dirty="0"/>
              <a:t>Örnek</a:t>
            </a:r>
          </a:p>
          <a:p>
            <a:endParaRPr lang="tr-TR" dirty="0"/>
          </a:p>
          <a:p>
            <a:r>
              <a:rPr lang="en-US" dirty="0"/>
              <a:t>#include &lt;</a:t>
            </a:r>
            <a:r>
              <a:rPr lang="en-US" dirty="0" err="1"/>
              <a:t>cstdlib</a:t>
            </a:r>
            <a:r>
              <a:rPr lang="en-US" dirty="0"/>
              <a:t>&gt;</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a:t>
            </a:r>
          </a:p>
          <a:p>
            <a:r>
              <a:rPr lang="en-US" dirty="0"/>
              <a:t>{</a:t>
            </a:r>
          </a:p>
          <a:p>
            <a:r>
              <a:rPr lang="en-US" dirty="0"/>
              <a:t>    </a:t>
            </a:r>
            <a:r>
              <a:rPr lang="en-US" dirty="0" err="1"/>
              <a:t>int</a:t>
            </a:r>
            <a:r>
              <a:rPr lang="en-US" dirty="0"/>
              <a:t> deg1=20;</a:t>
            </a:r>
          </a:p>
          <a:p>
            <a:r>
              <a:rPr lang="en-US" dirty="0"/>
              <a:t>    </a:t>
            </a:r>
            <a:r>
              <a:rPr lang="en-US" dirty="0" err="1"/>
              <a:t>int</a:t>
            </a:r>
            <a:r>
              <a:rPr lang="en-US" dirty="0"/>
              <a:t> deg2=30;</a:t>
            </a:r>
          </a:p>
          <a:p>
            <a:r>
              <a:rPr lang="en-US" dirty="0"/>
              <a:t>    </a:t>
            </a:r>
            <a:r>
              <a:rPr lang="en-US" dirty="0" err="1"/>
              <a:t>int</a:t>
            </a:r>
            <a:r>
              <a:rPr lang="en-US" dirty="0"/>
              <a:t> deg3= 40;</a:t>
            </a:r>
          </a:p>
          <a:p>
            <a:r>
              <a:rPr lang="en-US" dirty="0"/>
              <a:t>    </a:t>
            </a:r>
          </a:p>
          <a:p>
            <a:r>
              <a:rPr lang="en-US" dirty="0"/>
              <a:t>    </a:t>
            </a:r>
            <a:r>
              <a:rPr lang="en-US" dirty="0" err="1"/>
              <a:t>cout</a:t>
            </a:r>
            <a:r>
              <a:rPr lang="en-US" dirty="0"/>
              <a:t>&lt;&lt;&amp;deg1&lt;&lt;</a:t>
            </a:r>
            <a:r>
              <a:rPr lang="en-US" dirty="0" err="1"/>
              <a:t>endl</a:t>
            </a:r>
            <a:r>
              <a:rPr lang="en-US" dirty="0"/>
              <a:t>&lt;&lt;&amp;deg2&lt;&lt;</a:t>
            </a:r>
            <a:r>
              <a:rPr lang="en-US" dirty="0" err="1"/>
              <a:t>endl</a:t>
            </a:r>
            <a:r>
              <a:rPr lang="en-US" dirty="0"/>
              <a:t>&lt;&lt; &amp;deg3&lt;&lt;</a:t>
            </a:r>
            <a:r>
              <a:rPr lang="en-US" dirty="0" err="1"/>
              <a:t>endl</a:t>
            </a:r>
            <a:r>
              <a:rPr lang="en-US" dirty="0"/>
              <a:t>;</a:t>
            </a:r>
          </a:p>
          <a:p>
            <a:r>
              <a:rPr lang="en-US" dirty="0"/>
              <a:t>    </a:t>
            </a:r>
          </a:p>
          <a:p>
            <a:r>
              <a:rPr lang="en-US" dirty="0"/>
              <a:t>    system("PAUSE");</a:t>
            </a:r>
          </a:p>
          <a:p>
            <a:r>
              <a:rPr lang="en-US" dirty="0"/>
              <a:t>    return EXIT_SUCCESS;</a:t>
            </a:r>
          </a:p>
          <a:p>
            <a:r>
              <a:rPr lang="en-US" dirty="0"/>
              <a:t>}</a:t>
            </a:r>
          </a:p>
        </p:txBody>
      </p:sp>
      <p:pic>
        <p:nvPicPr>
          <p:cNvPr id="1026" name="Picture 2"/>
          <p:cNvPicPr>
            <a:picLocks noChangeAspect="1" noChangeArrowheads="1"/>
          </p:cNvPicPr>
          <p:nvPr/>
        </p:nvPicPr>
        <p:blipFill>
          <a:blip r:embed="rId2"/>
          <a:srcRect/>
          <a:stretch>
            <a:fillRect/>
          </a:stretch>
        </p:blipFill>
        <p:spPr bwMode="auto">
          <a:xfrm>
            <a:off x="4206870" y="5181624"/>
            <a:ext cx="4162425" cy="13430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299979" y="142830"/>
            <a:ext cx="8471016" cy="2308324"/>
          </a:xfrm>
          <a:prstGeom prst="rect">
            <a:avLst/>
          </a:prstGeom>
          <a:noFill/>
        </p:spPr>
        <p:txBody>
          <a:bodyPr wrap="square" rtlCol="0">
            <a:spAutoFit/>
          </a:bodyPr>
          <a:lstStyle/>
          <a:p>
            <a:r>
              <a:rPr lang="tr-TR" dirty="0">
                <a:solidFill>
                  <a:srgbClr val="FFC000"/>
                </a:solidFill>
              </a:rPr>
              <a:t>Not:</a:t>
            </a:r>
          </a:p>
          <a:p>
            <a:r>
              <a:rPr lang="tr-TR" dirty="0"/>
              <a:t>İşletim sistemi dersi başta </a:t>
            </a:r>
            <a:r>
              <a:rPr lang="tr-TR" dirty="0" err="1"/>
              <a:t>olamk</a:t>
            </a:r>
            <a:r>
              <a:rPr lang="tr-TR" dirty="0"/>
              <a:t> üzere sonraki yıllarda bellek yönetimi, çoklu programlama, sanal bellek yönetimi vb gibi konularda öğreneceğiniz üzere bir program hafızada işletim sistemi görev yöneticisi tarafından uygun bir yere yüklenecektir dolayısı ile hafıza adresleri her çalışmada veya farklı </a:t>
            </a:r>
            <a:r>
              <a:rPr lang="tr-TR" dirty="0" err="1"/>
              <a:t>makinalarda</a:t>
            </a:r>
            <a:r>
              <a:rPr lang="tr-TR" dirty="0"/>
              <a:t> farklı görünebilir.</a:t>
            </a:r>
          </a:p>
          <a:p>
            <a:endParaRPr lang="tr-TR" dirty="0"/>
          </a:p>
          <a:p>
            <a:endParaRPr lang="en-US" dirty="0"/>
          </a:p>
        </p:txBody>
      </p:sp>
      <p:sp>
        <p:nvSpPr>
          <p:cNvPr id="4" name="3 Dikdörtgen"/>
          <p:cNvSpPr/>
          <p:nvPr/>
        </p:nvSpPr>
        <p:spPr>
          <a:xfrm>
            <a:off x="3074967" y="2406636"/>
            <a:ext cx="2336832" cy="3286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Dikdörtgen"/>
          <p:cNvSpPr/>
          <p:nvPr/>
        </p:nvSpPr>
        <p:spPr>
          <a:xfrm>
            <a:off x="3074967" y="3136896"/>
            <a:ext cx="2336832"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40</a:t>
            </a:r>
            <a:endParaRPr lang="en-US" dirty="0"/>
          </a:p>
        </p:txBody>
      </p:sp>
      <p:sp>
        <p:nvSpPr>
          <p:cNvPr id="6" name="5 Dikdörtgen"/>
          <p:cNvSpPr/>
          <p:nvPr/>
        </p:nvSpPr>
        <p:spPr>
          <a:xfrm>
            <a:off x="3074967" y="3830643"/>
            <a:ext cx="2336832"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30</a:t>
            </a:r>
            <a:endParaRPr lang="en-US" dirty="0"/>
          </a:p>
        </p:txBody>
      </p:sp>
      <p:sp>
        <p:nvSpPr>
          <p:cNvPr id="7" name="6 Dikdörtgen"/>
          <p:cNvSpPr/>
          <p:nvPr/>
        </p:nvSpPr>
        <p:spPr>
          <a:xfrm>
            <a:off x="3074967" y="4524390"/>
            <a:ext cx="2336832"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20</a:t>
            </a:r>
            <a:endParaRPr lang="en-US" dirty="0"/>
          </a:p>
        </p:txBody>
      </p:sp>
      <p:sp>
        <p:nvSpPr>
          <p:cNvPr id="10" name="9 Metin kutusu"/>
          <p:cNvSpPr txBox="1"/>
          <p:nvPr/>
        </p:nvSpPr>
        <p:spPr>
          <a:xfrm>
            <a:off x="5740416" y="4633929"/>
            <a:ext cx="2081241" cy="369332"/>
          </a:xfrm>
          <a:prstGeom prst="rect">
            <a:avLst/>
          </a:prstGeom>
          <a:noFill/>
        </p:spPr>
        <p:txBody>
          <a:bodyPr wrap="square" rtlCol="0">
            <a:spAutoFit/>
          </a:bodyPr>
          <a:lstStyle/>
          <a:p>
            <a:r>
              <a:rPr lang="tr-TR" dirty="0"/>
              <a:t>deg1</a:t>
            </a:r>
            <a:endParaRPr lang="en-US" dirty="0"/>
          </a:p>
        </p:txBody>
      </p:sp>
      <p:sp>
        <p:nvSpPr>
          <p:cNvPr id="11" name="10 Metin kutusu"/>
          <p:cNvSpPr txBox="1"/>
          <p:nvPr/>
        </p:nvSpPr>
        <p:spPr>
          <a:xfrm>
            <a:off x="5703903" y="3940182"/>
            <a:ext cx="2081241" cy="369332"/>
          </a:xfrm>
          <a:prstGeom prst="rect">
            <a:avLst/>
          </a:prstGeom>
          <a:noFill/>
        </p:spPr>
        <p:txBody>
          <a:bodyPr wrap="square" rtlCol="0">
            <a:spAutoFit/>
          </a:bodyPr>
          <a:lstStyle/>
          <a:p>
            <a:r>
              <a:rPr lang="tr-TR" dirty="0"/>
              <a:t>deg2</a:t>
            </a:r>
            <a:endParaRPr lang="en-US" dirty="0"/>
          </a:p>
        </p:txBody>
      </p:sp>
      <p:sp>
        <p:nvSpPr>
          <p:cNvPr id="12" name="11 Metin kutusu"/>
          <p:cNvSpPr txBox="1"/>
          <p:nvPr/>
        </p:nvSpPr>
        <p:spPr>
          <a:xfrm>
            <a:off x="5740416" y="3282948"/>
            <a:ext cx="2081241" cy="369332"/>
          </a:xfrm>
          <a:prstGeom prst="rect">
            <a:avLst/>
          </a:prstGeom>
          <a:noFill/>
        </p:spPr>
        <p:txBody>
          <a:bodyPr wrap="square" rtlCol="0">
            <a:spAutoFit/>
          </a:bodyPr>
          <a:lstStyle/>
          <a:p>
            <a:r>
              <a:rPr lang="tr-TR" dirty="0"/>
              <a:t>deg3</a:t>
            </a:r>
            <a:endParaRPr lang="en-US" dirty="0"/>
          </a:p>
        </p:txBody>
      </p:sp>
      <p:sp>
        <p:nvSpPr>
          <p:cNvPr id="13" name="12 Sağ Ayraç"/>
          <p:cNvSpPr/>
          <p:nvPr/>
        </p:nvSpPr>
        <p:spPr>
          <a:xfrm>
            <a:off x="5630877" y="3173409"/>
            <a:ext cx="146052" cy="584208"/>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13 Sağ Ayraç"/>
          <p:cNvSpPr/>
          <p:nvPr/>
        </p:nvSpPr>
        <p:spPr>
          <a:xfrm>
            <a:off x="5630877" y="3867156"/>
            <a:ext cx="146052" cy="584208"/>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14 Sağ Ayraç"/>
          <p:cNvSpPr/>
          <p:nvPr/>
        </p:nvSpPr>
        <p:spPr>
          <a:xfrm>
            <a:off x="5630877" y="4560903"/>
            <a:ext cx="146052" cy="584208"/>
          </a:xfrm>
          <a:prstGeom prst="rightBrace">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15 Metin kutusu"/>
          <p:cNvSpPr txBox="1"/>
          <p:nvPr/>
        </p:nvSpPr>
        <p:spPr>
          <a:xfrm>
            <a:off x="774648" y="3319461"/>
            <a:ext cx="1350981" cy="369332"/>
          </a:xfrm>
          <a:prstGeom prst="rect">
            <a:avLst/>
          </a:prstGeom>
          <a:noFill/>
        </p:spPr>
        <p:txBody>
          <a:bodyPr wrap="square" rtlCol="0">
            <a:spAutoFit/>
          </a:bodyPr>
          <a:lstStyle/>
          <a:p>
            <a:r>
              <a:rPr lang="tr-TR" dirty="0"/>
              <a:t>27ff3c H</a:t>
            </a:r>
            <a:endParaRPr lang="en-US" dirty="0"/>
          </a:p>
        </p:txBody>
      </p:sp>
      <p:sp>
        <p:nvSpPr>
          <p:cNvPr id="17" name="16 Metin kutusu"/>
          <p:cNvSpPr txBox="1"/>
          <p:nvPr/>
        </p:nvSpPr>
        <p:spPr>
          <a:xfrm>
            <a:off x="701622" y="3976695"/>
            <a:ext cx="1350981" cy="369332"/>
          </a:xfrm>
          <a:prstGeom prst="rect">
            <a:avLst/>
          </a:prstGeom>
          <a:noFill/>
        </p:spPr>
        <p:txBody>
          <a:bodyPr wrap="square" rtlCol="0">
            <a:spAutoFit/>
          </a:bodyPr>
          <a:lstStyle/>
          <a:p>
            <a:r>
              <a:rPr lang="tr-TR" dirty="0"/>
              <a:t>27ff40 H</a:t>
            </a:r>
            <a:endParaRPr lang="en-US" dirty="0"/>
          </a:p>
        </p:txBody>
      </p:sp>
      <p:sp>
        <p:nvSpPr>
          <p:cNvPr id="18" name="17 Metin kutusu"/>
          <p:cNvSpPr txBox="1"/>
          <p:nvPr/>
        </p:nvSpPr>
        <p:spPr>
          <a:xfrm>
            <a:off x="738135" y="4706955"/>
            <a:ext cx="1350981" cy="369332"/>
          </a:xfrm>
          <a:prstGeom prst="rect">
            <a:avLst/>
          </a:prstGeom>
          <a:noFill/>
        </p:spPr>
        <p:txBody>
          <a:bodyPr wrap="square" rtlCol="0">
            <a:spAutoFit/>
          </a:bodyPr>
          <a:lstStyle/>
          <a:p>
            <a:r>
              <a:rPr lang="tr-TR" dirty="0"/>
              <a:t>27ff44 H</a:t>
            </a:r>
            <a:endParaRPr lang="en-US" dirty="0"/>
          </a:p>
        </p:txBody>
      </p:sp>
      <p:cxnSp>
        <p:nvCxnSpPr>
          <p:cNvPr id="20" name="19 Düz Ok Bağlayıcısı"/>
          <p:cNvCxnSpPr>
            <a:stCxn id="16" idx="3"/>
            <a:endCxn id="5" idx="1"/>
          </p:cNvCxnSpPr>
          <p:nvPr/>
        </p:nvCxnSpPr>
        <p:spPr>
          <a:xfrm flipV="1">
            <a:off x="2125629" y="3483770"/>
            <a:ext cx="949338" cy="2035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Düz Ok Bağlayıcısı"/>
          <p:cNvCxnSpPr/>
          <p:nvPr/>
        </p:nvCxnSpPr>
        <p:spPr>
          <a:xfrm flipV="1">
            <a:off x="2016090" y="4159260"/>
            <a:ext cx="1058877" cy="2035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flipV="1">
            <a:off x="2016090" y="4816494"/>
            <a:ext cx="1058877" cy="20357"/>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336492" y="215856"/>
            <a:ext cx="8580555" cy="6463308"/>
          </a:xfrm>
          <a:prstGeom prst="rect">
            <a:avLst/>
          </a:prstGeom>
          <a:noFill/>
        </p:spPr>
        <p:txBody>
          <a:bodyPr wrap="square" rtlCol="0">
            <a:spAutoFit/>
          </a:bodyPr>
          <a:lstStyle/>
          <a:p>
            <a:r>
              <a:rPr lang="tr-TR" dirty="0"/>
              <a:t>İşaretçi Değişkenleri</a:t>
            </a:r>
          </a:p>
          <a:p>
            <a:endParaRPr lang="tr-TR" dirty="0"/>
          </a:p>
          <a:p>
            <a:r>
              <a:rPr lang="tr-TR" dirty="0"/>
              <a:t>Üst düzey programlama dilleri değişken kavramını bellek adresleri ile uğraşmamak için geliştirmiştir. Ama verilerimizin bulunduğu adresleri bilmemiz güzeldir. Programlama gücümüzü artırabiliriz.</a:t>
            </a:r>
          </a:p>
          <a:p>
            <a:endParaRPr lang="tr-TR" dirty="0"/>
          </a:p>
          <a:p>
            <a:r>
              <a:rPr lang="tr-TR" dirty="0"/>
              <a:t>Ancak bunun için  adres değerlerini tutan değişkenlere ihtiyacımız vardır.</a:t>
            </a:r>
          </a:p>
          <a:p>
            <a:endParaRPr lang="tr-TR" dirty="0"/>
          </a:p>
          <a:p>
            <a:r>
              <a:rPr lang="tr-TR" dirty="0"/>
              <a:t>Adres değerini  tutan  değişkene </a:t>
            </a:r>
            <a:r>
              <a:rPr lang="tr-TR" dirty="0">
                <a:solidFill>
                  <a:srgbClr val="FFC000"/>
                </a:solidFill>
              </a:rPr>
              <a:t>işaretçi değişkeni </a:t>
            </a:r>
            <a:r>
              <a:rPr lang="tr-TR" dirty="0"/>
              <a:t>veya kısaca </a:t>
            </a:r>
            <a:r>
              <a:rPr lang="tr-TR" dirty="0">
                <a:solidFill>
                  <a:srgbClr val="FFC000"/>
                </a:solidFill>
              </a:rPr>
              <a:t>işaretçi </a:t>
            </a:r>
            <a:r>
              <a:rPr lang="tr-TR" dirty="0"/>
              <a:t>denir</a:t>
            </a:r>
          </a:p>
          <a:p>
            <a:r>
              <a:rPr lang="en-US" sz="1200" dirty="0"/>
              <a:t>#include &lt;</a:t>
            </a:r>
            <a:r>
              <a:rPr lang="en-US" sz="1200" dirty="0" err="1"/>
              <a:t>cstdlib</a:t>
            </a:r>
            <a:r>
              <a:rPr lang="en-US" sz="1200" dirty="0"/>
              <a:t>&gt;</a:t>
            </a:r>
          </a:p>
          <a:p>
            <a:r>
              <a:rPr lang="en-US" sz="1200" dirty="0"/>
              <a:t>#include &lt;</a:t>
            </a:r>
            <a:r>
              <a:rPr lang="en-US" sz="1200" dirty="0" err="1"/>
              <a:t>iostream</a:t>
            </a:r>
            <a:r>
              <a:rPr lang="en-US" sz="1200" dirty="0"/>
              <a:t>&gt;</a:t>
            </a:r>
          </a:p>
          <a:p>
            <a:r>
              <a:rPr lang="en-US" sz="1200" dirty="0"/>
              <a:t>using namespace std;</a:t>
            </a:r>
          </a:p>
          <a:p>
            <a:r>
              <a:rPr lang="en-US" sz="1200" dirty="0" err="1"/>
              <a:t>int</a:t>
            </a:r>
            <a:r>
              <a:rPr lang="en-US" sz="1200" dirty="0"/>
              <a:t> main(</a:t>
            </a:r>
            <a:r>
              <a:rPr lang="en-US" sz="1200" dirty="0" err="1"/>
              <a:t>int</a:t>
            </a:r>
            <a:r>
              <a:rPr lang="en-US" sz="1200" dirty="0"/>
              <a:t> </a:t>
            </a:r>
            <a:r>
              <a:rPr lang="en-US" sz="1200" dirty="0" err="1"/>
              <a:t>argc</a:t>
            </a:r>
            <a:r>
              <a:rPr lang="en-US" sz="1200" dirty="0"/>
              <a:t>, char *</a:t>
            </a:r>
            <a:r>
              <a:rPr lang="en-US" sz="1200" dirty="0" err="1"/>
              <a:t>argv</a:t>
            </a:r>
            <a:r>
              <a:rPr lang="en-US" sz="1200" dirty="0"/>
              <a:t>[])</a:t>
            </a:r>
          </a:p>
          <a:p>
            <a:r>
              <a:rPr lang="en-US" sz="1200" dirty="0"/>
              <a:t>{</a:t>
            </a:r>
          </a:p>
          <a:p>
            <a:r>
              <a:rPr lang="en-US" sz="1200" dirty="0"/>
              <a:t>    </a:t>
            </a:r>
            <a:r>
              <a:rPr lang="en-US" sz="1200" dirty="0" err="1"/>
              <a:t>int</a:t>
            </a:r>
            <a:r>
              <a:rPr lang="en-US" sz="1200" dirty="0"/>
              <a:t> deg1=20;</a:t>
            </a:r>
          </a:p>
          <a:p>
            <a:r>
              <a:rPr lang="en-US" sz="1200" dirty="0"/>
              <a:t>    </a:t>
            </a:r>
            <a:r>
              <a:rPr lang="en-US" sz="1200" dirty="0" err="1"/>
              <a:t>int</a:t>
            </a:r>
            <a:r>
              <a:rPr lang="en-US" sz="1200" dirty="0"/>
              <a:t> deg2=30;</a:t>
            </a:r>
          </a:p>
          <a:p>
            <a:r>
              <a:rPr lang="en-US" sz="1200" dirty="0"/>
              <a:t>    </a:t>
            </a:r>
            <a:r>
              <a:rPr lang="en-US" sz="1200" dirty="0" err="1"/>
              <a:t>int</a:t>
            </a:r>
            <a:r>
              <a:rPr lang="en-US" sz="1200" dirty="0"/>
              <a:t> deg3= 40;</a:t>
            </a:r>
          </a:p>
          <a:p>
            <a:r>
              <a:rPr lang="en-US" sz="1200" dirty="0"/>
              <a:t>    </a:t>
            </a:r>
          </a:p>
          <a:p>
            <a:r>
              <a:rPr lang="en-US" sz="1200" dirty="0"/>
              <a:t>    </a:t>
            </a:r>
            <a:r>
              <a:rPr lang="en-US" sz="1200" dirty="0" err="1"/>
              <a:t>cout</a:t>
            </a:r>
            <a:r>
              <a:rPr lang="en-US" sz="1200" dirty="0"/>
              <a:t>&lt;&lt;&amp;deg1&lt;&lt;</a:t>
            </a:r>
            <a:r>
              <a:rPr lang="en-US" sz="1200" dirty="0" err="1"/>
              <a:t>endl</a:t>
            </a:r>
            <a:r>
              <a:rPr lang="en-US" sz="1200" dirty="0"/>
              <a:t>&lt;&lt;&amp;deg2&lt;&lt;</a:t>
            </a:r>
            <a:r>
              <a:rPr lang="en-US" sz="1200" dirty="0" err="1"/>
              <a:t>endl</a:t>
            </a:r>
            <a:r>
              <a:rPr lang="en-US" sz="1200" dirty="0"/>
              <a:t>&lt;&lt; &amp;deg3&lt;&lt;</a:t>
            </a:r>
            <a:r>
              <a:rPr lang="en-US" sz="1200" dirty="0" err="1"/>
              <a:t>endl</a:t>
            </a:r>
            <a:r>
              <a:rPr lang="en-US" sz="1200" dirty="0"/>
              <a:t>;</a:t>
            </a:r>
          </a:p>
          <a:p>
            <a:r>
              <a:rPr lang="en-US" sz="1200" dirty="0"/>
              <a:t>    </a:t>
            </a:r>
          </a:p>
          <a:p>
            <a:r>
              <a:rPr lang="en-US" sz="1200" dirty="0"/>
              <a:t>    </a:t>
            </a:r>
            <a:r>
              <a:rPr lang="en-US" sz="1200" dirty="0" err="1"/>
              <a:t>int</a:t>
            </a:r>
            <a:r>
              <a:rPr lang="en-US" sz="1200" dirty="0"/>
              <a:t>* </a:t>
            </a:r>
            <a:r>
              <a:rPr lang="en-US" sz="1200" dirty="0" err="1"/>
              <a:t>ptr</a:t>
            </a:r>
            <a:r>
              <a:rPr lang="en-US" sz="1200" dirty="0"/>
              <a:t>;</a:t>
            </a:r>
          </a:p>
          <a:p>
            <a:r>
              <a:rPr lang="en-US" sz="1200" dirty="0"/>
              <a:t>    </a:t>
            </a:r>
          </a:p>
          <a:p>
            <a:r>
              <a:rPr lang="en-US" sz="1200" dirty="0"/>
              <a:t>    </a:t>
            </a:r>
            <a:r>
              <a:rPr lang="en-US" sz="1200" dirty="0" err="1"/>
              <a:t>ptr</a:t>
            </a:r>
            <a:r>
              <a:rPr lang="en-US" sz="1200" dirty="0"/>
              <a:t>=&amp;deg1;</a:t>
            </a:r>
          </a:p>
          <a:p>
            <a:r>
              <a:rPr lang="en-US" sz="1200" dirty="0"/>
              <a:t>    </a:t>
            </a:r>
            <a:r>
              <a:rPr lang="en-US" sz="1200" dirty="0" err="1"/>
              <a:t>cout</a:t>
            </a:r>
            <a:r>
              <a:rPr lang="en-US" sz="1200" dirty="0"/>
              <a:t>&lt;&lt; "deg1"&lt;&lt; </a:t>
            </a:r>
            <a:r>
              <a:rPr lang="en-US" sz="1200" dirty="0" err="1"/>
              <a:t>ptr</a:t>
            </a:r>
            <a:r>
              <a:rPr lang="en-US" sz="1200" dirty="0"/>
              <a:t>&lt;&lt;</a:t>
            </a:r>
            <a:r>
              <a:rPr lang="en-US" sz="1200" dirty="0" err="1"/>
              <a:t>endl</a:t>
            </a:r>
            <a:r>
              <a:rPr lang="en-US" sz="1200" dirty="0"/>
              <a:t>;</a:t>
            </a:r>
          </a:p>
          <a:p>
            <a:r>
              <a:rPr lang="en-US" sz="1200" dirty="0"/>
              <a:t>    </a:t>
            </a:r>
            <a:r>
              <a:rPr lang="en-US" sz="1200" dirty="0" err="1"/>
              <a:t>ptr</a:t>
            </a:r>
            <a:r>
              <a:rPr lang="en-US" sz="1200" dirty="0"/>
              <a:t>=&amp;deg2;</a:t>
            </a:r>
          </a:p>
          <a:p>
            <a:r>
              <a:rPr lang="en-US" sz="1200" dirty="0"/>
              <a:t>    </a:t>
            </a:r>
            <a:r>
              <a:rPr lang="en-US" sz="1200" dirty="0" err="1"/>
              <a:t>cout</a:t>
            </a:r>
            <a:r>
              <a:rPr lang="en-US" sz="1200" dirty="0"/>
              <a:t>&lt;&lt; "deg"&lt;&lt; </a:t>
            </a:r>
            <a:r>
              <a:rPr lang="en-US" sz="1200" dirty="0" err="1"/>
              <a:t>ptr</a:t>
            </a:r>
            <a:r>
              <a:rPr lang="en-US" sz="1200" dirty="0"/>
              <a:t>&lt;&lt;</a:t>
            </a:r>
            <a:r>
              <a:rPr lang="en-US" sz="1200" dirty="0" err="1"/>
              <a:t>endl</a:t>
            </a:r>
            <a:r>
              <a:rPr lang="en-US" sz="1200" dirty="0"/>
              <a:t>;</a:t>
            </a:r>
          </a:p>
          <a:p>
            <a:r>
              <a:rPr lang="en-US" sz="1200" dirty="0"/>
              <a:t>    </a:t>
            </a:r>
          </a:p>
          <a:p>
            <a:r>
              <a:rPr lang="en-US" sz="1200" dirty="0"/>
              <a:t>    system("PAUSE");</a:t>
            </a:r>
          </a:p>
          <a:p>
            <a:r>
              <a:rPr lang="en-US" sz="1200" dirty="0"/>
              <a:t>    return EXIT_SUCCESS;</a:t>
            </a:r>
          </a:p>
          <a:p>
            <a:r>
              <a:rPr lang="en-US" sz="1200" dirty="0"/>
              <a:t>}</a:t>
            </a:r>
          </a:p>
        </p:txBody>
      </p:sp>
      <p:pic>
        <p:nvPicPr>
          <p:cNvPr id="2050" name="Picture 2"/>
          <p:cNvPicPr>
            <a:picLocks noChangeAspect="1" noChangeArrowheads="1"/>
          </p:cNvPicPr>
          <p:nvPr/>
        </p:nvPicPr>
        <p:blipFill>
          <a:blip r:embed="rId2"/>
          <a:srcRect/>
          <a:stretch>
            <a:fillRect/>
          </a:stretch>
        </p:blipFill>
        <p:spPr bwMode="auto">
          <a:xfrm>
            <a:off x="5133975" y="5291163"/>
            <a:ext cx="4010025" cy="13430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153927" y="179343"/>
            <a:ext cx="8763120" cy="6647974"/>
          </a:xfrm>
          <a:prstGeom prst="rect">
            <a:avLst/>
          </a:prstGeom>
          <a:noFill/>
        </p:spPr>
        <p:txBody>
          <a:bodyPr wrap="square" rtlCol="0">
            <a:spAutoFit/>
          </a:bodyPr>
          <a:lstStyle/>
          <a:p>
            <a:r>
              <a:rPr lang="tr-TR" dirty="0" err="1"/>
              <a:t>char</a:t>
            </a:r>
            <a:r>
              <a:rPr lang="tr-TR" dirty="0"/>
              <a:t>* kar;	// </a:t>
            </a:r>
            <a:r>
              <a:rPr lang="tr-TR" dirty="0" err="1"/>
              <a:t>char</a:t>
            </a:r>
            <a:r>
              <a:rPr lang="tr-TR" dirty="0"/>
              <a:t> tipi değişkene işaret eder</a:t>
            </a:r>
          </a:p>
          <a:p>
            <a:r>
              <a:rPr lang="tr-TR" dirty="0" err="1"/>
              <a:t>int</a:t>
            </a:r>
            <a:r>
              <a:rPr lang="tr-TR" dirty="0"/>
              <a:t>*  deg1;	// </a:t>
            </a:r>
            <a:r>
              <a:rPr lang="tr-TR" dirty="0" err="1"/>
              <a:t>int</a:t>
            </a:r>
            <a:r>
              <a:rPr lang="tr-TR" dirty="0"/>
              <a:t> tipi değişkene işaret eder</a:t>
            </a:r>
          </a:p>
          <a:p>
            <a:r>
              <a:rPr lang="tr-TR" dirty="0" err="1"/>
              <a:t>float</a:t>
            </a:r>
            <a:r>
              <a:rPr lang="tr-TR" dirty="0"/>
              <a:t>*  </a:t>
            </a:r>
            <a:r>
              <a:rPr lang="tr-TR" dirty="0" err="1"/>
              <a:t>ucret</a:t>
            </a:r>
            <a:r>
              <a:rPr lang="tr-TR" dirty="0"/>
              <a:t>;	// </a:t>
            </a:r>
            <a:r>
              <a:rPr lang="tr-TR" dirty="0" err="1"/>
              <a:t>float</a:t>
            </a:r>
            <a:r>
              <a:rPr lang="tr-TR" dirty="0"/>
              <a:t> tipi değişkene işaret eder</a:t>
            </a:r>
          </a:p>
          <a:p>
            <a:r>
              <a:rPr lang="tr-TR" dirty="0"/>
              <a:t>mesafe*  m1;	// kullanıcı tanımlı bir mesafe sınıfına işaret eder</a:t>
            </a:r>
          </a:p>
          <a:p>
            <a:endParaRPr lang="tr-TR" dirty="0"/>
          </a:p>
          <a:p>
            <a:r>
              <a:rPr lang="en-US" sz="1400" dirty="0"/>
              <a:t>#include &lt;</a:t>
            </a:r>
            <a:r>
              <a:rPr lang="en-US" sz="1400" dirty="0" err="1"/>
              <a:t>cstdlib</a:t>
            </a:r>
            <a:r>
              <a:rPr lang="en-US" sz="1400" dirty="0"/>
              <a:t>&gt;</a:t>
            </a:r>
          </a:p>
          <a:p>
            <a:r>
              <a:rPr lang="en-US" sz="1400" dirty="0"/>
              <a:t>#include &lt;</a:t>
            </a:r>
            <a:r>
              <a:rPr lang="en-US" sz="1400" dirty="0" err="1"/>
              <a:t>iostream</a:t>
            </a:r>
            <a:r>
              <a:rPr lang="en-US" sz="1400" dirty="0"/>
              <a:t>&gt;</a:t>
            </a:r>
          </a:p>
          <a:p>
            <a:endParaRPr lang="en-US" sz="1400" dirty="0"/>
          </a:p>
          <a:p>
            <a:r>
              <a:rPr lang="en-US" sz="1400" dirty="0"/>
              <a:t>using namespace std;</a:t>
            </a:r>
          </a:p>
          <a:p>
            <a:endParaRPr lang="en-US" sz="1400" dirty="0"/>
          </a:p>
          <a:p>
            <a:r>
              <a:rPr lang="en-US" sz="1400" dirty="0" err="1"/>
              <a:t>int</a:t>
            </a:r>
            <a:r>
              <a:rPr lang="en-US" sz="1400" dirty="0"/>
              <a:t> main(</a:t>
            </a:r>
            <a:r>
              <a:rPr lang="en-US" sz="1400" dirty="0" err="1"/>
              <a:t>int</a:t>
            </a:r>
            <a:r>
              <a:rPr lang="en-US" sz="1400" dirty="0"/>
              <a:t> </a:t>
            </a:r>
            <a:r>
              <a:rPr lang="en-US" sz="1400" dirty="0" err="1"/>
              <a:t>argc</a:t>
            </a:r>
            <a:r>
              <a:rPr lang="en-US" sz="1400" dirty="0"/>
              <a:t>, char *</a:t>
            </a:r>
            <a:r>
              <a:rPr lang="en-US" sz="1400" dirty="0" err="1"/>
              <a:t>argv</a:t>
            </a:r>
            <a:r>
              <a:rPr lang="en-US" sz="1400" dirty="0"/>
              <a:t>[])</a:t>
            </a:r>
          </a:p>
          <a:p>
            <a:r>
              <a:rPr lang="en-US" sz="1400" dirty="0"/>
              <a:t>{</a:t>
            </a:r>
          </a:p>
          <a:p>
            <a:r>
              <a:rPr lang="en-US" sz="1400" dirty="0"/>
              <a:t>    </a:t>
            </a:r>
            <a:r>
              <a:rPr lang="en-US" sz="1400" dirty="0" err="1"/>
              <a:t>int</a:t>
            </a:r>
            <a:r>
              <a:rPr lang="en-US" sz="1400" dirty="0"/>
              <a:t> deg1=20;</a:t>
            </a:r>
          </a:p>
          <a:p>
            <a:r>
              <a:rPr lang="en-US" sz="1400" dirty="0"/>
              <a:t>    </a:t>
            </a:r>
            <a:r>
              <a:rPr lang="en-US" sz="1400" dirty="0" err="1"/>
              <a:t>int</a:t>
            </a:r>
            <a:r>
              <a:rPr lang="en-US" sz="1400" dirty="0"/>
              <a:t> deg2=30;</a:t>
            </a:r>
          </a:p>
          <a:p>
            <a:r>
              <a:rPr lang="en-US" sz="1400" dirty="0"/>
              <a:t>    </a:t>
            </a:r>
            <a:r>
              <a:rPr lang="en-US" sz="1400" dirty="0" err="1"/>
              <a:t>int</a:t>
            </a:r>
            <a:r>
              <a:rPr lang="en-US" sz="1400" dirty="0"/>
              <a:t> deg3= 40;</a:t>
            </a:r>
          </a:p>
          <a:p>
            <a:r>
              <a:rPr lang="en-US" sz="1400" dirty="0"/>
              <a:t>    </a:t>
            </a:r>
          </a:p>
          <a:p>
            <a:r>
              <a:rPr lang="en-US" sz="1400" dirty="0"/>
              <a:t>    </a:t>
            </a:r>
            <a:r>
              <a:rPr lang="en-US" sz="1400" dirty="0" err="1"/>
              <a:t>cout</a:t>
            </a:r>
            <a:r>
              <a:rPr lang="en-US" sz="1400" dirty="0"/>
              <a:t>&lt;&lt;&amp;deg1&lt;&lt;</a:t>
            </a:r>
            <a:r>
              <a:rPr lang="en-US" sz="1400" dirty="0" err="1"/>
              <a:t>endl</a:t>
            </a:r>
            <a:r>
              <a:rPr lang="en-US" sz="1400" dirty="0"/>
              <a:t>&lt;&lt;&amp;deg2&lt;&lt;</a:t>
            </a:r>
            <a:r>
              <a:rPr lang="en-US" sz="1400" dirty="0" err="1"/>
              <a:t>endl</a:t>
            </a:r>
            <a:r>
              <a:rPr lang="en-US" sz="1400" dirty="0"/>
              <a:t>&lt;&lt; &amp;deg3&lt;&lt;</a:t>
            </a:r>
            <a:r>
              <a:rPr lang="en-US" sz="1400" dirty="0" err="1"/>
              <a:t>endl</a:t>
            </a:r>
            <a:r>
              <a:rPr lang="en-US" sz="1400" dirty="0"/>
              <a:t>;</a:t>
            </a:r>
          </a:p>
          <a:p>
            <a:r>
              <a:rPr lang="en-US" sz="1400" dirty="0"/>
              <a:t>    </a:t>
            </a:r>
          </a:p>
          <a:p>
            <a:r>
              <a:rPr lang="en-US" sz="1400" dirty="0"/>
              <a:t>    </a:t>
            </a:r>
            <a:r>
              <a:rPr lang="en-US" sz="1400" dirty="0" err="1"/>
              <a:t>int</a:t>
            </a:r>
            <a:r>
              <a:rPr lang="en-US" sz="1400" dirty="0"/>
              <a:t>* </a:t>
            </a:r>
            <a:r>
              <a:rPr lang="en-US" sz="1400" dirty="0" err="1"/>
              <a:t>ptr</a:t>
            </a:r>
            <a:r>
              <a:rPr lang="en-US" sz="1400" dirty="0"/>
              <a:t>;</a:t>
            </a:r>
          </a:p>
          <a:p>
            <a:r>
              <a:rPr lang="en-US" sz="1400" dirty="0"/>
              <a:t>    </a:t>
            </a:r>
          </a:p>
          <a:p>
            <a:r>
              <a:rPr lang="en-US" sz="1400" dirty="0"/>
              <a:t>    </a:t>
            </a:r>
            <a:r>
              <a:rPr lang="en-US" sz="1400" dirty="0" err="1"/>
              <a:t>ptr</a:t>
            </a:r>
            <a:r>
              <a:rPr lang="en-US" sz="1400" dirty="0"/>
              <a:t>=&amp;deg1;</a:t>
            </a:r>
          </a:p>
          <a:p>
            <a:r>
              <a:rPr lang="en-US" sz="1400" dirty="0"/>
              <a:t>    </a:t>
            </a:r>
            <a:r>
              <a:rPr lang="en-US" sz="1400" dirty="0" err="1"/>
              <a:t>cout</a:t>
            </a:r>
            <a:r>
              <a:rPr lang="en-US" sz="1400" dirty="0"/>
              <a:t>&lt;&lt; "deg1 </a:t>
            </a:r>
            <a:r>
              <a:rPr lang="en-US" sz="1400" dirty="0" err="1"/>
              <a:t>değeri</a:t>
            </a:r>
            <a:r>
              <a:rPr lang="en-US" sz="1400" dirty="0"/>
              <a:t>   "&lt;&lt; *</a:t>
            </a:r>
            <a:r>
              <a:rPr lang="en-US" sz="1400" dirty="0" err="1"/>
              <a:t>ptr</a:t>
            </a:r>
            <a:r>
              <a:rPr lang="en-US" sz="1400" dirty="0"/>
              <a:t>&lt;&lt;</a:t>
            </a:r>
            <a:r>
              <a:rPr lang="en-US" sz="1400" dirty="0" err="1"/>
              <a:t>endl</a:t>
            </a:r>
            <a:r>
              <a:rPr lang="en-US" sz="1400" dirty="0"/>
              <a:t>;</a:t>
            </a:r>
          </a:p>
          <a:p>
            <a:r>
              <a:rPr lang="en-US" sz="1400" dirty="0"/>
              <a:t>    </a:t>
            </a:r>
            <a:r>
              <a:rPr lang="en-US" sz="1400" dirty="0" err="1"/>
              <a:t>ptr</a:t>
            </a:r>
            <a:r>
              <a:rPr lang="en-US" sz="1400" dirty="0"/>
              <a:t>=&amp;deg2;</a:t>
            </a:r>
          </a:p>
          <a:p>
            <a:r>
              <a:rPr lang="en-US" sz="1400" dirty="0"/>
              <a:t>    </a:t>
            </a:r>
            <a:r>
              <a:rPr lang="en-US" sz="1400" dirty="0" err="1"/>
              <a:t>cout</a:t>
            </a:r>
            <a:r>
              <a:rPr lang="en-US" sz="1400" dirty="0"/>
              <a:t>&lt;&lt; "deg </a:t>
            </a:r>
            <a:r>
              <a:rPr lang="en-US" sz="1400" dirty="0" err="1"/>
              <a:t>değeri</a:t>
            </a:r>
            <a:r>
              <a:rPr lang="en-US" sz="1400" dirty="0"/>
              <a:t>   "&lt;&lt; *</a:t>
            </a:r>
            <a:r>
              <a:rPr lang="en-US" sz="1400" dirty="0" err="1"/>
              <a:t>ptr</a:t>
            </a:r>
            <a:r>
              <a:rPr lang="en-US" sz="1400" dirty="0"/>
              <a:t>&lt;&lt;</a:t>
            </a:r>
            <a:r>
              <a:rPr lang="en-US" sz="1400" dirty="0" err="1"/>
              <a:t>endl</a:t>
            </a:r>
            <a:r>
              <a:rPr lang="en-US" sz="1400" dirty="0"/>
              <a:t>;</a:t>
            </a:r>
          </a:p>
          <a:p>
            <a:r>
              <a:rPr lang="en-US" sz="1400" dirty="0"/>
              <a:t>      </a:t>
            </a:r>
          </a:p>
          <a:p>
            <a:r>
              <a:rPr lang="en-US" sz="1400" dirty="0"/>
              <a:t>    system("PAUSE");</a:t>
            </a:r>
          </a:p>
          <a:p>
            <a:r>
              <a:rPr lang="en-US" sz="1400" dirty="0"/>
              <a:t>    return EXIT_SUCCESS;</a:t>
            </a:r>
          </a:p>
          <a:p>
            <a:r>
              <a:rPr lang="en-US" sz="1400" dirty="0"/>
              <a:t>}</a:t>
            </a:r>
          </a:p>
          <a:p>
            <a:endParaRPr lang="en-US" sz="1400" dirty="0"/>
          </a:p>
        </p:txBody>
      </p:sp>
      <p:pic>
        <p:nvPicPr>
          <p:cNvPr id="3074" name="Picture 2"/>
          <p:cNvPicPr>
            <a:picLocks noChangeAspect="1" noChangeArrowheads="1"/>
          </p:cNvPicPr>
          <p:nvPr/>
        </p:nvPicPr>
        <p:blipFill>
          <a:blip r:embed="rId2"/>
          <a:srcRect/>
          <a:stretch>
            <a:fillRect/>
          </a:stretch>
        </p:blipFill>
        <p:spPr bwMode="auto">
          <a:xfrm>
            <a:off x="5229234" y="5145111"/>
            <a:ext cx="3705225" cy="14573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pic>
        <p:nvPicPr>
          <p:cNvPr id="4098" name="Picture 2"/>
          <p:cNvPicPr>
            <a:picLocks noChangeAspect="1" noChangeArrowheads="1"/>
          </p:cNvPicPr>
          <p:nvPr/>
        </p:nvPicPr>
        <p:blipFill>
          <a:blip r:embed="rId2"/>
          <a:srcRect/>
          <a:stretch>
            <a:fillRect/>
          </a:stretch>
        </p:blipFill>
        <p:spPr bwMode="auto">
          <a:xfrm>
            <a:off x="263466" y="5181624"/>
            <a:ext cx="3400425" cy="1343025"/>
          </a:xfrm>
          <a:prstGeom prst="rect">
            <a:avLst/>
          </a:prstGeom>
          <a:noFill/>
          <a:ln w="9525">
            <a:noFill/>
            <a:miter lim="800000"/>
            <a:headEnd/>
            <a:tailEnd/>
          </a:ln>
          <a:effectLst/>
        </p:spPr>
      </p:pic>
      <p:sp>
        <p:nvSpPr>
          <p:cNvPr id="5" name="4 Metin kutusu"/>
          <p:cNvSpPr txBox="1"/>
          <p:nvPr/>
        </p:nvSpPr>
        <p:spPr>
          <a:xfrm>
            <a:off x="153927" y="836577"/>
            <a:ext cx="4491099" cy="4247317"/>
          </a:xfrm>
          <a:prstGeom prst="rect">
            <a:avLst/>
          </a:prstGeom>
          <a:noFill/>
        </p:spPr>
        <p:txBody>
          <a:bodyPr wrap="square" rtlCol="0">
            <a:spAutoFit/>
          </a:bodyPr>
          <a:lstStyle/>
          <a:p>
            <a:r>
              <a:rPr lang="en-US" dirty="0"/>
              <a:t>#include &lt;</a:t>
            </a:r>
            <a:r>
              <a:rPr lang="en-US" dirty="0" err="1"/>
              <a:t>cstdlib</a:t>
            </a:r>
            <a:r>
              <a:rPr lang="en-US" dirty="0"/>
              <a:t>&gt;</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a:t>
            </a:r>
          </a:p>
          <a:p>
            <a:r>
              <a:rPr lang="en-US" dirty="0"/>
              <a:t>{</a:t>
            </a:r>
          </a:p>
          <a:p>
            <a:r>
              <a:rPr lang="en-US" dirty="0"/>
              <a:t>    </a:t>
            </a:r>
            <a:r>
              <a:rPr lang="en-US" dirty="0" err="1"/>
              <a:t>int</a:t>
            </a:r>
            <a:r>
              <a:rPr lang="en-US" dirty="0"/>
              <a:t> </a:t>
            </a:r>
            <a:r>
              <a:rPr lang="en-US" dirty="0" err="1"/>
              <a:t>dizi</a:t>
            </a:r>
            <a:r>
              <a:rPr lang="en-US" dirty="0"/>
              <a:t>[5]={10,20,30,40,50};</a:t>
            </a:r>
          </a:p>
          <a:p>
            <a:r>
              <a:rPr lang="en-US" dirty="0"/>
              <a:t>    </a:t>
            </a:r>
          </a:p>
          <a:p>
            <a:r>
              <a:rPr lang="en-US" dirty="0"/>
              <a:t>    for(</a:t>
            </a:r>
            <a:r>
              <a:rPr lang="en-US" dirty="0" err="1"/>
              <a:t>int</a:t>
            </a:r>
            <a:r>
              <a:rPr lang="en-US" dirty="0"/>
              <a:t> </a:t>
            </a:r>
            <a:r>
              <a:rPr lang="en-US" dirty="0" err="1"/>
              <a:t>i</a:t>
            </a:r>
            <a:r>
              <a:rPr lang="en-US" dirty="0"/>
              <a:t>=0; </a:t>
            </a:r>
            <a:r>
              <a:rPr lang="en-US" dirty="0" err="1"/>
              <a:t>i</a:t>
            </a:r>
            <a:r>
              <a:rPr lang="en-US" dirty="0"/>
              <a:t>&lt;5; </a:t>
            </a:r>
            <a:r>
              <a:rPr lang="en-US" dirty="0" err="1"/>
              <a:t>i</a:t>
            </a:r>
            <a:r>
              <a:rPr lang="en-US" dirty="0"/>
              <a:t>++)</a:t>
            </a:r>
          </a:p>
          <a:p>
            <a:r>
              <a:rPr lang="en-US" dirty="0">
                <a:solidFill>
                  <a:srgbClr val="FFC000"/>
                </a:solidFill>
              </a:rPr>
              <a:t>    </a:t>
            </a:r>
            <a:r>
              <a:rPr lang="en-US" dirty="0" err="1">
                <a:solidFill>
                  <a:srgbClr val="FFC000"/>
                </a:solidFill>
              </a:rPr>
              <a:t>cout</a:t>
            </a:r>
            <a:r>
              <a:rPr lang="en-US" dirty="0">
                <a:solidFill>
                  <a:srgbClr val="FFC000"/>
                </a:solidFill>
              </a:rPr>
              <a:t>&lt;&lt;</a:t>
            </a:r>
            <a:r>
              <a:rPr lang="en-US" dirty="0" err="1">
                <a:solidFill>
                  <a:srgbClr val="FFC000"/>
                </a:solidFill>
              </a:rPr>
              <a:t>dizi</a:t>
            </a:r>
            <a:r>
              <a:rPr lang="en-US" dirty="0">
                <a:solidFill>
                  <a:srgbClr val="FFC000"/>
                </a:solidFill>
              </a:rPr>
              <a:t>[</a:t>
            </a:r>
            <a:r>
              <a:rPr lang="en-US" dirty="0" err="1">
                <a:solidFill>
                  <a:srgbClr val="FFC000"/>
                </a:solidFill>
              </a:rPr>
              <a:t>i</a:t>
            </a:r>
            <a:r>
              <a:rPr lang="en-US" dirty="0">
                <a:solidFill>
                  <a:srgbClr val="FFC000"/>
                </a:solidFill>
              </a:rPr>
              <a:t>]&lt;&lt; </a:t>
            </a:r>
            <a:r>
              <a:rPr lang="en-US" dirty="0" err="1">
                <a:solidFill>
                  <a:srgbClr val="FFC000"/>
                </a:solidFill>
              </a:rPr>
              <a:t>endl</a:t>
            </a:r>
            <a:r>
              <a:rPr lang="en-US" dirty="0">
                <a:solidFill>
                  <a:srgbClr val="FFC000"/>
                </a:solidFill>
              </a:rPr>
              <a:t>;</a:t>
            </a:r>
          </a:p>
          <a:p>
            <a:r>
              <a:rPr lang="en-US" dirty="0"/>
              <a:t>    system("PAUSE");</a:t>
            </a:r>
          </a:p>
          <a:p>
            <a:r>
              <a:rPr lang="en-US" dirty="0"/>
              <a:t>    return EXIT_SUCCESS;</a:t>
            </a:r>
          </a:p>
          <a:p>
            <a:r>
              <a:rPr lang="en-US" dirty="0"/>
              <a:t>}</a:t>
            </a:r>
          </a:p>
          <a:p>
            <a:endParaRPr lang="en-US" dirty="0"/>
          </a:p>
        </p:txBody>
      </p:sp>
      <p:sp>
        <p:nvSpPr>
          <p:cNvPr id="6" name="5 Metin kutusu"/>
          <p:cNvSpPr txBox="1"/>
          <p:nvPr/>
        </p:nvSpPr>
        <p:spPr>
          <a:xfrm>
            <a:off x="4652901" y="873090"/>
            <a:ext cx="4491099" cy="3970318"/>
          </a:xfrm>
          <a:prstGeom prst="rect">
            <a:avLst/>
          </a:prstGeom>
          <a:noFill/>
        </p:spPr>
        <p:txBody>
          <a:bodyPr wrap="square" rtlCol="0">
            <a:spAutoFit/>
          </a:bodyPr>
          <a:lstStyle/>
          <a:p>
            <a:r>
              <a:rPr lang="en-US" dirty="0"/>
              <a:t>#include &lt;</a:t>
            </a:r>
            <a:r>
              <a:rPr lang="en-US" dirty="0" err="1"/>
              <a:t>cstdlib</a:t>
            </a:r>
            <a:r>
              <a:rPr lang="en-US" dirty="0"/>
              <a:t>&gt;</a:t>
            </a:r>
          </a:p>
          <a:p>
            <a:r>
              <a:rPr lang="en-US" dirty="0"/>
              <a:t>#include &lt;</a:t>
            </a:r>
            <a:r>
              <a:rPr lang="en-US" dirty="0" err="1"/>
              <a:t>iostream</a:t>
            </a:r>
            <a:r>
              <a:rPr lang="en-US" dirty="0"/>
              <a:t>&gt;</a:t>
            </a:r>
          </a:p>
          <a:p>
            <a:endParaRPr lang="en-US" dirty="0"/>
          </a:p>
          <a:p>
            <a:r>
              <a:rPr lang="en-US" dirty="0"/>
              <a:t>using namespace std;</a:t>
            </a:r>
          </a:p>
          <a:p>
            <a:endParaRPr lang="en-US" dirty="0"/>
          </a:p>
          <a:p>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a:t>
            </a:r>
          </a:p>
          <a:p>
            <a:r>
              <a:rPr lang="en-US" dirty="0"/>
              <a:t>{</a:t>
            </a:r>
          </a:p>
          <a:p>
            <a:r>
              <a:rPr lang="en-US" dirty="0"/>
              <a:t>    </a:t>
            </a:r>
            <a:r>
              <a:rPr lang="en-US" dirty="0" err="1"/>
              <a:t>int</a:t>
            </a:r>
            <a:r>
              <a:rPr lang="en-US" dirty="0"/>
              <a:t> </a:t>
            </a:r>
            <a:r>
              <a:rPr lang="en-US" dirty="0" err="1"/>
              <a:t>dizi</a:t>
            </a:r>
            <a:r>
              <a:rPr lang="en-US" dirty="0"/>
              <a:t>[5]={10,20,30,40,50};</a:t>
            </a:r>
          </a:p>
          <a:p>
            <a:r>
              <a:rPr lang="en-US" dirty="0"/>
              <a:t>    </a:t>
            </a:r>
          </a:p>
          <a:p>
            <a:r>
              <a:rPr lang="en-US" dirty="0"/>
              <a:t>    for(</a:t>
            </a:r>
            <a:r>
              <a:rPr lang="en-US" dirty="0" err="1"/>
              <a:t>int</a:t>
            </a:r>
            <a:r>
              <a:rPr lang="en-US" dirty="0"/>
              <a:t> </a:t>
            </a:r>
            <a:r>
              <a:rPr lang="en-US" dirty="0" err="1"/>
              <a:t>i</a:t>
            </a:r>
            <a:r>
              <a:rPr lang="en-US" dirty="0"/>
              <a:t>=0; </a:t>
            </a:r>
            <a:r>
              <a:rPr lang="en-US" dirty="0" err="1"/>
              <a:t>i</a:t>
            </a:r>
            <a:r>
              <a:rPr lang="en-US" dirty="0"/>
              <a:t>&lt;5; </a:t>
            </a:r>
            <a:r>
              <a:rPr lang="en-US" dirty="0" err="1"/>
              <a:t>i</a:t>
            </a:r>
            <a:r>
              <a:rPr lang="en-US" dirty="0"/>
              <a:t>++)</a:t>
            </a:r>
          </a:p>
          <a:p>
            <a:r>
              <a:rPr lang="en-US" dirty="0"/>
              <a:t>    </a:t>
            </a:r>
            <a:r>
              <a:rPr lang="en-US" dirty="0" err="1">
                <a:solidFill>
                  <a:srgbClr val="FFC000"/>
                </a:solidFill>
              </a:rPr>
              <a:t>cout</a:t>
            </a:r>
            <a:r>
              <a:rPr lang="en-US" dirty="0">
                <a:solidFill>
                  <a:srgbClr val="FFC000"/>
                </a:solidFill>
              </a:rPr>
              <a:t>&lt;&lt;*(</a:t>
            </a:r>
            <a:r>
              <a:rPr lang="en-US" dirty="0" err="1">
                <a:solidFill>
                  <a:srgbClr val="FFC000"/>
                </a:solidFill>
              </a:rPr>
              <a:t>dizi+i</a:t>
            </a:r>
            <a:r>
              <a:rPr lang="en-US" dirty="0">
                <a:solidFill>
                  <a:srgbClr val="FFC000"/>
                </a:solidFill>
              </a:rPr>
              <a:t>)&lt;&lt; </a:t>
            </a:r>
            <a:r>
              <a:rPr lang="en-US" dirty="0" err="1">
                <a:solidFill>
                  <a:srgbClr val="FFC000"/>
                </a:solidFill>
              </a:rPr>
              <a:t>endl</a:t>
            </a:r>
            <a:r>
              <a:rPr lang="en-US" dirty="0"/>
              <a:t>;</a:t>
            </a:r>
          </a:p>
          <a:p>
            <a:r>
              <a:rPr lang="en-US" dirty="0"/>
              <a:t>    system("PAUSE");</a:t>
            </a:r>
          </a:p>
          <a:p>
            <a:r>
              <a:rPr lang="en-US" dirty="0"/>
              <a:t>    return EXIT_SUCCESS;</a:t>
            </a:r>
          </a:p>
          <a:p>
            <a:r>
              <a:rPr lang="en-US" dirty="0"/>
              <a:t>}</a:t>
            </a:r>
          </a:p>
        </p:txBody>
      </p:sp>
      <p:sp>
        <p:nvSpPr>
          <p:cNvPr id="7" name="6 Metin kutusu"/>
          <p:cNvSpPr txBox="1"/>
          <p:nvPr/>
        </p:nvSpPr>
        <p:spPr>
          <a:xfrm>
            <a:off x="190440" y="142830"/>
            <a:ext cx="8580555" cy="369332"/>
          </a:xfrm>
          <a:prstGeom prst="rect">
            <a:avLst/>
          </a:prstGeom>
          <a:noFill/>
        </p:spPr>
        <p:txBody>
          <a:bodyPr wrap="square" rtlCol="0">
            <a:spAutoFit/>
          </a:bodyPr>
          <a:lstStyle/>
          <a:p>
            <a:r>
              <a:rPr lang="tr-TR" dirty="0">
                <a:solidFill>
                  <a:srgbClr val="FFC000"/>
                </a:solidFill>
              </a:rPr>
              <a:t>Dizi örneğinde işaretçinin uygulanması</a:t>
            </a:r>
            <a:endParaRPr lang="en-US" dirty="0">
              <a:solidFill>
                <a:srgbClr val="FFC000"/>
              </a:solidFill>
            </a:endParaRPr>
          </a:p>
        </p:txBody>
      </p:sp>
      <p:pic>
        <p:nvPicPr>
          <p:cNvPr id="8" name="Picture 2"/>
          <p:cNvPicPr>
            <a:picLocks noChangeAspect="1" noChangeArrowheads="1"/>
          </p:cNvPicPr>
          <p:nvPr/>
        </p:nvPicPr>
        <p:blipFill>
          <a:blip r:embed="rId2"/>
          <a:srcRect/>
          <a:stretch>
            <a:fillRect/>
          </a:stretch>
        </p:blipFill>
        <p:spPr bwMode="auto">
          <a:xfrm>
            <a:off x="4791078" y="5108598"/>
            <a:ext cx="3400425" cy="13430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4" name="3 Dikdörtgen"/>
          <p:cNvSpPr/>
          <p:nvPr/>
        </p:nvSpPr>
        <p:spPr>
          <a:xfrm>
            <a:off x="2125629" y="544473"/>
            <a:ext cx="2701962" cy="1752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 Dikdörtgen"/>
          <p:cNvSpPr/>
          <p:nvPr/>
        </p:nvSpPr>
        <p:spPr>
          <a:xfrm>
            <a:off x="2198655" y="3392487"/>
            <a:ext cx="2701962" cy="2811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 Metin kutusu"/>
          <p:cNvSpPr txBox="1"/>
          <p:nvPr/>
        </p:nvSpPr>
        <p:spPr>
          <a:xfrm>
            <a:off x="2089116" y="179343"/>
            <a:ext cx="2738475" cy="369332"/>
          </a:xfrm>
          <a:prstGeom prst="rect">
            <a:avLst/>
          </a:prstGeom>
          <a:noFill/>
        </p:spPr>
        <p:txBody>
          <a:bodyPr wrap="square" rtlCol="0">
            <a:spAutoFit/>
          </a:bodyPr>
          <a:lstStyle/>
          <a:p>
            <a:pPr algn="ctr"/>
            <a:r>
              <a:rPr lang="tr-TR" dirty="0"/>
              <a:t>Temel Sınıf</a:t>
            </a:r>
            <a:endParaRPr lang="en-US" dirty="0"/>
          </a:p>
        </p:txBody>
      </p:sp>
      <p:sp>
        <p:nvSpPr>
          <p:cNvPr id="7" name="6 Metin kutusu"/>
          <p:cNvSpPr txBox="1"/>
          <p:nvPr/>
        </p:nvSpPr>
        <p:spPr>
          <a:xfrm>
            <a:off x="2125629" y="2917818"/>
            <a:ext cx="2738475" cy="369332"/>
          </a:xfrm>
          <a:prstGeom prst="rect">
            <a:avLst/>
          </a:prstGeom>
          <a:noFill/>
        </p:spPr>
        <p:txBody>
          <a:bodyPr wrap="square" rtlCol="0">
            <a:spAutoFit/>
          </a:bodyPr>
          <a:lstStyle/>
          <a:p>
            <a:pPr algn="ctr"/>
            <a:r>
              <a:rPr lang="tr-TR" dirty="0"/>
              <a:t>Türetilmiş sınıf</a:t>
            </a:r>
            <a:endParaRPr lang="en-US" dirty="0"/>
          </a:p>
        </p:txBody>
      </p:sp>
      <p:cxnSp>
        <p:nvCxnSpPr>
          <p:cNvPr id="9" name="8 Düz Ok Bağlayıcısı"/>
          <p:cNvCxnSpPr>
            <a:stCxn id="7" idx="0"/>
            <a:endCxn id="4" idx="2"/>
          </p:cNvCxnSpPr>
          <p:nvPr/>
        </p:nvCxnSpPr>
        <p:spPr>
          <a:xfrm rot="16200000" flipV="1">
            <a:off x="3175378" y="2598328"/>
            <a:ext cx="620722" cy="18257"/>
          </a:xfrm>
          <a:prstGeom prst="straightConnector1">
            <a:avLst/>
          </a:prstGeom>
          <a:ln w="57150">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10" name="9 Oval"/>
          <p:cNvSpPr/>
          <p:nvPr/>
        </p:nvSpPr>
        <p:spPr>
          <a:xfrm>
            <a:off x="2563785" y="3502026"/>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D Özelliği</a:t>
            </a:r>
            <a:endParaRPr lang="en-US" dirty="0"/>
          </a:p>
        </p:txBody>
      </p:sp>
      <p:sp>
        <p:nvSpPr>
          <p:cNvPr id="11" name="10 Oval"/>
          <p:cNvSpPr/>
          <p:nvPr/>
        </p:nvSpPr>
        <p:spPr>
          <a:xfrm>
            <a:off x="2673324" y="654012"/>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 Özelliği</a:t>
            </a:r>
            <a:endParaRPr lang="en-US" dirty="0"/>
          </a:p>
        </p:txBody>
      </p:sp>
      <p:sp>
        <p:nvSpPr>
          <p:cNvPr id="12" name="11 Oval"/>
          <p:cNvSpPr/>
          <p:nvPr/>
        </p:nvSpPr>
        <p:spPr>
          <a:xfrm>
            <a:off x="2673324" y="1201707"/>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 Özelliği</a:t>
            </a:r>
            <a:endParaRPr lang="en-US" dirty="0"/>
          </a:p>
        </p:txBody>
      </p:sp>
      <p:sp>
        <p:nvSpPr>
          <p:cNvPr id="13" name="12 Oval"/>
          <p:cNvSpPr/>
          <p:nvPr/>
        </p:nvSpPr>
        <p:spPr>
          <a:xfrm>
            <a:off x="2673324" y="1749402"/>
            <a:ext cx="1643085" cy="474669"/>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 Özelliği</a:t>
            </a:r>
            <a:endParaRPr lang="en-US" dirty="0"/>
          </a:p>
        </p:txBody>
      </p:sp>
      <p:sp>
        <p:nvSpPr>
          <p:cNvPr id="15" name="14 Oval"/>
          <p:cNvSpPr/>
          <p:nvPr/>
        </p:nvSpPr>
        <p:spPr>
          <a:xfrm>
            <a:off x="2600298" y="4341825"/>
            <a:ext cx="1643085"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A Özelliği</a:t>
            </a:r>
            <a:endParaRPr lang="en-US" dirty="0"/>
          </a:p>
        </p:txBody>
      </p:sp>
      <p:sp>
        <p:nvSpPr>
          <p:cNvPr id="16" name="15 Oval"/>
          <p:cNvSpPr/>
          <p:nvPr/>
        </p:nvSpPr>
        <p:spPr>
          <a:xfrm>
            <a:off x="2600298" y="4889520"/>
            <a:ext cx="1643085"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B Özelliği</a:t>
            </a:r>
            <a:endParaRPr lang="en-US" dirty="0"/>
          </a:p>
        </p:txBody>
      </p:sp>
      <p:sp>
        <p:nvSpPr>
          <p:cNvPr id="17" name="16 Oval"/>
          <p:cNvSpPr/>
          <p:nvPr/>
        </p:nvSpPr>
        <p:spPr>
          <a:xfrm>
            <a:off x="2600298" y="5437215"/>
            <a:ext cx="1643085" cy="474669"/>
          </a:xfrm>
          <a:prstGeom prst="ellipse">
            <a:avLst/>
          </a:prstGeom>
          <a:solidFill>
            <a:srgbClr val="92D050"/>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t>C Özelliği</a:t>
            </a:r>
            <a:endParaRPr lang="en-US" dirty="0"/>
          </a:p>
        </p:txBody>
      </p:sp>
      <p:sp>
        <p:nvSpPr>
          <p:cNvPr id="18" name="17 Metin kutusu"/>
          <p:cNvSpPr txBox="1"/>
          <p:nvPr/>
        </p:nvSpPr>
        <p:spPr>
          <a:xfrm>
            <a:off x="3768714" y="2552688"/>
            <a:ext cx="2738475" cy="369332"/>
          </a:xfrm>
          <a:prstGeom prst="rect">
            <a:avLst/>
          </a:prstGeom>
          <a:noFill/>
        </p:spPr>
        <p:txBody>
          <a:bodyPr wrap="square" rtlCol="0">
            <a:spAutoFit/>
          </a:bodyPr>
          <a:lstStyle/>
          <a:p>
            <a:pPr algn="ctr"/>
            <a:r>
              <a:rPr lang="tr-TR" dirty="0" err="1"/>
              <a:t>Türetilinen</a:t>
            </a:r>
            <a:r>
              <a:rPr lang="tr-TR" dirty="0"/>
              <a:t> sınıfı gösterir</a:t>
            </a:r>
            <a:endParaRPr lang="en-US" dirty="0"/>
          </a:p>
        </p:txBody>
      </p:sp>
      <p:sp>
        <p:nvSpPr>
          <p:cNvPr id="19" name="18 Sağ Ayraç"/>
          <p:cNvSpPr/>
          <p:nvPr/>
        </p:nvSpPr>
        <p:spPr>
          <a:xfrm>
            <a:off x="5092388" y="3392487"/>
            <a:ext cx="319411" cy="584208"/>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19 Sağ Ayraç"/>
          <p:cNvSpPr/>
          <p:nvPr/>
        </p:nvSpPr>
        <p:spPr>
          <a:xfrm>
            <a:off x="5156208" y="4305312"/>
            <a:ext cx="693747" cy="1570059"/>
          </a:xfrm>
          <a:prstGeom prst="righ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20 Metin kutusu"/>
          <p:cNvSpPr txBox="1"/>
          <p:nvPr/>
        </p:nvSpPr>
        <p:spPr>
          <a:xfrm>
            <a:off x="5411799" y="3392487"/>
            <a:ext cx="2738475" cy="646331"/>
          </a:xfrm>
          <a:prstGeom prst="rect">
            <a:avLst/>
          </a:prstGeom>
          <a:noFill/>
        </p:spPr>
        <p:txBody>
          <a:bodyPr wrap="square" rtlCol="0">
            <a:spAutoFit/>
          </a:bodyPr>
          <a:lstStyle/>
          <a:p>
            <a:pPr algn="ctr"/>
            <a:r>
              <a:rPr lang="tr-TR" dirty="0"/>
              <a:t>Türetilmiş sınıf içinde tanımlanmış</a:t>
            </a:r>
            <a:endParaRPr lang="en-US" dirty="0"/>
          </a:p>
        </p:txBody>
      </p:sp>
      <p:sp>
        <p:nvSpPr>
          <p:cNvPr id="22" name="21 Metin kutusu"/>
          <p:cNvSpPr txBox="1"/>
          <p:nvPr/>
        </p:nvSpPr>
        <p:spPr>
          <a:xfrm>
            <a:off x="5959494" y="4779981"/>
            <a:ext cx="2738475" cy="1477328"/>
          </a:xfrm>
          <a:prstGeom prst="rect">
            <a:avLst/>
          </a:prstGeom>
          <a:noFill/>
        </p:spPr>
        <p:txBody>
          <a:bodyPr wrap="square" rtlCol="0">
            <a:spAutoFit/>
          </a:bodyPr>
          <a:lstStyle/>
          <a:p>
            <a:pPr algn="ctr"/>
            <a:r>
              <a:rPr lang="tr-TR" dirty="0"/>
              <a:t>Temel sınıf içinde tanımlanmış</a:t>
            </a:r>
          </a:p>
          <a:p>
            <a:pPr algn="ctr"/>
            <a:endParaRPr lang="tr-TR" dirty="0"/>
          </a:p>
          <a:p>
            <a:pPr algn="ctr"/>
            <a:r>
              <a:rPr lang="tr-TR" dirty="0"/>
              <a:t>Bu özelliklere türetilmiş sınıftan da  erişilebilir</a:t>
            </a:r>
            <a:endParaRPr lang="en-US" dirty="0"/>
          </a:p>
        </p:txBody>
      </p:sp>
      <p:sp>
        <p:nvSpPr>
          <p:cNvPr id="24" name="23 Metin kutusu"/>
          <p:cNvSpPr txBox="1"/>
          <p:nvPr/>
        </p:nvSpPr>
        <p:spPr>
          <a:xfrm>
            <a:off x="2162142" y="6277014"/>
            <a:ext cx="2738475" cy="369332"/>
          </a:xfrm>
          <a:prstGeom prst="rect">
            <a:avLst/>
          </a:prstGeom>
          <a:noFill/>
        </p:spPr>
        <p:txBody>
          <a:bodyPr wrap="square" rtlCol="0">
            <a:spAutoFit/>
          </a:bodyPr>
          <a:lstStyle/>
          <a:p>
            <a:pPr algn="ctr"/>
            <a:r>
              <a:rPr lang="tr-TR" dirty="0"/>
              <a:t>Kalıtım(</a:t>
            </a:r>
            <a:r>
              <a:rPr lang="tr-TR" dirty="0" err="1"/>
              <a:t>inheretance</a:t>
            </a:r>
            <a:r>
              <a:rPr lang="tr-TR"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373005" y="325395"/>
            <a:ext cx="8142399" cy="6463308"/>
          </a:xfrm>
          <a:prstGeom prst="rect">
            <a:avLst/>
          </a:prstGeom>
          <a:noFill/>
        </p:spPr>
        <p:txBody>
          <a:bodyPr wrap="square" rtlCol="0">
            <a:spAutoFit/>
          </a:bodyPr>
          <a:lstStyle/>
          <a:p>
            <a:r>
              <a:rPr lang="en-US" dirty="0"/>
              <a:t>include &lt;</a:t>
            </a:r>
            <a:r>
              <a:rPr lang="en-US" dirty="0" err="1"/>
              <a:t>cstdlib</a:t>
            </a:r>
            <a:r>
              <a:rPr lang="en-US" dirty="0"/>
              <a:t>&gt;</a:t>
            </a:r>
          </a:p>
          <a:p>
            <a:r>
              <a:rPr lang="en-US" dirty="0"/>
              <a:t>#include &lt;</a:t>
            </a:r>
            <a:r>
              <a:rPr lang="en-US" dirty="0" err="1"/>
              <a:t>iostream</a:t>
            </a:r>
            <a:r>
              <a:rPr lang="en-US" dirty="0"/>
              <a:t>&gt;</a:t>
            </a:r>
          </a:p>
          <a:p>
            <a:r>
              <a:rPr lang="en-US" dirty="0"/>
              <a:t>using namespace std;</a:t>
            </a:r>
          </a:p>
          <a:p>
            <a:r>
              <a:rPr lang="en-US" dirty="0"/>
              <a:t>class </a:t>
            </a:r>
            <a:r>
              <a:rPr lang="en-US" dirty="0" err="1"/>
              <a:t>sayac</a:t>
            </a:r>
            <a:r>
              <a:rPr lang="en-US" dirty="0"/>
              <a:t> 	//</a:t>
            </a:r>
            <a:r>
              <a:rPr lang="en-US" dirty="0" err="1"/>
              <a:t>yapı</a:t>
            </a:r>
            <a:r>
              <a:rPr lang="en-US" dirty="0"/>
              <a:t> </a:t>
            </a:r>
            <a:r>
              <a:rPr lang="en-US" dirty="0" err="1"/>
              <a:t>tanımla</a:t>
            </a:r>
            <a:endParaRPr lang="en-US" dirty="0"/>
          </a:p>
          <a:p>
            <a:r>
              <a:rPr lang="en-US" dirty="0"/>
              <a:t>	{ </a:t>
            </a:r>
          </a:p>
          <a:p>
            <a:r>
              <a:rPr lang="en-US" dirty="0"/>
              <a:t>	protected:     // </a:t>
            </a:r>
            <a:r>
              <a:rPr lang="en-US" dirty="0" err="1"/>
              <a:t>dikkate</a:t>
            </a:r>
            <a:r>
              <a:rPr lang="en-US" dirty="0"/>
              <a:t> private </a:t>
            </a:r>
            <a:r>
              <a:rPr lang="en-US" dirty="0" err="1"/>
              <a:t>değil</a:t>
            </a:r>
            <a:r>
              <a:rPr lang="en-US" dirty="0"/>
              <a:t> </a:t>
            </a:r>
          </a:p>
          <a:p>
            <a:r>
              <a:rPr lang="en-US" dirty="0"/>
              <a:t>	unsigned  </a:t>
            </a:r>
            <a:r>
              <a:rPr lang="en-US" dirty="0" err="1"/>
              <a:t>int</a:t>
            </a:r>
            <a:r>
              <a:rPr lang="en-US" dirty="0"/>
              <a:t>  </a:t>
            </a:r>
            <a:r>
              <a:rPr lang="en-US" dirty="0" err="1"/>
              <a:t>sayici</a:t>
            </a:r>
            <a:r>
              <a:rPr lang="en-US" dirty="0"/>
              <a:t>; 	</a:t>
            </a:r>
          </a:p>
          <a:p>
            <a:r>
              <a:rPr lang="en-US" dirty="0"/>
              <a:t>	public:</a:t>
            </a:r>
          </a:p>
          <a:p>
            <a:r>
              <a:rPr lang="en-US" dirty="0"/>
              <a:t>	</a:t>
            </a:r>
            <a:r>
              <a:rPr lang="en-US" dirty="0" err="1"/>
              <a:t>sayac</a:t>
            </a:r>
            <a:r>
              <a:rPr lang="en-US" dirty="0"/>
              <a:t>():</a:t>
            </a:r>
            <a:r>
              <a:rPr lang="en-US" dirty="0" err="1"/>
              <a:t>sayici</a:t>
            </a:r>
            <a:r>
              <a:rPr lang="en-US" dirty="0"/>
              <a:t>(0)		// </a:t>
            </a:r>
            <a:r>
              <a:rPr lang="en-US" dirty="0" err="1"/>
              <a:t>kurucu</a:t>
            </a:r>
            <a:r>
              <a:rPr lang="en-US" dirty="0"/>
              <a:t> </a:t>
            </a:r>
            <a:r>
              <a:rPr lang="en-US" dirty="0" err="1"/>
              <a:t>fonsiyon</a:t>
            </a:r>
            <a:endParaRPr lang="en-US" dirty="0"/>
          </a:p>
          <a:p>
            <a:r>
              <a:rPr lang="en-US" dirty="0"/>
              <a:t>		{ /*  </a:t>
            </a:r>
            <a:r>
              <a:rPr lang="en-US" dirty="0" err="1"/>
              <a:t>boş</a:t>
            </a:r>
            <a:r>
              <a:rPr lang="en-US" dirty="0"/>
              <a:t> </a:t>
            </a:r>
            <a:r>
              <a:rPr lang="en-US" dirty="0" err="1"/>
              <a:t>gövde</a:t>
            </a:r>
            <a:r>
              <a:rPr lang="en-US" dirty="0"/>
              <a:t>  */}</a:t>
            </a:r>
          </a:p>
          <a:p>
            <a:r>
              <a:rPr lang="en-US" dirty="0"/>
              <a:t>	</a:t>
            </a:r>
            <a:r>
              <a:rPr lang="en-US" dirty="0" err="1"/>
              <a:t>sayac</a:t>
            </a:r>
            <a:r>
              <a:rPr lang="en-US" dirty="0"/>
              <a:t>(</a:t>
            </a:r>
            <a:r>
              <a:rPr lang="en-US" dirty="0" err="1"/>
              <a:t>int</a:t>
            </a:r>
            <a:r>
              <a:rPr lang="en-US" dirty="0"/>
              <a:t> c): </a:t>
            </a:r>
            <a:r>
              <a:rPr lang="en-US" dirty="0" err="1"/>
              <a:t>sayici</a:t>
            </a:r>
            <a:r>
              <a:rPr lang="en-US" dirty="0"/>
              <a:t>( c )</a:t>
            </a:r>
          </a:p>
          <a:p>
            <a:r>
              <a:rPr lang="en-US" dirty="0"/>
              <a:t>		{  }</a:t>
            </a:r>
          </a:p>
          <a:p>
            <a:r>
              <a:rPr lang="en-US" dirty="0"/>
              <a:t>	 </a:t>
            </a:r>
            <a:r>
              <a:rPr lang="en-US" dirty="0" err="1"/>
              <a:t>sayac</a:t>
            </a:r>
            <a:r>
              <a:rPr lang="en-US" dirty="0"/>
              <a:t> operator ++ ()		// </a:t>
            </a:r>
            <a:r>
              <a:rPr lang="en-US" dirty="0" err="1"/>
              <a:t>sayacı</a:t>
            </a:r>
            <a:r>
              <a:rPr lang="en-US" dirty="0"/>
              <a:t> </a:t>
            </a:r>
            <a:r>
              <a:rPr lang="en-US" dirty="0" err="1"/>
              <a:t>bir</a:t>
            </a:r>
            <a:r>
              <a:rPr lang="en-US" dirty="0"/>
              <a:t> </a:t>
            </a:r>
            <a:r>
              <a:rPr lang="en-US" dirty="0" err="1"/>
              <a:t>artır</a:t>
            </a:r>
            <a:endParaRPr lang="en-US" dirty="0"/>
          </a:p>
          <a:p>
            <a:r>
              <a:rPr lang="en-US" dirty="0"/>
              <a:t>		{return </a:t>
            </a:r>
            <a:r>
              <a:rPr lang="en-US" dirty="0" err="1"/>
              <a:t>sayac</a:t>
            </a:r>
            <a:r>
              <a:rPr lang="en-US" dirty="0"/>
              <a:t>(++</a:t>
            </a:r>
            <a:r>
              <a:rPr lang="en-US" dirty="0" err="1"/>
              <a:t>sayici</a:t>
            </a:r>
            <a:r>
              <a:rPr lang="en-US" dirty="0"/>
              <a:t>);}</a:t>
            </a:r>
          </a:p>
          <a:p>
            <a:r>
              <a:rPr lang="en-US" dirty="0"/>
              <a:t>	unsigned </a:t>
            </a:r>
            <a:r>
              <a:rPr lang="en-US" dirty="0" err="1"/>
              <a:t>int</a:t>
            </a:r>
            <a:r>
              <a:rPr lang="en-US" dirty="0"/>
              <a:t>   </a:t>
            </a:r>
            <a:r>
              <a:rPr lang="en-US" dirty="0" err="1"/>
              <a:t>al_sayici</a:t>
            </a:r>
            <a:r>
              <a:rPr lang="en-US" dirty="0"/>
              <a:t>()		//</a:t>
            </a:r>
            <a:r>
              <a:rPr lang="en-US" dirty="0" err="1"/>
              <a:t>sayac</a:t>
            </a:r>
            <a:r>
              <a:rPr lang="en-US" dirty="0"/>
              <a:t> </a:t>
            </a:r>
            <a:r>
              <a:rPr lang="en-US" dirty="0" err="1"/>
              <a:t>değerini</a:t>
            </a:r>
            <a:r>
              <a:rPr lang="en-US" dirty="0"/>
              <a:t> </a:t>
            </a:r>
            <a:r>
              <a:rPr lang="en-US" dirty="0" err="1"/>
              <a:t>göster</a:t>
            </a:r>
            <a:endParaRPr lang="en-US" dirty="0"/>
          </a:p>
          <a:p>
            <a:r>
              <a:rPr lang="en-US" dirty="0"/>
              <a:t>		{return </a:t>
            </a:r>
            <a:r>
              <a:rPr lang="en-US" dirty="0" err="1"/>
              <a:t>sayici</a:t>
            </a:r>
            <a:r>
              <a:rPr lang="en-US" dirty="0"/>
              <a:t>;}</a:t>
            </a:r>
          </a:p>
          <a:p>
            <a:r>
              <a:rPr lang="en-US" dirty="0"/>
              <a:t>	};</a:t>
            </a:r>
          </a:p>
          <a:p>
            <a:r>
              <a:rPr lang="en-US" dirty="0"/>
              <a:t>class </a:t>
            </a:r>
            <a:r>
              <a:rPr lang="en-US" dirty="0" err="1"/>
              <a:t>sayacAsagi</a:t>
            </a:r>
            <a:r>
              <a:rPr lang="en-US" dirty="0"/>
              <a:t>: public </a:t>
            </a:r>
            <a:r>
              <a:rPr lang="en-US" dirty="0" err="1"/>
              <a:t>sayac</a:t>
            </a:r>
            <a:endParaRPr lang="en-US" dirty="0"/>
          </a:p>
          <a:p>
            <a:r>
              <a:rPr lang="en-US" dirty="0"/>
              <a:t>	{</a:t>
            </a:r>
          </a:p>
          <a:p>
            <a:r>
              <a:rPr lang="en-US" dirty="0"/>
              <a:t>	public:</a:t>
            </a:r>
          </a:p>
          <a:p>
            <a:r>
              <a:rPr lang="en-US" dirty="0"/>
              <a:t>		</a:t>
            </a:r>
            <a:r>
              <a:rPr lang="en-US" dirty="0" err="1"/>
              <a:t>sayac</a:t>
            </a:r>
            <a:r>
              <a:rPr lang="en-US" dirty="0"/>
              <a:t> operator -- ()</a:t>
            </a:r>
          </a:p>
          <a:p>
            <a:r>
              <a:rPr lang="en-US" dirty="0"/>
              <a:t>		{return </a:t>
            </a:r>
            <a:r>
              <a:rPr lang="en-US" dirty="0" err="1"/>
              <a:t>sayac</a:t>
            </a:r>
            <a:r>
              <a:rPr lang="en-US" dirty="0"/>
              <a:t>(--</a:t>
            </a:r>
            <a:r>
              <a:rPr lang="en-US" dirty="0" err="1"/>
              <a:t>sayici</a:t>
            </a:r>
            <a:r>
              <a:rPr lang="en-US" dirty="0"/>
              <a:t>);}</a:t>
            </a:r>
          </a:p>
          <a:p>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299979" y="325395"/>
            <a:ext cx="8434503" cy="4524315"/>
          </a:xfrm>
          <a:prstGeom prst="rect">
            <a:avLst/>
          </a:prstGeom>
          <a:noFill/>
        </p:spPr>
        <p:txBody>
          <a:bodyPr wrap="square" rtlCol="0">
            <a:spAutoFit/>
          </a:bodyPr>
          <a:lstStyle/>
          <a:p>
            <a:r>
              <a:rPr lang="tr-TR" dirty="0" err="1"/>
              <a:t>int</a:t>
            </a:r>
            <a:r>
              <a:rPr lang="tr-TR" dirty="0"/>
              <a:t> </a:t>
            </a:r>
            <a:r>
              <a:rPr lang="tr-TR" dirty="0" err="1"/>
              <a:t>main</a:t>
            </a:r>
            <a:r>
              <a:rPr lang="tr-TR" dirty="0"/>
              <a:t>(</a:t>
            </a:r>
            <a:r>
              <a:rPr lang="tr-TR" dirty="0" err="1"/>
              <a:t>int</a:t>
            </a:r>
            <a:r>
              <a:rPr lang="tr-TR" dirty="0"/>
              <a:t> </a:t>
            </a:r>
            <a:r>
              <a:rPr lang="tr-TR" dirty="0" err="1"/>
              <a:t>argc</a:t>
            </a:r>
            <a:r>
              <a:rPr lang="tr-TR" dirty="0"/>
              <a:t>, </a:t>
            </a:r>
            <a:r>
              <a:rPr lang="tr-TR" dirty="0" err="1"/>
              <a:t>char</a:t>
            </a:r>
            <a:r>
              <a:rPr lang="tr-TR" dirty="0"/>
              <a:t> *</a:t>
            </a:r>
            <a:r>
              <a:rPr lang="tr-TR" dirty="0" err="1"/>
              <a:t>argv</a:t>
            </a:r>
            <a:r>
              <a:rPr lang="tr-TR" dirty="0"/>
              <a:t>[])</a:t>
            </a:r>
          </a:p>
          <a:p>
            <a:r>
              <a:rPr lang="tr-TR" dirty="0"/>
              <a:t>{</a:t>
            </a:r>
          </a:p>
          <a:p>
            <a:r>
              <a:rPr lang="tr-TR" dirty="0"/>
              <a:t>     </a:t>
            </a:r>
            <a:r>
              <a:rPr lang="tr-TR" dirty="0" err="1"/>
              <a:t>sayacAsagi</a:t>
            </a:r>
            <a:r>
              <a:rPr lang="tr-TR" dirty="0"/>
              <a:t>  s1;		// </a:t>
            </a:r>
            <a:r>
              <a:rPr lang="tr-TR" dirty="0" err="1"/>
              <a:t>sayacAsagi</a:t>
            </a:r>
            <a:r>
              <a:rPr lang="tr-TR" dirty="0"/>
              <a:t> sınıfına ait obje tanımla</a:t>
            </a:r>
          </a:p>
          <a:p>
            <a:r>
              <a:rPr lang="tr-TR" dirty="0"/>
              <a:t>	 </a:t>
            </a:r>
            <a:r>
              <a:rPr lang="tr-TR" dirty="0" err="1"/>
              <a:t>cout</a:t>
            </a:r>
            <a:r>
              <a:rPr lang="tr-TR" dirty="0"/>
              <a:t>&lt;&lt;"\n s1 </a:t>
            </a:r>
            <a:r>
              <a:rPr lang="tr-TR" dirty="0" err="1"/>
              <a:t>degeri</a:t>
            </a:r>
            <a:r>
              <a:rPr lang="tr-TR" dirty="0"/>
              <a:t> "&lt;&lt; s1.al_</a:t>
            </a:r>
            <a:r>
              <a:rPr lang="tr-TR" dirty="0" err="1"/>
              <a:t>sayici</a:t>
            </a:r>
            <a:r>
              <a:rPr lang="tr-TR" dirty="0"/>
              <a:t>(); // s1 objesine değerini göster</a:t>
            </a:r>
          </a:p>
          <a:p>
            <a:r>
              <a:rPr lang="tr-TR" dirty="0"/>
              <a:t>	</a:t>
            </a:r>
          </a:p>
          <a:p>
            <a:r>
              <a:rPr lang="tr-TR" dirty="0"/>
              <a:t>	++s1; ++s1; ++s1;	</a:t>
            </a:r>
          </a:p>
          <a:p>
            <a:r>
              <a:rPr lang="tr-TR" dirty="0"/>
              <a:t>	</a:t>
            </a:r>
          </a:p>
          <a:p>
            <a:r>
              <a:rPr lang="tr-TR" dirty="0"/>
              <a:t>	</a:t>
            </a:r>
            <a:r>
              <a:rPr lang="tr-TR" dirty="0" err="1"/>
              <a:t>cout</a:t>
            </a:r>
            <a:r>
              <a:rPr lang="tr-TR" dirty="0"/>
              <a:t>&lt;&lt;"\n s1 </a:t>
            </a:r>
            <a:r>
              <a:rPr lang="tr-TR" dirty="0" err="1"/>
              <a:t>degeri</a:t>
            </a:r>
            <a:r>
              <a:rPr lang="tr-TR" dirty="0"/>
              <a:t> "&lt;&lt; s1.al_</a:t>
            </a:r>
            <a:r>
              <a:rPr lang="tr-TR" dirty="0" err="1"/>
              <a:t>sayici</a:t>
            </a:r>
            <a:r>
              <a:rPr lang="tr-TR" dirty="0"/>
              <a:t>(); // s1 objesine değerini göster</a:t>
            </a:r>
          </a:p>
          <a:p>
            <a:r>
              <a:rPr lang="tr-TR" dirty="0"/>
              <a:t>	</a:t>
            </a:r>
          </a:p>
          <a:p>
            <a:r>
              <a:rPr lang="tr-TR" dirty="0"/>
              <a:t>	--s1; -- s1;</a:t>
            </a:r>
          </a:p>
          <a:p>
            <a:r>
              <a:rPr lang="tr-TR" dirty="0"/>
              <a:t>	</a:t>
            </a:r>
            <a:r>
              <a:rPr lang="tr-TR" dirty="0" err="1"/>
              <a:t>cout</a:t>
            </a:r>
            <a:r>
              <a:rPr lang="tr-TR" dirty="0"/>
              <a:t>&lt;&lt;"\n s1 değeri "&lt;&lt; s1.al_</a:t>
            </a:r>
            <a:r>
              <a:rPr lang="tr-TR" dirty="0" err="1"/>
              <a:t>sayici</a:t>
            </a:r>
            <a:r>
              <a:rPr lang="tr-TR" dirty="0"/>
              <a:t>(); // s1 objesine değerini göster</a:t>
            </a:r>
          </a:p>
          <a:p>
            <a:r>
              <a:rPr lang="tr-TR" dirty="0"/>
              <a:t>	</a:t>
            </a:r>
            <a:r>
              <a:rPr lang="tr-TR" dirty="0" err="1"/>
              <a:t>cout</a:t>
            </a:r>
            <a:r>
              <a:rPr lang="tr-TR" dirty="0"/>
              <a:t>&lt;&lt;</a:t>
            </a:r>
            <a:r>
              <a:rPr lang="tr-TR" dirty="0" err="1"/>
              <a:t>endl</a:t>
            </a:r>
            <a:r>
              <a:rPr lang="tr-TR" dirty="0"/>
              <a:t>;</a:t>
            </a:r>
          </a:p>
          <a:p>
            <a:r>
              <a:rPr lang="tr-TR" dirty="0"/>
              <a:t>	</a:t>
            </a:r>
          </a:p>
          <a:p>
            <a:r>
              <a:rPr lang="tr-TR" dirty="0"/>
              <a:t>    </a:t>
            </a:r>
            <a:r>
              <a:rPr lang="tr-TR" dirty="0" err="1"/>
              <a:t>system</a:t>
            </a:r>
            <a:r>
              <a:rPr lang="tr-TR" dirty="0"/>
              <a:t>("PAUSE");</a:t>
            </a:r>
          </a:p>
          <a:p>
            <a:r>
              <a:rPr lang="tr-TR" dirty="0"/>
              <a:t>    </a:t>
            </a:r>
            <a:r>
              <a:rPr lang="tr-TR" dirty="0" err="1"/>
              <a:t>return</a:t>
            </a:r>
            <a:r>
              <a:rPr lang="tr-TR" dirty="0"/>
              <a:t> EXIT_SUCCESS;</a:t>
            </a:r>
          </a:p>
          <a:p>
            <a:r>
              <a:rPr lang="tr-TR" dirty="0"/>
              <a:t>}</a:t>
            </a:r>
            <a:endParaRPr lang="en-US" dirty="0"/>
          </a:p>
        </p:txBody>
      </p:sp>
      <p:pic>
        <p:nvPicPr>
          <p:cNvPr id="1026" name="Picture 2"/>
          <p:cNvPicPr>
            <a:picLocks noChangeAspect="1" noChangeArrowheads="1"/>
          </p:cNvPicPr>
          <p:nvPr/>
        </p:nvPicPr>
        <p:blipFill>
          <a:blip r:embed="rId2"/>
          <a:srcRect/>
          <a:stretch>
            <a:fillRect/>
          </a:stretch>
        </p:blipFill>
        <p:spPr bwMode="auto">
          <a:xfrm>
            <a:off x="4170357" y="4999059"/>
            <a:ext cx="4391025" cy="13430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336492" y="351403"/>
            <a:ext cx="8544042" cy="5355312"/>
          </a:xfrm>
          <a:prstGeom prst="rect">
            <a:avLst/>
          </a:prstGeom>
          <a:noFill/>
        </p:spPr>
        <p:txBody>
          <a:bodyPr wrap="square" rtlCol="0">
            <a:spAutoFit/>
          </a:bodyPr>
          <a:lstStyle/>
          <a:p>
            <a:r>
              <a:rPr lang="tr-TR" dirty="0"/>
              <a:t>Türetilmiş sınıfı </a:t>
            </a:r>
            <a:r>
              <a:rPr lang="tr-TR" dirty="0" err="1"/>
              <a:t>açıkca</a:t>
            </a:r>
            <a:r>
              <a:rPr lang="tr-TR" dirty="0"/>
              <a:t> belirtmek</a:t>
            </a:r>
          </a:p>
          <a:p>
            <a:endParaRPr lang="tr-TR" dirty="0"/>
          </a:p>
          <a:p>
            <a:pPr algn="just"/>
            <a:r>
              <a:rPr lang="tr-TR" dirty="0"/>
              <a:t>Programda </a:t>
            </a:r>
            <a:r>
              <a:rPr lang="tr-TR" dirty="0" err="1">
                <a:solidFill>
                  <a:srgbClr val="FFC000"/>
                </a:solidFill>
              </a:rPr>
              <a:t>sayac</a:t>
            </a:r>
            <a:r>
              <a:rPr lang="tr-TR" dirty="0">
                <a:solidFill>
                  <a:srgbClr val="FFC000"/>
                </a:solidFill>
              </a:rPr>
              <a:t> </a:t>
            </a:r>
            <a:r>
              <a:rPr lang="tr-TR" dirty="0"/>
              <a:t>sınıfının peşinden, </a:t>
            </a:r>
            <a:r>
              <a:rPr lang="tr-TR" dirty="0" err="1">
                <a:solidFill>
                  <a:srgbClr val="FFC000"/>
                </a:solidFill>
              </a:rPr>
              <a:t>sayacasagi</a:t>
            </a:r>
            <a:r>
              <a:rPr lang="tr-TR" dirty="0"/>
              <a:t> isimli yeni bir sınıf tanımı gelir. Bu sınıf, </a:t>
            </a:r>
            <a:r>
              <a:rPr lang="tr-TR" dirty="0" err="1"/>
              <a:t>sayac</a:t>
            </a:r>
            <a:r>
              <a:rPr lang="tr-TR" dirty="0"/>
              <a:t> </a:t>
            </a:r>
            <a:r>
              <a:rPr lang="tr-TR" dirty="0" err="1"/>
              <a:t>daki</a:t>
            </a:r>
            <a:r>
              <a:rPr lang="tr-TR" dirty="0"/>
              <a:t> sayıyı eksilten </a:t>
            </a:r>
            <a:r>
              <a:rPr lang="tr-TR" dirty="0" err="1">
                <a:solidFill>
                  <a:srgbClr val="FFC000"/>
                </a:solidFill>
              </a:rPr>
              <a:t>operator</a:t>
            </a:r>
            <a:r>
              <a:rPr lang="tr-TR" dirty="0">
                <a:solidFill>
                  <a:srgbClr val="FFC000"/>
                </a:solidFill>
              </a:rPr>
              <a:t> –() </a:t>
            </a:r>
            <a:r>
              <a:rPr lang="tr-TR" dirty="0"/>
              <a:t>isimli yeni bir fonksiyondur. </a:t>
            </a:r>
          </a:p>
          <a:p>
            <a:pPr algn="just"/>
            <a:endParaRPr lang="tr-TR" dirty="0"/>
          </a:p>
          <a:p>
            <a:pPr algn="just"/>
            <a:r>
              <a:rPr lang="tr-TR" dirty="0"/>
              <a:t>Bununla beraber yeni </a:t>
            </a:r>
            <a:r>
              <a:rPr lang="tr-TR" dirty="0" err="1"/>
              <a:t>sayacasagi</a:t>
            </a:r>
            <a:r>
              <a:rPr lang="tr-TR" dirty="0"/>
              <a:t> sınıfı,</a:t>
            </a:r>
            <a:r>
              <a:rPr lang="tr-TR" dirty="0">
                <a:solidFill>
                  <a:srgbClr val="FFC000"/>
                </a:solidFill>
              </a:rPr>
              <a:t> </a:t>
            </a:r>
            <a:r>
              <a:rPr lang="tr-TR" dirty="0" err="1">
                <a:solidFill>
                  <a:srgbClr val="FFC000"/>
                </a:solidFill>
              </a:rPr>
              <a:t>sayac</a:t>
            </a:r>
            <a:r>
              <a:rPr lang="tr-TR" dirty="0"/>
              <a:t> sınıfının tüm özelliklerini devralır. </a:t>
            </a:r>
            <a:r>
              <a:rPr lang="tr-TR" dirty="0" err="1">
                <a:solidFill>
                  <a:srgbClr val="FFC000"/>
                </a:solidFill>
              </a:rPr>
              <a:t>sayacasagi</a:t>
            </a:r>
            <a:r>
              <a:rPr lang="tr-TR" dirty="0"/>
              <a:t> bir kurucu fonksiyon, </a:t>
            </a:r>
            <a:r>
              <a:rPr lang="tr-TR" dirty="0">
                <a:solidFill>
                  <a:srgbClr val="FFC000"/>
                </a:solidFill>
              </a:rPr>
              <a:t>al_sayı() </a:t>
            </a:r>
            <a:r>
              <a:rPr lang="tr-TR" dirty="0"/>
              <a:t>fonksiyonu ve </a:t>
            </a:r>
            <a:r>
              <a:rPr lang="tr-TR" dirty="0" err="1">
                <a:solidFill>
                  <a:srgbClr val="FFC000"/>
                </a:solidFill>
              </a:rPr>
              <a:t>operator</a:t>
            </a:r>
            <a:r>
              <a:rPr lang="tr-TR" dirty="0">
                <a:solidFill>
                  <a:srgbClr val="FFC000"/>
                </a:solidFill>
              </a:rPr>
              <a:t> ++() </a:t>
            </a:r>
            <a:r>
              <a:rPr lang="tr-TR" dirty="0"/>
              <a:t>üye fonksiyonları gerektirmez, Çünkü bunlar </a:t>
            </a:r>
            <a:r>
              <a:rPr lang="tr-TR" dirty="0" err="1">
                <a:solidFill>
                  <a:srgbClr val="FFC000"/>
                </a:solidFill>
              </a:rPr>
              <a:t>sayac</a:t>
            </a:r>
            <a:r>
              <a:rPr lang="tr-TR" dirty="0">
                <a:solidFill>
                  <a:srgbClr val="FFC000"/>
                </a:solidFill>
              </a:rPr>
              <a:t> </a:t>
            </a:r>
            <a:r>
              <a:rPr lang="tr-TR" dirty="0"/>
              <a:t>sınıfında mevcuttur.</a:t>
            </a:r>
          </a:p>
          <a:p>
            <a:pPr algn="just"/>
            <a:endParaRPr lang="tr-TR" dirty="0"/>
          </a:p>
          <a:p>
            <a:pPr algn="just"/>
            <a:r>
              <a:rPr lang="tr-TR" dirty="0" err="1">
                <a:solidFill>
                  <a:srgbClr val="FFC000"/>
                </a:solidFill>
              </a:rPr>
              <a:t>sayacasagi</a:t>
            </a:r>
            <a:r>
              <a:rPr lang="tr-TR" dirty="0" err="1"/>
              <a:t>’nın</a:t>
            </a:r>
            <a:r>
              <a:rPr lang="tr-TR" dirty="0"/>
              <a:t> ilk satırı, </a:t>
            </a:r>
            <a:r>
              <a:rPr lang="tr-TR" dirty="0" err="1">
                <a:solidFill>
                  <a:srgbClr val="FFC000"/>
                </a:solidFill>
              </a:rPr>
              <a:t>sayacasagi</a:t>
            </a:r>
            <a:r>
              <a:rPr lang="tr-TR" dirty="0">
                <a:solidFill>
                  <a:srgbClr val="FFC000"/>
                </a:solidFill>
              </a:rPr>
              <a:t>’ </a:t>
            </a:r>
            <a:r>
              <a:rPr lang="tr-TR" dirty="0" err="1"/>
              <a:t>nın</a:t>
            </a:r>
            <a:r>
              <a:rPr lang="tr-TR" dirty="0"/>
              <a:t> </a:t>
            </a:r>
            <a:r>
              <a:rPr lang="tr-TR" dirty="0" err="1">
                <a:solidFill>
                  <a:srgbClr val="FFC000"/>
                </a:solidFill>
              </a:rPr>
              <a:t>sayac</a:t>
            </a:r>
            <a:r>
              <a:rPr lang="tr-TR" dirty="0">
                <a:solidFill>
                  <a:srgbClr val="FFC000"/>
                </a:solidFill>
              </a:rPr>
              <a:t> </a:t>
            </a:r>
            <a:r>
              <a:rPr lang="tr-TR" dirty="0"/>
              <a:t>sınıfından türetildiğini </a:t>
            </a:r>
            <a:r>
              <a:rPr lang="tr-TR" dirty="0" err="1"/>
              <a:t>açıkca</a:t>
            </a:r>
            <a:r>
              <a:rPr lang="tr-TR" dirty="0"/>
              <a:t> belirtir.</a:t>
            </a:r>
          </a:p>
          <a:p>
            <a:pPr algn="just"/>
            <a:endParaRPr lang="tr-TR" dirty="0"/>
          </a:p>
          <a:p>
            <a:pPr algn="just"/>
            <a:r>
              <a:rPr lang="en-US" dirty="0">
                <a:solidFill>
                  <a:srgbClr val="FFC000"/>
                </a:solidFill>
              </a:rPr>
              <a:t>class </a:t>
            </a:r>
            <a:r>
              <a:rPr lang="en-US" dirty="0" err="1">
                <a:solidFill>
                  <a:srgbClr val="FFC000"/>
                </a:solidFill>
              </a:rPr>
              <a:t>sayacAsagi</a:t>
            </a:r>
            <a:r>
              <a:rPr lang="en-US" dirty="0">
                <a:solidFill>
                  <a:srgbClr val="FFC000"/>
                </a:solidFill>
              </a:rPr>
              <a:t>: public </a:t>
            </a:r>
            <a:r>
              <a:rPr lang="en-US" dirty="0" err="1">
                <a:solidFill>
                  <a:srgbClr val="FFC000"/>
                </a:solidFill>
              </a:rPr>
              <a:t>sayac</a:t>
            </a:r>
            <a:endParaRPr lang="en-US" dirty="0">
              <a:solidFill>
                <a:srgbClr val="FFC000"/>
              </a:solidFill>
            </a:endParaRPr>
          </a:p>
          <a:p>
            <a:pPr algn="just"/>
            <a:endParaRPr lang="tr-TR" dirty="0"/>
          </a:p>
          <a:p>
            <a:pPr algn="just"/>
            <a:r>
              <a:rPr lang="tr-TR" dirty="0"/>
              <a:t>Burada sadece iki nokta işareti kullanılır( kapsam çözünürlük operatörü (:</a:t>
            </a:r>
            <a:r>
              <a:rPr lang="tr-TR" dirty="0">
                <a:sym typeface="Wingdings" pitchFamily="2" charset="2"/>
              </a:rPr>
              <a:t> : ) değildir)</a:t>
            </a:r>
            <a:r>
              <a:rPr lang="tr-TR" dirty="0"/>
              <a:t>. İki noktanın peşinden </a:t>
            </a:r>
            <a:r>
              <a:rPr lang="tr-TR" dirty="0" err="1"/>
              <a:t>Public</a:t>
            </a:r>
            <a:r>
              <a:rPr lang="tr-TR" dirty="0"/>
              <a:t> anahtar kelimesi ve temel sınıfın ismi(</a:t>
            </a:r>
            <a:r>
              <a:rPr lang="tr-TR" dirty="0" err="1"/>
              <a:t>sayac</a:t>
            </a:r>
            <a:r>
              <a:rPr lang="tr-TR" dirty="0"/>
              <a:t>) gelir.  Bu satır sınıflar arası ilişki kurar ve şunu söyler.  </a:t>
            </a:r>
            <a:r>
              <a:rPr lang="tr-TR" dirty="0" err="1">
                <a:solidFill>
                  <a:srgbClr val="FFC000"/>
                </a:solidFill>
              </a:rPr>
              <a:t>sayacasagi</a:t>
            </a:r>
            <a:r>
              <a:rPr lang="tr-TR" dirty="0"/>
              <a:t>, </a:t>
            </a:r>
            <a:r>
              <a:rPr lang="tr-TR" dirty="0" err="1">
                <a:solidFill>
                  <a:srgbClr val="FFC000"/>
                </a:solidFill>
              </a:rPr>
              <a:t>sayac</a:t>
            </a:r>
            <a:r>
              <a:rPr lang="tr-TR" dirty="0"/>
              <a:t> sınıfından türetilmiştir.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226953" y="142830"/>
            <a:ext cx="8580555" cy="5355312"/>
          </a:xfrm>
          <a:prstGeom prst="rect">
            <a:avLst/>
          </a:prstGeom>
          <a:noFill/>
        </p:spPr>
        <p:txBody>
          <a:bodyPr wrap="square" rtlCol="0">
            <a:spAutoFit/>
          </a:bodyPr>
          <a:lstStyle/>
          <a:p>
            <a:r>
              <a:rPr lang="tr-TR" dirty="0">
                <a:solidFill>
                  <a:srgbClr val="FFC000"/>
                </a:solidFill>
              </a:rPr>
              <a:t>UML-Birleştirilmiş Modelleme DİLİ  (13 farklı diyagrama sahip)</a:t>
            </a:r>
          </a:p>
          <a:p>
            <a:endParaRPr lang="tr-TR" dirty="0"/>
          </a:p>
          <a:p>
            <a:pPr algn="just"/>
            <a:r>
              <a:rPr lang="tr-TR" dirty="0"/>
              <a:t>UML, bilgisayar programlarını modellemek için kullanılan grafiksel bir dildir. Modelleme bir şeyin sadeleştirilmiş görüntüsünü oluşturma demektir. Tıpkı bir ev planının evi modellemesi gibi. UML, gerçek kodun ayrıntılarına gömülmeden programlara daha yüksek seviyeden bakıp, program organizasyonunu gözümüzde canlandırma yollarından biridir.</a:t>
            </a:r>
          </a:p>
          <a:p>
            <a:pPr algn="just"/>
            <a:endParaRPr lang="tr-TR" dirty="0"/>
          </a:p>
          <a:p>
            <a:pPr algn="just"/>
            <a:r>
              <a:rPr lang="tr-TR" dirty="0"/>
              <a:t>UML başlangıçta üç ayrı modelleme dili olarak, ortaya çıkmıştır.  Daha sonra üçü birleştirilmiştir. </a:t>
            </a:r>
          </a:p>
          <a:p>
            <a:pPr algn="just"/>
            <a:endParaRPr lang="tr-TR" dirty="0"/>
          </a:p>
          <a:p>
            <a:pPr algn="just"/>
            <a:r>
              <a:rPr lang="tr-TR" dirty="0"/>
              <a:t>UML ile büyük bilgisayar programlarındaki kod karmaşasına bakmadan, UML ile kolayca anlaşılabilir. </a:t>
            </a:r>
          </a:p>
          <a:p>
            <a:pPr algn="just"/>
            <a:endParaRPr lang="tr-TR" dirty="0"/>
          </a:p>
          <a:p>
            <a:pPr algn="just"/>
            <a:r>
              <a:rPr lang="tr-TR" dirty="0"/>
              <a:t>UML sınıf Şemalarında Genelleştirme</a:t>
            </a:r>
          </a:p>
          <a:p>
            <a:pPr algn="just"/>
            <a:endParaRPr lang="tr-TR" dirty="0"/>
          </a:p>
          <a:p>
            <a:pPr algn="just"/>
            <a:r>
              <a:rPr lang="tr-TR" dirty="0"/>
              <a:t>UML’ de kalıtıma genelleştirme denir, çünkü temel sınıf </a:t>
            </a:r>
            <a:r>
              <a:rPr lang="tr-TR" dirty="0" err="1"/>
              <a:t>coçuk</a:t>
            </a:r>
            <a:r>
              <a:rPr lang="tr-TR" dirty="0"/>
              <a:t> sınıfın çok daha genelleştirilmiş bir şeklidir.  Başka türlü ifade edersek </a:t>
            </a:r>
            <a:r>
              <a:rPr lang="tr-TR" dirty="0" err="1"/>
              <a:t>coçuk</a:t>
            </a:r>
            <a:r>
              <a:rPr lang="tr-TR" dirty="0"/>
              <a:t> </a:t>
            </a:r>
            <a:r>
              <a:rPr lang="tr-TR" dirty="0" err="1"/>
              <a:t>anenin</a:t>
            </a:r>
            <a:r>
              <a:rPr lang="tr-TR" dirty="0"/>
              <a:t> daha spesifik bir fonksiyonudur.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Dikdörtgen"/>
          <p:cNvSpPr/>
          <p:nvPr/>
        </p:nvSpPr>
        <p:spPr>
          <a:xfrm>
            <a:off x="2600298" y="1019142"/>
            <a:ext cx="2008215" cy="248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Dikdörtgen"/>
          <p:cNvSpPr/>
          <p:nvPr/>
        </p:nvSpPr>
        <p:spPr>
          <a:xfrm>
            <a:off x="2600298" y="1019142"/>
            <a:ext cx="2008215" cy="547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sayac</a:t>
            </a:r>
            <a:endParaRPr lang="en-US" dirty="0"/>
          </a:p>
        </p:txBody>
      </p:sp>
      <p:sp>
        <p:nvSpPr>
          <p:cNvPr id="5" name="4 Dikdörtgen"/>
          <p:cNvSpPr/>
          <p:nvPr/>
        </p:nvSpPr>
        <p:spPr>
          <a:xfrm>
            <a:off x="2600298" y="1566838"/>
            <a:ext cx="2008215" cy="365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sayici</a:t>
            </a:r>
            <a:endParaRPr lang="en-US" dirty="0"/>
          </a:p>
        </p:txBody>
      </p:sp>
      <p:sp>
        <p:nvSpPr>
          <p:cNvPr id="6" name="5 Dikdörtgen"/>
          <p:cNvSpPr/>
          <p:nvPr/>
        </p:nvSpPr>
        <p:spPr>
          <a:xfrm>
            <a:off x="2600298" y="1931967"/>
            <a:ext cx="2008215" cy="1606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dirty="0" err="1"/>
              <a:t>sayac</a:t>
            </a:r>
            <a:r>
              <a:rPr lang="tr-TR" dirty="0"/>
              <a:t>()</a:t>
            </a:r>
          </a:p>
          <a:p>
            <a:r>
              <a:rPr lang="tr-TR" dirty="0" err="1"/>
              <a:t>sayac</a:t>
            </a:r>
            <a:r>
              <a:rPr lang="tr-TR" dirty="0"/>
              <a:t>(</a:t>
            </a:r>
            <a:r>
              <a:rPr lang="tr-TR" dirty="0" err="1"/>
              <a:t>int</a:t>
            </a:r>
            <a:r>
              <a:rPr lang="tr-TR" dirty="0"/>
              <a:t>)</a:t>
            </a:r>
          </a:p>
          <a:p>
            <a:r>
              <a:rPr lang="tr-TR" dirty="0"/>
              <a:t>al_data()</a:t>
            </a:r>
          </a:p>
          <a:p>
            <a:r>
              <a:rPr lang="tr-TR" dirty="0" err="1"/>
              <a:t>operator</a:t>
            </a:r>
            <a:r>
              <a:rPr lang="tr-TR" dirty="0"/>
              <a:t> ++()</a:t>
            </a:r>
            <a:endParaRPr lang="en-US" dirty="0"/>
          </a:p>
        </p:txBody>
      </p:sp>
      <p:sp>
        <p:nvSpPr>
          <p:cNvPr id="7" name="6 Dikdörtgen"/>
          <p:cNvSpPr/>
          <p:nvPr/>
        </p:nvSpPr>
        <p:spPr>
          <a:xfrm>
            <a:off x="2600298" y="4414851"/>
            <a:ext cx="2044728" cy="1606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Dikdörtgen"/>
          <p:cNvSpPr/>
          <p:nvPr/>
        </p:nvSpPr>
        <p:spPr>
          <a:xfrm>
            <a:off x="2600298" y="4414851"/>
            <a:ext cx="2044728" cy="51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sayacasagi</a:t>
            </a:r>
            <a:endParaRPr lang="en-US" dirty="0"/>
          </a:p>
        </p:txBody>
      </p:sp>
      <p:sp>
        <p:nvSpPr>
          <p:cNvPr id="9" name="8 Dikdörtgen"/>
          <p:cNvSpPr/>
          <p:nvPr/>
        </p:nvSpPr>
        <p:spPr>
          <a:xfrm>
            <a:off x="2600298" y="4926033"/>
            <a:ext cx="2044728" cy="40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9 Dikdörtgen"/>
          <p:cNvSpPr/>
          <p:nvPr/>
        </p:nvSpPr>
        <p:spPr>
          <a:xfrm>
            <a:off x="2600298" y="5327675"/>
            <a:ext cx="2044728" cy="693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err="1"/>
              <a:t>operator</a:t>
            </a:r>
            <a:r>
              <a:rPr lang="tr-TR" dirty="0"/>
              <a:t> –()</a:t>
            </a:r>
            <a:endParaRPr lang="en-US" dirty="0"/>
          </a:p>
        </p:txBody>
      </p:sp>
      <p:sp>
        <p:nvSpPr>
          <p:cNvPr id="11" name="10 İkizkenar Üçgen"/>
          <p:cNvSpPr/>
          <p:nvPr/>
        </p:nvSpPr>
        <p:spPr>
          <a:xfrm>
            <a:off x="3440097" y="3575052"/>
            <a:ext cx="328617" cy="2555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12 Düz Bağlayıcı"/>
          <p:cNvCxnSpPr>
            <a:stCxn id="8" idx="0"/>
            <a:endCxn id="11" idx="3"/>
          </p:cNvCxnSpPr>
          <p:nvPr/>
        </p:nvCxnSpPr>
        <p:spPr>
          <a:xfrm rot="16200000" flipV="1">
            <a:off x="3321430" y="4113619"/>
            <a:ext cx="584208" cy="1825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6" name="25 Metin kutusu"/>
          <p:cNvSpPr txBox="1"/>
          <p:nvPr/>
        </p:nvSpPr>
        <p:spPr>
          <a:xfrm>
            <a:off x="5411799" y="873090"/>
            <a:ext cx="3505248" cy="3970318"/>
          </a:xfrm>
          <a:prstGeom prst="rect">
            <a:avLst/>
          </a:prstGeom>
          <a:noFill/>
        </p:spPr>
        <p:txBody>
          <a:bodyPr wrap="square" rtlCol="0">
            <a:spAutoFit/>
          </a:bodyPr>
          <a:lstStyle/>
          <a:p>
            <a:r>
              <a:rPr lang="tr-TR" dirty="0"/>
              <a:t>UML sınıf şemalarında genelleştirme, temel sınıf ile çocuk sınıfları birleştiren çizginin ucunda üçgen bir ok işareti ile belirtilir. Ok türetilmiştir, devralınmıştır  vb anlamına gelir.</a:t>
            </a:r>
          </a:p>
          <a:p>
            <a:endParaRPr lang="tr-TR" dirty="0"/>
          </a:p>
          <a:p>
            <a:r>
              <a:rPr lang="tr-TR" dirty="0"/>
              <a:t>Okun yönü türetilmiş sınıfın temel sınıfın verilerine ve fonksiyonuna erişebileceğini fakat temel sınıfın türetilmiş sınıflara erişim hakkı olmadığını gösterir.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a:t>SAÜ Bilgisayar Mühendisliği Dr. Cemil Öz </a:t>
            </a:r>
          </a:p>
        </p:txBody>
      </p:sp>
      <p:sp>
        <p:nvSpPr>
          <p:cNvPr id="3" name="2 Metin kutusu"/>
          <p:cNvSpPr txBox="1"/>
          <p:nvPr/>
        </p:nvSpPr>
        <p:spPr>
          <a:xfrm>
            <a:off x="409518" y="288882"/>
            <a:ext cx="8361477" cy="2031325"/>
          </a:xfrm>
          <a:prstGeom prst="rect">
            <a:avLst/>
          </a:prstGeom>
          <a:noFill/>
        </p:spPr>
        <p:txBody>
          <a:bodyPr wrap="square" rtlCol="0">
            <a:spAutoFit/>
          </a:bodyPr>
          <a:lstStyle/>
          <a:p>
            <a:r>
              <a:rPr lang="tr-TR" dirty="0" err="1"/>
              <a:t>Protected</a:t>
            </a:r>
            <a:r>
              <a:rPr lang="tr-TR" dirty="0"/>
              <a:t> Erişim Belirteci</a:t>
            </a:r>
          </a:p>
          <a:p>
            <a:endParaRPr lang="tr-TR" dirty="0"/>
          </a:p>
          <a:p>
            <a:r>
              <a:rPr lang="tr-TR" dirty="0" err="1"/>
              <a:t>Protected</a:t>
            </a:r>
            <a:r>
              <a:rPr lang="tr-TR" dirty="0"/>
              <a:t> üye, kendi sınıfının veya kendi sınıfından türetilmiş her hangi bir sınıfın üye fonksiyonu tarafından erişilebilir. Bu sınıfların dışında yer alan fonksiyonlar tarafından erişilemez.</a:t>
            </a:r>
          </a:p>
          <a:p>
            <a:endParaRPr lang="tr-TR" dirty="0"/>
          </a:p>
          <a:p>
            <a:endParaRPr lang="en-US" dirty="0"/>
          </a:p>
        </p:txBody>
      </p:sp>
      <p:graphicFrame>
        <p:nvGraphicFramePr>
          <p:cNvPr id="4" name="3 Tablo"/>
          <p:cNvGraphicFramePr>
            <a:graphicFrameLocks noGrp="1"/>
          </p:cNvGraphicFramePr>
          <p:nvPr/>
        </p:nvGraphicFramePr>
        <p:xfrm>
          <a:off x="263465" y="3027358"/>
          <a:ext cx="8580556" cy="2169818"/>
        </p:xfrm>
        <a:graphic>
          <a:graphicData uri="http://schemas.openxmlformats.org/drawingml/2006/table">
            <a:tbl>
              <a:tblPr firstRow="1" bandRow="1">
                <a:tableStyleId>{5C22544A-7EE6-4342-B048-85BDC9FD1C3A}</a:tableStyleId>
              </a:tblPr>
              <a:tblGrid>
                <a:gridCol w="1460521">
                  <a:extLst>
                    <a:ext uri="{9D8B030D-6E8A-4147-A177-3AD203B41FA5}">
                      <a16:colId xmlns:a16="http://schemas.microsoft.com/office/drawing/2014/main" val="20000"/>
                    </a:ext>
                  </a:extLst>
                </a:gridCol>
                <a:gridCol w="2592423">
                  <a:extLst>
                    <a:ext uri="{9D8B030D-6E8A-4147-A177-3AD203B41FA5}">
                      <a16:colId xmlns:a16="http://schemas.microsoft.com/office/drawing/2014/main" val="20001"/>
                    </a:ext>
                  </a:extLst>
                </a:gridCol>
                <a:gridCol w="2227293">
                  <a:extLst>
                    <a:ext uri="{9D8B030D-6E8A-4147-A177-3AD203B41FA5}">
                      <a16:colId xmlns:a16="http://schemas.microsoft.com/office/drawing/2014/main" val="20002"/>
                    </a:ext>
                  </a:extLst>
                </a:gridCol>
                <a:gridCol w="2300319">
                  <a:extLst>
                    <a:ext uri="{9D8B030D-6E8A-4147-A177-3AD203B41FA5}">
                      <a16:colId xmlns:a16="http://schemas.microsoft.com/office/drawing/2014/main" val="20003"/>
                    </a:ext>
                  </a:extLst>
                </a:gridCol>
              </a:tblGrid>
              <a:tr h="876311">
                <a:tc>
                  <a:txBody>
                    <a:bodyPr/>
                    <a:lstStyle/>
                    <a:p>
                      <a:r>
                        <a:rPr lang="tr-TR" sz="1600" dirty="0"/>
                        <a:t>Erişim</a:t>
                      </a:r>
                      <a:endParaRPr lang="en-US" sz="1600" dirty="0"/>
                    </a:p>
                  </a:txBody>
                  <a:tcPr/>
                </a:tc>
                <a:tc>
                  <a:txBody>
                    <a:bodyPr/>
                    <a:lstStyle/>
                    <a:p>
                      <a:r>
                        <a:rPr lang="tr-TR" sz="1600" dirty="0"/>
                        <a:t>Kendi sınıfından erişilebilirlik</a:t>
                      </a:r>
                      <a:endParaRPr lang="en-US" sz="1600" dirty="0"/>
                    </a:p>
                  </a:txBody>
                  <a:tcPr/>
                </a:tc>
                <a:tc>
                  <a:txBody>
                    <a:bodyPr/>
                    <a:lstStyle/>
                    <a:p>
                      <a:r>
                        <a:rPr lang="tr-TR" sz="1600" dirty="0"/>
                        <a:t>Türetilmiş sınıftan erişilebilirlik</a:t>
                      </a:r>
                      <a:endParaRPr lang="en-US" sz="1600" dirty="0"/>
                    </a:p>
                  </a:txBody>
                  <a:tcPr/>
                </a:tc>
                <a:tc>
                  <a:txBody>
                    <a:bodyPr/>
                    <a:lstStyle/>
                    <a:p>
                      <a:r>
                        <a:rPr lang="tr-TR" sz="1600" dirty="0"/>
                        <a:t>Sınıf dışındaki nesnelerden erişilebilirlik</a:t>
                      </a:r>
                      <a:endParaRPr lang="en-US" sz="1600" dirty="0"/>
                    </a:p>
                  </a:txBody>
                  <a:tcPr/>
                </a:tc>
                <a:extLst>
                  <a:ext uri="{0D108BD9-81ED-4DB2-BD59-A6C34878D82A}">
                    <a16:rowId xmlns:a16="http://schemas.microsoft.com/office/drawing/2014/main" val="10000"/>
                  </a:ext>
                </a:extLst>
              </a:tr>
              <a:tr h="431169">
                <a:tc>
                  <a:txBody>
                    <a:bodyPr/>
                    <a:lstStyle/>
                    <a:p>
                      <a:r>
                        <a:rPr lang="tr-TR" dirty="0" err="1"/>
                        <a:t>Public</a:t>
                      </a:r>
                      <a:endParaRPr lang="en-US" dirty="0"/>
                    </a:p>
                  </a:txBody>
                  <a:tcPr/>
                </a:tc>
                <a:tc>
                  <a:txBody>
                    <a:bodyPr/>
                    <a:lstStyle/>
                    <a:p>
                      <a:r>
                        <a:rPr lang="tr-TR" dirty="0"/>
                        <a:t>Evet</a:t>
                      </a:r>
                      <a:endParaRPr lang="en-US" dirty="0"/>
                    </a:p>
                  </a:txBody>
                  <a:tcPr/>
                </a:tc>
                <a:tc>
                  <a:txBody>
                    <a:bodyPr/>
                    <a:lstStyle/>
                    <a:p>
                      <a:r>
                        <a:rPr lang="tr-TR" dirty="0"/>
                        <a:t>Evet</a:t>
                      </a:r>
                      <a:endParaRPr lang="en-US" dirty="0"/>
                    </a:p>
                  </a:txBody>
                  <a:tcPr/>
                </a:tc>
                <a:tc>
                  <a:txBody>
                    <a:bodyPr/>
                    <a:lstStyle/>
                    <a:p>
                      <a:r>
                        <a:rPr lang="tr-TR" dirty="0"/>
                        <a:t>Evet</a:t>
                      </a:r>
                      <a:endParaRPr lang="en-US" dirty="0"/>
                    </a:p>
                  </a:txBody>
                  <a:tcPr/>
                </a:tc>
                <a:extLst>
                  <a:ext uri="{0D108BD9-81ED-4DB2-BD59-A6C34878D82A}">
                    <a16:rowId xmlns:a16="http://schemas.microsoft.com/office/drawing/2014/main" val="10001"/>
                  </a:ext>
                </a:extLst>
              </a:tr>
              <a:tr h="431169">
                <a:tc>
                  <a:txBody>
                    <a:bodyPr/>
                    <a:lstStyle/>
                    <a:p>
                      <a:r>
                        <a:rPr lang="tr-TR" dirty="0" err="1"/>
                        <a:t>Protected</a:t>
                      </a:r>
                      <a:endParaRPr lang="en-US" dirty="0"/>
                    </a:p>
                  </a:txBody>
                  <a:tcPr/>
                </a:tc>
                <a:tc>
                  <a:txBody>
                    <a:bodyPr/>
                    <a:lstStyle/>
                    <a:p>
                      <a:r>
                        <a:rPr lang="tr-TR" dirty="0"/>
                        <a:t>Evet</a:t>
                      </a:r>
                      <a:endParaRPr lang="en-US" dirty="0"/>
                    </a:p>
                  </a:txBody>
                  <a:tcPr/>
                </a:tc>
                <a:tc>
                  <a:txBody>
                    <a:bodyPr/>
                    <a:lstStyle/>
                    <a:p>
                      <a:r>
                        <a:rPr lang="tr-TR" dirty="0"/>
                        <a:t>Evet</a:t>
                      </a:r>
                      <a:endParaRPr lang="en-US" dirty="0"/>
                    </a:p>
                  </a:txBody>
                  <a:tcPr/>
                </a:tc>
                <a:tc>
                  <a:txBody>
                    <a:bodyPr/>
                    <a:lstStyle/>
                    <a:p>
                      <a:r>
                        <a:rPr lang="tr-TR" dirty="0"/>
                        <a:t>Hayır</a:t>
                      </a:r>
                      <a:endParaRPr lang="en-US" dirty="0"/>
                    </a:p>
                  </a:txBody>
                  <a:tcPr/>
                </a:tc>
                <a:extLst>
                  <a:ext uri="{0D108BD9-81ED-4DB2-BD59-A6C34878D82A}">
                    <a16:rowId xmlns:a16="http://schemas.microsoft.com/office/drawing/2014/main" val="10002"/>
                  </a:ext>
                </a:extLst>
              </a:tr>
              <a:tr h="431169">
                <a:tc>
                  <a:txBody>
                    <a:bodyPr/>
                    <a:lstStyle/>
                    <a:p>
                      <a:r>
                        <a:rPr lang="tr-TR" dirty="0" err="1"/>
                        <a:t>Private</a:t>
                      </a:r>
                      <a:endParaRPr lang="en-US" dirty="0"/>
                    </a:p>
                  </a:txBody>
                  <a:tcPr/>
                </a:tc>
                <a:tc>
                  <a:txBody>
                    <a:bodyPr/>
                    <a:lstStyle/>
                    <a:p>
                      <a:r>
                        <a:rPr lang="tr-TR" dirty="0"/>
                        <a:t>evet</a:t>
                      </a:r>
                      <a:endParaRPr lang="en-US" dirty="0"/>
                    </a:p>
                  </a:txBody>
                  <a:tcPr/>
                </a:tc>
                <a:tc>
                  <a:txBody>
                    <a:bodyPr/>
                    <a:lstStyle/>
                    <a:p>
                      <a:r>
                        <a:rPr lang="tr-TR" dirty="0"/>
                        <a:t>hayır</a:t>
                      </a:r>
                      <a:endParaRPr lang="en-US" dirty="0"/>
                    </a:p>
                  </a:txBody>
                  <a:tcPr/>
                </a:tc>
                <a:tc>
                  <a:txBody>
                    <a:bodyPr/>
                    <a:lstStyle/>
                    <a:p>
                      <a:r>
                        <a:rPr lang="tr-TR" dirty="0"/>
                        <a:t>Hayır</a:t>
                      </a:r>
                      <a:endParaRPr lang="en-US" dirty="0"/>
                    </a:p>
                  </a:txBody>
                  <a:tcPr/>
                </a:tc>
                <a:extLst>
                  <a:ext uri="{0D108BD9-81ED-4DB2-BD59-A6C34878D82A}">
                    <a16:rowId xmlns:a16="http://schemas.microsoft.com/office/drawing/2014/main" val="10003"/>
                  </a:ext>
                </a:extLst>
              </a:tr>
            </a:tbl>
          </a:graphicData>
        </a:graphic>
      </p:graphicFrame>
      <p:sp>
        <p:nvSpPr>
          <p:cNvPr id="6" name="5 Metin kutusu"/>
          <p:cNvSpPr txBox="1"/>
          <p:nvPr/>
        </p:nvSpPr>
        <p:spPr>
          <a:xfrm>
            <a:off x="299979" y="2589201"/>
            <a:ext cx="3979917" cy="646331"/>
          </a:xfrm>
          <a:prstGeom prst="rect">
            <a:avLst/>
          </a:prstGeom>
          <a:noFill/>
        </p:spPr>
        <p:txBody>
          <a:bodyPr wrap="square" rtlCol="0">
            <a:spAutoFit/>
          </a:bodyPr>
          <a:lstStyle/>
          <a:p>
            <a:r>
              <a:rPr lang="tr-TR" dirty="0"/>
              <a:t>Kalıtım ve erişilebilirlik</a:t>
            </a:r>
          </a:p>
          <a:p>
            <a:endParaRPr lang="en-US" dirty="0"/>
          </a:p>
        </p:txBody>
      </p:sp>
    </p:spTree>
  </p:cSld>
  <p:clrMapOvr>
    <a:masterClrMapping/>
  </p:clrMapOvr>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2587</TotalTime>
  <Words>2380</Words>
  <Application>Microsoft Office PowerPoint</Application>
  <PresentationFormat>On-screen Show (4:3)</PresentationFormat>
  <Paragraphs>374</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Franklin Gothic Book</vt:lpstr>
      <vt:lpstr>Wingdings</vt:lpstr>
      <vt:lpstr>Wingdings 2</vt:lpstr>
      <vt:lpstr>Teknik</vt:lpstr>
      <vt:lpstr>Algoritmalar ve Programlama II Ders 11: Kalıtım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I Ders 2: Akış Diyagramları</dc:title>
  <dc:creator>CemilOz</dc:creator>
  <cp:lastModifiedBy>Melisa Yüksek</cp:lastModifiedBy>
  <cp:revision>178</cp:revision>
  <dcterms:created xsi:type="dcterms:W3CDTF">2008-10-01T05:32:08Z</dcterms:created>
  <dcterms:modified xsi:type="dcterms:W3CDTF">2023-12-11T16:36:38Z</dcterms:modified>
</cp:coreProperties>
</file>